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72" r:id="rId3"/>
    <p:sldId id="679" r:id="rId4"/>
    <p:sldId id="680" r:id="rId5"/>
    <p:sldId id="603" r:id="rId6"/>
    <p:sldId id="6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93C16-6518-4597-B13E-438428B4D944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50B5A-3F26-44B8-8B14-E3336525D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13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FDB67F20-6400-4B76-BC09-B78CCC49C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3F46ADC4-B05F-4A32-9724-064E8A8F39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F19070EB-2D29-4DF1-BACF-DD9BE48ABB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C813E-D4D7-423A-A9B1-A25F0679F34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82193-7389-40BC-9640-B502124B308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 descr="A4 BCHC NHS 2018">
            <a:extLst>
              <a:ext uri="{FF2B5EF4-FFF2-40B4-BE49-F238E27FC236}">
                <a16:creationId xmlns:a16="http://schemas.microsoft.com/office/drawing/2014/main" id="{0FB5CBDB-D961-4962-9CC3-37C464ECC58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74854"/>
            <a:ext cx="3135507" cy="1137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14D95F3C-B41E-4818-B6D0-F630826B20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E8A276C-1B54-B37D-D2A0-58F5B545217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06084" y="5355589"/>
            <a:ext cx="2233893" cy="113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05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BAEC78-85BE-49CC-846D-010346FAC59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8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0D074C-78CC-4C1B-9849-270CD5A09A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9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" y="115200"/>
            <a:ext cx="8524800" cy="712800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00" y="918000"/>
            <a:ext cx="8830800" cy="4525963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13959291-FD82-4289-9611-21A7BE6EA7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74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046928-54AF-4E25-88CC-17313F465FF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9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C728A6-D6AE-48A3-BE13-0A8C865AD1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89D6D9-DEEA-4B2D-8480-60BE28D8D22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5DBE6C-14E8-469A-8F29-6739FF82AD5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88DBCC-50EC-4071-8EFA-8A3942AD1E5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2A5D20-3F5D-43A9-96E1-72D53377E09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7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D294AE-05DC-4651-ADE6-3ADFDC11DE6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23/07/2025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2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0" y="115200"/>
            <a:ext cx="8524800" cy="71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600" y="918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64E10092-8B1E-4078-A22E-EF2B593711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61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70C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0070C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chceducation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9.png"/><Relationship Id="rId4" Type="http://schemas.openxmlformats.org/officeDocument/2006/relationships/hyperlink" Target="mailto:BCHC.IT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00E61-54D7-4D83-A16A-168039CC9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Rio25 Upgrade Webinar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88C332-ABEF-4CAE-8C09-DD30542E5D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Trainer </a:t>
            </a:r>
            <a:r>
              <a:rPr lang="en-GB"/>
              <a:t>– </a:t>
            </a:r>
            <a:endParaRPr lang="en-GB" dirty="0"/>
          </a:p>
        </p:txBody>
      </p:sp>
      <p:pic>
        <p:nvPicPr>
          <p:cNvPr id="5" name="Picture 4" descr="A logo for a company&#10;&#10;Description automatically generated with medium confidence">
            <a:extLst>
              <a:ext uri="{FF2B5EF4-FFF2-40B4-BE49-F238E27FC236}">
                <a16:creationId xmlns:a16="http://schemas.microsoft.com/office/drawing/2014/main" id="{32DE6331-5A37-167D-5FC7-B9A8D0E93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9" y="44624"/>
            <a:ext cx="2736304" cy="149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74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9C33-3199-443A-AC9A-EBA7641D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Rio25 Upgrade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90777-36B7-44AA-A06B-F38021BAE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The Landing Page</a:t>
            </a:r>
          </a:p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Home Button</a:t>
            </a:r>
          </a:p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Diagnosis – ‘drag n drop’</a:t>
            </a:r>
          </a:p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Changes to Appointment Outcome screen – HCP Diary and Clinics</a:t>
            </a:r>
          </a:p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Appointment Search – Multiple streams</a:t>
            </a:r>
          </a:p>
          <a:p>
            <a:pPr marL="457200" indent="-457200">
              <a:lnSpc>
                <a:spcPct val="115000"/>
              </a:lnSpc>
              <a:spcBef>
                <a:spcPts val="225"/>
              </a:spcBef>
              <a:spcAft>
                <a:spcPts val="225"/>
              </a:spcAft>
              <a:buAutoNum type="arabicPlain"/>
              <a:tabLst>
                <a:tab pos="536575" algn="l"/>
              </a:tabLst>
            </a:pPr>
            <a:r>
              <a:rPr lang="en-GB" dirty="0">
                <a:ea typeface="Times New Roman" panose="02020603050405020304" pitchFamily="18" charset="0"/>
              </a:rPr>
              <a:t>Viewing Archived Forms (Legacy Forms)</a:t>
            </a:r>
          </a:p>
        </p:txBody>
      </p:sp>
    </p:spTree>
    <p:extLst>
      <p:ext uri="{BB962C8B-B14F-4D97-AF65-F5344CB8AC3E}">
        <p14:creationId xmlns:p14="http://schemas.microsoft.com/office/powerpoint/2010/main" val="24613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9C33-3199-443A-AC9A-EBA7641D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" y="115200"/>
            <a:ext cx="8524800" cy="712800"/>
          </a:xfrm>
        </p:spPr>
        <p:txBody>
          <a:bodyPr anchor="ctr">
            <a:normAutofit/>
          </a:bodyPr>
          <a:lstStyle/>
          <a:p>
            <a:r>
              <a:rPr lang="en-GB" dirty="0"/>
              <a:t>Rio25 Upgrade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90777-36B7-44AA-A06B-F38021BAE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225"/>
              </a:spcBef>
              <a:spcAft>
                <a:spcPts val="225"/>
              </a:spcAft>
              <a:buAutoNum type="arabicPlain"/>
              <a:tabLst>
                <a:tab pos="536575" algn="l"/>
              </a:tabLst>
            </a:pPr>
            <a:r>
              <a:rPr lang="en-GB"/>
              <a:t>The landing Page</a:t>
            </a:r>
          </a:p>
          <a:p>
            <a:pPr marL="0" indent="0">
              <a:spcBef>
                <a:spcPts val="225"/>
              </a:spcBef>
              <a:spcAft>
                <a:spcPts val="225"/>
              </a:spcAft>
              <a:buNone/>
              <a:tabLst>
                <a:tab pos="536575" algn="l"/>
              </a:tabLst>
            </a:pPr>
            <a:endParaRPr lang="en-GB"/>
          </a:p>
          <a:p>
            <a:pPr marL="0" indent="0">
              <a:spcBef>
                <a:spcPts val="225"/>
              </a:spcBef>
              <a:spcAft>
                <a:spcPts val="225"/>
              </a:spcAft>
              <a:buNone/>
              <a:tabLst>
                <a:tab pos="536575" algn="l"/>
              </a:tabLst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799C30-777B-599B-96BE-7939DBDCD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800" y="2276872"/>
            <a:ext cx="7200000" cy="3456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185A36C4-581F-3BCF-9547-E17E86FF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45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252622C-AB16-DC09-F709-BAF641BA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" y="115200"/>
            <a:ext cx="8524800" cy="712800"/>
          </a:xfrm>
        </p:spPr>
        <p:txBody>
          <a:bodyPr/>
          <a:lstStyle/>
          <a:p>
            <a:r>
              <a:rPr lang="en-US" dirty="0"/>
              <a:t>Benefits of Rio25 upgrade</a:t>
            </a:r>
          </a:p>
        </p:txBody>
      </p:sp>
      <p:pic>
        <p:nvPicPr>
          <p:cNvPr id="6" name="Content Placeholder 5" descr="A blue and white poster with text and images&#10;&#10;AI-generated content may be incorrect.">
            <a:extLst>
              <a:ext uri="{FF2B5EF4-FFF2-40B4-BE49-F238E27FC236}">
                <a16:creationId xmlns:a16="http://schemas.microsoft.com/office/drawing/2014/main" id="{6CB15519-76A4-EEFF-A2C7-116A95D1C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8175" b="711"/>
          <a:stretch>
            <a:fillRect/>
          </a:stretch>
        </p:blipFill>
        <p:spPr>
          <a:xfrm>
            <a:off x="115871" y="1063276"/>
            <a:ext cx="8920625" cy="457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Slide Number Placeholder 4" hidden="1">
            <a:extLst>
              <a:ext uri="{FF2B5EF4-FFF2-40B4-BE49-F238E27FC236}">
                <a16:creationId xmlns:a16="http://schemas.microsoft.com/office/drawing/2014/main" id="{D431FFF7-D6C4-4564-A2C8-CD7801C08B0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fld id="{B4E065AA-8417-42B6-93BE-0215F7A21DC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2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DE2D1D1-944D-4A29-B828-B04F5B3841AD}"/>
              </a:ext>
            </a:extLst>
          </p:cNvPr>
          <p:cNvSpPr txBox="1"/>
          <p:nvPr/>
        </p:nvSpPr>
        <p:spPr>
          <a:xfrm>
            <a:off x="179512" y="908720"/>
            <a:ext cx="8208911" cy="38010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Quick Reference User Guides and How to Videos are available via the Virtual Campus</a:t>
            </a: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Access the Virtual Campus on your computer’s desktop </a:t>
            </a: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Alternatively access Microsoft Edge and key in</a:t>
            </a:r>
            <a:b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URL (</a:t>
            </a:r>
            <a:r>
              <a:rPr lang="en-GB" sz="2400" u="sng" dirty="0">
                <a:solidFill>
                  <a:srgbClr val="0070C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https://bchceducation.co.uk/</a:t>
            </a:r>
            <a:r>
              <a:rPr lang="en-GB" sz="2400" u="sng" dirty="0">
                <a:solidFill>
                  <a:srgbClr val="0070C0"/>
                </a:solidFill>
                <a:latin typeface="Arial" panose="020B0604020202020204" pitchFamily="34" charset="0"/>
              </a:rPr>
              <a:t>)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endParaRPr lang="en-GB" sz="24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Scroll down &amp; select Digital Skills</a:t>
            </a:r>
          </a:p>
          <a:p>
            <a:pPr marL="342900" indent="-342900"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Select Rio Support Materials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9B90696-8F34-4F0F-A661-25EAE4E11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Support Materials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5F45DC-E692-450B-BD64-4EBD3AE54D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307" y="3507453"/>
            <a:ext cx="2041946" cy="11975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C87741-210E-5067-6A3B-2E62ACEEBC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2" y="2255523"/>
            <a:ext cx="864096" cy="11233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01CF255-BF4A-457D-BC8E-D2F31725D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24744"/>
            <a:ext cx="7092455" cy="4572398"/>
          </a:xfrm>
        </p:spPr>
        <p:txBody>
          <a:bodyPr rtlCol="0">
            <a:normAutofit/>
          </a:bodyPr>
          <a:lstStyle/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r>
              <a:rPr lang="en-GB" altLang="en-US" sz="2000" dirty="0"/>
              <a:t>Rio Trainer Support</a:t>
            </a:r>
          </a:p>
          <a:p>
            <a:pPr algn="ctr" eaLnBrk="1" hangingPunct="1">
              <a:spcBef>
                <a:spcPct val="0"/>
              </a:spcBef>
              <a:spcAft>
                <a:spcPts val="900"/>
              </a:spcAft>
              <a:buNone/>
              <a:defRPr/>
            </a:pPr>
            <a:r>
              <a:rPr lang="en-GB" altLang="en-US" sz="2000" dirty="0"/>
              <a:t>Contact the Digital Skills Training Team</a:t>
            </a:r>
          </a:p>
          <a:p>
            <a:pPr algn="ctr" eaLnBrk="1" hangingPunct="1">
              <a:spcBef>
                <a:spcPct val="0"/>
              </a:spcBef>
              <a:spcAft>
                <a:spcPts val="900"/>
              </a:spcAft>
              <a:buNone/>
              <a:defRPr/>
            </a:pPr>
            <a:r>
              <a:rPr lang="en-GB" alt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bchc.itt@nhs.net</a:t>
            </a:r>
            <a:endParaRPr lang="en-GB" altLang="en-US" sz="2000" dirty="0"/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endParaRPr lang="en-GB" altLang="en-US" sz="2000" dirty="0"/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r>
              <a:rPr lang="en-GB" altLang="en-US" sz="2000" dirty="0"/>
              <a:t>Rio Access &amp; Smartcard Issues</a:t>
            </a:r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r>
              <a:rPr lang="en-GB" altLang="en-US" sz="2000" dirty="0"/>
              <a:t>Contact the Service Support Team</a:t>
            </a:r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r>
              <a:rPr lang="en-GB" altLang="en-US" sz="2000" dirty="0"/>
              <a:t>Via the DTS Self-Service Portal </a:t>
            </a:r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endParaRPr lang="en-GB" altLang="en-US" sz="2000" dirty="0"/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r>
              <a:rPr lang="en-GB" altLang="en-US" sz="2000" dirty="0"/>
              <a:t>Technical and Equipment issues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450"/>
              </a:spcAft>
              <a:buNone/>
            </a:pPr>
            <a:r>
              <a:rPr lang="en-GB" altLang="en-US" sz="2000" dirty="0">
                <a:latin typeface="Arial" charset="0"/>
                <a:ea typeface="ＭＳ Ｐゴシック" pitchFamily="1" charset="-128"/>
              </a:rPr>
              <a:t>Contact the IT Helpdesk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450"/>
              </a:spcAft>
              <a:buNone/>
            </a:pPr>
            <a:r>
              <a:rPr lang="en-GB" altLang="en-US" sz="2000" dirty="0"/>
              <a:t>Via the DTS Self-Service Portal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450"/>
              </a:spcAft>
              <a:buNone/>
            </a:pPr>
            <a:endParaRPr lang="en-GB" altLang="en-US" sz="1800" dirty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  <a:p>
            <a:pPr algn="ctr" eaLnBrk="1" hangingPunct="1">
              <a:spcBef>
                <a:spcPct val="0"/>
              </a:spcBef>
              <a:spcAft>
                <a:spcPts val="450"/>
              </a:spcAft>
              <a:buNone/>
              <a:defRPr/>
            </a:pPr>
            <a:endParaRPr lang="en-GB" altLang="en-US" sz="2100" b="1" dirty="0">
              <a:solidFill>
                <a:srgbClr val="005C9E"/>
              </a:solidFill>
            </a:endParaRPr>
          </a:p>
        </p:txBody>
      </p:sp>
      <p:pic>
        <p:nvPicPr>
          <p:cNvPr id="1026" name="Picture 12">
            <a:extLst>
              <a:ext uri="{FF2B5EF4-FFF2-40B4-BE49-F238E27FC236}">
                <a16:creationId xmlns:a16="http://schemas.microsoft.com/office/drawing/2014/main" id="{5AE2087C-F8A3-20B6-F1CB-479D34ED6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406" y="2708920"/>
            <a:ext cx="1095734" cy="1111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2">
            <a:extLst>
              <a:ext uri="{FF2B5EF4-FFF2-40B4-BE49-F238E27FC236}">
                <a16:creationId xmlns:a16="http://schemas.microsoft.com/office/drawing/2014/main" id="{6EACEFC5-2148-E62D-EAAD-D3764076A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104" y="4204213"/>
            <a:ext cx="1093404" cy="1109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356A4C8-E9BE-497B-284F-E8688C2D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Support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8896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HC PowerPoint Template.potx" id="{460EDAAB-3CA0-4AB0-BFF6-20D320C4D553}" vid="{51C30ACE-ABAC-429F-8902-678A4D9B0A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154</Words>
  <Application>Microsoft Office PowerPoint</Application>
  <PresentationFormat>On-screen Show (4:3)</PresentationFormat>
  <Paragraphs>36</Paragraphs>
  <Slides>6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Times New Roman</vt:lpstr>
      <vt:lpstr>1_Office Theme</vt:lpstr>
      <vt:lpstr>Rio25 Upgrade Webinar</vt:lpstr>
      <vt:lpstr>Rio25 Upgrade changes</vt:lpstr>
      <vt:lpstr>Rio25 Upgrade changes</vt:lpstr>
      <vt:lpstr>Benefits of Rio25 upgrade</vt:lpstr>
      <vt:lpstr>Support Materials</vt:lpstr>
      <vt:lpstr>Further Support</vt:lpstr>
    </vt:vector>
  </TitlesOfParts>
  <Company>BCHC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Shelton Richard</dc:creator>
  <cp:lastModifiedBy>BEGUM, Aska (BIRMINGHAM COMMUNITY HEALTHCARE NHS FOUNDATION TRUST)</cp:lastModifiedBy>
  <cp:revision>17</cp:revision>
  <dcterms:created xsi:type="dcterms:W3CDTF">2021-06-02T12:23:54Z</dcterms:created>
  <dcterms:modified xsi:type="dcterms:W3CDTF">2025-07-23T08:29:55Z</dcterms:modified>
</cp:coreProperties>
</file>