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8"/>
  </p:notes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387" autoAdjust="0"/>
  </p:normalViewPr>
  <p:slideViewPr>
    <p:cSldViewPr>
      <p:cViewPr varScale="1">
        <p:scale>
          <a:sx n="69" d="100"/>
          <a:sy n="69" d="100"/>
        </p:scale>
        <p:origin x="-16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1E05-D9EE-461C-9C65-652AA498F0FF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4801D-A9F3-4C2B-ADBB-FED53D2DC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60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801D-A9F3-4C2B-ADBB-FED53D2DC63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56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C006745-E5D2-4B9A-B010-9AA02AD45E57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ECE353FB-581B-4249-9141-01B189E7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6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6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68960"/>
            <a:ext cx="8229600" cy="2476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3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76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496944" cy="182763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  <a:t>National Early Warning Score </a:t>
            </a:r>
            <a:r>
              <a:rPr lang="en-GB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en-GB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9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(NEWS2)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51216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Adults and Specialist Rehabilitation Division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79F406-3D26-4D08-A558-014ABEA32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4" y="1628800"/>
            <a:ext cx="8070575" cy="499728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Beyond the recording of level of consciousness using the AVPU scale, it is well recognised that the onset of acute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'new confusion' (delirium), can be an important sign that a patient  requires urgent assessment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New-onset confusion (any new reduction in the Glasgow Coma Scale or delirium would also fit this criterion) is a sign of potentially serious clinical deterioration in patients and especially those with confirmed or suspected sepsis.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confusion scores 3 on the NEWS2 chart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indicating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 single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 score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3) the patient requires urgent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and hourly observations.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4180504-0C08-4A05-98AF-F5D9F1BA175F}" type="datetime1">
              <a:rPr lang="en-US" smtClean="0"/>
              <a:t>3/28/2020</a:t>
            </a:fld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88609" y="188640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NEW Confusion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1355982">
            <a:off x="6785365" y="5586717"/>
            <a:ext cx="19922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NEW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1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13DAEC47-E020-4E68-AF2B-75D1329621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0" y="548681"/>
            <a:ext cx="6858000" cy="5812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7653" y="505596"/>
            <a:ext cx="37127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The NEWS2 Scoring System</a:t>
            </a:r>
            <a:endParaRPr lang="en-GB" sz="2000" b="1" dirty="0"/>
          </a:p>
        </p:txBody>
      </p:sp>
      <p:sp>
        <p:nvSpPr>
          <p:cNvPr id="5" name="Rectangle 4"/>
          <p:cNvSpPr/>
          <p:nvPr/>
        </p:nvSpPr>
        <p:spPr>
          <a:xfrm rot="21355982">
            <a:off x="-91916" y="2877401"/>
            <a:ext cx="15481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NEW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1355982">
            <a:off x="-91914" y="5139425"/>
            <a:ext cx="15481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NEW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6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9F00EE-75D5-4EF7-A430-4D2022553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772816"/>
            <a:ext cx="8712968" cy="46942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     </a:t>
            </a:r>
            <a:r>
              <a:rPr lang="en-US" sz="2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and Record the 6 </a:t>
            </a:r>
            <a:r>
              <a:rPr lang="en-US" sz="29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</a:p>
          <a:p>
            <a:pPr marL="0" indent="0">
              <a:buNone/>
            </a:pPr>
            <a:endParaRPr lang="en-US" sz="29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</a:t>
            </a:r>
            <a:r>
              <a:rPr lang="en-US" sz="2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the scores together </a:t>
            </a:r>
            <a:endParaRPr lang="en-US" sz="29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calculate the NEWS2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score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heck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trigger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threshold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(3) for a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 parameter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been reached</a:t>
            </a:r>
          </a:p>
          <a:p>
            <a:pPr marL="0" indent="0">
              <a:buNone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     </a:t>
            </a:r>
            <a:r>
              <a:rPr lang="en-US" sz="2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NEWS2 score to define and record: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Whether escalation of clinical care is required and its urgency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competencies of the clinical review required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frequency of monitoring required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most appropriate clinical setting for ongoing clinical care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88609" y="188640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to calculate a NEWS2 score?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21" y="651867"/>
            <a:ext cx="5917853" cy="528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480" y="1613800"/>
            <a:ext cx="2103271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the Nationally Recommended</a:t>
            </a:r>
          </a:p>
          <a:p>
            <a:r>
              <a:rPr lang="en-GB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of observations has changed to twice daily</a:t>
            </a:r>
            <a:endParaRPr lang="en-GB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66193" y="1119355"/>
            <a:ext cx="1336128" cy="48873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6410" y="4453160"/>
            <a:ext cx="2277002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score of 3 in any single parameter prompts medical review and hourly </a:t>
            </a:r>
            <a:r>
              <a:rPr lang="en-GB" sz="2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GB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34256" y="2636912"/>
            <a:ext cx="1422838" cy="175969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9882" y="5991828"/>
            <a:ext cx="3909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monitoring </a:t>
            </a:r>
          </a:p>
          <a:p>
            <a:r>
              <a:rPr lang="en-GB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 least every 15 </a:t>
            </a:r>
            <a:r>
              <a:rPr lang="en-GB" sz="20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en-GB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698694" y="5054398"/>
            <a:ext cx="593386" cy="93743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1355982">
            <a:off x="257377" y="198937"/>
            <a:ext cx="18559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NEW</a:t>
            </a:r>
            <a:endParaRPr 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7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SEPSIS!</a:t>
            </a:r>
            <a:endParaRPr lang="en-GB" sz="6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Is the NEWS2 Score 3 or above?</a:t>
            </a:r>
          </a:p>
          <a:p>
            <a:pPr marL="0" indent="0">
              <a:buNone/>
            </a:pPr>
            <a:r>
              <a:rPr lang="en-GB" dirty="0" smtClean="0"/>
              <a:t>AND/OR does the patient look sick?</a:t>
            </a:r>
          </a:p>
          <a:p>
            <a:pPr marL="0" indent="0">
              <a:buNone/>
            </a:pPr>
            <a:r>
              <a:rPr lang="en-GB" sz="3600" dirty="0" smtClean="0"/>
              <a:t> </a:t>
            </a:r>
            <a:endParaRPr lang="en-GB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Complete Inpatient Sepsis Screening and Action Tool.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6" y="188640"/>
            <a:ext cx="4219548" cy="59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80706" cy="5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4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548163"/>
          </a:xfrm>
        </p:spPr>
        <p:txBody>
          <a:bodyPr>
            <a:normAutofit fontScale="85000" lnSpcReduction="20000"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1 cause of death is failure to recognise and act on deterioration.</a:t>
            </a:r>
          </a:p>
          <a:p>
            <a:pPr marL="0" indent="0"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NEWS is a common language to replace 60-70 scoring systems in the UK. It is used to: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Assess acute illness severity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Detect clinical deterioration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Initiate a timely and competent clinical response.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guidance on competence and frequency of monitoring.</a:t>
            </a:r>
          </a:p>
          <a:p>
            <a:pPr lvl="1"/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Downward trajectory when patients score 5- high risk of ITU, death, cardiac arrest</a:t>
            </a:r>
          </a:p>
          <a:p>
            <a:pPr marL="457200" lvl="1" indent="0"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NEWS2 has formal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endorsement from NHS England and NHS Improvement to become the early warning score to identify acutely ill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including those with sepsis in hospitals in England. 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88609" y="188640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to NEWS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83874" y="1800497"/>
            <a:ext cx="6592742" cy="332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42EC235E-71A3-4B74-83BC-7D28DBFD3F52}"/>
              </a:ext>
            </a:extLst>
          </p:cNvPr>
          <p:cNvSpPr txBox="1">
            <a:spLocks/>
          </p:cNvSpPr>
          <p:nvPr/>
        </p:nvSpPr>
        <p:spPr>
          <a:xfrm>
            <a:off x="4185635" y="4713667"/>
            <a:ext cx="4778062" cy="130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        ?</a:t>
            </a:r>
            <a:endParaRPr lang="en-US" sz="5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4319"/>
            <a:ext cx="4680520" cy="423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00475" y="4881484"/>
            <a:ext cx="26523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NEW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6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08912" cy="4923607"/>
          </a:xfrm>
        </p:spPr>
        <p:txBody>
          <a:bodyPr>
            <a:normAutofit/>
          </a:bodyPr>
          <a:lstStyle/>
          <a:p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Reordered to reflect the ABCDE sequence (Resuscitation Council UK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colour scheme to minimise problems with red/green colour blindness</a:t>
            </a: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6 parameters RR, SpO2, systolic blood pressure, HR, level of consciousness or new confusion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*, temperature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Range of boundaries for each parameter are shown on the chart.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Risk of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Sepsis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is emphasised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Exemptions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USE in CHILDREN or PREGNANT LADIES.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GB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replace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competent clinical judgement. </a:t>
            </a:r>
          </a:p>
          <a:p>
            <a:r>
              <a:rPr lang="en-GB" sz="1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GB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 concern should require urgent assessment irrespective of the </a:t>
            </a:r>
            <a:r>
              <a:rPr lang="en-GB" sz="1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NEW2s </a:t>
            </a:r>
            <a:r>
              <a:rPr lang="en-GB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         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404664"/>
            <a:ext cx="19922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NEW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4B3AD9-7C34-45F6-8E4D-A8F1EED11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344557"/>
            <a:ext cx="8726556" cy="6268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NEWS2 chart is safer for patients with hypercapnic respiratory failure</a:t>
            </a:r>
          </a:p>
          <a:p>
            <a:pPr marL="0" indent="0">
              <a:buNone/>
            </a:pPr>
            <a:endParaRPr lang="en-US" sz="2800" b="1" baseline="-250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baseline="-25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baseline="-250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baseline="-25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(Oxygen Saturation</a:t>
            </a:r>
            <a:r>
              <a:rPr lang="en-US" sz="2800" baseline="-25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-25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SpO2 Scales</a:t>
            </a:r>
            <a:endParaRPr lang="en-US" sz="2800" b="1" baseline="-25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2" indent="-74295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 existing Scale 1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2" indent="-742950">
              <a:buFont typeface="+mj-lt"/>
              <a:buAutoNum type="arabicPeriod"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dedicated SpO</a:t>
            </a:r>
            <a:r>
              <a:rPr lang="en-US" sz="1800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scoring system for patients with hypercapnic respiratory failure whose desired oxygen saturations are set at a lower level (88-92%), with the </a:t>
            </a:r>
            <a:r>
              <a:rPr 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NEWS2 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 system adjusted accordingly.</a:t>
            </a:r>
          </a:p>
          <a:p>
            <a:pPr marL="914400" lvl="2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SpO2 Scale 2</a:t>
            </a: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Should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only be used in patients confirmed to have hypercapnic respiratory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failure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blood gas analysis on either a prior, or their current, hospital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admission. Often these patients have COPD.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1355982">
            <a:off x="279580" y="1819915"/>
            <a:ext cx="19922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NEW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9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960633-557A-4EEF-956E-1B98FEAD8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40768"/>
            <a:ext cx="8136904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decision to use the new SpO</a:t>
            </a:r>
            <a:r>
              <a:rPr lang="en-US" sz="19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scoring Scale 2 should be made by a competent clinical decisionmaker and should be recorded in the patient's clinical notes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Adult and Specialist Rehabilitation Setting, this will be determined by a Doctor, Advanced Clinical Practitioner, or Advanced Nurse Practitioner. </a:t>
            </a:r>
          </a:p>
          <a:p>
            <a:pPr marL="0" indent="0">
              <a:buNone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the Learning Disabilities Service and Prison Healthcare this will be locally agreed.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 all other circumstances, the regular NEWS SpO</a:t>
            </a:r>
            <a:r>
              <a:rPr lang="en-US" sz="19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scoring scale </a:t>
            </a:r>
          </a:p>
          <a:p>
            <a:pPr marL="0" indent="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Scale 1) should be used.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For the avoidance of doubt, the SpO</a:t>
            </a:r>
            <a:r>
              <a:rPr lang="en-US" sz="19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scoring scale not being used should be clearly crossed out across the chart.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Which SpO2 Scale?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2A395-DE39-45F3-A2E1-E7D3B5D8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8227115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Supplemental Oxygen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EC0FD6-953F-4D29-A8C4-D60F10E1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5"/>
            <a:ext cx="8080513" cy="5184576"/>
          </a:xfrm>
        </p:spPr>
        <p:txBody>
          <a:bodyPr>
            <a:normAutofit fontScale="25000" lnSpcReduction="20000"/>
          </a:bodyPr>
          <a:lstStyle/>
          <a:p>
            <a:endParaRPr lang="en-US" sz="5100" dirty="0"/>
          </a:p>
          <a:p>
            <a:pPr>
              <a:lnSpc>
                <a:spcPct val="120000"/>
              </a:lnSpc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Patients requiring supplemental oxygen are at greater clinical risk. </a:t>
            </a:r>
          </a:p>
          <a:p>
            <a:pPr>
              <a:lnSpc>
                <a:spcPct val="120000"/>
              </a:lnSpc>
            </a:pPr>
            <a:r>
              <a:rPr lang="en-US" sz="8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weighting score of 2 should be added to the aggregate NEWS2 score for any patient requiring supplemental oxygen</a:t>
            </a:r>
            <a:r>
              <a:rPr lang="en-US" sz="8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The mode and rate of oxygen delivery are often poorly documented. </a:t>
            </a: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Recording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the rate of oxygen flow (L/min) without recording the mode of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delivery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or device does not define how much oxygen the patient is receiving. </a:t>
            </a: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NEWS2 chart has been updated to allow clearer recording of whether the patient is breathing air or oxygen; the device being used, </a:t>
            </a:r>
            <a:r>
              <a:rPr lang="en-US" sz="8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any; and the rate of oxygen delivery. 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endParaRPr lang="en-US" sz="5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tfinews.helmlms.com/assets/module-405-5ad4699cdf2d9/assets/images/userimages/table-1.png">
            <a:extLst>
              <a:ext uri="{FF2B5EF4-FFF2-40B4-BE49-F238E27FC236}">
                <a16:creationId xmlns="" xmlns:a16="http://schemas.microsoft.com/office/drawing/2014/main" id="{C1CC3F92-C830-4614-AF87-2D9B23547C8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6" y="1844824"/>
            <a:ext cx="7812157" cy="48635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1701A5-D918-470C-8C65-676A5DFAD6EB}"/>
              </a:ext>
            </a:extLst>
          </p:cNvPr>
          <p:cNvSpPr/>
          <p:nvPr/>
        </p:nvSpPr>
        <p:spPr>
          <a:xfrm>
            <a:off x="377686" y="277145"/>
            <a:ext cx="8370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documentation of the oxygen delivery system,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codes as recommended by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British Thoracic Society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used (see table).</a:t>
            </a:r>
          </a:p>
        </p:txBody>
      </p:sp>
      <p:sp>
        <p:nvSpPr>
          <p:cNvPr id="6" name="Rectangle 5"/>
          <p:cNvSpPr/>
          <p:nvPr/>
        </p:nvSpPr>
        <p:spPr>
          <a:xfrm rot="21355982">
            <a:off x="279580" y="1819915"/>
            <a:ext cx="19922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NEW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5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4C0F83-1B8D-47D8-BFF4-1BB49351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365125"/>
            <a:ext cx="8237054" cy="109261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Refinement of the AVPU classification to include new confusion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BA530FC9-1F73-4BAA-B87C-57CDB917754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7030008" cy="5063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355982">
            <a:off x="-150294" y="2634390"/>
            <a:ext cx="19922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NEW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7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724</Words>
  <Application>Microsoft Office PowerPoint</Application>
  <PresentationFormat>On-screen Show (4:3)</PresentationFormat>
  <Paragraphs>102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 National Early Warning Score 2 (NEWS2)   </vt:lpstr>
      <vt:lpstr>PowerPoint Presentation</vt:lpstr>
      <vt:lpstr>PowerPoint Presentation</vt:lpstr>
      <vt:lpstr>What’s          ?</vt:lpstr>
      <vt:lpstr>PowerPoint Presentation</vt:lpstr>
      <vt:lpstr>Which SpO2 Scale?</vt:lpstr>
      <vt:lpstr>Supplemental Oxygen </vt:lpstr>
      <vt:lpstr>PowerPoint Presentation</vt:lpstr>
      <vt:lpstr>Refinement of the AVPU classification to include new confusion</vt:lpstr>
      <vt:lpstr>PowerPoint Presentation</vt:lpstr>
      <vt:lpstr>PowerPoint Presentation</vt:lpstr>
      <vt:lpstr>PowerPoint Presentation</vt:lpstr>
      <vt:lpstr>PowerPoint Presentation</vt:lpstr>
      <vt:lpstr>THINK SEPSIS!</vt:lpstr>
      <vt:lpstr>  .</vt:lpstr>
    </vt:vector>
  </TitlesOfParts>
  <Company>Birmingham Community Healthcare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Pike Jason</dc:creator>
  <cp:lastModifiedBy>Walker Linda</cp:lastModifiedBy>
  <cp:revision>14</cp:revision>
  <dcterms:created xsi:type="dcterms:W3CDTF">2018-11-07T11:33:08Z</dcterms:created>
  <dcterms:modified xsi:type="dcterms:W3CDTF">2020-03-28T06:46:16Z</dcterms:modified>
</cp:coreProperties>
</file>