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69" r:id="rId3"/>
    <p:sldId id="270" r:id="rId4"/>
    <p:sldId id="266" r:id="rId5"/>
    <p:sldId id="272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BE1C7-78B7-4E3E-B1EE-057A7E638E17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80C16-2821-4842-B345-DBC2456AF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453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80C16-2821-4842-B345-DBC2456AF7D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560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GP</a:t>
            </a:r>
            <a:r>
              <a:rPr lang="en-GB" baseline="0" dirty="0"/>
              <a:t> referral to visit Maud because she hasn’t ben able to get to surgery for wound care following  </a:t>
            </a:r>
            <a:r>
              <a:rPr lang="en-GB" baseline="0" dirty="0" err="1"/>
              <a:t>afall</a:t>
            </a:r>
            <a:r>
              <a:rPr lang="en-GB" baseline="0" dirty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80C16-2821-4842-B345-DBC2456AF7D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326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80C16-2821-4842-B345-DBC2456AF7D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182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80C16-2821-4842-B345-DBC2456AF7D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736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80C16-2821-4842-B345-DBC2456AF7D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616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AFF17-77AD-4115-B186-DAA8C495936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10/11/2023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053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EC78-85BE-49CC-846D-010346FAC59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10/11/2023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387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074C-78CC-4C1B-9849-270CD5A09A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10/11/2023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193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621F-9F16-4AC3-BCED-B00AD37B66E9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10/11/2023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745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6928-54AF-4E25-88CC-17313F465FF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10/11/2023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09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28A6-D6AE-48A3-BE13-0A8C865AD10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10/11/2023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3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D6D9-DEEA-4B2D-8480-60BE28D8D22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10/11/2023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446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BE6C-14E8-469A-8F29-6739FF82AD5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10/11/2023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21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DBCC-50EC-4071-8EFA-8A3942AD1E5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10/11/2023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473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A5D20-3F5D-43A9-96E1-72D53377E09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10/11/2023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47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94AE-05DC-4651-ADE6-3ADFDC11DE6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10/11/2023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626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79083-3951-4A73-865A-85CBB12CB8F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10/11/2023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065AA-8417-42B6-93BE-0215F7A21DC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616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420888"/>
            <a:ext cx="8062664" cy="1470025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 Planning in the community</a:t>
            </a:r>
            <a:br>
              <a:rPr lang="en-GB" dirty="0"/>
            </a:br>
            <a:endParaRPr lang="en-GB" dirty="0"/>
          </a:p>
        </p:txBody>
      </p:sp>
      <p:pic>
        <p:nvPicPr>
          <p:cNvPr id="5" name="Picture 4" descr="A4 BCHC NHS 20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74854"/>
            <a:ext cx="3135507" cy="1137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23" y="5729312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W:\BCHC\Communications\Brandingandidentity\01 - VVS - December 2018\Values Imagery\Values images\Values as M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661248"/>
            <a:ext cx="2024044" cy="1020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Green Christmas Holly Leaves - Free Clip Art | Christmas clipart free,  Christmas clipart, Christmas images clip 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AutoShape 4" descr="Green Christmas Holly Leaves - Free Clip Art | Christmas clipart free,  Christmas clipart, Christmas images clip ar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0" name="AutoShape 6" descr="Green Christmas Holly Leaves - Free Clip Art | Christmas clipart free,  Christmas clipart, Christmas images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243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5659" y="321732"/>
            <a:ext cx="5293730" cy="1964266"/>
          </a:xfrm>
          <a:prstGeom prst="rect">
            <a:avLst/>
          </a:prstGeom>
          <a:solidFill>
            <a:srgbClr val="5B4744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7731" y="321732"/>
            <a:ext cx="3234970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5672092" y="404664"/>
            <a:ext cx="3230610" cy="613160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rgbClr val="FFFFFF"/>
                </a:solidFill>
                <a:latin typeface="Arial Rounded MT Bold" panose="020F0704030504030204" pitchFamily="34" charset="0"/>
              </a:rPr>
              <a:t>Maud has a history of heart failure &amp; her swollen legs reduce her mobility, </a:t>
            </a:r>
            <a:r>
              <a:rPr lang="en-US">
                <a:solidFill>
                  <a:srgbClr val="FFFFFF"/>
                </a:solidFill>
                <a:latin typeface="Arial Rounded MT Bold" panose="020F0704030504030204" pitchFamily="34" charset="0"/>
              </a:rPr>
              <a:t>resulting in falls.</a:t>
            </a:r>
            <a:endParaRPr lang="en-US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rgbClr val="FFFFFF"/>
                </a:solidFill>
                <a:latin typeface="Arial Rounded MT Bold" panose="020F0704030504030204" pitchFamily="34" charset="0"/>
              </a:rPr>
              <a:t>She hasn’t taken her medication for some time or attended any GP or Consultant appointments.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rgbClr val="FFFFFF"/>
                </a:solidFill>
                <a:latin typeface="Arial Rounded MT Bold" panose="020F0704030504030204" pitchFamily="34" charset="0"/>
              </a:rPr>
              <a:t>The house is dirty &amp; cluttered. Her clothes appear loose &amp; soiled &amp; she appears confused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rgbClr val="FFFFFF"/>
                </a:solidFill>
                <a:latin typeface="Arial Rounded MT Bold" panose="020F0704030504030204" pitchFamily="34" charset="0"/>
              </a:rPr>
              <a:t>Mouldy food in fridge.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rgbClr val="FFFFFF"/>
                </a:solidFill>
                <a:latin typeface="Arial Rounded MT Bold" panose="020F0704030504030204" pitchFamily="34" charset="0"/>
              </a:rPr>
              <a:t>Animal excrement on surfaces.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028" name="Picture 4" descr="Old Lady Mouth Images, Stock Photos &amp; Vectors | Shutterstock">
            <a:extLst>
              <a:ext uri="{FF2B5EF4-FFF2-40B4-BE49-F238E27FC236}">
                <a16:creationId xmlns:a16="http://schemas.microsoft.com/office/drawing/2014/main" id="{48942B90-D66B-4B38-AB42-287392C8C7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6" t="5384" r="12711" b="7143"/>
          <a:stretch/>
        </p:blipFill>
        <p:spPr bwMode="auto">
          <a:xfrm>
            <a:off x="1294409" y="2654625"/>
            <a:ext cx="3058501" cy="4069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241299" y="188640"/>
            <a:ext cx="5293730" cy="2153361"/>
          </a:xfrm>
          <a:prstGeom prst="wedgeRoundRectCallout">
            <a:avLst>
              <a:gd name="adj1" fmla="val 15742"/>
              <a:gd name="adj2" fmla="val 8767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GB" dirty="0">
                <a:solidFill>
                  <a:srgbClr val="C00000"/>
                </a:solidFill>
              </a:rPr>
              <a:t>**** go away and leave me alone.</a:t>
            </a:r>
          </a:p>
          <a:p>
            <a:pPr algn="ctr">
              <a:spcAft>
                <a:spcPts val="600"/>
              </a:spcAft>
            </a:pPr>
            <a:r>
              <a:rPr lang="en-GB" dirty="0">
                <a:solidFill>
                  <a:srgbClr val="C00000"/>
                </a:solidFill>
              </a:rPr>
              <a:t>I won’t take the tablets – they make me wee all of the time.</a:t>
            </a:r>
          </a:p>
          <a:p>
            <a:pPr algn="ctr">
              <a:spcAft>
                <a:spcPts val="600"/>
              </a:spcAft>
            </a:pPr>
            <a:r>
              <a:rPr lang="en-GB" dirty="0">
                <a:solidFill>
                  <a:srgbClr val="C00000"/>
                </a:solidFill>
              </a:rPr>
              <a:t>I don’t need help, I can care for myself.</a:t>
            </a:r>
          </a:p>
          <a:p>
            <a:pPr algn="ctr">
              <a:spcAft>
                <a:spcPts val="600"/>
              </a:spcAft>
            </a:pPr>
            <a:r>
              <a:rPr lang="en-GB" dirty="0">
                <a:solidFill>
                  <a:srgbClr val="C00000"/>
                </a:solidFill>
              </a:rPr>
              <a:t>I don’t believe in ‘sell by’ dates, they are a con to make us spend more. GO AWAY!</a:t>
            </a:r>
          </a:p>
          <a:p>
            <a:pPr algn="ctr">
              <a:spcAft>
                <a:spcPts val="600"/>
              </a:spcAft>
            </a:pP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44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2" descr="Cost of long-term care to hit £1,000 a week | This is Money">
            <a:extLst>
              <a:ext uri="{FF2B5EF4-FFF2-40B4-BE49-F238E27FC236}">
                <a16:creationId xmlns:a16="http://schemas.microsoft.com/office/drawing/2014/main" id="{BE954B62-4EEA-4589-AC89-9D07AD149F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6" r="38106" b="1"/>
          <a:stretch/>
        </p:blipFill>
        <p:spPr bwMode="auto">
          <a:xfrm>
            <a:off x="554969" y="1095407"/>
            <a:ext cx="3566210" cy="4754947"/>
          </a:xfrm>
          <a:custGeom>
            <a:avLst/>
            <a:gdLst/>
            <a:ahLst/>
            <a:cxnLst/>
            <a:rect l="l" t="t" r="r" b="b"/>
            <a:pathLst>
              <a:path w="2388070" h="2388070">
                <a:moveTo>
                  <a:pt x="1194035" y="0"/>
                </a:moveTo>
                <a:cubicBezTo>
                  <a:pt x="1853482" y="0"/>
                  <a:pt x="2388070" y="534588"/>
                  <a:pt x="2388070" y="1194035"/>
                </a:cubicBezTo>
                <a:cubicBezTo>
                  <a:pt x="2388070" y="1853482"/>
                  <a:pt x="1853482" y="2388070"/>
                  <a:pt x="1194035" y="2388070"/>
                </a:cubicBezTo>
                <a:cubicBezTo>
                  <a:pt x="534588" y="2388070"/>
                  <a:pt x="0" y="1853482"/>
                  <a:pt x="0" y="1194035"/>
                </a:cubicBezTo>
                <a:cubicBezTo>
                  <a:pt x="0" y="534588"/>
                  <a:pt x="534588" y="0"/>
                  <a:pt x="1194035" y="0"/>
                </a:cubicBezTo>
                <a:close/>
              </a:path>
            </a:pathLst>
          </a:cu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B894EFA8-F425-4D19-A94B-445388B31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396390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4283968" y="3429000"/>
            <a:ext cx="4657399" cy="324036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Maud is showing signs of malnutrition &amp; dehydration.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There is now a cat 3 ulcer on her bottom which is often contaminated with </a:t>
            </a:r>
            <a:r>
              <a:rPr lang="en-US" sz="20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faeces</a:t>
            </a:r>
            <a:r>
              <a:rPr lang="en-US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Maud is sleepy most of the time &amp; it is often difficult to gain access to her home.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Paramedic called yesterday but Maud declined hospitalization.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7" name="Graphic 185">
            <a:extLst>
              <a:ext uri="{FF2B5EF4-FFF2-40B4-BE49-F238E27FC236}">
                <a16:creationId xmlns:a16="http://schemas.microsoft.com/office/drawing/2014/main" id="{582A903B-6B78-4F0A-B7C9-3D8049902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21453" y="5987064"/>
            <a:ext cx="790849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10EA93-8F64-42C8-A630-D449506E9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6CB53FC-E4DA-4001-928B-9998A85EA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210B969-4FDF-4AAC-9397-63D543495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70B3EF0-84EA-4F47-86A3-1EA1F644A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259369A8-EF57-42A1-8EC8-F6A9F92A3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3908389" y="188640"/>
            <a:ext cx="5032979" cy="2839113"/>
          </a:xfrm>
          <a:prstGeom prst="wedgeRoundRectCallout">
            <a:avLst>
              <a:gd name="adj1" fmla="val -67779"/>
              <a:gd name="adj2" fmla="val -11523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GB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nurse visited again today. She tells me that my bottom is sore. I thought that would be the case as I noticed a red stain in my knickers. She was not happy with me when I told her I was still sleeping in my chair. </a:t>
            </a:r>
          </a:p>
          <a:p>
            <a:pPr algn="ctr">
              <a:spcAft>
                <a:spcPts val="600"/>
              </a:spcAft>
            </a:pPr>
            <a:r>
              <a:rPr lang="en-GB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don’t know what all the fuss is about. I wish they would go away &amp; leave me alone.</a:t>
            </a:r>
          </a:p>
        </p:txBody>
      </p:sp>
    </p:spTree>
    <p:extLst>
      <p:ext uri="{BB962C8B-B14F-4D97-AF65-F5344CB8AC3E}">
        <p14:creationId xmlns:p14="http://schemas.microsoft.com/office/powerpoint/2010/main" val="774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18488" cy="1143000"/>
          </a:xfrm>
        </p:spPr>
        <p:txBody>
          <a:bodyPr/>
          <a:lstStyle/>
          <a:p>
            <a:r>
              <a:rPr lang="en-GB" altLang="en-US" dirty="0"/>
              <a:t>Clinical Priority!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57200" y="1196752"/>
            <a:ext cx="8363272" cy="5184576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endParaRPr lang="en-GB" sz="2400" b="1" dirty="0"/>
          </a:p>
          <a:p>
            <a:pPr algn="just">
              <a:defRPr/>
            </a:pPr>
            <a:endParaRPr lang="en-GB" sz="2400" b="1" dirty="0"/>
          </a:p>
          <a:p>
            <a:pPr algn="just">
              <a:defRPr/>
            </a:pPr>
            <a:endParaRPr lang="en-GB" sz="2400" b="1" dirty="0"/>
          </a:p>
          <a:p>
            <a:pPr algn="just">
              <a:defRPr/>
            </a:pPr>
            <a:endParaRPr lang="en-GB" sz="2400" b="1" dirty="0"/>
          </a:p>
          <a:p>
            <a:pPr algn="just">
              <a:defRPr/>
            </a:pPr>
            <a:r>
              <a:rPr lang="en-GB" sz="2400" b="1" dirty="0"/>
              <a:t>Immediate presenting health/social needs - </a:t>
            </a:r>
            <a:r>
              <a:rPr lang="en-GB" sz="2800" b="1" dirty="0">
                <a:highlight>
                  <a:srgbClr val="FFFF00"/>
                </a:highlight>
              </a:rPr>
              <a:t>prioritise</a:t>
            </a:r>
          </a:p>
          <a:p>
            <a:pPr algn="just">
              <a:defRPr/>
            </a:pPr>
            <a:endParaRPr lang="en-GB" sz="2400" b="1" dirty="0"/>
          </a:p>
          <a:p>
            <a:pPr algn="just">
              <a:defRPr/>
            </a:pPr>
            <a:r>
              <a:rPr lang="en-GB" sz="2400" b="1" dirty="0"/>
              <a:t>Have you met the ECI standard   - </a:t>
            </a:r>
            <a:r>
              <a:rPr lang="en-GB" sz="2800" b="1" dirty="0">
                <a:highlight>
                  <a:srgbClr val="FFFF00"/>
                </a:highlight>
              </a:rPr>
              <a:t>Baseline </a:t>
            </a:r>
            <a:r>
              <a:rPr lang="en-GB" sz="2800" b="1" dirty="0" err="1">
                <a:highlight>
                  <a:srgbClr val="FFFF00"/>
                </a:highlight>
              </a:rPr>
              <a:t>obs</a:t>
            </a:r>
            <a:r>
              <a:rPr lang="en-GB" sz="2800" b="1" dirty="0">
                <a:highlight>
                  <a:srgbClr val="FFFF00"/>
                </a:highlight>
              </a:rPr>
              <a:t> + tools</a:t>
            </a:r>
          </a:p>
          <a:p>
            <a:pPr algn="just">
              <a:defRPr/>
            </a:pPr>
            <a:endParaRPr lang="en-GB" sz="2400" b="1" dirty="0"/>
          </a:p>
          <a:p>
            <a:pPr algn="just">
              <a:defRPr/>
            </a:pPr>
            <a:r>
              <a:rPr lang="en-GB" sz="2400" b="1" dirty="0"/>
              <a:t>Populate a ‘realistic plan of care’ </a:t>
            </a:r>
            <a:r>
              <a:rPr lang="en-GB" sz="2400" b="1" dirty="0">
                <a:highlight>
                  <a:srgbClr val="FFFF00"/>
                </a:highlight>
              </a:rPr>
              <a:t>with ‘scheduled RIO’ </a:t>
            </a:r>
            <a:r>
              <a:rPr lang="en-GB" sz="2400" b="1" dirty="0"/>
              <a:t>review date – </a:t>
            </a:r>
            <a:r>
              <a:rPr lang="en-GB" sz="2800" b="1" dirty="0"/>
              <a:t>Personalised care  </a:t>
            </a:r>
          </a:p>
          <a:p>
            <a:pPr algn="just">
              <a:defRPr/>
            </a:pPr>
            <a:endParaRPr lang="en-GB" sz="2400" b="1" dirty="0"/>
          </a:p>
          <a:p>
            <a:pPr algn="just">
              <a:defRPr/>
            </a:pPr>
            <a:r>
              <a:rPr lang="en-GB" sz="2400" b="1" dirty="0"/>
              <a:t>Have you left the Pt safe – </a:t>
            </a:r>
            <a:r>
              <a:rPr lang="en-GB" sz="2800" b="1" dirty="0">
                <a:highlight>
                  <a:srgbClr val="FFFF00"/>
                </a:highlight>
              </a:rPr>
              <a:t>clinically prioritise</a:t>
            </a:r>
          </a:p>
          <a:p>
            <a:pPr algn="just">
              <a:defRPr/>
            </a:pPr>
            <a:endParaRPr lang="en-GB" sz="2400" b="1" dirty="0"/>
          </a:p>
          <a:p>
            <a:pPr algn="just">
              <a:defRPr/>
            </a:pPr>
            <a:r>
              <a:rPr lang="en-GB" sz="2400" b="1" dirty="0"/>
              <a:t>Who else needs to be involved and why ? – </a:t>
            </a:r>
            <a:r>
              <a:rPr lang="en-GB" sz="2400" b="1" dirty="0">
                <a:highlight>
                  <a:srgbClr val="FFFF00"/>
                </a:highlight>
              </a:rPr>
              <a:t>follow up refs’</a:t>
            </a:r>
          </a:p>
          <a:p>
            <a:pPr algn="just">
              <a:defRPr/>
            </a:pPr>
            <a:endParaRPr lang="en-GB" sz="2400" b="1" dirty="0"/>
          </a:p>
          <a:p>
            <a:pPr algn="just">
              <a:defRPr/>
            </a:pPr>
            <a:endParaRPr lang="en-GB" sz="2400" b="1" dirty="0"/>
          </a:p>
          <a:p>
            <a:pPr algn="just">
              <a:defRPr/>
            </a:pPr>
            <a:endParaRPr lang="en-GB" sz="2400" b="1" dirty="0"/>
          </a:p>
          <a:p>
            <a:pPr algn="just">
              <a:defRPr/>
            </a:pPr>
            <a:endParaRPr lang="en-GB" sz="2400" b="1" dirty="0"/>
          </a:p>
          <a:p>
            <a:pPr algn="just">
              <a:defRPr/>
            </a:pPr>
            <a:endParaRPr lang="en-GB" sz="2400" b="1" dirty="0"/>
          </a:p>
          <a:p>
            <a:pPr algn="just">
              <a:defRPr/>
            </a:pPr>
            <a:r>
              <a:rPr lang="en-GB" sz="2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65242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1143000"/>
          </a:xfrm>
        </p:spPr>
        <p:txBody>
          <a:bodyPr/>
          <a:lstStyle/>
          <a:p>
            <a:r>
              <a:rPr lang="en-GB" altLang="en-US"/>
              <a:t>Any Questions?</a:t>
            </a:r>
          </a:p>
        </p:txBody>
      </p:sp>
      <p:pic>
        <p:nvPicPr>
          <p:cNvPr id="66563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1511300"/>
            <a:ext cx="7273925" cy="4848225"/>
          </a:xfrm>
        </p:spPr>
      </p:pic>
    </p:spTree>
    <p:extLst>
      <p:ext uri="{BB962C8B-B14F-4D97-AF65-F5344CB8AC3E}">
        <p14:creationId xmlns:p14="http://schemas.microsoft.com/office/powerpoint/2010/main" val="28944056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</TotalTime>
  <Words>341</Words>
  <Application>Microsoft Office PowerPoint</Application>
  <PresentationFormat>On-screen Show (4:3)</PresentationFormat>
  <Paragraphs>47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Rounded MT Bold</vt:lpstr>
      <vt:lpstr>Calibri</vt:lpstr>
      <vt:lpstr>1_Office Theme</vt:lpstr>
      <vt:lpstr>Care Planning in the community </vt:lpstr>
      <vt:lpstr>PowerPoint Presentation</vt:lpstr>
      <vt:lpstr>PowerPoint Presentation</vt:lpstr>
      <vt:lpstr>Clinical Priority! </vt:lpstr>
      <vt:lpstr>Any Questions?</vt:lpstr>
    </vt:vector>
  </TitlesOfParts>
  <Company>BCHC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Shelton Richard</dc:creator>
  <cp:lastModifiedBy>GURU, Bhapinder (BIRMINGHAM COMMUNITY HEALTHCARE NHS FOUNDATION TRUST)</cp:lastModifiedBy>
  <cp:revision>25</cp:revision>
  <cp:lastPrinted>2022-06-06T13:57:16Z</cp:lastPrinted>
  <dcterms:created xsi:type="dcterms:W3CDTF">2021-06-02T12:23:54Z</dcterms:created>
  <dcterms:modified xsi:type="dcterms:W3CDTF">2023-11-10T16:11:20Z</dcterms:modified>
</cp:coreProperties>
</file>