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9" r:id="rId3"/>
    <p:sldId id="270" r:id="rId4"/>
    <p:sldId id="309" r:id="rId5"/>
    <p:sldId id="332" r:id="rId6"/>
    <p:sldId id="330" r:id="rId7"/>
    <p:sldId id="336" r:id="rId8"/>
    <p:sldId id="331" r:id="rId9"/>
    <p:sldId id="333" r:id="rId10"/>
    <p:sldId id="334" r:id="rId11"/>
    <p:sldId id="335" r:id="rId12"/>
    <p:sldId id="337" r:id="rId13"/>
    <p:sldId id="266" r:id="rId14"/>
    <p:sldId id="272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</a:t>
          </a:r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stay on DN caseload or refer on to other services </a:t>
          </a:r>
          <a:r>
            <a:rPr lang="en-GB" sz="1800" b="1" i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eg</a:t>
          </a:r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: social care package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Triage referral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Appropriate ref’</a:t>
          </a:r>
        </a:p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Identify needs </a:t>
          </a:r>
          <a:r>
            <a:rPr lang="en-GB" sz="1800" b="1" i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eg</a:t>
          </a:r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health/social, medical self </a:t>
          </a:r>
        </a:p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-care ? teach</a:t>
          </a:r>
        </a:p>
        <a:p>
          <a:pPr rtl="0"/>
          <a:endParaRPr lang="en-GB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Visit patient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See the patient and home environment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dirty="0">
              <a:latin typeface="Baskerville Old Face" panose="02020602080505020303" pitchFamily="18" charset="77"/>
              <a:ea typeface="Baskerville" panose="02020502070401020303" pitchFamily="18" charset="0"/>
            </a:rPr>
            <a:t>Nursing assessment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Using the Nursing process and ADL model, clinical tools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b="1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Evidence based with an end goal and either self care or care plan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1800" dirty="0">
              <a:latin typeface="Baskerville Old Face" panose="02020602080505020303" pitchFamily="18" charset="77"/>
              <a:ea typeface="Baskerville" panose="02020502070401020303" pitchFamily="18" charset="0"/>
            </a:rPr>
            <a:t>LTC or discharge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rtl="0"/>
          <a:r>
            <a:rPr lang="en-GB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Provide Care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X="-417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51636" custLinFactY="600000" custLinFactNeighborX="2996" custLinFactNeighborY="63361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54205" custLinFactNeighborX="-924" custLinFactNeighborY="18035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Ang="10800000" custFlipVert="1" custScaleY="100000" custLinFactNeighborX="0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64043" custLinFactY="447412" custLinFactNeighborX="7834" custLinFactNeighborY="5000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62344" custLinFactNeighborX="3276" custLinFactNeighborY="19378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62167" custLinFactY="679252" custLinFactNeighborX="7554" custLinFactNeighborY="7000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6298" y="273859"/>
          <a:ext cx="1622333" cy="4867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00" tIns="128200" rIns="128200" bIns="128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Triage referral</a:t>
          </a:r>
        </a:p>
      </dsp:txBody>
      <dsp:txXfrm>
        <a:off x="6298" y="273859"/>
        <a:ext cx="1622333" cy="486700"/>
      </dsp:txXfrm>
    </dsp:sp>
    <dsp:sp modelId="{22359DD7-1BFB-4900-BAE6-6084F2F57988}">
      <dsp:nvSpPr>
        <dsp:cNvPr id="0" name=""/>
        <dsp:cNvSpPr/>
      </dsp:nvSpPr>
      <dsp:spPr>
        <a:xfrm>
          <a:off x="61669" y="800321"/>
          <a:ext cx="1622333" cy="316011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0" tIns="160250" rIns="160250" bIns="16025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Appropriate ref’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Identify needs </a:t>
          </a:r>
          <a:r>
            <a:rPr lang="en-GB" sz="1800" b="1" i="0" kern="120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eg</a:t>
          </a: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health/social, medical self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-care ? teach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61669" y="800321"/>
        <a:ext cx="1622333" cy="3160118"/>
      </dsp:txXfrm>
    </dsp:sp>
    <dsp:sp modelId="{C4F84DEA-2002-4D32-8E80-70EEE05E345A}">
      <dsp:nvSpPr>
        <dsp:cNvPr id="0" name=""/>
        <dsp:cNvSpPr/>
      </dsp:nvSpPr>
      <dsp:spPr>
        <a:xfrm>
          <a:off x="1743186" y="273859"/>
          <a:ext cx="1622333" cy="4867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00" tIns="128200" rIns="128200" bIns="128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Visit patient</a:t>
          </a:r>
        </a:p>
      </dsp:txBody>
      <dsp:txXfrm>
        <a:off x="1743186" y="273859"/>
        <a:ext cx="1622333" cy="486700"/>
      </dsp:txXfrm>
    </dsp:sp>
    <dsp:sp modelId="{4FEB85EB-D046-4CDB-8A62-BBCE260C4490}">
      <dsp:nvSpPr>
        <dsp:cNvPr id="0" name=""/>
        <dsp:cNvSpPr/>
      </dsp:nvSpPr>
      <dsp:spPr>
        <a:xfrm>
          <a:off x="1728196" y="864101"/>
          <a:ext cx="1622333" cy="291380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0" tIns="160250" rIns="160250" bIns="16025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See the patient and home environment</a:t>
          </a:r>
        </a:p>
      </dsp:txBody>
      <dsp:txXfrm>
        <a:off x="1728196" y="864101"/>
        <a:ext cx="1622333" cy="2913802"/>
      </dsp:txXfrm>
    </dsp:sp>
    <dsp:sp modelId="{49B7F8FA-D256-41EF-9327-52A3551D9A60}">
      <dsp:nvSpPr>
        <dsp:cNvPr id="0" name=""/>
        <dsp:cNvSpPr/>
      </dsp:nvSpPr>
      <dsp:spPr>
        <a:xfrm rot="10800000" flipV="1">
          <a:off x="3473309" y="273859"/>
          <a:ext cx="1622333" cy="4867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00" tIns="128200" rIns="128200" bIns="1282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Nursing assessment</a:t>
          </a:r>
        </a:p>
      </dsp:txBody>
      <dsp:txXfrm rot="-10800000">
        <a:off x="3473309" y="273859"/>
        <a:ext cx="1622333" cy="486700"/>
      </dsp:txXfrm>
    </dsp:sp>
    <dsp:sp modelId="{6B5FE59C-B471-448A-AA7A-B526DCC4D4CA}">
      <dsp:nvSpPr>
        <dsp:cNvPr id="0" name=""/>
        <dsp:cNvSpPr/>
      </dsp:nvSpPr>
      <dsp:spPr>
        <a:xfrm>
          <a:off x="3600402" y="860742"/>
          <a:ext cx="1622333" cy="309969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0" tIns="160250" rIns="160250" bIns="16025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Using the Nursing process and ADL model, clinical tools</a:t>
          </a:r>
        </a:p>
      </dsp:txBody>
      <dsp:txXfrm>
        <a:off x="3600402" y="860742"/>
        <a:ext cx="1622333" cy="3099697"/>
      </dsp:txXfrm>
    </dsp:sp>
    <dsp:sp modelId="{4132ECB1-6BEF-4935-AFA3-B2EAA48FDE7E}">
      <dsp:nvSpPr>
        <dsp:cNvPr id="0" name=""/>
        <dsp:cNvSpPr/>
      </dsp:nvSpPr>
      <dsp:spPr>
        <a:xfrm>
          <a:off x="5203431" y="273859"/>
          <a:ext cx="1622333" cy="4867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00" tIns="128200" rIns="128200" bIns="1282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Provide Care</a:t>
          </a:r>
        </a:p>
      </dsp:txBody>
      <dsp:txXfrm>
        <a:off x="5203431" y="273859"/>
        <a:ext cx="1622333" cy="486700"/>
      </dsp:txXfrm>
    </dsp:sp>
    <dsp:sp modelId="{C42A8BDE-B838-475D-AFDE-17B60D744AB6}">
      <dsp:nvSpPr>
        <dsp:cNvPr id="0" name=""/>
        <dsp:cNvSpPr/>
      </dsp:nvSpPr>
      <dsp:spPr>
        <a:xfrm>
          <a:off x="5256579" y="812582"/>
          <a:ext cx="1622333" cy="30675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0" tIns="160250" rIns="160250" bIns="16025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Evidence based with an end goal and either self care or care plan</a:t>
          </a:r>
        </a:p>
      </dsp:txBody>
      <dsp:txXfrm>
        <a:off x="5256579" y="812582"/>
        <a:ext cx="1622333" cy="3067593"/>
      </dsp:txXfrm>
    </dsp:sp>
    <dsp:sp modelId="{59606EB9-9F10-4D12-A33F-A242FDCC0D0F}">
      <dsp:nvSpPr>
        <dsp:cNvPr id="0" name=""/>
        <dsp:cNvSpPr/>
      </dsp:nvSpPr>
      <dsp:spPr>
        <a:xfrm>
          <a:off x="6933554" y="273859"/>
          <a:ext cx="1622333" cy="4867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200" tIns="128200" rIns="128200" bIns="1282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LTC or discharge</a:t>
          </a:r>
        </a:p>
      </dsp:txBody>
      <dsp:txXfrm>
        <a:off x="6933554" y="273859"/>
        <a:ext cx="1622333" cy="486700"/>
      </dsp:txXfrm>
    </dsp:sp>
    <dsp:sp modelId="{C8429E68-36DD-4F6A-A2F4-7CCDADCEFAD1}">
      <dsp:nvSpPr>
        <dsp:cNvPr id="0" name=""/>
        <dsp:cNvSpPr/>
      </dsp:nvSpPr>
      <dsp:spPr>
        <a:xfrm>
          <a:off x="6947965" y="831802"/>
          <a:ext cx="1620986" cy="312863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50" tIns="160250" rIns="160250" bIns="16025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</a:t>
          </a: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stay on DN caseload or refer on to other services </a:t>
          </a:r>
          <a:r>
            <a:rPr lang="en-GB" sz="1800" b="1" i="0" kern="120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eg</a:t>
          </a:r>
          <a:r>
            <a:rPr lang="en-GB" sz="1800" b="1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: social care package</a:t>
          </a:r>
        </a:p>
      </dsp:txBody>
      <dsp:txXfrm>
        <a:off x="6947965" y="831802"/>
        <a:ext cx="1620986" cy="312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29:40.3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6553,'0'0'0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29:47.11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20390,'2088'277'0,"-2058"-501"0,-2148 171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29:48.51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29:51.4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57 0 6553,'67'1'1370,"83"13"0,-42-5 444,165-6 1,-133-5-678,-74 2 65,-821 0 6006,751-1-7163,1 1-1,0 0 0,-1 0 1,1 0-1,-1 1 0,1-1 0,0 1 1,0 0-1,-1 0 0,1 0 1,0 0-1,0 1 0,0-1 0,0 1 1,0 0-1,0 0 0,0 0 1,1 0-1,-1 0 0,1 1 0,0-1 1,-1 1-1,1-1 0,0 1 1,0 0-1,1 0 0,-1 0 0,-1 5 1,-9 10 172,0-2-177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29:53.9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1474 155 6553,'-1'-1'15,"1"0"-1,0 0 0,0 0 0,-1 0 0,1 1 0,0-1 0,-1 0 1,1 0-1,-1 0 0,1 1 0,-1-1 0,0 0 0,1 0 1,-1 1-1,0-1 0,1 1 0,-1-1 0,0 1 0,0-1 1,0 1-1,1-1 0,-1 1 0,0 0 0,0-1 0,0 1 0,-2-1 1,-26-4 529,26 4-509,-85-2 820,61 3-466,1-1 0,-38-7-1,1-1 380,0 3-1,-1 3 1,-71 5-1,28-1 248,16-1 427,104 1-1244,0-1 0,0-1-1,0 0 1,0-1 0,0 0-1,22-7 1,-14 0 44,1 2 1,0 1-1,1 0 1,-1 2-1,1 1 0,0 0 1,31 2-1,-38 1-71,20 1 138,-34-1-275,0 0 1,0 0-1,0-1 0,0 1 1,0 0-1,0-1 0,0 0 1,0 1-1,0-1 1,0 0-1,0 0 0,-1 0 1,3-1-1,-4 1-21,0 1 1,0 0-1,0 0 0,0-1 0,0 1 1,0 0-1,0 0 0,0-1 0,0 1 0,0 0 1,0 0-1,0-1 0,0 1 0,0 0 1,0 0-1,0-1 0,0 1 0,0 0 0,-1 0 1,1-1-1,0 1 0,0 0 0,0 0 1,0 0-1,-1-1 0,1 1 0,0 0 0,0 0 1,0 0-1,-1 0 0,1-1 0,0 1 1,0 0-1,0 0 0,-1 0 0,1 0 1,0 0-1,0 0 0,-1 0 0,1 0 0,-1 0 1,-12-6 326,13 6-322,-21-7 303,-1 1 1,0 2 0,0 0-1,-29-1 1,-94 2 1114,96 4-1030,-678 0 458,707-1-864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30:03.2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3861 25 23790,'-3861'-24'0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16:26.46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135 2 6553,'814'0'8170,"-798"1"-7942,1 1-1,-1 1 1,0 0-1,0 1 1,21 8 0,-16-5 128,43 8 1,-23-8 182,23 3 541,112 4 1,-106-16-412,88 3 874,-140 2-1252,0 0 0,1 1 0,27 11-1,-28-9-73,1 0-1,0-1 1,27 3-1,173-6 433,-109-4-466,500 2-183,-595 0 0,1 1 0,-1 1 0,0 0 0,0 1 0,15 5 0,-23-6 0,-8 1 0,-14 0 0,-23 0 0,-36-2 0,-143-4 0,209 2 0,0-1 0,0 0 0,0-1 0,0 0 0,1 0 0,-14-7 0,12 5 0,0 1 0,0 0 0,0 0 0,-16-3 0,-13 3 0,-1 1 0,0 2 0,-39 4 0,-5-1 0,17-3 0,-70 3 0,21 20 0,86-17 0,1 0 0,0 2 0,-28 10 0,-26 7 0,42-16 0,-52 3 0,53-7 0,-20 8 0,43-8 0,-1-1 0,-19 2 0,-51 7 0,-2 0 0,72-10 0,2 1 0,-1 0 0,0 1 0,-25 10 0,25-8 0,-1-1 0,1 0 0,-34 4 0,-186-7 0,116-4 0,-413 2 0,526 0 0,4 0 0,0 1 0,-1-1 0,1 0 0,0 0 0,0-1 0,0 1 0,-1-1 0,1 1 0,0-1 0,0 0 0,0 0 0,0-1 0,-5-2 0,8 4 0,0-1 0,0 1 0,-1-1 0,1 1 0,0-1 0,0 1 0,0-1 0,0 1 0,0-1 0,0 1 0,0-1 0,0 1 0,0-1 0,1 1 0,-1-1 0,0 1 0,0-1 0,0 1 0,0-1 0,1 1 0,-1 0 0,0-1 0,0 1 0,1-1 0,-1 1 0,0 0 0,1-1 0,-1 1 0,1-1 0,11-11 0,-11 11 0,5-3 0,0-1 0,1 1 0,0 0 0,-1 1 0,1 0 0,1 0 0,-1 0 0,0 1 0,1 0 0,-1 0 0,12 0 0,12-1 0,47 3 0,-63 0 0,82 3 0,163-5 0,-248 0 0,0 0 0,0-1 0,-1 0 0,1-1 0,11-6 0,-9 4 0,-1 1 0,1 0 0,17-3 0,142-19 0,-168 27 0,1-1 0,0 0 0,-1-1 0,1 1 0,-1-1 0,0 0 0,0 0 0,1-1 0,-1 0 0,-1 0 0,7-4 0,-11 7 0,1-1 0,-1 1 0,0 0 0,1-1 0,-1 1 0,0 0 0,1-1 0,-1 1 0,0 0 0,1-1 0,-1 1 0,0 0 0,0-1 0,0 1 0,1-1 0,-1 1 0,0-1 0,0 1 0,0 0 0,0-1 0,0 1 0,0-1 0,0 1 0,0-1 0,0 1 0,0-1 0,0 1 0,0-1 0,0 1 0,0 0 0,0-1 0,0 1 0,-1-1 0,1 1 0,0 0 0,0-1 0,0 1 0,-1-1 0,1 1 0,0 0 0,-1-1 0,1 1 0,0 0 0,-1-1 0,1 1 0,0 0 0,-1 0 0,1-1 0,-1 1 0,1 0 0,0 0 0,-1 0 0,1 0 0,-1-1 0,1 1 0,-1 0 0,1 0 0,-1 0 0,-29-5 0,-196 3 0,110 4 0,-234-2 0,2789 0 0,-2434 0-16,1 0-1,0-1 1,-1 0-1,1 1 0,10-5 1,-15 5 12,-1 0-1,1 0 1,0-1-1,-1 1 1,1 0 0,0-1-1,-1 1 1,1-1 0,0 1-1,-1-1 1,1 1-1,-1-1 1,1 0 0,-1 1-1,1-1 1,-1 1 0,0-1-1,1 0 1,-1 1-1,1-3 1,-1 2 0,0 0-1,0 0 0,0 0 1,-1 0-1,1 0 1,0 0-1,-1 0 1,1 0-1,0-1 0,-1 1 1,0 0-1,1 1 1,-1-1-1,1 0 1,-1 0-1,0 0 1,0 0-1,1 0 0,-3 0 1,-1-3 0,-1 0 0,0 0 0,0 1 0,0 0 0,0 0 0,-1 0 1,1 1-1,-1 0 0,0 0 0,1 0 0,-9-1 0,-11-1 16,-36-1 0,2 0-4,-37-5 26,-194 5-1,158 7-9,68-3-13,-75 3 14,124 0-21,1 1 0,0 1 0,0 1 0,0-1 0,-19 11 0,-26 9 8,34-18-6,-1-1-1,0-1 0,1-2 1,-1 0-1,-40-3 0,-36 2 14,86 2-13,0 0-1,0 0 0,-31 12 0,28-8 0,0-1-1,-24 4 0,-21 2 9,-25 3 2,68-13-14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12:14:24.3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0 194 23788,'2094'-48'0,"-4114"-98"0,1946 340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E1C7-78B7-4E3E-B1EE-057A7E638E17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C16-2821-4842-B345-DBC2456A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5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16-2821-4842-B345-DBC2456AF7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GP</a:t>
            </a:r>
            <a:r>
              <a:rPr lang="en-GB" baseline="0" dirty="0"/>
              <a:t> referral to visit Maud because she hasn’t ben able to get to surgery for wound care following  </a:t>
            </a:r>
            <a:r>
              <a:rPr lang="en-GB" baseline="0" dirty="0" err="1"/>
              <a:t>afall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16-2821-4842-B345-DBC2456AF7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2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16-2821-4842-B345-DBC2456AF7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8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2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16-2821-4842-B345-DBC2456AF7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3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16-2821-4842-B345-DBC2456AF7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1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F17-77AD-4115-B186-DAA8C49593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5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C78-85BE-49CC-846D-010346FAC5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74C-78CC-4C1B-9849-270CD5A09A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9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3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368760" y="319215"/>
            <a:ext cx="840648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627926" y="1767119"/>
            <a:ext cx="788742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43" y="1631193"/>
            <a:ext cx="905666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534" y="2161564"/>
            <a:ext cx="24003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1500" b="0">
                <a:latin typeface="+mj-lt"/>
              </a:defRPr>
            </a:lvl1pPr>
            <a:lvl2pPr marL="342900" indent="0">
              <a:buNone/>
              <a:defRPr lang="en-GB" sz="1500" b="1"/>
            </a:lvl2pPr>
            <a:lvl3pPr marL="685800" indent="0">
              <a:buNone/>
              <a:defRPr lang="en-GB" sz="1350" b="1"/>
            </a:lvl3pPr>
            <a:lvl4pPr marL="1028700" indent="0">
              <a:buNone/>
              <a:defRPr lang="en-GB" sz="1200" b="1"/>
            </a:lvl4pPr>
            <a:lvl5pPr marL="1371600" indent="0">
              <a:buNone/>
              <a:defRPr lang="en-GB" sz="1200" b="1"/>
            </a:lvl5pPr>
            <a:lvl6pPr marL="1714500" indent="0">
              <a:buNone/>
              <a:defRPr lang="en-GB" sz="1200" b="1"/>
            </a:lvl6pPr>
            <a:lvl7pPr marL="2057400" indent="0">
              <a:buNone/>
              <a:defRPr lang="en-GB" sz="1200" b="1"/>
            </a:lvl7pPr>
            <a:lvl8pPr marL="2400300" indent="0">
              <a:buNone/>
              <a:defRPr lang="en-GB" sz="1200" b="1"/>
            </a:lvl8pPr>
            <a:lvl9pPr marL="2743200" indent="0">
              <a:buNone/>
              <a:defRPr lang="en-GB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534" y="2629117"/>
            <a:ext cx="2400300" cy="3320861"/>
          </a:xfrm>
        </p:spPr>
        <p:txBody>
          <a:bodyPr rtlCol="0">
            <a:normAutofit/>
          </a:bodyPr>
          <a:lstStyle>
            <a:lvl1pPr marL="171450" indent="-17145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1pPr>
            <a:lvl2pPr marL="514350" indent="-171450">
              <a:buClr>
                <a:srgbClr val="73292A"/>
              </a:buClr>
              <a:buFont typeface="Arial" panose="020B0604020202020204" pitchFamily="34" charset="0"/>
              <a:buChar char="•"/>
              <a:defRPr lang="en-GB" sz="1050"/>
            </a:lvl2pPr>
            <a:lvl3pPr marL="857250" indent="-171450">
              <a:buClr>
                <a:srgbClr val="73292A"/>
              </a:buClr>
              <a:buFont typeface="Arial" panose="020B0604020202020204" pitchFamily="34" charset="0"/>
              <a:buChar char="•"/>
              <a:defRPr lang="en-GB" sz="900"/>
            </a:lvl3pPr>
            <a:lvl4pPr marL="1200150" indent="-171450">
              <a:buClr>
                <a:srgbClr val="73292A"/>
              </a:buClr>
              <a:buFont typeface="Arial" panose="020B0604020202020204" pitchFamily="34" charset="0"/>
              <a:buChar char="•"/>
              <a:defRPr lang="en-GB" sz="825"/>
            </a:lvl4pPr>
            <a:lvl5pPr marL="1543050" indent="-171450">
              <a:buClr>
                <a:srgbClr val="73292A"/>
              </a:buClr>
              <a:buFont typeface="Arial" panose="020B0604020202020204" pitchFamily="34" charset="0"/>
              <a:buChar char="•"/>
              <a:defRPr lang="en-GB" sz="825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74136" y="2161564"/>
            <a:ext cx="24003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1500" b="0">
                <a:latin typeface="+mj-lt"/>
              </a:defRPr>
            </a:lvl1pPr>
            <a:lvl2pPr marL="342900" indent="0">
              <a:buNone/>
              <a:defRPr lang="en-GB" sz="1500" b="1"/>
            </a:lvl2pPr>
            <a:lvl3pPr marL="685800" indent="0">
              <a:buNone/>
              <a:defRPr lang="en-GB" sz="1350" b="1"/>
            </a:lvl3pPr>
            <a:lvl4pPr marL="1028700" indent="0">
              <a:buNone/>
              <a:defRPr lang="en-GB" sz="1200" b="1"/>
            </a:lvl4pPr>
            <a:lvl5pPr marL="1371600" indent="0">
              <a:buNone/>
              <a:defRPr lang="en-GB" sz="1200" b="1"/>
            </a:lvl5pPr>
            <a:lvl6pPr marL="1714500" indent="0">
              <a:buNone/>
              <a:defRPr lang="en-GB" sz="1200" b="1"/>
            </a:lvl6pPr>
            <a:lvl7pPr marL="2057400" indent="0">
              <a:buNone/>
              <a:defRPr lang="en-GB" sz="1200" b="1"/>
            </a:lvl7pPr>
            <a:lvl8pPr marL="2400300" indent="0">
              <a:buNone/>
              <a:defRPr lang="en-GB" sz="1200" b="1"/>
            </a:lvl8pPr>
            <a:lvl9pPr marL="2743200" indent="0">
              <a:buNone/>
              <a:defRPr lang="en-GB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74136" y="2629117"/>
            <a:ext cx="24003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200"/>
            </a:lvl1pPr>
            <a:lvl2pPr>
              <a:buClr>
                <a:srgbClr val="73292A"/>
              </a:buClr>
              <a:defRPr lang="en-GB" sz="1050"/>
            </a:lvl2pPr>
            <a:lvl3pPr>
              <a:buClr>
                <a:srgbClr val="73292A"/>
              </a:buClr>
              <a:defRPr lang="en-GB" sz="900"/>
            </a:lvl3pPr>
            <a:lvl4pPr>
              <a:buClr>
                <a:srgbClr val="73292A"/>
              </a:buClr>
              <a:defRPr lang="en-GB" sz="825"/>
            </a:lvl4pPr>
            <a:lvl5pPr>
              <a:buClr>
                <a:srgbClr val="73292A"/>
              </a:buClr>
              <a:defRPr lang="en-GB" sz="825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2170" y="2161564"/>
            <a:ext cx="24003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1500" b="0">
                <a:latin typeface="+mj-lt"/>
              </a:defRPr>
            </a:lvl1pPr>
            <a:lvl2pPr marL="342900" indent="0">
              <a:buNone/>
              <a:defRPr lang="en-GB" sz="1500" b="1"/>
            </a:lvl2pPr>
            <a:lvl3pPr marL="685800" indent="0">
              <a:buNone/>
              <a:defRPr lang="en-GB" sz="1350" b="1"/>
            </a:lvl3pPr>
            <a:lvl4pPr marL="1028700" indent="0">
              <a:buNone/>
              <a:defRPr lang="en-GB" sz="1200" b="1"/>
            </a:lvl4pPr>
            <a:lvl5pPr marL="1371600" indent="0">
              <a:buNone/>
              <a:defRPr lang="en-GB" sz="1200" b="1"/>
            </a:lvl5pPr>
            <a:lvl6pPr marL="1714500" indent="0">
              <a:buNone/>
              <a:defRPr lang="en-GB" sz="1200" b="1"/>
            </a:lvl6pPr>
            <a:lvl7pPr marL="2057400" indent="0">
              <a:buNone/>
              <a:defRPr lang="en-GB" sz="1200" b="1"/>
            </a:lvl7pPr>
            <a:lvl8pPr marL="2400300" indent="0">
              <a:buNone/>
              <a:defRPr lang="en-GB" sz="1200" b="1"/>
            </a:lvl8pPr>
            <a:lvl9pPr marL="2743200" indent="0">
              <a:buNone/>
              <a:defRPr lang="en-GB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2170" y="2629117"/>
            <a:ext cx="24003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200"/>
            </a:lvl1pPr>
            <a:lvl2pPr>
              <a:buClr>
                <a:srgbClr val="73292A"/>
              </a:buClr>
              <a:defRPr lang="en-GB" sz="1050"/>
            </a:lvl2pPr>
            <a:lvl3pPr>
              <a:buClr>
                <a:srgbClr val="73292A"/>
              </a:buClr>
              <a:defRPr lang="en-GB" sz="900"/>
            </a:lvl3pPr>
            <a:lvl4pPr>
              <a:buClr>
                <a:srgbClr val="73292A"/>
              </a:buClr>
              <a:defRPr lang="en-GB" sz="825"/>
            </a:lvl4pPr>
            <a:lvl5pPr>
              <a:buClr>
                <a:srgbClr val="73292A"/>
              </a:buClr>
              <a:defRPr lang="en-GB" sz="825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3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621F-9F16-4AC3-BCED-B00AD37B66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6928-54AF-4E25-88CC-17313F465F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9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28A6-D6AE-48A3-BE13-0A8C865AD1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D6D9-DEEA-4B2D-8480-60BE28D8D2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BE6C-14E8-469A-8F29-6739FF82AD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DBCC-50EC-4071-8EFA-8A3942AD1E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5D20-3F5D-43A9-96E1-72D53377E0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94AE-05DC-4651-ADE6-3ADFDC11DE6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9083-3951-4A73-865A-85CBB12CB8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send.org.uk/suppor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2664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Nursing Assessment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A4 BCHC NHS 20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4854"/>
            <a:ext cx="3135507" cy="113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" y="5729312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:\BCHC\Communications\Brandingandidentity\01 - VVS - December 2018\Values Imagery\Values images\Values as 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1248"/>
            <a:ext cx="2024044" cy="10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AutoShape 4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AutoShape 6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6417-DF13-8F76-C075-F743A996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517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b="1" dirty="0"/>
              <a:t>During the visit…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22C8-648E-D195-5FA1-E0E3F87C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7"/>
            <a:ext cx="8784976" cy="6100787"/>
          </a:xfrm>
        </p:spPr>
        <p:txBody>
          <a:bodyPr>
            <a:normAutofit/>
          </a:bodyPr>
          <a:lstStyle/>
          <a:p>
            <a:r>
              <a:rPr lang="en-GB" sz="2400" dirty="0"/>
              <a:t>Introduce yourself and role (</a:t>
            </a:r>
            <a:r>
              <a:rPr lang="en-GB" sz="2400" dirty="0" err="1"/>
              <a:t>eg</a:t>
            </a:r>
            <a:r>
              <a:rPr lang="en-GB" sz="2400" dirty="0"/>
              <a:t> staff nurse and why you are there)</a:t>
            </a:r>
          </a:p>
          <a:p>
            <a:r>
              <a:rPr lang="en-GB" sz="2400" dirty="0"/>
              <a:t>Ask to see any paper records (paper records ?, RESPECT form)</a:t>
            </a:r>
          </a:p>
          <a:p>
            <a:r>
              <a:rPr lang="en-GB" sz="2400" dirty="0"/>
              <a:t>Agree/consent to care. Explain procedure, note stock</a:t>
            </a:r>
          </a:p>
          <a:p>
            <a:r>
              <a:rPr lang="en-GB" sz="2400" dirty="0"/>
              <a:t>Any new problems  - create ‘</a:t>
            </a:r>
            <a:r>
              <a:rPr lang="en-GB" sz="2400" b="1" dirty="0"/>
              <a:t>to do’ list</a:t>
            </a:r>
            <a:r>
              <a:rPr lang="en-GB" sz="2400" dirty="0"/>
              <a:t>’ </a:t>
            </a:r>
            <a:r>
              <a:rPr lang="en-GB" sz="2400" i="1" dirty="0"/>
              <a:t>(nursing, medical, social…anything else ?). resolve, escalate or prioritise. Unsure – call colleague or discuss at handover</a:t>
            </a:r>
          </a:p>
          <a:p>
            <a:r>
              <a:rPr lang="en-GB" sz="2400" dirty="0"/>
              <a:t>Wound care </a:t>
            </a:r>
            <a:r>
              <a:rPr lang="en-GB" sz="2400" i="1" dirty="0"/>
              <a:t>– do you need photo of wound for evaluation ? Use iPad (not phone)</a:t>
            </a:r>
          </a:p>
          <a:p>
            <a:r>
              <a:rPr lang="en-GB" sz="2400" dirty="0"/>
              <a:t>MUST</a:t>
            </a:r>
            <a:r>
              <a:rPr lang="en-GB" sz="2400" i="1" dirty="0"/>
              <a:t> – you can calculate &amp; MUAC</a:t>
            </a:r>
          </a:p>
          <a:p>
            <a:r>
              <a:rPr lang="en-GB" sz="2400" dirty="0"/>
              <a:t>Agree next visit/schedule review</a:t>
            </a:r>
          </a:p>
          <a:p>
            <a:r>
              <a:rPr lang="en-GB" sz="2400" dirty="0"/>
              <a:t>Clinical record keeping in home or car - before moving to next patient.</a:t>
            </a:r>
          </a:p>
          <a:p>
            <a:r>
              <a:rPr lang="en-GB" sz="2400" dirty="0"/>
              <a:t>If you need to escalate: do all </a:t>
            </a:r>
            <a:r>
              <a:rPr lang="en-GB" sz="2400" dirty="0" err="1"/>
              <a:t>obs</a:t>
            </a:r>
            <a:r>
              <a:rPr lang="en-GB" sz="2400" dirty="0"/>
              <a:t> via ‘NEWS2’ and use SBAR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DC966-8D18-E23F-782B-9D914BCC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F45C-4FAE-2E10-BAE4-ABB76219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GB" sz="3600" b="1" dirty="0"/>
              <a:t>After 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EAB5-2E04-2055-DB62-D61F30FD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7"/>
            <a:ext cx="8712968" cy="5989637"/>
          </a:xfrm>
        </p:spPr>
        <p:txBody>
          <a:bodyPr>
            <a:normAutofit/>
          </a:bodyPr>
          <a:lstStyle/>
          <a:p>
            <a:r>
              <a:rPr lang="en-GB" sz="2800" dirty="0"/>
              <a:t>Completing assessment on iPad: in car, prioritise referrals, equipment or Abena ? Same day</a:t>
            </a:r>
          </a:p>
          <a:p>
            <a:r>
              <a:rPr lang="en-GB" sz="2800" dirty="0"/>
              <a:t>Any schedule change to admin</a:t>
            </a:r>
          </a:p>
          <a:p>
            <a:r>
              <a:rPr lang="en-GB" sz="2800" dirty="0"/>
              <a:t>Refer to ‘</a:t>
            </a:r>
            <a:r>
              <a:rPr lang="en-GB" sz="2800" b="1" dirty="0"/>
              <a:t>To do</a:t>
            </a:r>
            <a:r>
              <a:rPr lang="en-GB" sz="2800" dirty="0"/>
              <a:t>’ list for actions from the day and </a:t>
            </a:r>
            <a:r>
              <a:rPr lang="en-GB" sz="2800" i="1" u="sng" dirty="0"/>
              <a:t>prioritise</a:t>
            </a:r>
            <a:r>
              <a:rPr lang="en-GB" sz="2800" dirty="0"/>
              <a:t> (calls, emails, referrals etc)</a:t>
            </a:r>
          </a:p>
          <a:p>
            <a:r>
              <a:rPr lang="en-GB" sz="2800" dirty="0"/>
              <a:t>Be prepared for handover re: ‘confirm &amp; challenge’ via the ‘Action Log’ used at handover.</a:t>
            </a:r>
          </a:p>
          <a:p>
            <a:r>
              <a:rPr lang="en-GB" sz="2800" dirty="0"/>
              <a:t>Identify learning gaps and address via team manager</a:t>
            </a:r>
          </a:p>
          <a:p>
            <a:r>
              <a:rPr lang="en-GB" sz="2800" dirty="0"/>
              <a:t>Seek clinical supervision – if </a:t>
            </a:r>
            <a:r>
              <a:rPr lang="en-GB" sz="2800" dirty="0" err="1"/>
              <a:t>reqd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CF16-6DE8-5058-1489-DFF7BA07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1B39-677E-E8DD-A5DD-C750F184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Equipped for the role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FF73-67D7-8EB9-AA5A-9D2C71B8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8476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Team ‘</a:t>
            </a:r>
            <a:r>
              <a:rPr lang="en-GB" sz="2400" dirty="0" err="1"/>
              <a:t>Watsap</a:t>
            </a:r>
            <a:r>
              <a:rPr lang="en-GB" sz="2400" dirty="0"/>
              <a:t> for on/off duty, urgent messages. </a:t>
            </a:r>
          </a:p>
          <a:p>
            <a:r>
              <a:rPr lang="en-GB" sz="2400" dirty="0"/>
              <a:t>Uniform compliance </a:t>
            </a:r>
            <a:r>
              <a:rPr lang="en-GB" sz="2400" dirty="0" err="1"/>
              <a:t>eg</a:t>
            </a:r>
            <a:r>
              <a:rPr lang="en-GB" sz="2400" dirty="0"/>
              <a:t>: hand gel, jewellery, wipeable shoes, lanyards, hair tied back etc</a:t>
            </a:r>
          </a:p>
          <a:p>
            <a:r>
              <a:rPr lang="en-GB" sz="2400" dirty="0"/>
              <a:t>IPC &amp; public health compliance: sharps bin opening date, single use sterile scissor, infestations in homes, hoarding - </a:t>
            </a:r>
            <a:r>
              <a:rPr lang="en-GB" sz="1800" dirty="0">
                <a:hlinkClick r:id="rId2"/>
              </a:rPr>
              <a:t>Support - Clouds End Hoarding Support and Training</a:t>
            </a:r>
            <a:r>
              <a:rPr lang="en-GB" sz="1800" dirty="0"/>
              <a:t> </a:t>
            </a:r>
          </a:p>
          <a:p>
            <a:r>
              <a:rPr lang="en-GB" sz="2400" dirty="0"/>
              <a:t>ID + name badge</a:t>
            </a:r>
          </a:p>
          <a:p>
            <a:r>
              <a:rPr lang="en-GB" sz="2400" dirty="0"/>
              <a:t>Fluids/emergency snacks in car !</a:t>
            </a:r>
          </a:p>
          <a:p>
            <a:r>
              <a:rPr lang="en-GB" sz="2400" dirty="0"/>
              <a:t>Work phone - </a:t>
            </a:r>
            <a:r>
              <a:rPr lang="en-GB" sz="2400" dirty="0" err="1"/>
              <a:t>Ipad</a:t>
            </a:r>
            <a:r>
              <a:rPr lang="en-GB" sz="2400" dirty="0"/>
              <a:t> (charged), Medical equipment (BG, BP, oximeter (</a:t>
            </a:r>
            <a:r>
              <a:rPr lang="en-GB" sz="2400" i="1" dirty="0"/>
              <a:t>spare batteries in car</a:t>
            </a:r>
            <a:r>
              <a:rPr lang="en-GB" sz="2400" dirty="0"/>
              <a:t>)  - </a:t>
            </a:r>
            <a:r>
              <a:rPr lang="en-GB" sz="2400" i="1" u="sng" dirty="0"/>
              <a:t>everything works ok. </a:t>
            </a:r>
          </a:p>
          <a:p>
            <a:r>
              <a:rPr lang="en-GB" sz="2400" dirty="0"/>
              <a:t>Clinical bag (</a:t>
            </a:r>
            <a:r>
              <a:rPr lang="en-GB" sz="2400" i="1" dirty="0"/>
              <a:t>minimum stock</a:t>
            </a:r>
            <a:r>
              <a:rPr lang="en-GB" sz="2400" dirty="0"/>
              <a:t>) and what equipment to take into Pt home (</a:t>
            </a:r>
            <a:r>
              <a:rPr lang="en-GB" sz="2400" i="1" dirty="0"/>
              <a:t>see bag list</a:t>
            </a:r>
            <a:r>
              <a:rPr lang="en-GB" sz="2400" dirty="0"/>
              <a:t>)</a:t>
            </a:r>
          </a:p>
          <a:p>
            <a:r>
              <a:rPr lang="en-GB" sz="2400" dirty="0"/>
              <a:t>Stock in car boot – gloves, aprons, dg packs (</a:t>
            </a:r>
            <a:r>
              <a:rPr lang="en-GB" sz="2400" i="1" dirty="0"/>
              <a:t>no patient property</a:t>
            </a:r>
            <a:r>
              <a:rPr lang="en-GB" sz="2400" dirty="0"/>
              <a:t>)  </a:t>
            </a:r>
          </a:p>
          <a:p>
            <a:r>
              <a:rPr lang="en-GB" sz="2400" dirty="0"/>
              <a:t>Professional boundaries with both colleagues and Patient/carers </a:t>
            </a:r>
          </a:p>
          <a:p>
            <a:r>
              <a:rPr lang="en-GB" sz="2400" dirty="0"/>
              <a:t>User account </a:t>
            </a:r>
            <a:r>
              <a:rPr lang="en-GB" sz="2400" i="1" u="sng" dirty="0"/>
              <a:t>and</a:t>
            </a:r>
            <a:r>
              <a:rPr lang="en-GB" sz="2400" dirty="0"/>
              <a:t> training for: RIO (EPR), Abena, </a:t>
            </a:r>
            <a:r>
              <a:rPr lang="en-GB" sz="2400" dirty="0" err="1"/>
              <a:t>Medequip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3AD42-3D1D-BDC8-66FF-3DFA28BF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2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8488" cy="1143000"/>
          </a:xfrm>
        </p:spPr>
        <p:txBody>
          <a:bodyPr/>
          <a:lstStyle/>
          <a:p>
            <a:r>
              <a:rPr lang="en-GB" altLang="en-US" dirty="0"/>
              <a:t>Clinical Priority!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196752"/>
            <a:ext cx="8363272" cy="51845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Immediate presenting health/social needs - </a:t>
            </a:r>
            <a:r>
              <a:rPr lang="en-GB" sz="2800" b="1" dirty="0">
                <a:highlight>
                  <a:srgbClr val="FFFF00"/>
                </a:highlight>
              </a:rPr>
              <a:t>prioritise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Have you met the ECI standard   - </a:t>
            </a:r>
            <a:r>
              <a:rPr lang="en-GB" sz="2800" b="1" dirty="0">
                <a:highlight>
                  <a:srgbClr val="FFFF00"/>
                </a:highlight>
              </a:rPr>
              <a:t>Baseline </a:t>
            </a:r>
            <a:r>
              <a:rPr lang="en-GB" sz="2800" b="1" dirty="0" err="1">
                <a:highlight>
                  <a:srgbClr val="FFFF00"/>
                </a:highlight>
              </a:rPr>
              <a:t>obs</a:t>
            </a:r>
            <a:r>
              <a:rPr lang="en-GB" sz="2800" b="1" dirty="0">
                <a:highlight>
                  <a:srgbClr val="FFFF00"/>
                </a:highlight>
              </a:rPr>
              <a:t> + tools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Populate a ‘realistic plan of care’ </a:t>
            </a:r>
            <a:r>
              <a:rPr lang="en-GB" sz="2400" b="1" dirty="0">
                <a:highlight>
                  <a:srgbClr val="FFFF00"/>
                </a:highlight>
              </a:rPr>
              <a:t>with ‘scheduled RIO’ </a:t>
            </a:r>
            <a:r>
              <a:rPr lang="en-GB" sz="2400" b="1" dirty="0"/>
              <a:t>review date – </a:t>
            </a:r>
            <a:r>
              <a:rPr lang="en-GB" sz="2800" b="1" dirty="0"/>
              <a:t>Personalised care  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Have you left the Pt safe – </a:t>
            </a:r>
            <a:r>
              <a:rPr lang="en-GB" sz="2800" b="1" dirty="0">
                <a:highlight>
                  <a:srgbClr val="FFFF00"/>
                </a:highlight>
              </a:rPr>
              <a:t>clinically prioritise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Who else needs to be involved and why ? – </a:t>
            </a:r>
            <a:r>
              <a:rPr lang="en-GB" sz="2400" b="1" dirty="0">
                <a:highlight>
                  <a:srgbClr val="FFFF00"/>
                </a:highlight>
              </a:rPr>
              <a:t>follow up refs’</a:t>
            </a:r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endParaRPr lang="en-GB" sz="2400" b="1" dirty="0"/>
          </a:p>
          <a:p>
            <a:pPr algn="just">
              <a:defRPr/>
            </a:pP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24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GB" altLang="en-US"/>
              <a:t>Any Questions?</a:t>
            </a:r>
          </a:p>
        </p:txBody>
      </p:sp>
      <p:pic>
        <p:nvPicPr>
          <p:cNvPr id="665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11300"/>
            <a:ext cx="7273925" cy="4848225"/>
          </a:xfrm>
        </p:spPr>
      </p:pic>
    </p:spTree>
    <p:extLst>
      <p:ext uri="{BB962C8B-B14F-4D97-AF65-F5344CB8AC3E}">
        <p14:creationId xmlns:p14="http://schemas.microsoft.com/office/powerpoint/2010/main" val="289440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5B474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72092" y="404664"/>
            <a:ext cx="3230610" cy="61316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Maud has a history of heart failure &amp; her swollen legs reduce her mobility, </a:t>
            </a:r>
            <a:r>
              <a:rPr lang="en-US">
                <a:solidFill>
                  <a:srgbClr val="FFFFFF"/>
                </a:solidFill>
                <a:latin typeface="Arial Rounded MT Bold" panose="020F0704030504030204" pitchFamily="34" charset="0"/>
              </a:rPr>
              <a:t>resulting in falls.</a:t>
            </a: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She hasn’t taken her medication for some time or attended any GP or Consultant appointments.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The house is dirty &amp; cluttered. Her clothes appear loose &amp; soiled &amp; she appears confused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Mouldy food in fridge.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Animal excrement on surfaces.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Old Lady Mouth Images, Stock Photos &amp; Vectors | Shutterstock">
            <a:extLst>
              <a:ext uri="{FF2B5EF4-FFF2-40B4-BE49-F238E27FC236}">
                <a16:creationId xmlns:a16="http://schemas.microsoft.com/office/drawing/2014/main" id="{48942B90-D66B-4B38-AB42-287392C8C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5384" r="12711" b="7143"/>
          <a:stretch/>
        </p:blipFill>
        <p:spPr bwMode="auto">
          <a:xfrm>
            <a:off x="1294409" y="2654625"/>
            <a:ext cx="3058501" cy="40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1299" y="188640"/>
            <a:ext cx="5293730" cy="2153361"/>
          </a:xfrm>
          <a:prstGeom prst="wedgeRoundRectCallout">
            <a:avLst>
              <a:gd name="adj1" fmla="val 15742"/>
              <a:gd name="adj2" fmla="val 876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**** go away and leave me alone.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I won’t take the tablets – they make me wee all of the time.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I don’t need help, I can care for myself.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I don’t believe in ‘sell by’ dates, they are a con to make us spend more. GO AWAY!</a:t>
            </a:r>
          </a:p>
          <a:p>
            <a:pPr algn="ctr">
              <a:spcAft>
                <a:spcPts val="600"/>
              </a:spcAft>
            </a:pP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ost of long-term care to hit £1,000 a week | This is Money">
            <a:extLst>
              <a:ext uri="{FF2B5EF4-FFF2-40B4-BE49-F238E27FC236}">
                <a16:creationId xmlns:a16="http://schemas.microsoft.com/office/drawing/2014/main" id="{BE954B62-4EEA-4589-AC89-9D07AD149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38106" b="1"/>
          <a:stretch/>
        </p:blipFill>
        <p:spPr bwMode="auto">
          <a:xfrm>
            <a:off x="554969" y="1095407"/>
            <a:ext cx="3566210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396390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283968" y="3429000"/>
            <a:ext cx="4657399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Maud is showing signs of malnutrition &amp; dehydration.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There is now a cat 3 ulcer on her bottom which is often contaminated with </a:t>
            </a:r>
            <a:r>
              <a:rPr lang="en-US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faeces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Maud is sleepy most of the time &amp; it is often difficult to gain access to her home.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Paramedic called yesterday but Maud declined hospitalization.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908389" y="188640"/>
            <a:ext cx="5032979" cy="2839113"/>
          </a:xfrm>
          <a:prstGeom prst="wedgeRoundRectCallout">
            <a:avLst>
              <a:gd name="adj1" fmla="val -67779"/>
              <a:gd name="adj2" fmla="val -115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nurse visited again today. She tells me that my bottom is sore. I thought that would be the case as I noticed a red stain in my knickers. She was not happy with me when I told her I was still sleeping in my chair. </a:t>
            </a:r>
          </a:p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what all the fuss is about. I wish they would go away &amp; leave me alone.</a:t>
            </a:r>
          </a:p>
        </p:txBody>
      </p:sp>
    </p:spTree>
    <p:extLst>
      <p:ext uri="{BB962C8B-B14F-4D97-AF65-F5344CB8AC3E}">
        <p14:creationId xmlns:p14="http://schemas.microsoft.com/office/powerpoint/2010/main" val="77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n-GB"/>
            </a:defPPr>
          </a:lstStyle>
          <a:p>
            <a:pPr algn="ctr" rtl="0"/>
            <a:r>
              <a:rPr lang="en-GB" b="1" dirty="0">
                <a:solidFill>
                  <a:schemeClr val="tx2"/>
                </a:solidFill>
                <a:latin typeface="Baskerville Old Face" panose="02020602080505020303" pitchFamily="18" charset="77"/>
              </a:rPr>
              <a:t>‘Assess, Plan, Implement’ – The Nursing Process in D/Nursing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89347"/>
              </p:ext>
            </p:extLst>
          </p:nvPr>
        </p:nvGraphicFramePr>
        <p:xfrm>
          <a:off x="395536" y="1772817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998" y="5624513"/>
            <a:ext cx="3086100" cy="27384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48" y="5624513"/>
            <a:ext cx="2057400" cy="27384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90FD-093E-1750-9FF9-FC8F12DE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10247"/>
            <a:ext cx="7886700" cy="178452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Assessment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2E276-B502-F29C-3BFC-C21F540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320" y="1820447"/>
            <a:ext cx="2400300" cy="320848"/>
          </a:xfrm>
        </p:spPr>
        <p:txBody>
          <a:bodyPr>
            <a:noAutofit/>
          </a:bodyPr>
          <a:lstStyle/>
          <a:p>
            <a:pPr algn="ctr"/>
            <a:r>
              <a:rPr lang="en-GB" sz="1600" b="1" dirty="0"/>
              <a:t>Pressure risk – ‘Purpose T’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4EF59-3ABA-423F-E4C8-7B7685DA7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7230" y="1820447"/>
            <a:ext cx="2400300" cy="427797"/>
          </a:xfrm>
        </p:spPr>
        <p:txBody>
          <a:bodyPr>
            <a:normAutofit fontScale="92500"/>
          </a:bodyPr>
          <a:lstStyle/>
          <a:p>
            <a:pPr algn="ctr"/>
            <a:r>
              <a:rPr lang="en-GB" sz="1600" b="1" dirty="0"/>
              <a:t>GULP (</a:t>
            </a:r>
            <a:r>
              <a:rPr lang="en-GB" sz="1600" b="1" i="1" dirty="0"/>
              <a:t>Must and hydration</a:t>
            </a:r>
            <a:r>
              <a:rPr lang="en-GB" b="1" dirty="0"/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4E9457-1A1E-B698-6F7D-C6E62D61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B68C30-C786-1970-2D4E-D8FA3531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5</a:t>
            </a:fld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B3513BA-B506-25B4-EAD9-61A6780F9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873" y="2248244"/>
            <a:ext cx="2631999" cy="3793091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06A8925-5905-5CC5-5B5B-795D04D9BA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37230" y="2276835"/>
            <a:ext cx="2636242" cy="3764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E4D6717-82FC-1129-3CF7-E2DC581F8069}"/>
                  </a:ext>
                </a:extLst>
              </p14:cNvPr>
              <p14:cNvContentPartPr/>
              <p14:nvPr/>
            </p14:nvContentPartPr>
            <p14:xfrm>
              <a:off x="9162000" y="554126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E4D6717-82FC-1129-3CF7-E2DC581F80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360" y="55236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17DEF4-FEEE-80F1-420C-35DA5F061B27}"/>
                  </a:ext>
                </a:extLst>
              </p14:cNvPr>
              <p14:cNvContentPartPr/>
              <p14:nvPr/>
            </p14:nvContentPartPr>
            <p14:xfrm>
              <a:off x="5153400" y="2643984"/>
              <a:ext cx="763200" cy="100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17DEF4-FEEE-80F1-420C-35DA5F061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5760" y="2625984"/>
                <a:ext cx="79884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6A91AD3-76F3-A506-8AF7-4AEA43FAFA97}"/>
              </a:ext>
            </a:extLst>
          </p:cNvPr>
          <p:cNvGrpSpPr/>
          <p:nvPr/>
        </p:nvGrpSpPr>
        <p:grpSpPr>
          <a:xfrm>
            <a:off x="5246640" y="2669184"/>
            <a:ext cx="706320" cy="56160"/>
            <a:chOff x="5246640" y="2669184"/>
            <a:chExt cx="70632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A976EA-8872-437C-BF5C-263BD18BCD39}"/>
                    </a:ext>
                  </a:extLst>
                </p14:cNvPr>
                <p14:cNvContentPartPr/>
                <p14:nvPr/>
              </p14:nvContentPartPr>
              <p14:xfrm>
                <a:off x="5312520" y="2687904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A976EA-8872-437C-BF5C-263BD18BCD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94520" y="26702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8C2CBB-0D7E-ECBF-ADF2-AA09EDE06A60}"/>
                    </a:ext>
                  </a:extLst>
                </p14:cNvPr>
                <p14:cNvContentPartPr/>
                <p14:nvPr/>
              </p14:nvContentPartPr>
              <p14:xfrm>
                <a:off x="5246640" y="2679264"/>
                <a:ext cx="310320" cy="3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8C2CBB-0D7E-ECBF-ADF2-AA09EDE06A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8640" y="2661264"/>
                  <a:ext cx="345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1892BB-E747-1B13-5116-AE667A79B87C}"/>
                    </a:ext>
                  </a:extLst>
                </p14:cNvPr>
                <p14:cNvContentPartPr/>
                <p14:nvPr/>
              </p14:nvContentPartPr>
              <p14:xfrm>
                <a:off x="5422320" y="2669184"/>
                <a:ext cx="530640" cy="5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1892BB-E747-1B13-5116-AE667A79B8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04680" y="2651184"/>
                  <a:ext cx="56628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D7049EC-8DF4-77B3-F2B1-787DA7A701F7}"/>
                  </a:ext>
                </a:extLst>
              </p14:cNvPr>
              <p14:cNvContentPartPr/>
              <p14:nvPr/>
            </p14:nvContentPartPr>
            <p14:xfrm>
              <a:off x="5312520" y="4068864"/>
              <a:ext cx="1390320" cy="9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D7049EC-8DF4-77B3-F2B1-787DA7A701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4520" y="4051224"/>
                <a:ext cx="142596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24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9A-81B3-A639-B9F8-B6096FF8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Assessment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AF3EF-2734-DA35-BAE0-F6D74E2A8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1680" y="1956099"/>
            <a:ext cx="2400300" cy="320848"/>
          </a:xfrm>
        </p:spPr>
        <p:txBody>
          <a:bodyPr>
            <a:noAutofit/>
          </a:bodyPr>
          <a:lstStyle/>
          <a:p>
            <a:r>
              <a:rPr lang="en-GB" sz="1800" b="1" dirty="0"/>
              <a:t>Frailty scale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20003D7-8F1D-A552-0F84-22B86DFD80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88680" y="2428070"/>
            <a:ext cx="3030234" cy="3305186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E83DD9-A745-60CD-416B-7DC7885F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05BAA3-F405-DD85-D0C7-EBE93F2B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7FB7F2-D958-34E0-6E0A-869D3A627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2120" y="2047149"/>
            <a:ext cx="2400300" cy="320848"/>
          </a:xfrm>
        </p:spPr>
        <p:txBody>
          <a:bodyPr>
            <a:noAutofit/>
          </a:bodyPr>
          <a:lstStyle/>
          <a:p>
            <a:pPr algn="r"/>
            <a:r>
              <a:rPr lang="en-GB" sz="1600" b="1" dirty="0"/>
              <a:t>FRAM – falls assessment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5CE2FF3-9793-82FA-CC92-2FCCCB9685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519090" y="2367997"/>
            <a:ext cx="2813698" cy="33652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427192-4DE0-A5B6-CB00-4B0A91B22D70}"/>
                  </a:ext>
                </a:extLst>
              </p14:cNvPr>
              <p14:cNvContentPartPr/>
              <p14:nvPr/>
            </p14:nvContentPartPr>
            <p14:xfrm>
              <a:off x="6480360" y="2678544"/>
              <a:ext cx="1049760" cy="11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427192-4DE0-A5B6-CB00-4B0A91B22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2360" y="2660544"/>
                <a:ext cx="10854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915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5B324-E8EE-7811-D5A4-456286B1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5AAA-CD82-178E-96E8-E8367AD1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Assessment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05330-6938-01DC-ED8C-E6E9D966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969" y="2233035"/>
            <a:ext cx="2400300" cy="320848"/>
          </a:xfrm>
        </p:spPr>
        <p:txBody>
          <a:bodyPr/>
          <a:lstStyle/>
          <a:p>
            <a:pPr algn="ctr"/>
            <a:r>
              <a:rPr lang="en-GB" b="1" dirty="0"/>
              <a:t>NEWS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768AB-F251-1BEF-ADE4-A5C731183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13570" y="2257893"/>
            <a:ext cx="2400300" cy="320848"/>
          </a:xfrm>
        </p:spPr>
        <p:txBody>
          <a:bodyPr/>
          <a:lstStyle/>
          <a:p>
            <a:pPr algn="ctr"/>
            <a:r>
              <a:rPr lang="en-GB" b="1" dirty="0"/>
              <a:t>SCP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15A0BA-C111-5611-3586-98AA0E01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636F68-6F10-AF2F-6DAE-EB6BB17E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EB0592-31CC-7430-C421-A03491EBD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2170" y="2258131"/>
            <a:ext cx="2400300" cy="320848"/>
          </a:xfrm>
        </p:spPr>
        <p:txBody>
          <a:bodyPr/>
          <a:lstStyle/>
          <a:p>
            <a:pPr algn="ctr"/>
            <a:r>
              <a:rPr lang="en-GB" b="1" dirty="0"/>
              <a:t>Pain 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220E9A7-2D74-F4C9-5393-7442D81496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34" y="2553882"/>
            <a:ext cx="2524397" cy="3535161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77E0CB4-3512-53CA-DFCB-444C5EA6CF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73438" y="2629118"/>
            <a:ext cx="2400300" cy="3248156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61197AE1-CF9F-D0BF-F247-D7A512EBEDD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932488" y="2708920"/>
            <a:ext cx="2400300" cy="3168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1621A4-BEA2-8CF1-E016-945AB7BFDEFE}"/>
                  </a:ext>
                </a:extLst>
              </p14:cNvPr>
              <p14:cNvContentPartPr/>
              <p14:nvPr/>
            </p14:nvContentPartPr>
            <p14:xfrm>
              <a:off x="4893120" y="2935224"/>
              <a:ext cx="754200" cy="7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1621A4-BEA2-8CF1-E016-945AB7BFDE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5120" y="2917224"/>
                <a:ext cx="789840" cy="1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40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D205-F6D8-2F9A-8DD6-775D9C45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sz="3200" dirty="0"/>
              <a:t>Other Supporting Assessment Tools on RIO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6C61BAC-C4EF-B226-2A72-3B1E0EF98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852" y="1140490"/>
            <a:ext cx="3081364" cy="5442872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67EBDF-8A54-AC9A-672C-F69FFB5A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44515-5190-A770-E293-17DF18A8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91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9C1D-41BD-AD44-AF53-C82813A7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72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u="sng" dirty="0"/>
              <a:t>‘Triage’ the referral: </a:t>
            </a:r>
          </a:p>
          <a:p>
            <a:pPr marL="0" indent="0">
              <a:buNone/>
            </a:pPr>
            <a:r>
              <a:rPr lang="en-GB" sz="2400" dirty="0"/>
              <a:t>Check initial message – </a:t>
            </a:r>
            <a:r>
              <a:rPr lang="en-GB" sz="2400" i="1" dirty="0"/>
              <a:t>if available for key info: allergies, yellow card</a:t>
            </a:r>
          </a:p>
          <a:p>
            <a:pPr marL="0" indent="0">
              <a:buNone/>
            </a:pPr>
            <a:r>
              <a:rPr lang="en-GB" sz="2400" dirty="0"/>
              <a:t>Appropriate for D/Nursing, nursing need, self care ? </a:t>
            </a:r>
            <a:r>
              <a:rPr lang="en-GB" sz="2400" i="1" dirty="0"/>
              <a:t>call referrer for more info if necessary.</a:t>
            </a:r>
          </a:p>
          <a:p>
            <a:pPr marL="0" indent="0">
              <a:buNone/>
            </a:pPr>
            <a:r>
              <a:rPr lang="en-GB" sz="2400" dirty="0"/>
              <a:t>housebound status</a:t>
            </a:r>
          </a:p>
          <a:p>
            <a:pPr marL="0" indent="0">
              <a:buNone/>
            </a:pPr>
            <a:r>
              <a:rPr lang="en-GB" sz="2400" dirty="0"/>
              <a:t>Home or still in hospital – </a:t>
            </a:r>
            <a:r>
              <a:rPr lang="en-GB" sz="2400" i="1" dirty="0"/>
              <a:t>call patient before visiting</a:t>
            </a:r>
          </a:p>
          <a:p>
            <a:pPr marL="0" indent="0">
              <a:buNone/>
            </a:pPr>
            <a:r>
              <a:rPr lang="en-GB" sz="2400" dirty="0" err="1"/>
              <a:t>Keysafe</a:t>
            </a:r>
            <a:r>
              <a:rPr lang="en-GB" sz="2400" dirty="0"/>
              <a:t>, emergency/NOK contact</a:t>
            </a:r>
          </a:p>
          <a:p>
            <a:pPr marL="0" indent="0">
              <a:buNone/>
            </a:pPr>
            <a:r>
              <a:rPr lang="en-GB" sz="2400" b="1" u="sng" dirty="0"/>
              <a:t>Check RIO for:</a:t>
            </a:r>
          </a:p>
          <a:p>
            <a:pPr marL="0" indent="0">
              <a:buNone/>
            </a:pPr>
            <a:r>
              <a:rPr lang="en-GB" sz="2400" dirty="0"/>
              <a:t>Known to other services in Trust</a:t>
            </a:r>
          </a:p>
          <a:p>
            <a:pPr marL="0" indent="0">
              <a:buNone/>
            </a:pPr>
            <a:r>
              <a:rPr lang="en-GB" sz="2400" dirty="0"/>
              <a:t>Alerts (</a:t>
            </a:r>
            <a:r>
              <a:rPr lang="en-GB" sz="2400" i="1" dirty="0"/>
              <a:t>before you visit patient</a:t>
            </a:r>
            <a:r>
              <a:rPr lang="en-GB" sz="2400" dirty="0"/>
              <a:t>), safe to visit on your own ?</a:t>
            </a:r>
          </a:p>
          <a:p>
            <a:pPr marL="0" indent="0">
              <a:buNone/>
            </a:pPr>
            <a:r>
              <a:rPr lang="en-GB" sz="2400" dirty="0"/>
              <a:t>Shared care records (medical summary, letters, meds)</a:t>
            </a:r>
          </a:p>
          <a:p>
            <a:pPr marL="0" indent="0">
              <a:buNone/>
            </a:pPr>
            <a:r>
              <a:rPr lang="en-GB" sz="2400" b="1" u="sng" dirty="0"/>
              <a:t>Lone worker checklist – </a:t>
            </a:r>
            <a:r>
              <a:rPr lang="en-GB" sz="2400" i="1" dirty="0"/>
              <a:t>this is about your safety !</a:t>
            </a:r>
            <a:endParaRPr lang="en-GB" sz="2400" b="1" i="1" u="sng" dirty="0"/>
          </a:p>
          <a:p>
            <a:pPr marL="0" indent="0">
              <a:buNone/>
            </a:pPr>
            <a:r>
              <a:rPr lang="en-GB" sz="2400" dirty="0"/>
              <a:t>Use as prompt for patients </a:t>
            </a:r>
            <a:r>
              <a:rPr lang="en-GB" sz="2400" i="1" dirty="0"/>
              <a:t>‘new</a:t>
            </a:r>
            <a:r>
              <a:rPr lang="en-GB" sz="2400" dirty="0"/>
              <a:t>’ to you</a:t>
            </a:r>
          </a:p>
          <a:p>
            <a:pPr marL="0" indent="0">
              <a:buNone/>
            </a:pPr>
            <a:r>
              <a:rPr lang="en-GB" sz="2400" b="1" u="sng" dirty="0"/>
              <a:t>Ready to go ?</a:t>
            </a:r>
          </a:p>
          <a:p>
            <a:pPr marL="0" indent="0">
              <a:buNone/>
            </a:pPr>
            <a:r>
              <a:rPr lang="en-GB" sz="2400" dirty="0"/>
              <a:t>ID on clip, name badge, hand gel, </a:t>
            </a:r>
            <a:r>
              <a:rPr lang="en-GB" sz="2400" dirty="0" err="1"/>
              <a:t>Ipad</a:t>
            </a:r>
            <a:r>
              <a:rPr lang="en-GB" sz="2400" dirty="0"/>
              <a:t>, Phone charged, Nurse bag, note pad</a:t>
            </a:r>
          </a:p>
          <a:p>
            <a:pPr marL="0" indent="0">
              <a:buNone/>
            </a:pPr>
            <a:endParaRPr lang="en-GB" sz="2800" b="1" u="sng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FE89D-A065-EDBF-EE59-369D375E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E94EF5-1DB5-71F6-3EF1-875E4F11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Autofit/>
          </a:bodyPr>
          <a:lstStyle/>
          <a:p>
            <a:r>
              <a:rPr lang="en-GB" sz="3600" b="1" dirty="0"/>
              <a:t>Before visiting the patient……</a:t>
            </a:r>
          </a:p>
        </p:txBody>
      </p:sp>
    </p:spTree>
    <p:extLst>
      <p:ext uri="{BB962C8B-B14F-4D97-AF65-F5344CB8AC3E}">
        <p14:creationId xmlns:p14="http://schemas.microsoft.com/office/powerpoint/2010/main" val="6009800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1004</Words>
  <Application>Microsoft Office PowerPoint</Application>
  <PresentationFormat>On-screen Show (4:3)</PresentationFormat>
  <Paragraphs>129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Baskerville Old Face</vt:lpstr>
      <vt:lpstr>Calibri</vt:lpstr>
      <vt:lpstr>Gill Sans Nova Light</vt:lpstr>
      <vt:lpstr>1_Office Theme</vt:lpstr>
      <vt:lpstr>District Nursing Assessment </vt:lpstr>
      <vt:lpstr>PowerPoint Presentation</vt:lpstr>
      <vt:lpstr>PowerPoint Presentation</vt:lpstr>
      <vt:lpstr>‘Assess, Plan, Implement’ – The Nursing Process in D/Nursing</vt:lpstr>
      <vt:lpstr>Supporting Assessment Tools</vt:lpstr>
      <vt:lpstr>Supporting Assessment Tools</vt:lpstr>
      <vt:lpstr>Supporting Assessment Tools</vt:lpstr>
      <vt:lpstr>Other Supporting Assessment Tools on RIO</vt:lpstr>
      <vt:lpstr>Before visiting the patient……</vt:lpstr>
      <vt:lpstr>During the visit…</vt:lpstr>
      <vt:lpstr>After the visit</vt:lpstr>
      <vt:lpstr>Equipped for the role ?</vt:lpstr>
      <vt:lpstr>Clinical Priority! </vt:lpstr>
      <vt:lpstr>Any Questions?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Shelton Richard</dc:creator>
  <cp:lastModifiedBy>GURU, Bhapinder (BIRMINGHAM COMMUNITY HEALTHCARE NHS FOUNDATION TRUST)</cp:lastModifiedBy>
  <cp:revision>34</cp:revision>
  <cp:lastPrinted>2022-06-06T13:57:16Z</cp:lastPrinted>
  <dcterms:created xsi:type="dcterms:W3CDTF">2021-06-02T12:23:54Z</dcterms:created>
  <dcterms:modified xsi:type="dcterms:W3CDTF">2026-02-06T11:28:01Z</dcterms:modified>
</cp:coreProperties>
</file>