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7" r:id="rId4"/>
  </p:sldMasterIdLst>
  <p:notesMasterIdLst>
    <p:notesMasterId r:id="rId25"/>
  </p:notesMasterIdLst>
  <p:handoutMasterIdLst>
    <p:handoutMasterId r:id="rId26"/>
  </p:handoutMasterIdLst>
  <p:sldIdLst>
    <p:sldId id="333" r:id="rId5"/>
    <p:sldId id="352" r:id="rId6"/>
    <p:sldId id="335" r:id="rId7"/>
    <p:sldId id="337" r:id="rId8"/>
    <p:sldId id="336" r:id="rId9"/>
    <p:sldId id="347" r:id="rId10"/>
    <p:sldId id="338" r:id="rId11"/>
    <p:sldId id="343" r:id="rId12"/>
    <p:sldId id="346" r:id="rId13"/>
    <p:sldId id="353" r:id="rId14"/>
    <p:sldId id="340" r:id="rId15"/>
    <p:sldId id="342" r:id="rId16"/>
    <p:sldId id="341" r:id="rId17"/>
    <p:sldId id="344" r:id="rId18"/>
    <p:sldId id="351" r:id="rId19"/>
    <p:sldId id="348" r:id="rId20"/>
    <p:sldId id="350" r:id="rId21"/>
    <p:sldId id="349" r:id="rId22"/>
    <p:sldId id="345" r:id="rId23"/>
    <p:sldId id="31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083E6E3-FA7D-4D7B-A595-EF9225AFEA82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928" autoAdjust="0"/>
  </p:normalViewPr>
  <p:slideViewPr>
    <p:cSldViewPr snapToGrid="0">
      <p:cViewPr varScale="1">
        <p:scale>
          <a:sx n="75" d="100"/>
          <a:sy n="75" d="100"/>
        </p:scale>
        <p:origin x="360" y="36"/>
      </p:cViewPr>
      <p:guideLst/>
    </p:cSldViewPr>
  </p:slideViewPr>
  <p:outlineViewPr>
    <p:cViewPr>
      <p:scale>
        <a:sx n="33" d="100"/>
        <a:sy n="33" d="100"/>
      </p:scale>
      <p:origin x="0" y="-565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48FB2B-34ED-E8EE-078F-4511BAFD18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59E231-F075-10AE-46E0-70329D1E78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D5E8D3-75B0-400F-AAB1-C0C26989D3E3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5E191B-2778-DAB4-3014-D9FA93B71A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C59A03-C73F-F9EE-64C1-AC2F2F57AA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1470C-BC3E-4A96-8B75-17B99256C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274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AA0BC-6609-4556-8B76-A1EDF3B4E98C}" type="datetimeFigureOut">
              <a:rPr lang="en-US" smtClean="0"/>
              <a:t>1/23/2025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A596-7141-45E9-836C-E467146705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7104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930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887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718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05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453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53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486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913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00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E413D-95BA-9E8E-17D6-6A67ED45E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5B3AA5-BEDF-5D98-90E6-4DB6182BBA6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674F79-818B-09CF-75F2-3447FB6D6F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E527E-36D3-5C41-B5CE-144A7A4E68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330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612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70A596-7141-45E9-836C-E467146705E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08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E0C96-F19F-9C72-0ECC-19CEAF520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2" y="152400"/>
            <a:ext cx="11786945" cy="6851633"/>
          </a:xfrm>
        </p:spPr>
        <p:txBody>
          <a:bodyPr lIns="0" bIns="0" anchor="b">
            <a:noAutofit/>
          </a:bodyPr>
          <a:lstStyle>
            <a:lvl1pPr>
              <a:lnSpc>
                <a:spcPct val="75000"/>
              </a:lnSpc>
              <a:defRPr sz="90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97006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Tabl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50CAF7-2F1B-2DE8-0836-79855C8FAF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121365" y="1395682"/>
            <a:ext cx="3943689" cy="489240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0"/>
            </a:lvl1pPr>
            <a:lvl2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2pPr>
            <a:lvl3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73152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06F04AF1-3FE6-ABA1-B825-A99F20209626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410200" y="1394931"/>
            <a:ext cx="5867400" cy="489315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B15C8-F801-CE7B-29D5-1625749857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12796" y="1386335"/>
            <a:ext cx="5807956" cy="5027909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2pPr>
            <a:lvl3pPr marL="411480" indent="-182880"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594360" indent="-182880"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777240" indent="-182880">
              <a:spcBef>
                <a:spcPts val="200"/>
              </a:spcBef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50CAF7-2F1B-2DE8-0836-79855C8FAF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37118" y="1392632"/>
            <a:ext cx="3871728" cy="5021612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 b="0"/>
            </a:lvl2pPr>
            <a:lvl3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89007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151555B5-EB97-120B-13DB-89668075C2D0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112838" y="1395413"/>
            <a:ext cx="10164762" cy="4892675"/>
          </a:xfr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8107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AE58A1-276A-8069-A8B0-D3794D76F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90164"/>
            <a:ext cx="12192001" cy="5007535"/>
          </a:xfrm>
        </p:spPr>
        <p:txBody>
          <a:bodyPr lIns="0" tIns="0" rIns="0" bIns="0" anchor="b">
            <a:normAutofit/>
          </a:bodyPr>
          <a:lstStyle>
            <a:lvl1pPr>
              <a:lnSpc>
                <a:spcPct val="75000"/>
              </a:lnSpc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0F78B2-53B4-4F97-7E6A-90216696C87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05" y="71718"/>
            <a:ext cx="11535995" cy="1918446"/>
          </a:xfrm>
        </p:spPr>
        <p:txBody>
          <a:bodyPr lIns="0">
            <a:noAutofit/>
          </a:bodyPr>
          <a:lstStyle>
            <a:lvl1pPr marL="0" indent="0">
              <a:lnSpc>
                <a:spcPct val="75000"/>
              </a:lnSpc>
              <a:buNone/>
              <a:defRPr sz="3600" b="1" cap="all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5878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02918" y="284176"/>
            <a:ext cx="10867429" cy="1311542"/>
          </a:xfrm>
        </p:spPr>
        <p:txBody>
          <a:bodyPr>
            <a:normAutofit/>
          </a:bodyPr>
          <a:lstStyle>
            <a:lvl1pPr>
              <a:defRPr sz="4800" b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60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CF17F1E-8E08-2BE6-194B-D6ADE1CE7C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31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B15C8-F801-CE7B-29D5-1625749857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79752" y="1408753"/>
            <a:ext cx="7762875" cy="5072729"/>
          </a:xfrm>
        </p:spPr>
        <p:txBody>
          <a:bodyPr>
            <a:normAutofit/>
          </a:bodyPr>
          <a:lstStyle>
            <a:lvl1pPr marL="740664" indent="-740664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3600" b="1"/>
            </a:lvl1pPr>
            <a:lvl2pPr marL="685800" indent="-45720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3600" b="1"/>
            </a:lvl2pPr>
            <a:lvl3pPr marL="800100" indent="-34290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3200" b="1"/>
            </a:lvl3pPr>
            <a:lvl4pPr marL="1028700" indent="-34290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2800" b="1"/>
            </a:lvl4pPr>
            <a:lvl5pPr marL="1257300" indent="-34290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28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474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1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4">
            <a:extLst>
              <a:ext uri="{FF2B5EF4-FFF2-40B4-BE49-F238E27FC236}">
                <a16:creationId xmlns:a16="http://schemas.microsoft.com/office/drawing/2014/main" id="{F00653FB-60D2-643C-1F1B-17F5B766E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56004" y="3428999"/>
            <a:ext cx="11535996" cy="3429000"/>
          </a:xfrm>
          <a:custGeom>
            <a:avLst/>
            <a:gdLst>
              <a:gd name="connsiteX0" fmla="*/ 0 w 11535996"/>
              <a:gd name="connsiteY0" fmla="*/ 0 h 3429000"/>
              <a:gd name="connsiteX1" fmla="*/ 11535996 w 11535996"/>
              <a:gd name="connsiteY1" fmla="*/ 0 h 3429000"/>
              <a:gd name="connsiteX2" fmla="*/ 11535996 w 11535996"/>
              <a:gd name="connsiteY2" fmla="*/ 2471285 h 3429000"/>
              <a:gd name="connsiteX3" fmla="*/ 11307396 w 11535996"/>
              <a:gd name="connsiteY3" fmla="*/ 2699885 h 3429000"/>
              <a:gd name="connsiteX4" fmla="*/ 11535996 w 11535996"/>
              <a:gd name="connsiteY4" fmla="*/ 2928485 h 3429000"/>
              <a:gd name="connsiteX5" fmla="*/ 11535996 w 11535996"/>
              <a:gd name="connsiteY5" fmla="*/ 3429000 h 3429000"/>
              <a:gd name="connsiteX6" fmla="*/ 0 w 11535996"/>
              <a:gd name="connsiteY6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35996" h="3429000">
                <a:moveTo>
                  <a:pt x="0" y="0"/>
                </a:moveTo>
                <a:lnTo>
                  <a:pt x="11535996" y="0"/>
                </a:lnTo>
                <a:lnTo>
                  <a:pt x="11535996" y="2471285"/>
                </a:lnTo>
                <a:cubicBezTo>
                  <a:pt x="11409744" y="2471285"/>
                  <a:pt x="11307396" y="2573633"/>
                  <a:pt x="11307396" y="2699885"/>
                </a:cubicBezTo>
                <a:cubicBezTo>
                  <a:pt x="11307396" y="2826137"/>
                  <a:pt x="11409744" y="2928485"/>
                  <a:pt x="11535996" y="2928485"/>
                </a:cubicBezTo>
                <a:lnTo>
                  <a:pt x="11535996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AE0C96-F19F-9C72-0ECC-19CEAF520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3428999"/>
            <a:ext cx="10879992" cy="3527616"/>
          </a:xfrm>
        </p:spPr>
        <p:txBody>
          <a:bodyPr lIns="91440" bIns="0" anchor="b">
            <a:noAutofit/>
          </a:bodyPr>
          <a:lstStyle>
            <a:lvl1pPr>
              <a:lnSpc>
                <a:spcPct val="75000"/>
              </a:lnSpc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35F53A-FA3B-FBC0-EEF8-7B34CC1C11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5638" y="0"/>
            <a:ext cx="10880725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881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+ Image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66ED70-517E-1A4B-BF8B-6222E4AFC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0AE0C96-F19F-9C72-0ECC-19CEAF520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82" y="-8965"/>
            <a:ext cx="12190418" cy="3435682"/>
          </a:xfrm>
          <a:solidFill>
            <a:schemeClr val="accent3"/>
          </a:solidFill>
        </p:spPr>
        <p:txBody>
          <a:bodyPr lIns="91440" bIns="45720" anchor="b">
            <a:noAutofit/>
          </a:bodyPr>
          <a:lstStyle>
            <a:lvl1pPr>
              <a:lnSpc>
                <a:spcPct val="75000"/>
              </a:lnSpc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CFA3FF-DED5-0A57-622D-8B56A5F7D0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210143" y="3827464"/>
            <a:ext cx="4347975" cy="2896066"/>
          </a:xfrm>
        </p:spPr>
        <p:txBody>
          <a:bodyPr lIns="0">
            <a:normAutofit/>
          </a:bodyPr>
          <a:lstStyle>
            <a:lvl1pPr marL="0" indent="0">
              <a:buNone/>
              <a:defRPr sz="3200"/>
            </a:lvl1pPr>
            <a:lvl2pPr marL="228600" indent="0">
              <a:buNone/>
              <a:defRPr sz="3200"/>
            </a:lvl2pPr>
            <a:lvl3pPr marL="457200" indent="0">
              <a:buNone/>
              <a:defRPr sz="2800"/>
            </a:lvl3pPr>
            <a:lvl4pPr marL="685800" indent="0">
              <a:buNone/>
              <a:defRPr sz="2400"/>
            </a:lvl4pPr>
            <a:lvl5pPr marL="914400" indent="0">
              <a:buNone/>
              <a:defRPr sz="2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635F53A-FA3B-FBC0-EEF8-7B34CC1C11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02703" y="3429000"/>
            <a:ext cx="5439996" cy="3429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0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+ Content 1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B15C8-F801-CE7B-29D5-1625749857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75200" y="1399785"/>
            <a:ext cx="8874117" cy="5027909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2pPr>
            <a:lvl3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73152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249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E0C96-F19F-9C72-0ECC-19CEAF520C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398" y="1640541"/>
            <a:ext cx="11540602" cy="3736130"/>
          </a:xfrm>
          <a:solidFill>
            <a:schemeClr val="accent3"/>
          </a:solidFill>
        </p:spPr>
        <p:txBody>
          <a:bodyPr lIns="91440" bIns="45720" anchor="b">
            <a:noAutofit/>
          </a:bodyPr>
          <a:lstStyle>
            <a:lvl1pPr>
              <a:lnSpc>
                <a:spcPct val="75000"/>
              </a:lnSpc>
              <a:defRPr sz="6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6CFA3FF-DED5-0A57-622D-8B56A5F7D01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6792" y="-12632"/>
            <a:ext cx="11545207" cy="1653173"/>
          </a:xfrm>
          <a:solidFill>
            <a:schemeClr val="accent3"/>
          </a:solidFill>
        </p:spPr>
        <p:txBody>
          <a:bodyPr lIns="91440">
            <a:normAutofit/>
          </a:bodyPr>
          <a:lstStyle>
            <a:lvl1pPr marL="0" indent="0">
              <a:buNone/>
              <a:defRPr sz="3600" b="1" cap="all" baseline="0"/>
            </a:lvl1pPr>
            <a:lvl2pPr marL="228600" indent="0">
              <a:buNone/>
              <a:defRPr sz="3600" b="1" cap="all" baseline="0"/>
            </a:lvl2pPr>
            <a:lvl3pPr marL="457200" indent="0">
              <a:buNone/>
              <a:defRPr sz="3200" b="1" cap="all" baseline="0"/>
            </a:lvl3pPr>
            <a:lvl4pPr marL="685800" indent="0">
              <a:buNone/>
              <a:defRPr sz="2800" b="1" cap="all" baseline="0"/>
            </a:lvl4pPr>
            <a:lvl5pPr marL="914400" indent="0">
              <a:buNone/>
              <a:defRPr sz="2800" b="1" cap="all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A66ED70-517E-1A4B-BF8B-6222E4AFC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6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1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B15C8-F801-CE7B-29D5-1625749857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08600" y="1392631"/>
            <a:ext cx="4853595" cy="5027909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 b="0"/>
            </a:lvl2pPr>
            <a:lvl3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50CAF7-2F1B-2DE8-0836-79855C8FAF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28358" y="1392631"/>
            <a:ext cx="4853595" cy="5027909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 b="0"/>
            </a:lvl2pPr>
            <a:lvl3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80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lumns 2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77B15C8-F801-CE7B-29D5-1625749857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101938" y="1392630"/>
            <a:ext cx="3845084" cy="496485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512064" indent="-512064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2400" b="0"/>
            </a:lvl2pPr>
            <a:lvl3pPr marL="786384" indent="-512064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2400" b="0"/>
            </a:lvl3pPr>
            <a:lvl4pPr marL="969264" indent="-512064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2400" b="0"/>
            </a:lvl4pPr>
            <a:lvl5pPr marL="1243584" indent="-512064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AutoNum type="arabicPeriod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50CAF7-2F1B-2DE8-0836-79855C8FAF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410886" y="1392630"/>
            <a:ext cx="5871068" cy="496485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1"/>
            </a:lvl1pPr>
            <a:lvl2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None/>
              <a:defRPr sz="2400" b="0"/>
            </a:lvl2pPr>
            <a:lvl3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931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+ Content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86B185-3833-879A-4CDA-070118A5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51398" y="0"/>
            <a:ext cx="0" cy="685800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reeform 14">
            <a:extLst>
              <a:ext uri="{FF2B5EF4-FFF2-40B4-BE49-F238E27FC236}">
                <a16:creationId xmlns:a16="http://schemas.microsoft.com/office/drawing/2014/main" id="{75E86F35-1876-7224-ED1D-29C23C0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1963400" y="5900284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1B4039-8F52-77B8-F9D3-6BE35C73F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04" y="-4021"/>
            <a:ext cx="11526779" cy="1000390"/>
          </a:xfrm>
          <a:solidFill>
            <a:schemeClr val="accent3"/>
          </a:solidFill>
        </p:spPr>
        <p:txBody>
          <a:bodyPr lIns="91440" anchor="t">
            <a:noAutofit/>
          </a:bodyPr>
          <a:lstStyle>
            <a:lvl1pPr>
              <a:defRPr sz="36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D8738A-6EF0-C0C7-7C15-2E5BD362A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lIns="0" tIns="0" rIns="0" bIns="0" anchor="t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140CFAE-1C78-7504-A1BC-0D36971B3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1712017" y="3229324"/>
            <a:ext cx="4066678" cy="399351"/>
          </a:xfrm>
        </p:spPr>
        <p:txBody>
          <a:bodyPr lIns="0" tIns="0" rIns="0" bIns="0"/>
          <a:lstStyle>
            <a:lvl1pPr algn="ctr"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D5A15F4-177D-053F-06DF-1070D6B0F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1646" y="5968952"/>
            <a:ext cx="399351" cy="319865"/>
          </a:xfrm>
        </p:spPr>
        <p:txBody>
          <a:bodyPr lIns="0" tIns="0" rIns="0" bIns="0" anchor="b"/>
          <a:lstStyle>
            <a:lvl1pPr algn="ctr">
              <a:lnSpc>
                <a:spcPct val="75000"/>
              </a:lnSpc>
              <a:defRPr sz="1200" b="1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580D9F8-D6C3-EF31-2407-3AA183F31F8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0875" y="996950"/>
            <a:ext cx="5311775" cy="58610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CD50CAF7-2F1B-2DE8-0836-79855C8FAF7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24000" y="1392630"/>
            <a:ext cx="4857953" cy="4964853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+mj-lt"/>
              <a:buNone/>
              <a:defRPr sz="2400" b="0"/>
            </a:lvl1pPr>
            <a:lvl2pPr marL="18288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2pPr>
            <a:lvl3pPr marL="36576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3pPr>
            <a:lvl4pPr marL="54864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4pPr>
            <a:lvl5pPr marL="731520" indent="-182880">
              <a:spcBef>
                <a:spcPts val="1200"/>
              </a:spcBef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 "/>
              <a:defRPr sz="24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5420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 spc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spc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 spc="0">
                <a:solidFill>
                  <a:schemeClr val="bg1"/>
                </a:solidFill>
                <a:latin typeface="Dotum" panose="020B0600000101010101" pitchFamily="34" charset="-127"/>
                <a:ea typeface="Dotum" panose="020B0600000101010101" pitchFamily="34" charset="-127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70" r:id="rId13"/>
    <p:sldLayoutId id="2147483668" r:id="rId14"/>
    <p:sldLayoutId id="2147483669" r:id="rId15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b="1" i="0" kern="1200" cap="all" spc="0" baseline="0">
          <a:solidFill>
            <a:schemeClr val="bg1"/>
          </a:solidFill>
          <a:latin typeface="+mj-lt"/>
          <a:ea typeface="Dotum" panose="020B0600000101010101" pitchFamily="34" charset="-127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 spc="0">
          <a:solidFill>
            <a:schemeClr val="bg1"/>
          </a:solidFill>
          <a:latin typeface="+mn-lt"/>
          <a:ea typeface="Dotum" panose="020B0600000101010101" pitchFamily="34" charset="-127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 spc="0">
          <a:solidFill>
            <a:schemeClr val="bg1"/>
          </a:solidFill>
          <a:latin typeface="+mn-lt"/>
          <a:ea typeface="Dotum" panose="020B0600000101010101" pitchFamily="34" charset="-127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 spc="0">
          <a:solidFill>
            <a:schemeClr val="bg1"/>
          </a:solidFill>
          <a:latin typeface="+mn-lt"/>
          <a:ea typeface="Dotum" panose="020B0600000101010101" pitchFamily="34" charset="-127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 spc="0">
          <a:solidFill>
            <a:schemeClr val="bg1"/>
          </a:solidFill>
          <a:latin typeface="+mn-lt"/>
          <a:ea typeface="Dotum" panose="020B0600000101010101" pitchFamily="34" charset="-127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 spc="0">
          <a:solidFill>
            <a:schemeClr val="bg1"/>
          </a:solidFill>
          <a:latin typeface="+mn-lt"/>
          <a:ea typeface="Dotum" panose="020B0600000101010101" pitchFamily="34" charset="-127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Luke.butler3@nhs.ne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e-lfh.org.uk/Search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intranet.bhamcommunity.nhs.uk/download/eict-deep-vein-thrombosis-guidelines-v11.pdf?ver=11157" TargetMode="External"/><Relationship Id="rId4" Type="http://schemas.openxmlformats.org/officeDocument/2006/relationships/hyperlink" Target="https://www.nursingtimes.net/haematology/clinical-assessment-of-the-leg-for-a-suspected-deep-vein-thrombosis-12-04-2021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bHV7RG4Fwws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188E279-F4F0-E9DE-210E-1C0D43E01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2" y="152400"/>
            <a:ext cx="11786945" cy="6851633"/>
          </a:xfrm>
        </p:spPr>
        <p:txBody>
          <a:bodyPr/>
          <a:lstStyle/>
          <a:p>
            <a:r>
              <a:rPr lang="en-US" dirty="0"/>
              <a:t>What is EICT/ TH?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0CFDE3-C4CC-1898-CACE-7E43DB235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5314" y="1387248"/>
            <a:ext cx="3810000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09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E8B81-93EE-50BC-30D8-04531724B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DVTs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BF3D9A-4871-32FA-114B-FEAC27339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C07D5D-0DE5-DF3A-E447-F3F76A5B34F4}"/>
              </a:ext>
            </a:extLst>
          </p:cNvPr>
          <p:cNvSpPr txBox="1"/>
          <p:nvPr/>
        </p:nvSpPr>
        <p:spPr>
          <a:xfrm>
            <a:off x="3028493" y="4361258"/>
            <a:ext cx="678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https://youtu.be/I0RUK1eEaJQ?si=8orABoGzqFz0vnXP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CDE93E-C4A0-DF27-8775-C47FEC03E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33" y="1261533"/>
            <a:ext cx="10810299" cy="283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972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51C012B-9D7E-B8B7-306E-1A294ED6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DVTs- symptoms &amp; how to refer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CB497-2F9E-9BFB-547C-254FCB51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370B3B-F57A-64B6-6E50-E171BA91BF6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8600" y="1092201"/>
            <a:ext cx="4853595" cy="5328340"/>
          </a:xfrm>
        </p:spPr>
        <p:txBody>
          <a:bodyPr>
            <a:normAutofit/>
          </a:bodyPr>
          <a:lstStyle/>
          <a:p>
            <a:r>
              <a:rPr lang="en-US" dirty="0"/>
              <a:t>Symptoms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throbbing pain in 1 leg (rarely both legs), usually in the calf or thigh, when walking or standing up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swelling in 1 leg (rarely both legs)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warm skin around the painful area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red or darkened skin around the painful area – this may be harder to see on brown or black skin</a:t>
            </a:r>
          </a:p>
          <a:p>
            <a:pPr algn="l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212B32"/>
                </a:solidFill>
                <a:effectLst/>
                <a:latin typeface="Frutiger W01"/>
              </a:rPr>
              <a:t>swollen veins that are hard or sore when you touch them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564D26-D193-E795-7E23-0BFBB7E8063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28358" y="1392631"/>
            <a:ext cx="4853595" cy="5027909"/>
          </a:xfrm>
        </p:spPr>
        <p:txBody>
          <a:bodyPr/>
          <a:lstStyle/>
          <a:p>
            <a:r>
              <a:rPr lang="en-US" dirty="0"/>
              <a:t>What you can do</a:t>
            </a:r>
          </a:p>
          <a:p>
            <a:pPr lvl="1"/>
            <a:r>
              <a:rPr lang="en-US" dirty="0"/>
              <a:t>Refer to UCR or GP to complete a modified wells score.</a:t>
            </a:r>
          </a:p>
          <a:p>
            <a:pPr lvl="1"/>
            <a:r>
              <a:rPr lang="en-US" dirty="0"/>
              <a:t>All DVT referrals into EICT use Wells score to determine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7DAB2-A6D0-8A8A-6F74-E2BFF20F3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94" y="3761805"/>
            <a:ext cx="4647322" cy="30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89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78B571F-8A80-A020-9FB8-F6C40DA5B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 anchor="t">
            <a:normAutofit/>
          </a:bodyPr>
          <a:lstStyle/>
          <a:p>
            <a:r>
              <a:rPr lang="en-US" dirty="0"/>
              <a:t>Wells scoring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B1ECE8-DC64-AB3A-2297-E007BAE33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A91707E-B778-7A0E-93A4-A176F708FA8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8601" y="1392631"/>
            <a:ext cx="4290714" cy="50279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Based on risk factors/ patient symptoms of DVT.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 score of less than two indicates unlikely or low risk of DVT, and above two indicates likely or high risk of DVT based on symptoms &amp; risks.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Treatment delivered by EICT is dictated by this score.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61AA6570-03DB-9C14-F76E-4E27EC7FDD4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/>
        </p:blipFill>
        <p:spPr>
          <a:xfrm>
            <a:off x="5532393" y="1374213"/>
            <a:ext cx="6250303" cy="4109573"/>
          </a:xfrm>
          <a:noFill/>
        </p:spPr>
      </p:pic>
    </p:spTree>
    <p:extLst>
      <p:ext uri="{BB962C8B-B14F-4D97-AF65-F5344CB8AC3E}">
        <p14:creationId xmlns:p14="http://schemas.microsoft.com/office/powerpoint/2010/main" val="3430888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E51E54AA-C194-0C36-8950-539B2EFB2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EICT DVT pathway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2A86F-0ED6-7AD3-41C0-CB5100BA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CD9FCA-D899-E09F-6482-90E0F96EC1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1938" y="1392630"/>
            <a:ext cx="3845084" cy="496485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Full ax is completed, and bloods taken to determine a baseline pretreatment.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Instant D-dimer is performed with a positive result if above 400.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Treated with Apixaban (10mg BD), which patient is assessed to self admin or be supported with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Apixaban is given against a Patient group directive with a strict community based criteria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Common exclusions (NSAIDs,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anticoags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Significant Renal or Liver damage).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EICT arrange USS scan to determine if patient has a DVT or not &amp; then either FU scan completed or D/C to care of GP/ Acute hospitals.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B494A-4CA0-88A2-2C40-8857F2F3E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424" y="1492065"/>
            <a:ext cx="2743438" cy="17192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196A4-8766-3474-DCFF-81F1C8811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1424" y="3549103"/>
            <a:ext cx="2743438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1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5EEA9EA2-5DA9-7B2F-E5A3-6BDABB21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EICT Contact details &amp; Referrers info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73BA9-4232-6EE3-AFA6-E36AADFD0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9B772B-29A3-EB6C-42AD-6744EA0D80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12796" y="1386335"/>
            <a:ext cx="5807956" cy="5027909"/>
          </a:xfrm>
        </p:spPr>
        <p:txBody>
          <a:bodyPr>
            <a:normAutofit/>
          </a:bodyPr>
          <a:lstStyle/>
          <a:p>
            <a:r>
              <a:rPr lang="en-US" dirty="0"/>
              <a:t>If unsure if EICT is appropriate- give one of the teams a call to discuss!</a:t>
            </a:r>
          </a:p>
          <a:p>
            <a:r>
              <a:rPr lang="en-US" dirty="0"/>
              <a:t>EICT Central 01213038930</a:t>
            </a:r>
          </a:p>
          <a:p>
            <a:r>
              <a:rPr lang="en-US" dirty="0"/>
              <a:t>EICT East 01213030190</a:t>
            </a:r>
          </a:p>
          <a:p>
            <a:r>
              <a:rPr lang="en-US" dirty="0"/>
              <a:t>EICT North 01213035444</a:t>
            </a:r>
          </a:p>
          <a:p>
            <a:r>
              <a:rPr lang="en-US" dirty="0"/>
              <a:t>EICT South 01213038920</a:t>
            </a:r>
          </a:p>
          <a:p>
            <a:r>
              <a:rPr lang="en-US" dirty="0"/>
              <a:t>EICT West 01213038273</a:t>
            </a:r>
          </a:p>
          <a:p>
            <a:endParaRPr lang="en-US" dirty="0"/>
          </a:p>
          <a:p>
            <a:r>
              <a:rPr lang="en-US" dirty="0"/>
              <a:t>Referrals can be made to EICT </a:t>
            </a:r>
          </a:p>
          <a:p>
            <a:r>
              <a:rPr lang="en-US" dirty="0"/>
              <a:t>via CCC 0300 555 1919 Option 2.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A5FBB54E-9A8D-0877-9F5F-52E8F35CDD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37118" y="1392632"/>
            <a:ext cx="3871728" cy="5021612"/>
          </a:xfrm>
        </p:spPr>
        <p:txBody>
          <a:bodyPr/>
          <a:lstStyle/>
          <a:p>
            <a:r>
              <a:rPr lang="en-US" dirty="0"/>
              <a:t>Luke Butler</a:t>
            </a:r>
          </a:p>
          <a:p>
            <a:r>
              <a:rPr lang="en-US" dirty="0"/>
              <a:t>Clinical Service Manager</a:t>
            </a:r>
          </a:p>
          <a:p>
            <a:r>
              <a:rPr lang="en-US" dirty="0"/>
              <a:t>EICT</a:t>
            </a:r>
          </a:p>
          <a:p>
            <a:r>
              <a:rPr lang="en-US" dirty="0">
                <a:hlinkClick r:id="rId3"/>
              </a:rPr>
              <a:t>Luke.butler3@nhs.net</a:t>
            </a:r>
            <a:endParaRPr lang="en-US" dirty="0"/>
          </a:p>
          <a:p>
            <a:r>
              <a:rPr lang="en-US" dirty="0"/>
              <a:t>07547655794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8B5B67-7AFC-9D4B-2550-4E624521A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734" y="3866424"/>
            <a:ext cx="1790368" cy="197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34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3927-50C3-A86F-A2AD-D18DAFA02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Therapy Hub Service: overview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201DA1-519E-32AD-1D69-1492B3E5B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CF1963-93EF-F2B6-1B34-EA73089BAFE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Team: Occupational Therapists, Physiotherapists, Rehab Technicians, Rehab Assistants and admin support</a:t>
            </a:r>
          </a:p>
          <a:p>
            <a:r>
              <a:rPr lang="en-GB" dirty="0"/>
              <a:t>Provide Physiotherapy and/or Occupational Therapy assessment, treatment and advice to predominantly housebound patients in Birmingham, with Birmingham GP.</a:t>
            </a:r>
          </a:p>
          <a:p>
            <a:r>
              <a:rPr lang="en-GB" dirty="0"/>
              <a:t>Work jointly with patients to rehabilitate them to meet patient-</a:t>
            </a:r>
            <a:r>
              <a:rPr lang="en-GB" dirty="0" err="1"/>
              <a:t>centered</a:t>
            </a:r>
            <a:r>
              <a:rPr lang="en-GB" dirty="0"/>
              <a:t> goals within an identified time frame </a:t>
            </a:r>
          </a:p>
          <a:p>
            <a:r>
              <a:rPr lang="en-GB" dirty="0"/>
              <a:t>Long-term rehabilitation service integrating patients back into the community</a:t>
            </a:r>
          </a:p>
          <a:p>
            <a:r>
              <a:rPr lang="en-GB" dirty="0"/>
              <a:t>Support Physio and OT apprentices and students from various Universities </a:t>
            </a:r>
          </a:p>
          <a:p>
            <a:r>
              <a:rPr lang="en-GB" dirty="0"/>
              <a:t>Hours of service provision  0800-1800 Mon-Fri</a:t>
            </a:r>
          </a:p>
          <a:p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16A8CB-978E-738F-E05E-5010300D4D0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501233" y="1386335"/>
            <a:ext cx="3871912" cy="1781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CB6FA-7A34-EF33-41A3-A21153B05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233" y="3557792"/>
            <a:ext cx="3871912" cy="20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3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31CC4-3FDA-08DC-0D30-7DEE924B7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Therapy hub services: what they can offer.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8B2A77-0D27-8583-2FC1-EB82E4072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963CAE-3897-D2D0-6259-934C60F8ECD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Bespoke equipment for functional/rehabilitation need</a:t>
            </a:r>
          </a:p>
          <a:p>
            <a:r>
              <a:rPr lang="en-GB" dirty="0"/>
              <a:t>Transfer assessment/practice</a:t>
            </a:r>
          </a:p>
          <a:p>
            <a:r>
              <a:rPr lang="en-GB" dirty="0"/>
              <a:t>Personal and domestic activities of daily living</a:t>
            </a:r>
          </a:p>
          <a:p>
            <a:r>
              <a:rPr lang="en-GB" dirty="0"/>
              <a:t>Fatigue Management</a:t>
            </a:r>
          </a:p>
          <a:p>
            <a:r>
              <a:rPr lang="en-GB" dirty="0"/>
              <a:t>Cognitive assessment and management strategies</a:t>
            </a:r>
          </a:p>
          <a:p>
            <a:endParaRPr lang="en-GB" dirty="0"/>
          </a:p>
          <a:p>
            <a:r>
              <a:rPr lang="en-GB" dirty="0"/>
              <a:t>*Can also access neuro &amp; falls therapy but TH will signpost as necessary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0F8B09-E013-1BDA-4ADD-54C227D0AC4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96385" y="1730638"/>
            <a:ext cx="3871728" cy="4339301"/>
          </a:xfrm>
        </p:spPr>
        <p:txBody>
          <a:bodyPr>
            <a:normAutofit/>
          </a:bodyPr>
          <a:lstStyle/>
          <a:p>
            <a:r>
              <a:rPr lang="en-GB" dirty="0"/>
              <a:t>Anxiety management in relation to physical diagnosis</a:t>
            </a:r>
          </a:p>
          <a:p>
            <a:r>
              <a:rPr lang="en-GB" dirty="0"/>
              <a:t>Functional assessment/rehabilitation</a:t>
            </a:r>
          </a:p>
          <a:p>
            <a:r>
              <a:rPr lang="en-GB" dirty="0"/>
              <a:t>Postural support assessment</a:t>
            </a:r>
          </a:p>
          <a:p>
            <a:r>
              <a:rPr lang="en-GB" dirty="0"/>
              <a:t>Falls assessment/intervention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0007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2BB1-4432-5169-59DB-F15B2A51B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 anchor="t">
            <a:normAutofit/>
          </a:bodyPr>
          <a:lstStyle/>
          <a:p>
            <a:r>
              <a:rPr lang="en-GB" dirty="0"/>
              <a:t>TH Success stories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5F4991-E0D6-18D8-AEBD-483D30973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37D42-EBDF-89F9-E2DF-6902530EC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995" y="996950"/>
            <a:ext cx="4659535" cy="586105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6D20A7-10E3-43AC-44DC-A27575798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005" y="996369"/>
            <a:ext cx="4596112" cy="58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745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B0F06-7896-E65E-B508-1BD402C45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TH- contact numbers &amp; referral process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1C32B9-D981-439A-5BD4-31BBEFF95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7EF3C-1F11-6104-09DC-F60B2C3F48E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Central &amp; West Therapy Hub:  </a:t>
            </a:r>
          </a:p>
          <a:p>
            <a:r>
              <a:rPr lang="en-GB" dirty="0"/>
              <a:t>0121 466 6625</a:t>
            </a:r>
          </a:p>
          <a:p>
            <a:r>
              <a:rPr lang="en-GB" dirty="0"/>
              <a:t>East Therapy Hub:</a:t>
            </a:r>
          </a:p>
          <a:p>
            <a:r>
              <a:rPr lang="en-GB" dirty="0"/>
              <a:t>0121 466 4855</a:t>
            </a:r>
          </a:p>
          <a:p>
            <a:r>
              <a:rPr lang="en-GB" dirty="0"/>
              <a:t>North Therapy Hub 0121 466  4478 </a:t>
            </a:r>
          </a:p>
          <a:p>
            <a:r>
              <a:rPr lang="en-GB" dirty="0"/>
              <a:t>South Therapy Hub:</a:t>
            </a:r>
          </a:p>
          <a:p>
            <a:r>
              <a:rPr lang="en-GB" dirty="0"/>
              <a:t>0121 466 4162</a:t>
            </a:r>
          </a:p>
          <a:p>
            <a:r>
              <a:rPr lang="en-GB" dirty="0"/>
              <a:t>Falls</a:t>
            </a:r>
          </a:p>
          <a:p>
            <a:r>
              <a:rPr lang="en-GB" dirty="0"/>
              <a:t>0121 466 4854</a:t>
            </a:r>
          </a:p>
          <a:p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874A66-56A6-4B31-8066-07524DCE18C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GB" dirty="0"/>
              <a:t>Referrals from Healthcare Professionals via referral form only – faxed or emailed to SPA</a:t>
            </a:r>
          </a:p>
          <a:p>
            <a:r>
              <a:rPr lang="en-GB" dirty="0"/>
              <a:t>Fax: 0121 615 2963       Email: bchnt.imtreferral@nhs.net</a:t>
            </a:r>
          </a:p>
          <a:p>
            <a:r>
              <a:rPr lang="en-GB" dirty="0"/>
              <a:t>Electronic referral form can be found on the BCHC intranet:</a:t>
            </a:r>
          </a:p>
          <a:p>
            <a:r>
              <a:rPr lang="en-GB" dirty="0"/>
              <a:t>https://www.bhamcommunity.nhs.uk/community-therapy-service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31005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DCB673F-C0FF-F155-30DA-F1643A384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26779" cy="100039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FDE1-8C9E-D1A2-F3EC-658289386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7738125D-18D8-17DD-4474-315B6CA2C53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r>
              <a:rPr lang="en-GB" b="1" dirty="0"/>
              <a:t>Useful links:</a:t>
            </a:r>
          </a:p>
          <a:p>
            <a:endParaRPr lang="en-GB" dirty="0"/>
          </a:p>
          <a:p>
            <a:r>
              <a:rPr lang="en-GB" b="1" dirty="0"/>
              <a:t>E-learning for healthcare free VTE modules</a:t>
            </a:r>
          </a:p>
          <a:p>
            <a:r>
              <a:rPr lang="en-GB" dirty="0">
                <a:hlinkClick r:id="rId3"/>
              </a:rPr>
              <a:t>https://portal.e-lfh.org.uk/Search</a:t>
            </a:r>
            <a:endParaRPr lang="en-GB" dirty="0"/>
          </a:p>
          <a:p>
            <a:r>
              <a:rPr lang="en-GB" dirty="0"/>
              <a:t>Clinical assessment of suspected DVT (nursing times, 2021)</a:t>
            </a:r>
          </a:p>
          <a:p>
            <a:r>
              <a:rPr lang="en-GB" dirty="0">
                <a:hlinkClick r:id="rId4"/>
              </a:rPr>
              <a:t>Clinical assessment of the leg for a suspected deep vein thrombosis | Nursing Times</a:t>
            </a:r>
            <a:endParaRPr lang="en-GB" dirty="0"/>
          </a:p>
          <a:p>
            <a:r>
              <a:rPr lang="en-GB" dirty="0"/>
              <a:t>EICT DVT guidelines</a:t>
            </a:r>
          </a:p>
          <a:p>
            <a:r>
              <a:rPr lang="en-GB" dirty="0">
                <a:hlinkClick r:id="rId5"/>
              </a:rPr>
              <a:t>eict-deep-vein-thrombosis-guidelines-v11.pdf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3208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9867A-B386-739A-066F-24858BBC4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WELCOME!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3482C-0A17-15C8-23EE-963C7BDEB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12144B-983D-2C12-312F-6CBCDF1EC47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1.What is EICT</a:t>
            </a:r>
          </a:p>
          <a:p>
            <a:pPr marL="0" indent="0">
              <a:buNone/>
            </a:pPr>
            <a:r>
              <a:rPr lang="en-GB" dirty="0"/>
              <a:t>2. When to refer</a:t>
            </a:r>
          </a:p>
          <a:p>
            <a:pPr marL="0" indent="0">
              <a:buNone/>
            </a:pPr>
            <a:r>
              <a:rPr lang="en-GB" dirty="0"/>
              <a:t>3. When not to refer</a:t>
            </a:r>
          </a:p>
          <a:p>
            <a:pPr marL="0" indent="0">
              <a:buNone/>
            </a:pPr>
            <a:r>
              <a:rPr lang="en-GB" dirty="0"/>
              <a:t>4. DVTs</a:t>
            </a:r>
          </a:p>
          <a:p>
            <a:pPr marL="0" indent="0">
              <a:buNone/>
            </a:pPr>
            <a:r>
              <a:rPr lang="en-GB" dirty="0"/>
              <a:t>5. Overview of therapy hub</a:t>
            </a:r>
          </a:p>
        </p:txBody>
      </p:sp>
    </p:spTree>
    <p:extLst>
      <p:ext uri="{BB962C8B-B14F-4D97-AF65-F5344CB8AC3E}">
        <p14:creationId xmlns:p14="http://schemas.microsoft.com/office/powerpoint/2010/main" val="39122621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38">
            <a:extLst>
              <a:ext uri="{FF2B5EF4-FFF2-40B4-BE49-F238E27FC236}">
                <a16:creationId xmlns:a16="http://schemas.microsoft.com/office/drawing/2014/main" id="{687563C6-E390-39FC-21DE-D05846F85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990164"/>
            <a:ext cx="12192001" cy="5007535"/>
          </a:xfrm>
        </p:spPr>
        <p:txBody>
          <a:bodyPr>
            <a:normAutofit/>
          </a:bodyPr>
          <a:lstStyle/>
          <a:p>
            <a:r>
              <a:rPr lang="en-US" dirty="0"/>
              <a:t>Thank </a:t>
            </a:r>
            <a:br>
              <a:rPr lang="en-US" dirty="0"/>
            </a:br>
            <a:r>
              <a:rPr lang="en-US" dirty="0"/>
              <a:t>you!!!</a:t>
            </a:r>
          </a:p>
        </p:txBody>
      </p:sp>
    </p:spTree>
    <p:extLst>
      <p:ext uri="{BB962C8B-B14F-4D97-AF65-F5344CB8AC3E}">
        <p14:creationId xmlns:p14="http://schemas.microsoft.com/office/powerpoint/2010/main" val="1951676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884569-E5F3-77D3-7546-57135E185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EICT Activity: Do you know What </a:t>
            </a:r>
            <a:r>
              <a:rPr lang="en-US" dirty="0" err="1"/>
              <a:t>EiCt</a:t>
            </a:r>
            <a:r>
              <a:rPr lang="en-US" dirty="0"/>
              <a:t> stands for?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2C0DD-39D7-8120-7667-DA9DC0CEF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4D304C-9D8B-EC70-63FA-5FC9B6A4B04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552155" y="1408113"/>
            <a:ext cx="7617914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1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8FD539-41D4-2C29-FBB0-CFD8A8B31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 anchor="t">
            <a:normAutofit/>
          </a:bodyPr>
          <a:lstStyle/>
          <a:p>
            <a:r>
              <a:rPr lang="en-US" dirty="0"/>
              <a:t>Common misconceptions/ What we are not!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C93BFDAC-7910-3F1A-DBC1-413D71B8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4FAB73BC-B049-4115-A692-8D63A059BFB8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4A5150-0188-3CDA-240E-1F598D88D4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08600" y="1392631"/>
            <a:ext cx="4853595" cy="50279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Nursery </a:t>
            </a:r>
            <a:r>
              <a:rPr lang="en-US" dirty="0" err="1"/>
              <a:t>rythmes</a:t>
            </a:r>
            <a:r>
              <a:rPr lang="en-US" dirty="0"/>
              <a:t> (E-I-E-I-OOOO!)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Earned income tax credit (EITC)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Early intervention foundation (</a:t>
            </a:r>
            <a:r>
              <a:rPr lang="en-US" dirty="0" err="1"/>
              <a:t>childrens</a:t>
            </a:r>
            <a:r>
              <a:rPr lang="en-US" dirty="0"/>
              <a:t> development)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Mental health- people coming to interview for MH jobs with teams!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5A996F1-96E0-8986-0A46-3599C43E805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428358" y="1443091"/>
            <a:ext cx="4853595" cy="32033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60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C9EC8E4-E41D-EACA-CBAC-54726D06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3428999"/>
            <a:ext cx="10879992" cy="3527616"/>
          </a:xfrm>
        </p:spPr>
        <p:txBody>
          <a:bodyPr/>
          <a:lstStyle/>
          <a:p>
            <a:r>
              <a:rPr lang="en-US" dirty="0"/>
              <a:t>WHAT is EICT?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319306-F52B-7EF6-2628-3F9DED24B7ED}"/>
              </a:ext>
            </a:extLst>
          </p:cNvPr>
          <p:cNvSpPr txBox="1"/>
          <p:nvPr/>
        </p:nvSpPr>
        <p:spPr>
          <a:xfrm>
            <a:off x="656004" y="34289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FFFFFF"/>
                </a:solidFill>
                <a:effectLst/>
                <a:latin typeface="YouTube Noto"/>
                <a:hlinkClick r:id="rId3"/>
              </a:rPr>
              <a:t>https://youtu.be/bHV7RG4Fwws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3D822-192D-137A-314E-61586EAB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04" y="0"/>
            <a:ext cx="6060217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368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6CD7-F3BF-FA7E-A9C3-F22DE4B06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EICT: The service in a nutshell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283C32-7F90-955B-D937-11D5041B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0B127-A988-1D0A-81D9-800A7CD7DBA4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GB" b="1" dirty="0"/>
              <a:t>‘Step Down’ Facilitated discharges</a:t>
            </a:r>
          </a:p>
          <a:p>
            <a:r>
              <a:rPr lang="en-GB" dirty="0"/>
              <a:t>-Supports all acute discharges from acutes that require either care or therapy</a:t>
            </a:r>
          </a:p>
          <a:p>
            <a:r>
              <a:rPr lang="en-GB" dirty="0"/>
              <a:t>-Care for these patients is provided by Sevacare</a:t>
            </a:r>
          </a:p>
          <a:p>
            <a:r>
              <a:rPr lang="en-GB" dirty="0"/>
              <a:t>-Ax by one of the MDT- RN, OT, PT.</a:t>
            </a:r>
          </a:p>
          <a:p>
            <a:r>
              <a:rPr lang="en-GB" dirty="0"/>
              <a:t>-Team also made up of SWs, TSWs, RAs, Admin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7B9980B5-6AD0-4F7E-50E4-A146D0B1E225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‘Step up’ admission avoidance</a:t>
            </a:r>
          </a:p>
          <a:p>
            <a:r>
              <a:rPr lang="en-GB" dirty="0"/>
              <a:t>-Anyone can access this referral route from any NHS profession to patients or relatives.</a:t>
            </a:r>
          </a:p>
          <a:p>
            <a:r>
              <a:rPr lang="en-GB" dirty="0"/>
              <a:t>-Care can be delivered by in house RAs with longer term care planned directly by EICT.</a:t>
            </a:r>
          </a:p>
          <a:p>
            <a:r>
              <a:rPr lang="en-GB" dirty="0"/>
              <a:t>-Can also support patients through acute episodes, crisis where social services not already involved or palliative patients that are deteriorating.</a:t>
            </a:r>
          </a:p>
          <a:p>
            <a:r>
              <a:rPr lang="en-GB" dirty="0"/>
              <a:t>-Follows community nurses lead when supporting EOL patients through agreed care call visits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One single line drawing of whole healthy organic walnut food and leaves ...">
            <a:extLst>
              <a:ext uri="{FF2B5EF4-FFF2-40B4-BE49-F238E27FC236}">
                <a16:creationId xmlns:a16="http://schemas.microsoft.com/office/drawing/2014/main" id="{B0ABAC6F-EE63-40B3-A1D6-CEC9A4005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829" y="-4021"/>
            <a:ext cx="1152525" cy="92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82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1E814D-1766-2A2F-B41F-26A8A8D22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Scenarios- when to refer to EICT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98BE43-8325-EC57-B754-398CDAA2B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EC0134-6366-B310-6C7B-8AE78C3067C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22868" y="1193801"/>
            <a:ext cx="10426450" cy="523389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88 year old lady whose husband was the main carer but was admitted to hospital after a fall and she is struggling without his support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63 year old patient who has a terminal diagnosis and is currently palliative with a slow deterioration in functioning.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70 Year old man who is having recurrent falls and utilizing a stick but would benefit from alternative mobility aids, adaptations and a period of rehabilitation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57 year old patient who was recently admitted to hospital with a CAP and is discharged on ABX- requiring support to administer this 7 day course of treatment orally and monitor his response to treatment. </a:t>
            </a:r>
          </a:p>
          <a:p>
            <a:endParaRPr lang="en-US" dirty="0"/>
          </a:p>
          <a:p>
            <a:r>
              <a:rPr lang="en-US" dirty="0"/>
              <a:t>Does anyone have any other queries re: referral?</a:t>
            </a:r>
          </a:p>
        </p:txBody>
      </p:sp>
    </p:spTree>
    <p:extLst>
      <p:ext uri="{BB962C8B-B14F-4D97-AF65-F5344CB8AC3E}">
        <p14:creationId xmlns:p14="http://schemas.microsoft.com/office/powerpoint/2010/main" val="367881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3A9992-5D82-3911-B27A-3FEDEE9C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The Criteria.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4F149-FEB4-1D5C-BA06-52293634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F489C66-911F-2622-551E-B98D6DA17C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21365" y="1395682"/>
            <a:ext cx="6066835" cy="489240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8am-10pm service. Mon-Sun &amp; BHs</a:t>
            </a:r>
          </a:p>
          <a:p>
            <a:r>
              <a:rPr lang="en-GB" dirty="0"/>
              <a:t>At risk of hospital admission without EICT input</a:t>
            </a:r>
          </a:p>
          <a:p>
            <a:r>
              <a:rPr lang="en-GB" dirty="0"/>
              <a:t>In need of short term therapy intervention to facilitate them to remain at home</a:t>
            </a:r>
          </a:p>
          <a:p>
            <a:r>
              <a:rPr lang="en-GB" dirty="0"/>
              <a:t>Medically fit for discharge </a:t>
            </a:r>
          </a:p>
          <a:p>
            <a:r>
              <a:rPr lang="en-GB" dirty="0"/>
              <a:t>17 years of age or above.</a:t>
            </a:r>
          </a:p>
          <a:p>
            <a:r>
              <a:rPr lang="en-GB" dirty="0"/>
              <a:t>Living within Birmingham Local Authority  Residency/Registrant</a:t>
            </a:r>
          </a:p>
          <a:p>
            <a:r>
              <a:rPr lang="en-GB" dirty="0"/>
              <a:t>Living within Birmingham Local Authority and be registered with SWB or BSOL CCG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941484-AE83-04E9-A462-73E6AB68D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311" y="0"/>
            <a:ext cx="3487685" cy="2604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6D705A-5191-C118-24C7-48AC98225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311" y="2604498"/>
            <a:ext cx="3487685" cy="2352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F5258D-5880-B82D-F973-BBBEF69301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8311" y="4822810"/>
            <a:ext cx="3487685" cy="203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02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F4E45-FB1C-53E8-EE83-9B071741A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3CC7F38-CFAA-1995-599A-177E46735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004" y="-4021"/>
            <a:ext cx="11526779" cy="1000390"/>
          </a:xfrm>
        </p:spPr>
        <p:txBody>
          <a:bodyPr/>
          <a:lstStyle/>
          <a:p>
            <a:r>
              <a:rPr lang="en-US" dirty="0"/>
              <a:t>Exclusions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3B6F80-47F9-BAE8-4252-42CA8985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1646" y="569183"/>
            <a:ext cx="399350" cy="288759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776CAC9-4F26-C403-37F2-29A0A97D40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21365" y="1395682"/>
            <a:ext cx="6066835" cy="4892405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Identified as Continuing Health Care (CHC) Fast Track End of Life pathway at point of referral.</a:t>
            </a:r>
          </a:p>
          <a:p>
            <a:r>
              <a:rPr lang="en-GB" dirty="0"/>
              <a:t>Safeguarding risk and is without appropriate support and plans to mitigate. Once plan is in place can accept</a:t>
            </a:r>
          </a:p>
          <a:p>
            <a:r>
              <a:rPr lang="en-GB" dirty="0"/>
              <a:t>Experiencing an acute mental health crisis- EICT can see patients who have stable MH concerns.</a:t>
            </a:r>
          </a:p>
          <a:p>
            <a:r>
              <a:rPr lang="en-GB" dirty="0"/>
              <a:t>Requiring medical intervention not provided by EICT. Such as:</a:t>
            </a:r>
          </a:p>
          <a:p>
            <a:r>
              <a:rPr lang="en-GB" dirty="0"/>
              <a:t>Presenting with altered airway</a:t>
            </a:r>
          </a:p>
          <a:p>
            <a:r>
              <a:rPr lang="en-GB" dirty="0"/>
              <a:t>Presenting with altered level of consciousness.</a:t>
            </a:r>
          </a:p>
          <a:p>
            <a:r>
              <a:rPr lang="en-GB" dirty="0"/>
              <a:t>Requiring overnight care in the absence of family/home support.</a:t>
            </a:r>
          </a:p>
          <a:p>
            <a:r>
              <a:rPr lang="en-GB" dirty="0"/>
              <a:t>Referrals from Constituency Social Work team, without therapy goals, and only requires package of care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C4E76E-A8E8-98DC-C264-2D4931022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5378" y="-4021"/>
            <a:ext cx="4746622" cy="35585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8955E4-5061-7294-1DB0-3CAF5DF71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378" y="3480456"/>
            <a:ext cx="4737405" cy="337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86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TM89910445">
      <a:dk1>
        <a:srgbClr val="000000"/>
      </a:dk1>
      <a:lt1>
        <a:srgbClr val="FFFFFF"/>
      </a:lt1>
      <a:dk2>
        <a:srgbClr val="1F2C28"/>
      </a:dk2>
      <a:lt2>
        <a:srgbClr val="F2F2F2"/>
      </a:lt2>
      <a:accent1>
        <a:srgbClr val="B77EC3"/>
      </a:accent1>
      <a:accent2>
        <a:srgbClr val="78ABF3"/>
      </a:accent2>
      <a:accent3>
        <a:srgbClr val="F3CF23"/>
      </a:accent3>
      <a:accent4>
        <a:srgbClr val="61E98D"/>
      </a:accent4>
      <a:accent5>
        <a:srgbClr val="6D20CD"/>
      </a:accent5>
      <a:accent6>
        <a:srgbClr val="F14730"/>
      </a:accent6>
      <a:hlink>
        <a:srgbClr val="005DBA"/>
      </a:hlink>
      <a:folHlink>
        <a:srgbClr val="6CE3C5"/>
      </a:folHlink>
    </a:clrScheme>
    <a:fontScheme name="Custom 115">
      <a:majorFont>
        <a:latin typeface="Dotum"/>
        <a:ea typeface=""/>
        <a:cs typeface=""/>
      </a:majorFont>
      <a:minorFont>
        <a:latin typeface="Dotum"/>
        <a:ea typeface=""/>
        <a:cs typeface="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89910445_win32_SD_v8" id="{9EAEA56E-8EA8-4896-A0AD-61AECD7A53AA}" vid="{29CF4E89-80A1-46C6-9B4D-1F407FAD02E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4250B0-171D-4CAE-9DE5-D610D89AF7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19A9A3-1299-4C73-A6B6-4CF3BAA3A18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1D2373A4-C3EC-45C9-BBF0-0A6D6E76CB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1a19d03a-48bc-4359-8038-5b5f6d5847c3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Postmodern marketing meeting</Template>
  <TotalTime>394</TotalTime>
  <Words>1190</Words>
  <Application>Microsoft Office PowerPoint</Application>
  <PresentationFormat>Widescreen</PresentationFormat>
  <Paragraphs>163</Paragraphs>
  <Slides>20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Dotum</vt:lpstr>
      <vt:lpstr>Arial</vt:lpstr>
      <vt:lpstr>Calibri</vt:lpstr>
      <vt:lpstr>Frutiger W01</vt:lpstr>
      <vt:lpstr>Wingdings</vt:lpstr>
      <vt:lpstr>YouTube Noto</vt:lpstr>
      <vt:lpstr>Banded</vt:lpstr>
      <vt:lpstr>What is EICT/ TH?</vt:lpstr>
      <vt:lpstr>WELCOME!</vt:lpstr>
      <vt:lpstr>EICT Activity: Do you know What EiCt stands for?</vt:lpstr>
      <vt:lpstr>Common misconceptions/ What we are not!</vt:lpstr>
      <vt:lpstr>WHAT is EICT?</vt:lpstr>
      <vt:lpstr>EICT: The service in a nutshell</vt:lpstr>
      <vt:lpstr>Scenarios- when to refer to EICT</vt:lpstr>
      <vt:lpstr>The Criteria.</vt:lpstr>
      <vt:lpstr>Exclusions </vt:lpstr>
      <vt:lpstr>DVTs</vt:lpstr>
      <vt:lpstr>DVTs- symptoms &amp; how to refer</vt:lpstr>
      <vt:lpstr>Wells scoring</vt:lpstr>
      <vt:lpstr>EICT DVT pathway</vt:lpstr>
      <vt:lpstr>EICT Contact details &amp; Referrers info</vt:lpstr>
      <vt:lpstr>Therapy Hub Service: overview</vt:lpstr>
      <vt:lpstr>Therapy hub services: what they can offer.</vt:lpstr>
      <vt:lpstr>TH Success stories</vt:lpstr>
      <vt:lpstr>TH- contact numbers &amp; referral process</vt:lpstr>
      <vt:lpstr>Resources</vt:lpstr>
      <vt:lpstr>Thank  you!!!</vt:lpstr>
    </vt:vector>
  </TitlesOfParts>
  <Company>BCHC NHS Foundation Trust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Butler Luke</dc:creator>
  <cp:lastModifiedBy>Guru Bhapinder</cp:lastModifiedBy>
  <cp:revision>8</cp:revision>
  <dcterms:created xsi:type="dcterms:W3CDTF">2025-01-15T14:18:14Z</dcterms:created>
  <dcterms:modified xsi:type="dcterms:W3CDTF">2025-01-23T14:03:37Z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