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03" r:id="rId2"/>
    <p:sldId id="2704" r:id="rId3"/>
    <p:sldId id="2705" r:id="rId4"/>
    <p:sldId id="2706" r:id="rId5"/>
    <p:sldId id="2707" r:id="rId6"/>
    <p:sldId id="2710" r:id="rId7"/>
    <p:sldId id="2711" r:id="rId8"/>
    <p:sldId id="2712" r:id="rId9"/>
    <p:sldId id="2718" r:id="rId10"/>
    <p:sldId id="2716" r:id="rId11"/>
    <p:sldId id="2715" r:id="rId12"/>
    <p:sldId id="2713" r:id="rId13"/>
    <p:sldId id="2708" r:id="rId14"/>
    <p:sldId id="2714" r:id="rId15"/>
    <p:sldId id="2709" r:id="rId16"/>
    <p:sldId id="2719" r:id="rId17"/>
    <p:sldId id="2720" r:id="rId18"/>
    <p:sldId id="2721" r:id="rId19"/>
    <p:sldId id="2722" r:id="rId20"/>
    <p:sldId id="272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976" autoAdjust="0"/>
  </p:normalViewPr>
  <p:slideViewPr>
    <p:cSldViewPr snapToGrid="0">
      <p:cViewPr varScale="1">
        <p:scale>
          <a:sx n="60" d="100"/>
          <a:sy n="60" d="100"/>
        </p:scale>
        <p:origin x="14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98800-0DDA-4F3D-ADE3-633D3A492F52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12081-4411-463B-BDAA-59BE2C58C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705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3B7E-8783-44BB-AB44-3E7D52FF1DA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6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Supportive Care Plan (SCP) – Scored 0- 3 needs to be discussed with patient and scored to how THEY are affected by that symptom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12081-4411-463B-BDAA-59BE2C58C72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922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30% of people with cancer report to not having pain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12081-4411-463B-BDAA-59BE2C58C72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834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Describe the WHO ladder</a:t>
            </a:r>
          </a:p>
          <a:p>
            <a:r>
              <a:rPr lang="en-GB" dirty="0"/>
              <a:t>Starting off with paracetamol can sometimes be the best thing- paracetamol is underestimated</a:t>
            </a:r>
          </a:p>
          <a:p>
            <a:r>
              <a:rPr lang="en-GB" dirty="0"/>
              <a:t>Start</a:t>
            </a:r>
            <a:r>
              <a:rPr lang="en-GB" baseline="0" dirty="0"/>
              <a:t> low and slow.</a:t>
            </a:r>
          </a:p>
          <a:p>
            <a:r>
              <a:rPr lang="en-GB" baseline="0" dirty="0"/>
              <a:t>Non-opiate </a:t>
            </a:r>
            <a:r>
              <a:rPr lang="en-GB" baseline="0" dirty="0" err="1"/>
              <a:t>eg</a:t>
            </a:r>
            <a:r>
              <a:rPr lang="en-GB" baseline="0" dirty="0"/>
              <a:t> NSAIDs, </a:t>
            </a:r>
          </a:p>
          <a:p>
            <a:r>
              <a:rPr lang="en-GB" dirty="0"/>
              <a:t>Adjuvants </a:t>
            </a:r>
            <a:r>
              <a:rPr lang="en-GB" dirty="0" err="1"/>
              <a:t>eg</a:t>
            </a:r>
            <a:r>
              <a:rPr lang="en-GB" dirty="0"/>
              <a:t> Anticonvulsants, antidepressants,</a:t>
            </a:r>
          </a:p>
          <a:p>
            <a:r>
              <a:rPr lang="en-GB" dirty="0"/>
              <a:t>Steroids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12081-4411-463B-BDAA-59BE2C58C72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605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Challenges</a:t>
            </a:r>
            <a:r>
              <a:rPr lang="en-GB" baseline="0" dirty="0"/>
              <a:t> for community teams</a:t>
            </a:r>
          </a:p>
          <a:p>
            <a:r>
              <a:rPr lang="en-GB" baseline="0" dirty="0"/>
              <a:t>Ask for Side effects of Opiates: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Constipation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Nausea and vomiting (when first taking a strong opioid)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Sedation  – first few doses but usually improves provided dose is not too high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Drowsiness – common when commenced or dose increased and generally transient. Persistent drowsiness may indicate opioid toxicity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Dry mouth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Hallucinations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Confusion, sweating, myoclonic jerks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Pruritis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Respiratory depression – rarely seen if opioid doses are titrated carefully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Patches are useful in stable pain but the strength of patches can make </a:t>
            </a:r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titration difficult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needs to be considered and monitored where patients have any degree of renal impairment in relation to opioids?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Metabolism and excretion of drug may be impaired leading to accumulation and toxicity – need for reduced doses. </a:t>
            </a: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12081-4411-463B-BDAA-59BE2C58C72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926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Taken from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12081-4411-463B-BDAA-59BE2C58C72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190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be associated</a:t>
            </a:r>
            <a:r>
              <a:rPr lang="en-GB" baseline="0" dirty="0"/>
              <a:t> with general deterioration</a:t>
            </a:r>
          </a:p>
          <a:p>
            <a:r>
              <a:rPr lang="en-GB" baseline="0" dirty="0"/>
              <a:t>Treatment related</a:t>
            </a:r>
          </a:p>
          <a:p>
            <a:r>
              <a:rPr lang="en-GB" baseline="0" dirty="0"/>
              <a:t>Associated with low mood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12081-4411-463B-BDAA-59BE2C58C72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306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Other</a:t>
            </a:r>
            <a:r>
              <a:rPr lang="en-GB" baseline="0" dirty="0"/>
              <a:t> </a:t>
            </a:r>
            <a:r>
              <a:rPr lang="en-GB" dirty="0"/>
              <a:t>non pharmacological measures</a:t>
            </a:r>
            <a:r>
              <a:rPr lang="en-GB" baseline="0" dirty="0"/>
              <a:t> to try could be,  reassurance, open window, calm manner, posture, breathing techniques, relaxation, energy conserving/pacing training. </a:t>
            </a:r>
            <a:endParaRPr lang="en-GB" dirty="0"/>
          </a:p>
          <a:p>
            <a:endParaRPr lang="en-GB" dirty="0"/>
          </a:p>
          <a:p>
            <a:r>
              <a:rPr lang="en-GB" dirty="0"/>
              <a:t>If using a fan- aim</a:t>
            </a:r>
            <a:r>
              <a:rPr lang="en-GB" baseline="0" dirty="0"/>
              <a:t> towards mouth and nose </a:t>
            </a:r>
            <a:r>
              <a:rPr lang="en-GB" baseline="0" dirty="0" err="1"/>
              <a:t>aprox</a:t>
            </a:r>
            <a:r>
              <a:rPr lang="en-GB" baseline="0" dirty="0"/>
              <a:t> 8 inches away</a:t>
            </a:r>
            <a:endParaRPr lang="en-GB" dirty="0"/>
          </a:p>
          <a:p>
            <a:r>
              <a:rPr lang="en-GB" dirty="0"/>
              <a:t>70% of patient in the terminal phase experience bubbly/noisy</a:t>
            </a:r>
            <a:r>
              <a:rPr lang="en-GB" baseline="0" dirty="0"/>
              <a:t> breathing.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12081-4411-463B-BDAA-59BE2C58C72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333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MST above 20mg in 24hrs becomes ineffective to manage breathlessness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12081-4411-463B-BDAA-59BE2C58C72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239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34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227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82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19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27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14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08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31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49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39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6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1D92A3-B819-4002-B8BC-D1921C01D64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49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estmidspallcare.co.uk/wmpcp/guide/pain/relative-doses-of-opioids/" TargetMode="Externa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8062664" cy="147002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 management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421" y="3356992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solidFill>
                  <a:srgbClr val="0070C0"/>
                </a:solidFill>
                <a:latin typeface="Arial"/>
                <a:cs typeface="Arial"/>
              </a:rPr>
              <a:t>Common palliative symptoms and pain assessment</a:t>
            </a:r>
          </a:p>
          <a:p>
            <a:r>
              <a:rPr lang="en-GB" dirty="0">
                <a:solidFill>
                  <a:srgbClr val="0070C0"/>
                </a:solidFill>
                <a:latin typeface="Arial"/>
                <a:cs typeface="Arial"/>
              </a:rPr>
              <a:t>Cohort 1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23" y="5729312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Green Christmas Holly Leaves - Free Clip Art | Christmas clipart free,  Christmas clipart, Christmas images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Green Christmas Holly Leaves - Free Clip Art | Christmas clipart free,  Christmas clipart, Christmas images clip 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6" descr="Green Christmas Holly Leaves - Free Clip Art | Christmas clipart free,  Christmas clipart, Christmas images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2" descr="Prime Minister's Office, 10 Downing Street - GOV.U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4" descr="Prime Minister's Office, 10 Downing Street - GOV.U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2" descr="Devon residents urged, “Get Boosted Now” - Devon CC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4" name="Picture 13" descr="A4 BCHC NHS 201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44" y="298180"/>
            <a:ext cx="3077191" cy="1114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E8A276C-1B54-B37D-D2A0-58F5B54521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6084" y="5445224"/>
            <a:ext cx="2233893" cy="113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392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Opiate conversion chart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10</a:t>
            </a:fld>
            <a:endParaRPr lang="en-GB" dirty="0"/>
          </a:p>
        </p:txBody>
      </p:sp>
      <p:pic>
        <p:nvPicPr>
          <p:cNvPr id="4" name="Picture 3" descr="A group of text boxes&#10;&#10;Description automatically generated">
            <a:extLst>
              <a:ext uri="{FF2B5EF4-FFF2-40B4-BE49-F238E27FC236}">
                <a16:creationId xmlns:a16="http://schemas.microsoft.com/office/drawing/2014/main" id="{FCA4DD7C-886A-9996-244C-F8FF06E45E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14" y="947884"/>
            <a:ext cx="8205078" cy="45385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27AC129-9784-537F-D7CA-DAC84D2A5514}"/>
              </a:ext>
            </a:extLst>
          </p:cNvPr>
          <p:cNvSpPr txBox="1"/>
          <p:nvPr/>
        </p:nvSpPr>
        <p:spPr>
          <a:xfrm>
            <a:off x="534154" y="5486399"/>
            <a:ext cx="74962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hlinkClick r:id="rId5"/>
              </a:rPr>
              <a:t>Relative Doses of Opioids – West Midlands Palliative Care (westmidspallcare.co.uk)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534586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Non-pharmacological management of pain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11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Heat/ cold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OT assessment/ equipment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Relaxation techniques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170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Constipation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12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Identify the cause of constipation.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Should always be considered when starting opiates – give verbal advice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2800" dirty="0"/>
              <a:t>Those who are either inactive or have a reduced fluid or dietary fibre intake.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2800" dirty="0"/>
              <a:t>Lack of privacy and pain may be contributing factors.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2800" dirty="0"/>
              <a:t>Do a PR </a:t>
            </a:r>
          </a:p>
          <a:p>
            <a:pPr lvl="1"/>
            <a:r>
              <a:rPr lang="en-GB" sz="2800" dirty="0"/>
              <a:t>Soft stool – use a stimulant </a:t>
            </a:r>
          </a:p>
          <a:p>
            <a:pPr lvl="1"/>
            <a:r>
              <a:rPr lang="en-GB" sz="2800" dirty="0"/>
              <a:t>Hard stool – GS, followed by enema if needed</a:t>
            </a:r>
          </a:p>
          <a:p>
            <a:pPr lvl="1"/>
            <a:r>
              <a:rPr lang="en-GB" sz="2800" dirty="0"/>
              <a:t>Empty – Consider stimulant</a:t>
            </a:r>
          </a:p>
          <a:p>
            <a:endParaRPr lang="en-GB" dirty="0"/>
          </a:p>
          <a:p>
            <a:pPr lvl="2" fontAlgn="base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159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Anxiety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13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Multiple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When did it start? Was it triggered at a point in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Open honest discussions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Guided imagery and progressive muscular technique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Medication – benzodiazepines and antidepressants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Referral to specialist services for support such as hospices.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803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14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Signs of depression often common in long term illness such as weight loss and fatigue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Assessment of psychological symptoms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Hospital Anxiety and Depression scale (HADS)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Emotional psychological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Pharmacological management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0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Fatigue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15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Debilitating – impacts each aspect of daily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 Assess using scale – ask to keep fatigue diary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Encourage energy conservation – Naps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Priority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MDT approach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369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dirty="0">
                <a:solidFill>
                  <a:srgbClr val="0070C0"/>
                </a:solidFill>
              </a:rPr>
              <a:t>Cachexia</a:t>
            </a:r>
            <a:endParaRPr lang="en-GB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16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175292" y="920724"/>
            <a:ext cx="85230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Enhance calorie intake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Encourage exercise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Appetite enhancers – alcohol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Pharmacological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868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Breathlessness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17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70% of patients with cancer experience breathlessness in the last 6 weeks prior to death.(WMPCPS,2019),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Oxygen therapy should not be used routinely. It can help with hypoxia but otherwise fan therapy can be just as effective for a person with SATS above 90%.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292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Pharmacological management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18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3600" dirty="0"/>
              <a:t>Oral immediate release morphine- Oramorph 2.5mg-5mg 4-6 hourly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3600" dirty="0"/>
              <a:t>Consider starting MST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3600" dirty="0"/>
              <a:t>Consider the use of benzodiazepines </a:t>
            </a:r>
            <a:r>
              <a:rPr lang="en-GB" sz="3600" dirty="0" err="1"/>
              <a:t>e.g</a:t>
            </a:r>
            <a:r>
              <a:rPr lang="en-GB" sz="3600" dirty="0"/>
              <a:t> Lorazepam/ Diazepam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426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19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Common in advanced disease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Causes vary making treatment challenging</a:t>
            </a:r>
          </a:p>
          <a:p>
            <a:r>
              <a:rPr lang="en-GB" sz="2400" dirty="0"/>
              <a:t>  -constipation</a:t>
            </a:r>
          </a:p>
          <a:p>
            <a:r>
              <a:rPr lang="en-GB" sz="2400" dirty="0"/>
              <a:t>  -obstruction</a:t>
            </a:r>
          </a:p>
          <a:p>
            <a:r>
              <a:rPr lang="en-GB" sz="2400" dirty="0"/>
              <a:t>   -medication </a:t>
            </a:r>
            <a:r>
              <a:rPr lang="en-GB" sz="2400" dirty="0" err="1"/>
              <a:t>e.g</a:t>
            </a:r>
            <a:r>
              <a:rPr lang="en-GB" sz="2400" dirty="0"/>
              <a:t> opiates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Multiple antiemetics can cancel each other out for example </a:t>
            </a:r>
            <a:r>
              <a:rPr lang="en-GB" sz="2400" dirty="0" err="1"/>
              <a:t>cyclzine</a:t>
            </a:r>
            <a:r>
              <a:rPr lang="en-GB" sz="2400" dirty="0"/>
              <a:t> and metoclopramide.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If uncontrolled nausea a syringe driver may be indicated using a broad spectrum medication such as levomepromazine, haloperidol if oral indicated.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If struggling to manage contact specialist services.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84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2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Introduction to the most common symptoms in palliative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How to assess them and offer advice and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How to assess pain and how to manage with analgesia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Introduction to documentation for symptom management</a:t>
            </a:r>
          </a:p>
        </p:txBody>
      </p:sp>
    </p:spTree>
    <p:extLst>
      <p:ext uri="{BB962C8B-B14F-4D97-AF65-F5344CB8AC3E}">
        <p14:creationId xmlns:p14="http://schemas.microsoft.com/office/powerpoint/2010/main" val="4104043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symptoms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20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Significant impact on quality of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Reduced oral intake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“drying medications” – </a:t>
            </a:r>
            <a:r>
              <a:rPr lang="en-GB" sz="3200" dirty="0" err="1"/>
              <a:t>Anticholgeneric</a:t>
            </a:r>
            <a:endParaRPr lang="en-GB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Low reporting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Ice chips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Sugar free gum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Petroleum jelly to lip (not with Oxygen)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Soft toothbrush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Chewing pineapple</a:t>
            </a:r>
          </a:p>
        </p:txBody>
      </p:sp>
    </p:spTree>
    <p:extLst>
      <p:ext uri="{BB962C8B-B14F-4D97-AF65-F5344CB8AC3E}">
        <p14:creationId xmlns:p14="http://schemas.microsoft.com/office/powerpoint/2010/main" val="687626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10456" y="1763716"/>
            <a:ext cx="8523088" cy="1797996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in small groups what you think are the common symptoms associated with palliative patients?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02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of common symptoms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4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3200" dirty="0"/>
              <a:t>Constipation</a:t>
            </a:r>
          </a:p>
          <a:p>
            <a:pPr lvl="0"/>
            <a:r>
              <a:rPr lang="en-GB" sz="3200" dirty="0"/>
              <a:t>Anxiety/ mood</a:t>
            </a:r>
          </a:p>
          <a:p>
            <a:pPr lvl="0"/>
            <a:r>
              <a:rPr lang="en-GB" sz="3200" dirty="0"/>
              <a:t>Depression</a:t>
            </a:r>
          </a:p>
          <a:p>
            <a:pPr lvl="0"/>
            <a:r>
              <a:rPr lang="en-GB" sz="3200" dirty="0"/>
              <a:t>Fatigue</a:t>
            </a:r>
          </a:p>
          <a:p>
            <a:r>
              <a:rPr lang="en-GB" sz="3200" dirty="0"/>
              <a:t>Cachexia</a:t>
            </a:r>
          </a:p>
          <a:p>
            <a:r>
              <a:rPr lang="en-GB" sz="3200" dirty="0"/>
              <a:t>Oral symptoms</a:t>
            </a:r>
            <a:endParaRPr lang="en-US" sz="3200" dirty="0"/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Skin changes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Breathlessness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17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5</a:t>
            </a:fld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1E1ACB-EF6F-3E57-A8C9-138EAEF540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205" y="529660"/>
            <a:ext cx="7258050" cy="483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541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6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Often peoples biggest fear is dying in pain.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If pain is well managed before EOL then no reason the person should experience increased pain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Start simple, start low and go slow.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Refer to specialist such as hospices if pain is complicated and difficult to manage. </a:t>
            </a:r>
          </a:p>
        </p:txBody>
      </p:sp>
    </p:spTree>
    <p:extLst>
      <p:ext uri="{BB962C8B-B14F-4D97-AF65-F5344CB8AC3E}">
        <p14:creationId xmlns:p14="http://schemas.microsoft.com/office/powerpoint/2010/main" val="584778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Pain ladder for cancer pain management.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7</a:t>
            </a:fld>
            <a:endParaRPr lang="en-GB" dirty="0"/>
          </a:p>
        </p:txBody>
      </p:sp>
      <p:pic>
        <p:nvPicPr>
          <p:cNvPr id="4" name="Picture 4" descr="Figure A1.1, The three-step analgesic ladder - WHO Guidelines for the  Pharmacological and Radiotherapeutic Management of Cancer Pain in Adults  and Adolescents - NCBI Bookshelf">
            <a:extLst>
              <a:ext uri="{FF2B5EF4-FFF2-40B4-BE49-F238E27FC236}">
                <a16:creationId xmlns:a16="http://schemas.microsoft.com/office/drawing/2014/main" id="{44208214-D0DC-B4A1-1447-4886B43AA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284" y="1279512"/>
            <a:ext cx="5466437" cy="495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1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 assessment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8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Commonly used in BCHC pain score 0-10, used as part of care plan.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In the SPC it is scored 0-3 regarding the impact on the person life.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Used to assess pain SOCRATES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</a:rPr>
              <a:t>Site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  <a:latin typeface="Google Sans"/>
              </a:rPr>
              <a:t>O</a:t>
            </a:r>
            <a:r>
              <a:rPr lang="en-GB" sz="2000" b="0" i="0" dirty="0">
                <a:solidFill>
                  <a:srgbClr val="0070C0"/>
                </a:solidFill>
                <a:effectLst/>
                <a:latin typeface="Google Sans"/>
              </a:rPr>
              <a:t>nset</a:t>
            </a:r>
            <a:endParaRPr lang="en-GB" sz="2000" dirty="0">
              <a:solidFill>
                <a:srgbClr val="0070C0"/>
              </a:solidFill>
              <a:latin typeface="Google Sans"/>
            </a:endParaRPr>
          </a:p>
          <a:p>
            <a:pPr lvl="1"/>
            <a:r>
              <a:rPr lang="en-GB" sz="2000" dirty="0">
                <a:solidFill>
                  <a:srgbClr val="0070C0"/>
                </a:solidFill>
                <a:latin typeface="Google Sans"/>
              </a:rPr>
              <a:t>C</a:t>
            </a:r>
            <a:r>
              <a:rPr lang="en-GB" sz="2000" b="0" i="0" dirty="0">
                <a:solidFill>
                  <a:srgbClr val="0070C0"/>
                </a:solidFill>
                <a:effectLst/>
                <a:latin typeface="Google Sans"/>
              </a:rPr>
              <a:t>haracter </a:t>
            </a:r>
          </a:p>
          <a:p>
            <a:pPr lvl="1"/>
            <a:r>
              <a:rPr lang="en-GB" sz="2000" b="0" i="0" dirty="0">
                <a:solidFill>
                  <a:srgbClr val="0070C0"/>
                </a:solidFill>
                <a:effectLst/>
                <a:latin typeface="Google Sans"/>
              </a:rPr>
              <a:t>Radiates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  <a:latin typeface="Google Sans"/>
              </a:rPr>
              <a:t>A</a:t>
            </a:r>
            <a:r>
              <a:rPr lang="en-GB" sz="2000" b="0" i="0" dirty="0">
                <a:solidFill>
                  <a:srgbClr val="0070C0"/>
                </a:solidFill>
                <a:effectLst/>
                <a:latin typeface="Google Sans"/>
              </a:rPr>
              <a:t>ssociations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  <a:latin typeface="Google Sans"/>
              </a:rPr>
              <a:t>T</a:t>
            </a:r>
            <a:r>
              <a:rPr lang="en-GB" sz="2000" b="0" i="0" dirty="0">
                <a:solidFill>
                  <a:srgbClr val="0070C0"/>
                </a:solidFill>
                <a:effectLst/>
                <a:latin typeface="Google Sans"/>
              </a:rPr>
              <a:t>iming</a:t>
            </a:r>
          </a:p>
          <a:p>
            <a:pPr lvl="1"/>
            <a:r>
              <a:rPr lang="en-GB" sz="2000" b="0" i="0" dirty="0">
                <a:solidFill>
                  <a:srgbClr val="0070C0"/>
                </a:solidFill>
                <a:effectLst/>
                <a:latin typeface="Google Sans"/>
              </a:rPr>
              <a:t>Exacerbating factors</a:t>
            </a:r>
          </a:p>
          <a:p>
            <a:pPr lvl="1"/>
            <a:r>
              <a:rPr lang="en-GB" sz="2000" dirty="0">
                <a:solidFill>
                  <a:srgbClr val="0070C0"/>
                </a:solidFill>
                <a:latin typeface="Google Sans"/>
              </a:rPr>
              <a:t>S</a:t>
            </a:r>
            <a:r>
              <a:rPr lang="en-GB" sz="2000" b="0" i="0" dirty="0">
                <a:solidFill>
                  <a:srgbClr val="0070C0"/>
                </a:solidFill>
                <a:effectLst/>
                <a:latin typeface="Google Sans"/>
              </a:rPr>
              <a:t>everity</a:t>
            </a:r>
            <a:r>
              <a:rPr lang="en-GB" sz="2000" dirty="0">
                <a:solidFill>
                  <a:srgbClr val="0070C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Abbey pain scale can be used in dementia</a:t>
            </a:r>
            <a:r>
              <a:rPr lang="en-GB" sz="2400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003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with pain management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9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/>
              <a:t>Routes to give analgesia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/>
              <a:t>Loss of swallow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/>
              <a:t>Side effects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/>
              <a:t>Preconceived ideas about analgesia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/>
              <a:t>Patches are not the answer to all problems!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dirty="0"/>
              <a:t>Liaise with MDT or Specialist Palliative Care Team.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27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932</Words>
  <Application>Microsoft Office PowerPoint</Application>
  <PresentationFormat>On-screen Show (4:3)</PresentationFormat>
  <Paragraphs>177</Paragraphs>
  <Slides>20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Aptos Display</vt:lpstr>
      <vt:lpstr>Arial</vt:lpstr>
      <vt:lpstr>Google Sans</vt:lpstr>
      <vt:lpstr>Wingdings</vt:lpstr>
      <vt:lpstr>Office Theme</vt:lpstr>
      <vt:lpstr>Symptom management </vt:lpstr>
      <vt:lpstr>Aims</vt:lpstr>
      <vt:lpstr>Discuss in small groups what you think are the common symptoms associated with palliative patients?</vt:lpstr>
      <vt:lpstr>List of common symptoms </vt:lpstr>
      <vt:lpstr>PowerPoint Presentation</vt:lpstr>
      <vt:lpstr>Pain</vt:lpstr>
      <vt:lpstr>WHO Pain ladder for cancer pain management. </vt:lpstr>
      <vt:lpstr>Pain assessment</vt:lpstr>
      <vt:lpstr>Challenges with pain management</vt:lpstr>
      <vt:lpstr>Opiate conversion chart</vt:lpstr>
      <vt:lpstr>Non-pharmacological management of pain</vt:lpstr>
      <vt:lpstr>Constipation</vt:lpstr>
      <vt:lpstr>Anxiety</vt:lpstr>
      <vt:lpstr>Depression</vt:lpstr>
      <vt:lpstr>Fatigue</vt:lpstr>
      <vt:lpstr>Cachexia</vt:lpstr>
      <vt:lpstr>Breathlessness</vt:lpstr>
      <vt:lpstr>Pharmacological management</vt:lpstr>
      <vt:lpstr>Nausea</vt:lpstr>
      <vt:lpstr>Oral symptoms </vt:lpstr>
    </vt:vector>
  </TitlesOfParts>
  <Company>BCHC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SHELTON, Richard (BIRMINGHAM COMMUNITY HEALTHCARE NHS FOUNDATION TRUST)</dc:creator>
  <cp:lastModifiedBy>KENNEDY, Lisa (BIRMINGHAM COMMUNITY HEALTHCARE NHS FOUNDATION TRUST)</cp:lastModifiedBy>
  <cp:revision>6</cp:revision>
  <dcterms:created xsi:type="dcterms:W3CDTF">2024-05-09T13:31:35Z</dcterms:created>
  <dcterms:modified xsi:type="dcterms:W3CDTF">2024-09-24T09:32:25Z</dcterms:modified>
</cp:coreProperties>
</file>