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4"/>
    <p:sldMasterId id="2147483662" r:id="rId5"/>
    <p:sldMasterId id="2147483665" r:id="rId6"/>
  </p:sldMasterIdLst>
  <p:notesMasterIdLst>
    <p:notesMasterId r:id="rId27"/>
  </p:notesMasterIdLst>
  <p:sldIdLst>
    <p:sldId id="258" r:id="rId7"/>
    <p:sldId id="307" r:id="rId8"/>
    <p:sldId id="308" r:id="rId9"/>
    <p:sldId id="392" r:id="rId10"/>
    <p:sldId id="4916" r:id="rId11"/>
    <p:sldId id="4917" r:id="rId12"/>
    <p:sldId id="2768" r:id="rId13"/>
    <p:sldId id="2771" r:id="rId14"/>
    <p:sldId id="2770" r:id="rId15"/>
    <p:sldId id="256" r:id="rId16"/>
    <p:sldId id="2821" r:id="rId17"/>
    <p:sldId id="2825" r:id="rId18"/>
    <p:sldId id="2799" r:id="rId19"/>
    <p:sldId id="2810" r:id="rId20"/>
    <p:sldId id="4911" r:id="rId21"/>
    <p:sldId id="4912" r:id="rId22"/>
    <p:sldId id="4914" r:id="rId23"/>
    <p:sldId id="4915" r:id="rId24"/>
    <p:sldId id="261" r:id="rId25"/>
    <p:sldId id="28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156D94-F096-46F4-B28D-D0310E90AF52}">
          <p14:sldIdLst>
            <p14:sldId id="258"/>
            <p14:sldId id="307"/>
            <p14:sldId id="308"/>
            <p14:sldId id="392"/>
            <p14:sldId id="4916"/>
            <p14:sldId id="4917"/>
            <p14:sldId id="2768"/>
            <p14:sldId id="2771"/>
            <p14:sldId id="2770"/>
            <p14:sldId id="256"/>
            <p14:sldId id="2821"/>
            <p14:sldId id="2825"/>
            <p14:sldId id="2799"/>
            <p14:sldId id="2810"/>
            <p14:sldId id="4911"/>
            <p14:sldId id="4912"/>
            <p14:sldId id="4914"/>
            <p14:sldId id="4915"/>
            <p14:sldId id="261"/>
            <p14:sldId id="2812"/>
          </p14:sldIdLst>
        </p14:section>
        <p14:section name="Untitled Section" id="{2D189765-F427-402E-B8D3-659B173E56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2E516-7E27-F3BD-7557-2A75BD43CF56}" name="JONES, Natasha (BIRMINGHAM COMMUNITY HEALTHCARE NHS FOUNDATION TRUST)" initials="JN(CHNFT" userId="S::natasha.jones52@nhs.net::504e8849-3ea5-4076-ac51-b2ee802eca13" providerId="AD"/>
  <p188:author id="{DA73A986-54E0-9ECD-2C20-EDBA2E2237E7}" name="COGHLAN, Rebecca (BIRMINGHAM COMMUNITY HEALTHCARE NHS FOUNDATION TRUST)" initials="CR(CHNFT" userId="S::rebecca.coghlan@nhs.net::074dbcc1-86ae-465c-aaf1-6638e1e9765a" providerId="AD"/>
  <p188:author id="{040C4AAC-BA68-43FD-FE11-7D8B388BE3BD}" name="FOSTER, Katharine (BIRMINGHAM COMMUNITY HEALTHCARE NHS FOUNDATION TRUST)" initials="FK(CHNFT" userId="S::katharine.foster2@nhs.net::0279dd42-2ec1-4fb4-98ea-d5eb43c028c2" providerId="AD"/>
  <p188:author id="{212807BD-8953-F303-1F91-93C98DDDD92F}" name="MATTHEWS, Sommer (BIRMINGHAM COMMUNITY HEALTHCARE NHS FOUNDATION TRUST)" initials="MS(CHNFT" userId="S::sommer.matthews@nhs.net::2320ae0b-7e91-4a09-bfde-272083be32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ower Rebecca" initials="PR" lastIdx="3" clrIdx="0"/>
  <p:cmAuthor id="1" name="MARTIN, Rebecca (BIRMINGHAM COMMUNITY HEALTHCARE NHS FOUNDATION TRUST)" initials="MR(CHNFT"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A6B45-C3FC-47BA-8F1E-B9EFFC61C71B}" v="31" dt="2024-12-30T17:47:59.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484" autoAdjust="0"/>
  </p:normalViewPr>
  <p:slideViewPr>
    <p:cSldViewPr>
      <p:cViewPr varScale="1">
        <p:scale>
          <a:sx n="75" d="100"/>
          <a:sy n="75" d="100"/>
        </p:scale>
        <p:origin x="200" y="48"/>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STER, Katharine (BIRMINGHAM COMMUNITY HEALTHCARE NHS FOUNDATION TRUST)" userId="0279dd42-2ec1-4fb4-98ea-d5eb43c028c2" providerId="ADAL" clId="{995A6B45-C3FC-47BA-8F1E-B9EFFC61C71B}"/>
    <pc:docChg chg="undo custSel addSld delSld modSld sldOrd modSection">
      <pc:chgData name="FOSTER, Katharine (BIRMINGHAM COMMUNITY HEALTHCARE NHS FOUNDATION TRUST)" userId="0279dd42-2ec1-4fb4-98ea-d5eb43c028c2" providerId="ADAL" clId="{995A6B45-C3FC-47BA-8F1E-B9EFFC61C71B}" dt="2025-01-02T14:22:48.551" v="1775" actId="20577"/>
      <pc:docMkLst>
        <pc:docMk/>
      </pc:docMkLst>
      <pc:sldChg chg="modSp mod delDesignElem">
        <pc:chgData name="FOSTER, Katharine (BIRMINGHAM COMMUNITY HEALTHCARE NHS FOUNDATION TRUST)" userId="0279dd42-2ec1-4fb4-98ea-d5eb43c028c2" providerId="ADAL" clId="{995A6B45-C3FC-47BA-8F1E-B9EFFC61C71B}" dt="2024-12-30T16:45:42.658" v="140" actId="27636"/>
        <pc:sldMkLst>
          <pc:docMk/>
          <pc:sldMk cId="1819574448" sldId="256"/>
        </pc:sldMkLst>
        <pc:spChg chg="mod">
          <ac:chgData name="FOSTER, Katharine (BIRMINGHAM COMMUNITY HEALTHCARE NHS FOUNDATION TRUST)" userId="0279dd42-2ec1-4fb4-98ea-d5eb43c028c2" providerId="ADAL" clId="{995A6B45-C3FC-47BA-8F1E-B9EFFC61C71B}" dt="2024-12-30T16:45:42.658" v="140" actId="27636"/>
          <ac:spMkLst>
            <pc:docMk/>
            <pc:sldMk cId="1819574448" sldId="256"/>
            <ac:spMk id="3" creationId="{068AAAD0-D5EF-F1A5-13CD-361D8775A891}"/>
          </ac:spMkLst>
        </pc:spChg>
      </pc:sldChg>
      <pc:sldChg chg="del">
        <pc:chgData name="FOSTER, Katharine (BIRMINGHAM COMMUNITY HEALTHCARE NHS FOUNDATION TRUST)" userId="0279dd42-2ec1-4fb4-98ea-d5eb43c028c2" providerId="ADAL" clId="{995A6B45-C3FC-47BA-8F1E-B9EFFC61C71B}" dt="2024-12-30T16:37:45.880" v="117" actId="47"/>
        <pc:sldMkLst>
          <pc:docMk/>
          <pc:sldMk cId="2623753354" sldId="257"/>
        </pc:sldMkLst>
      </pc:sldChg>
      <pc:sldChg chg="modSp mod">
        <pc:chgData name="FOSTER, Katharine (BIRMINGHAM COMMUNITY HEALTHCARE NHS FOUNDATION TRUST)" userId="0279dd42-2ec1-4fb4-98ea-d5eb43c028c2" providerId="ADAL" clId="{995A6B45-C3FC-47BA-8F1E-B9EFFC61C71B}" dt="2024-12-30T16:01:39.426" v="9" actId="20577"/>
        <pc:sldMkLst>
          <pc:docMk/>
          <pc:sldMk cId="1894667963" sldId="258"/>
        </pc:sldMkLst>
        <pc:spChg chg="mod">
          <ac:chgData name="FOSTER, Katharine (BIRMINGHAM COMMUNITY HEALTHCARE NHS FOUNDATION TRUST)" userId="0279dd42-2ec1-4fb4-98ea-d5eb43c028c2" providerId="ADAL" clId="{995A6B45-C3FC-47BA-8F1E-B9EFFC61C71B}" dt="2024-12-30T16:01:39.426" v="9" actId="20577"/>
          <ac:spMkLst>
            <pc:docMk/>
            <pc:sldMk cId="1894667963" sldId="258"/>
            <ac:spMk id="2" creationId="{00000000-0000-0000-0000-000000000000}"/>
          </ac:spMkLst>
        </pc:spChg>
      </pc:sldChg>
      <pc:sldChg chg="addSp modSp ord">
        <pc:chgData name="FOSTER, Katharine (BIRMINGHAM COMMUNITY HEALTHCARE NHS FOUNDATION TRUST)" userId="0279dd42-2ec1-4fb4-98ea-d5eb43c028c2" providerId="ADAL" clId="{995A6B45-C3FC-47BA-8F1E-B9EFFC61C71B}" dt="2024-12-30T16:55:41.984" v="194" actId="1076"/>
        <pc:sldMkLst>
          <pc:docMk/>
          <pc:sldMk cId="3514484847" sldId="261"/>
        </pc:sldMkLst>
        <pc:picChg chg="add mod">
          <ac:chgData name="FOSTER, Katharine (BIRMINGHAM COMMUNITY HEALTHCARE NHS FOUNDATION TRUST)" userId="0279dd42-2ec1-4fb4-98ea-d5eb43c028c2" providerId="ADAL" clId="{995A6B45-C3FC-47BA-8F1E-B9EFFC61C71B}" dt="2024-12-30T16:55:28.144" v="192"/>
          <ac:picMkLst>
            <pc:docMk/>
            <pc:sldMk cId="3514484847" sldId="261"/>
            <ac:picMk id="5" creationId="{98E27869-7B69-E862-3B6F-101021D37C5A}"/>
          </ac:picMkLst>
        </pc:picChg>
        <pc:picChg chg="add mod">
          <ac:chgData name="FOSTER, Katharine (BIRMINGHAM COMMUNITY HEALTHCARE NHS FOUNDATION TRUST)" userId="0279dd42-2ec1-4fb4-98ea-d5eb43c028c2" providerId="ADAL" clId="{995A6B45-C3FC-47BA-8F1E-B9EFFC61C71B}" dt="2024-12-30T16:55:41.984" v="194" actId="1076"/>
          <ac:picMkLst>
            <pc:docMk/>
            <pc:sldMk cId="3514484847" sldId="261"/>
            <ac:picMk id="7" creationId="{427E9DF6-0C0E-6550-D7EE-CEC102C9CA49}"/>
          </ac:picMkLst>
        </pc:picChg>
      </pc:sldChg>
      <pc:sldChg chg="delSp modSp del mod">
        <pc:chgData name="FOSTER, Katharine (BIRMINGHAM COMMUNITY HEALTHCARE NHS FOUNDATION TRUST)" userId="0279dd42-2ec1-4fb4-98ea-d5eb43c028c2" providerId="ADAL" clId="{995A6B45-C3FC-47BA-8F1E-B9EFFC61C71B}" dt="2024-12-31T15:35:43.001" v="1670" actId="47"/>
        <pc:sldMkLst>
          <pc:docMk/>
          <pc:sldMk cId="2773313453" sldId="293"/>
        </pc:sldMkLst>
      </pc:sldChg>
      <pc:sldChg chg="del">
        <pc:chgData name="FOSTER, Katharine (BIRMINGHAM COMMUNITY HEALTHCARE NHS FOUNDATION TRUST)" userId="0279dd42-2ec1-4fb4-98ea-d5eb43c028c2" providerId="ADAL" clId="{995A6B45-C3FC-47BA-8F1E-B9EFFC61C71B}" dt="2024-12-30T16:06:06.900" v="73" actId="47"/>
        <pc:sldMkLst>
          <pc:docMk/>
          <pc:sldMk cId="3992610685" sldId="297"/>
        </pc:sldMkLst>
      </pc:sldChg>
      <pc:sldChg chg="addSp modSp">
        <pc:chgData name="FOSTER, Katharine (BIRMINGHAM COMMUNITY HEALTHCARE NHS FOUNDATION TRUST)" userId="0279dd42-2ec1-4fb4-98ea-d5eb43c028c2" providerId="ADAL" clId="{995A6B45-C3FC-47BA-8F1E-B9EFFC61C71B}" dt="2025-01-02T14:22:13.166" v="1771"/>
        <pc:sldMkLst>
          <pc:docMk/>
          <pc:sldMk cId="1362415510" sldId="307"/>
        </pc:sldMkLst>
        <pc:picChg chg="add mod">
          <ac:chgData name="FOSTER, Katharine (BIRMINGHAM COMMUNITY HEALTHCARE NHS FOUNDATION TRUST)" userId="0279dd42-2ec1-4fb4-98ea-d5eb43c028c2" providerId="ADAL" clId="{995A6B45-C3FC-47BA-8F1E-B9EFFC61C71B}" dt="2025-01-02T14:22:13.166" v="1771"/>
          <ac:picMkLst>
            <pc:docMk/>
            <pc:sldMk cId="1362415510" sldId="307"/>
            <ac:picMk id="2" creationId="{DEF8667C-199D-9169-11A3-F1959F7C6780}"/>
          </ac:picMkLst>
        </pc:picChg>
      </pc:sldChg>
      <pc:sldChg chg="addSp modSp">
        <pc:chgData name="FOSTER, Katharine (BIRMINGHAM COMMUNITY HEALTHCARE NHS FOUNDATION TRUST)" userId="0279dd42-2ec1-4fb4-98ea-d5eb43c028c2" providerId="ADAL" clId="{995A6B45-C3FC-47BA-8F1E-B9EFFC61C71B}" dt="2025-01-02T14:22:19.913" v="1772"/>
        <pc:sldMkLst>
          <pc:docMk/>
          <pc:sldMk cId="462089492" sldId="308"/>
        </pc:sldMkLst>
        <pc:picChg chg="add mod">
          <ac:chgData name="FOSTER, Katharine (BIRMINGHAM COMMUNITY HEALTHCARE NHS FOUNDATION TRUST)" userId="0279dd42-2ec1-4fb4-98ea-d5eb43c028c2" providerId="ADAL" clId="{995A6B45-C3FC-47BA-8F1E-B9EFFC61C71B}" dt="2025-01-02T14:22:19.913" v="1772"/>
          <ac:picMkLst>
            <pc:docMk/>
            <pc:sldMk cId="462089492" sldId="308"/>
            <ac:picMk id="2" creationId="{1417AB50-A553-C7A4-482F-05D4AE351CC3}"/>
          </ac:picMkLst>
        </pc:picChg>
      </pc:sldChg>
      <pc:sldChg chg="addSp modSp add del mod">
        <pc:chgData name="FOSTER, Katharine (BIRMINGHAM COMMUNITY HEALTHCARE NHS FOUNDATION TRUST)" userId="0279dd42-2ec1-4fb4-98ea-d5eb43c028c2" providerId="ADAL" clId="{995A6B45-C3FC-47BA-8F1E-B9EFFC61C71B}" dt="2025-01-02T11:47:18.894" v="1754" actId="47"/>
        <pc:sldMkLst>
          <pc:docMk/>
          <pc:sldMk cId="2519317601" sldId="333"/>
        </pc:sldMkLst>
      </pc:sldChg>
      <pc:sldChg chg="modSp del mod">
        <pc:chgData name="FOSTER, Katharine (BIRMINGHAM COMMUNITY HEALTHCARE NHS FOUNDATION TRUST)" userId="0279dd42-2ec1-4fb4-98ea-d5eb43c028c2" providerId="ADAL" clId="{995A6B45-C3FC-47BA-8F1E-B9EFFC61C71B}" dt="2025-01-02T14:21:36.323" v="1770" actId="47"/>
        <pc:sldMkLst>
          <pc:docMk/>
          <pc:sldMk cId="1402829591" sldId="353"/>
        </pc:sldMkLst>
      </pc:sldChg>
      <pc:sldChg chg="del">
        <pc:chgData name="FOSTER, Katharine (BIRMINGHAM COMMUNITY HEALTHCARE NHS FOUNDATION TRUST)" userId="0279dd42-2ec1-4fb4-98ea-d5eb43c028c2" providerId="ADAL" clId="{995A6B45-C3FC-47BA-8F1E-B9EFFC61C71B}" dt="2024-12-30T16:31:11.220" v="106" actId="47"/>
        <pc:sldMkLst>
          <pc:docMk/>
          <pc:sldMk cId="186005474" sldId="354"/>
        </pc:sldMkLst>
      </pc:sldChg>
      <pc:sldChg chg="del">
        <pc:chgData name="FOSTER, Katharine (BIRMINGHAM COMMUNITY HEALTHCARE NHS FOUNDATION TRUST)" userId="0279dd42-2ec1-4fb4-98ea-d5eb43c028c2" providerId="ADAL" clId="{995A6B45-C3FC-47BA-8F1E-B9EFFC61C71B}" dt="2024-12-30T16:33:32.117" v="115" actId="47"/>
        <pc:sldMkLst>
          <pc:docMk/>
          <pc:sldMk cId="2034150949" sldId="356"/>
        </pc:sldMkLst>
      </pc:sldChg>
      <pc:sldChg chg="addSp modSp add mod">
        <pc:chgData name="FOSTER, Katharine (BIRMINGHAM COMMUNITY HEALTHCARE NHS FOUNDATION TRUST)" userId="0279dd42-2ec1-4fb4-98ea-d5eb43c028c2" providerId="ADAL" clId="{995A6B45-C3FC-47BA-8F1E-B9EFFC61C71B}" dt="2024-12-30T17:48:04.445" v="1427" actId="14100"/>
        <pc:sldMkLst>
          <pc:docMk/>
          <pc:sldMk cId="4029724691" sldId="392"/>
        </pc:sldMkLst>
        <pc:spChg chg="mod">
          <ac:chgData name="FOSTER, Katharine (BIRMINGHAM COMMUNITY HEALTHCARE NHS FOUNDATION TRUST)" userId="0279dd42-2ec1-4fb4-98ea-d5eb43c028c2" providerId="ADAL" clId="{995A6B45-C3FC-47BA-8F1E-B9EFFC61C71B}" dt="2024-12-30T17:48:04.445" v="1427" actId="14100"/>
          <ac:spMkLst>
            <pc:docMk/>
            <pc:sldMk cId="4029724691" sldId="392"/>
            <ac:spMk id="6" creationId="{00000000-0000-0000-0000-000000000000}"/>
          </ac:spMkLst>
        </pc:spChg>
        <pc:picChg chg="add mod">
          <ac:chgData name="FOSTER, Katharine (BIRMINGHAM COMMUNITY HEALTHCARE NHS FOUNDATION TRUST)" userId="0279dd42-2ec1-4fb4-98ea-d5eb43c028c2" providerId="ADAL" clId="{995A6B45-C3FC-47BA-8F1E-B9EFFC61C71B}" dt="2024-12-30T17:47:59.830" v="1426" actId="14100"/>
          <ac:picMkLst>
            <pc:docMk/>
            <pc:sldMk cId="4029724691" sldId="392"/>
            <ac:picMk id="2" creationId="{75CCDC1B-C576-B8BE-259A-4FBC9AF7CC81}"/>
          </ac:picMkLst>
        </pc:picChg>
        <pc:picChg chg="add mod">
          <ac:chgData name="FOSTER, Katharine (BIRMINGHAM COMMUNITY HEALTHCARE NHS FOUNDATION TRUST)" userId="0279dd42-2ec1-4fb4-98ea-d5eb43c028c2" providerId="ADAL" clId="{995A6B45-C3FC-47BA-8F1E-B9EFFC61C71B}" dt="2024-12-30T17:47:43.771" v="1422" actId="14100"/>
          <ac:picMkLst>
            <pc:docMk/>
            <pc:sldMk cId="4029724691" sldId="392"/>
            <ac:picMk id="2050" creationId="{00000000-0000-0000-0000-000000000000}"/>
          </ac:picMkLst>
        </pc:picChg>
      </pc:sldChg>
      <pc:sldChg chg="addSp delSp modSp del mod">
        <pc:chgData name="FOSTER, Katharine (BIRMINGHAM COMMUNITY HEALTHCARE NHS FOUNDATION TRUST)" userId="0279dd42-2ec1-4fb4-98ea-d5eb43c028c2" providerId="ADAL" clId="{995A6B45-C3FC-47BA-8F1E-B9EFFC61C71B}" dt="2024-12-30T17:48:29.805" v="1428" actId="47"/>
        <pc:sldMkLst>
          <pc:docMk/>
          <pc:sldMk cId="506206620" sldId="2719"/>
        </pc:sldMkLst>
      </pc:sldChg>
      <pc:sldChg chg="del">
        <pc:chgData name="FOSTER, Katharine (BIRMINGHAM COMMUNITY HEALTHCARE NHS FOUNDATION TRUST)" userId="0279dd42-2ec1-4fb4-98ea-d5eb43c028c2" providerId="ADAL" clId="{995A6B45-C3FC-47BA-8F1E-B9EFFC61C71B}" dt="2024-12-30T17:29:29.842" v="275" actId="47"/>
        <pc:sldMkLst>
          <pc:docMk/>
          <pc:sldMk cId="2011902270" sldId="2767"/>
        </pc:sldMkLst>
      </pc:sldChg>
      <pc:sldChg chg="modSp mod">
        <pc:chgData name="FOSTER, Katharine (BIRMINGHAM COMMUNITY HEALTHCARE NHS FOUNDATION TRUST)" userId="0279dd42-2ec1-4fb4-98ea-d5eb43c028c2" providerId="ADAL" clId="{995A6B45-C3FC-47BA-8F1E-B9EFFC61C71B}" dt="2024-12-30T16:46:15.364" v="153" actId="20577"/>
        <pc:sldMkLst>
          <pc:docMk/>
          <pc:sldMk cId="278164215" sldId="2770"/>
        </pc:sldMkLst>
        <pc:spChg chg="mod">
          <ac:chgData name="FOSTER, Katharine (BIRMINGHAM COMMUNITY HEALTHCARE NHS FOUNDATION TRUST)" userId="0279dd42-2ec1-4fb4-98ea-d5eb43c028c2" providerId="ADAL" clId="{995A6B45-C3FC-47BA-8F1E-B9EFFC61C71B}" dt="2024-12-30T16:46:15.364" v="153" actId="20577"/>
          <ac:spMkLst>
            <pc:docMk/>
            <pc:sldMk cId="278164215" sldId="2770"/>
            <ac:spMk id="2" creationId="{30BD2E1E-6511-EA8D-D628-0FD508BAE4EF}"/>
          </ac:spMkLst>
        </pc:spChg>
      </pc:sldChg>
      <pc:sldChg chg="del">
        <pc:chgData name="FOSTER, Katharine (BIRMINGHAM COMMUNITY HEALTHCARE NHS FOUNDATION TRUST)" userId="0279dd42-2ec1-4fb4-98ea-d5eb43c028c2" providerId="ADAL" clId="{995A6B45-C3FC-47BA-8F1E-B9EFFC61C71B}" dt="2024-12-30T16:33:28.148" v="114" actId="47"/>
        <pc:sldMkLst>
          <pc:docMk/>
          <pc:sldMk cId="3442980918" sldId="2796"/>
        </pc:sldMkLst>
      </pc:sldChg>
      <pc:sldChg chg="del">
        <pc:chgData name="FOSTER, Katharine (BIRMINGHAM COMMUNITY HEALTHCARE NHS FOUNDATION TRUST)" userId="0279dd42-2ec1-4fb4-98ea-d5eb43c028c2" providerId="ADAL" clId="{995A6B45-C3FC-47BA-8F1E-B9EFFC61C71B}" dt="2024-12-30T16:33:09.625" v="110" actId="47"/>
        <pc:sldMkLst>
          <pc:docMk/>
          <pc:sldMk cId="498350192" sldId="2797"/>
        </pc:sldMkLst>
      </pc:sldChg>
      <pc:sldChg chg="modSp mod">
        <pc:chgData name="FOSTER, Katharine (BIRMINGHAM COMMUNITY HEALTHCARE NHS FOUNDATION TRUST)" userId="0279dd42-2ec1-4fb4-98ea-d5eb43c028c2" providerId="ADAL" clId="{995A6B45-C3FC-47BA-8F1E-B9EFFC61C71B}" dt="2025-01-02T14:18:45.491" v="1764" actId="14100"/>
        <pc:sldMkLst>
          <pc:docMk/>
          <pc:sldMk cId="1335352086" sldId="2799"/>
        </pc:sldMkLst>
        <pc:spChg chg="mod">
          <ac:chgData name="FOSTER, Katharine (BIRMINGHAM COMMUNITY HEALTHCARE NHS FOUNDATION TRUST)" userId="0279dd42-2ec1-4fb4-98ea-d5eb43c028c2" providerId="ADAL" clId="{995A6B45-C3FC-47BA-8F1E-B9EFFC61C71B}" dt="2024-12-30T16:56:28.638" v="249" actId="20577"/>
          <ac:spMkLst>
            <pc:docMk/>
            <pc:sldMk cId="1335352086" sldId="2799"/>
            <ac:spMk id="2" creationId="{DE8806E5-37A0-EC3E-1009-1D5D69ED1B6E}"/>
          </ac:spMkLst>
        </pc:spChg>
        <pc:spChg chg="mod">
          <ac:chgData name="FOSTER, Katharine (BIRMINGHAM COMMUNITY HEALTHCARE NHS FOUNDATION TRUST)" userId="0279dd42-2ec1-4fb4-98ea-d5eb43c028c2" providerId="ADAL" clId="{995A6B45-C3FC-47BA-8F1E-B9EFFC61C71B}" dt="2024-12-31T15:37:44.563" v="1744" actId="1076"/>
          <ac:spMkLst>
            <pc:docMk/>
            <pc:sldMk cId="1335352086" sldId="2799"/>
            <ac:spMk id="17" creationId="{A84FE07F-EBB8-605A-D381-622CF46B47C9}"/>
          </ac:spMkLst>
        </pc:spChg>
        <pc:graphicFrameChg chg="mod modGraphic">
          <ac:chgData name="FOSTER, Katharine (BIRMINGHAM COMMUNITY HEALTHCARE NHS FOUNDATION TRUST)" userId="0279dd42-2ec1-4fb4-98ea-d5eb43c028c2" providerId="ADAL" clId="{995A6B45-C3FC-47BA-8F1E-B9EFFC61C71B}" dt="2025-01-02T14:18:45.491" v="1764" actId="14100"/>
          <ac:graphicFrameMkLst>
            <pc:docMk/>
            <pc:sldMk cId="1335352086" sldId="2799"/>
            <ac:graphicFrameMk id="5" creationId="{526F0E4D-6089-5A40-87A6-F5A69BAEB3F7}"/>
          </ac:graphicFrameMkLst>
        </pc:graphicFrameChg>
      </pc:sldChg>
      <pc:sldChg chg="del">
        <pc:chgData name="FOSTER, Katharine (BIRMINGHAM COMMUNITY HEALTHCARE NHS FOUNDATION TRUST)" userId="0279dd42-2ec1-4fb4-98ea-d5eb43c028c2" providerId="ADAL" clId="{995A6B45-C3FC-47BA-8F1E-B9EFFC61C71B}" dt="2024-12-30T16:37:53.457" v="118" actId="47"/>
        <pc:sldMkLst>
          <pc:docMk/>
          <pc:sldMk cId="1103265235" sldId="2806"/>
        </pc:sldMkLst>
      </pc:sldChg>
      <pc:sldChg chg="modSp mod">
        <pc:chgData name="FOSTER, Katharine (BIRMINGHAM COMMUNITY HEALTHCARE NHS FOUNDATION TRUST)" userId="0279dd42-2ec1-4fb4-98ea-d5eb43c028c2" providerId="ADAL" clId="{995A6B45-C3FC-47BA-8F1E-B9EFFC61C71B}" dt="2024-12-30T16:49:39.138" v="165" actId="20577"/>
        <pc:sldMkLst>
          <pc:docMk/>
          <pc:sldMk cId="920671080" sldId="2810"/>
        </pc:sldMkLst>
        <pc:spChg chg="mod">
          <ac:chgData name="FOSTER, Katharine (BIRMINGHAM COMMUNITY HEALTHCARE NHS FOUNDATION TRUST)" userId="0279dd42-2ec1-4fb4-98ea-d5eb43c028c2" providerId="ADAL" clId="{995A6B45-C3FC-47BA-8F1E-B9EFFC61C71B}" dt="2024-12-30T16:49:39.138" v="165" actId="20577"/>
          <ac:spMkLst>
            <pc:docMk/>
            <pc:sldMk cId="920671080" sldId="2810"/>
            <ac:spMk id="2" creationId="{DE8806E5-37A0-EC3E-1009-1D5D69ED1B6E}"/>
          </ac:spMkLst>
        </pc:spChg>
      </pc:sldChg>
      <pc:sldChg chg="del">
        <pc:chgData name="FOSTER, Katharine (BIRMINGHAM COMMUNITY HEALTHCARE NHS FOUNDATION TRUST)" userId="0279dd42-2ec1-4fb4-98ea-d5eb43c028c2" providerId="ADAL" clId="{995A6B45-C3FC-47BA-8F1E-B9EFFC61C71B}" dt="2024-12-30T16:32:39.240" v="109" actId="47"/>
        <pc:sldMkLst>
          <pc:docMk/>
          <pc:sldMk cId="1167154193" sldId="2811"/>
        </pc:sldMkLst>
      </pc:sldChg>
      <pc:sldChg chg="modSp mod">
        <pc:chgData name="FOSTER, Katharine (BIRMINGHAM COMMUNITY HEALTHCARE NHS FOUNDATION TRUST)" userId="0279dd42-2ec1-4fb4-98ea-d5eb43c028c2" providerId="ADAL" clId="{995A6B45-C3FC-47BA-8F1E-B9EFFC61C71B}" dt="2024-12-30T17:49:23.480" v="1440" actId="5793"/>
        <pc:sldMkLst>
          <pc:docMk/>
          <pc:sldMk cId="3692197274" sldId="2812"/>
        </pc:sldMkLst>
        <pc:spChg chg="mod">
          <ac:chgData name="FOSTER, Katharine (BIRMINGHAM COMMUNITY HEALTHCARE NHS FOUNDATION TRUST)" userId="0279dd42-2ec1-4fb4-98ea-d5eb43c028c2" providerId="ADAL" clId="{995A6B45-C3FC-47BA-8F1E-B9EFFC61C71B}" dt="2024-12-30T17:49:23.480" v="1440" actId="5793"/>
          <ac:spMkLst>
            <pc:docMk/>
            <pc:sldMk cId="3692197274" sldId="2812"/>
            <ac:spMk id="2" creationId="{DE8806E5-37A0-EC3E-1009-1D5D69ED1B6E}"/>
          </ac:spMkLst>
        </pc:spChg>
      </pc:sldChg>
      <pc:sldChg chg="addSp delSp modSp mod">
        <pc:chgData name="FOSTER, Katharine (BIRMINGHAM COMMUNITY HEALTHCARE NHS FOUNDATION TRUST)" userId="0279dd42-2ec1-4fb4-98ea-d5eb43c028c2" providerId="ADAL" clId="{995A6B45-C3FC-47BA-8F1E-B9EFFC61C71B}" dt="2025-01-02T14:22:48.551" v="1775" actId="20577"/>
        <pc:sldMkLst>
          <pc:docMk/>
          <pc:sldMk cId="409074896" sldId="2821"/>
        </pc:sldMkLst>
        <pc:spChg chg="mod">
          <ac:chgData name="FOSTER, Katharine (BIRMINGHAM COMMUNITY HEALTHCARE NHS FOUNDATION TRUST)" userId="0279dd42-2ec1-4fb4-98ea-d5eb43c028c2" providerId="ADAL" clId="{995A6B45-C3FC-47BA-8F1E-B9EFFC61C71B}" dt="2025-01-02T14:22:48.551" v="1775" actId="20577"/>
          <ac:spMkLst>
            <pc:docMk/>
            <pc:sldMk cId="409074896" sldId="2821"/>
            <ac:spMk id="2" creationId="{00000000-0000-0000-0000-000000000000}"/>
          </ac:spMkLst>
        </pc:spChg>
        <pc:spChg chg="mod">
          <ac:chgData name="FOSTER, Katharine (BIRMINGHAM COMMUNITY HEALTHCARE NHS FOUNDATION TRUST)" userId="0279dd42-2ec1-4fb4-98ea-d5eb43c028c2" providerId="ADAL" clId="{995A6B45-C3FC-47BA-8F1E-B9EFFC61C71B}" dt="2024-12-30T17:54:52.626" v="1669" actId="20577"/>
          <ac:spMkLst>
            <pc:docMk/>
            <pc:sldMk cId="409074896" sldId="2821"/>
            <ac:spMk id="14" creationId="{948B2258-1C1C-0CB1-9ADC-0354171124EC}"/>
          </ac:spMkLst>
        </pc:spChg>
        <pc:graphicFrameChg chg="add mod modGraphic">
          <ac:chgData name="FOSTER, Katharine (BIRMINGHAM COMMUNITY HEALTHCARE NHS FOUNDATION TRUST)" userId="0279dd42-2ec1-4fb4-98ea-d5eb43c028c2" providerId="ADAL" clId="{995A6B45-C3FC-47BA-8F1E-B9EFFC61C71B}" dt="2025-01-02T14:16:33.042" v="1756"/>
          <ac:graphicFrameMkLst>
            <pc:docMk/>
            <pc:sldMk cId="409074896" sldId="2821"/>
            <ac:graphicFrameMk id="3" creationId="{3FF9F695-183F-E95D-2B85-3B3B1A7A9A1B}"/>
          </ac:graphicFrameMkLst>
        </pc:graphicFrameChg>
      </pc:sldChg>
      <pc:sldChg chg="del">
        <pc:chgData name="FOSTER, Katharine (BIRMINGHAM COMMUNITY HEALTHCARE NHS FOUNDATION TRUST)" userId="0279dd42-2ec1-4fb4-98ea-d5eb43c028c2" providerId="ADAL" clId="{995A6B45-C3FC-47BA-8F1E-B9EFFC61C71B}" dt="2024-12-30T16:33:22.421" v="113" actId="47"/>
        <pc:sldMkLst>
          <pc:docMk/>
          <pc:sldMk cId="1181485767" sldId="2823"/>
        </pc:sldMkLst>
      </pc:sldChg>
      <pc:sldChg chg="delSp del mod">
        <pc:chgData name="FOSTER, Katharine (BIRMINGHAM COMMUNITY HEALTHCARE NHS FOUNDATION TRUST)" userId="0279dd42-2ec1-4fb4-98ea-d5eb43c028c2" providerId="ADAL" clId="{995A6B45-C3FC-47BA-8F1E-B9EFFC61C71B}" dt="2024-12-30T16:30:34.030" v="103" actId="47"/>
        <pc:sldMkLst>
          <pc:docMk/>
          <pc:sldMk cId="2977198625" sldId="2824"/>
        </pc:sldMkLst>
      </pc:sldChg>
      <pc:sldChg chg="delSp modSp mod">
        <pc:chgData name="FOSTER, Katharine (BIRMINGHAM COMMUNITY HEALTHCARE NHS FOUNDATION TRUST)" userId="0279dd42-2ec1-4fb4-98ea-d5eb43c028c2" providerId="ADAL" clId="{995A6B45-C3FC-47BA-8F1E-B9EFFC61C71B}" dt="2024-12-30T17:02:23.620" v="274" actId="113"/>
        <pc:sldMkLst>
          <pc:docMk/>
          <pc:sldMk cId="4095930026" sldId="2825"/>
        </pc:sldMkLst>
        <pc:spChg chg="mod">
          <ac:chgData name="FOSTER, Katharine (BIRMINGHAM COMMUNITY HEALTHCARE NHS FOUNDATION TRUST)" userId="0279dd42-2ec1-4fb4-98ea-d5eb43c028c2" providerId="ADAL" clId="{995A6B45-C3FC-47BA-8F1E-B9EFFC61C71B}" dt="2024-12-30T17:00:41.997" v="264" actId="20577"/>
          <ac:spMkLst>
            <pc:docMk/>
            <pc:sldMk cId="4095930026" sldId="2825"/>
            <ac:spMk id="2" creationId="{DE16FA3E-1F42-35D0-7277-2CEDB1FCE018}"/>
          </ac:spMkLst>
        </pc:spChg>
        <pc:spChg chg="mod">
          <ac:chgData name="FOSTER, Katharine (BIRMINGHAM COMMUNITY HEALTHCARE NHS FOUNDATION TRUST)" userId="0279dd42-2ec1-4fb4-98ea-d5eb43c028c2" providerId="ADAL" clId="{995A6B45-C3FC-47BA-8F1E-B9EFFC61C71B}" dt="2024-12-30T17:02:23.620" v="274" actId="113"/>
          <ac:spMkLst>
            <pc:docMk/>
            <pc:sldMk cId="4095930026" sldId="2825"/>
            <ac:spMk id="5" creationId="{D9CAE780-7D1F-2569-197E-5F265971C5BD}"/>
          </ac:spMkLst>
        </pc:spChg>
        <pc:spChg chg="mod">
          <ac:chgData name="FOSTER, Katharine (BIRMINGHAM COMMUNITY HEALTHCARE NHS FOUNDATION TRUST)" userId="0279dd42-2ec1-4fb4-98ea-d5eb43c028c2" providerId="ADAL" clId="{995A6B45-C3FC-47BA-8F1E-B9EFFC61C71B}" dt="2024-12-30T17:02:09.334" v="271" actId="255"/>
          <ac:spMkLst>
            <pc:docMk/>
            <pc:sldMk cId="4095930026" sldId="2825"/>
            <ac:spMk id="7" creationId="{AF626EB4-7317-95E9-28AB-CC26FD4D0C4F}"/>
          </ac:spMkLst>
        </pc:spChg>
        <pc:graphicFrameChg chg="mod modGraphic">
          <ac:chgData name="FOSTER, Katharine (BIRMINGHAM COMMUNITY HEALTHCARE NHS FOUNDATION TRUST)" userId="0279dd42-2ec1-4fb4-98ea-d5eb43c028c2" providerId="ADAL" clId="{995A6B45-C3FC-47BA-8F1E-B9EFFC61C71B}" dt="2024-12-30T17:01:55.253" v="270"/>
          <ac:graphicFrameMkLst>
            <pc:docMk/>
            <pc:sldMk cId="4095930026" sldId="2825"/>
            <ac:graphicFrameMk id="10" creationId="{EACEEDA5-00D9-34AA-0B3E-56018F04BAC6}"/>
          </ac:graphicFrameMkLst>
        </pc:graphicFrameChg>
      </pc:sldChg>
      <pc:sldChg chg="del">
        <pc:chgData name="FOSTER, Katharine (BIRMINGHAM COMMUNITY HEALTHCARE NHS FOUNDATION TRUST)" userId="0279dd42-2ec1-4fb4-98ea-d5eb43c028c2" providerId="ADAL" clId="{995A6B45-C3FC-47BA-8F1E-B9EFFC61C71B}" dt="2024-12-30T16:06:05.292" v="72" actId="47"/>
        <pc:sldMkLst>
          <pc:docMk/>
          <pc:sldMk cId="189496813" sldId="4081"/>
        </pc:sldMkLst>
      </pc:sldChg>
      <pc:sldChg chg="del">
        <pc:chgData name="FOSTER, Katharine (BIRMINGHAM COMMUNITY HEALTHCARE NHS FOUNDATION TRUST)" userId="0279dd42-2ec1-4fb4-98ea-d5eb43c028c2" providerId="ADAL" clId="{995A6B45-C3FC-47BA-8F1E-B9EFFC61C71B}" dt="2024-12-30T16:42:08.143" v="134" actId="47"/>
        <pc:sldMkLst>
          <pc:docMk/>
          <pc:sldMk cId="2856008301" sldId="4896"/>
        </pc:sldMkLst>
      </pc:sldChg>
      <pc:sldChg chg="del">
        <pc:chgData name="FOSTER, Katharine (BIRMINGHAM COMMUNITY HEALTHCARE NHS FOUNDATION TRUST)" userId="0279dd42-2ec1-4fb4-98ea-d5eb43c028c2" providerId="ADAL" clId="{995A6B45-C3FC-47BA-8F1E-B9EFFC61C71B}" dt="2024-12-30T16:42:09.286" v="135" actId="47"/>
        <pc:sldMkLst>
          <pc:docMk/>
          <pc:sldMk cId="1576986696" sldId="4904"/>
        </pc:sldMkLst>
      </pc:sldChg>
      <pc:sldChg chg="del">
        <pc:chgData name="FOSTER, Katharine (BIRMINGHAM COMMUNITY HEALTHCARE NHS FOUNDATION TRUST)" userId="0279dd42-2ec1-4fb4-98ea-d5eb43c028c2" providerId="ADAL" clId="{995A6B45-C3FC-47BA-8F1E-B9EFFC61C71B}" dt="2024-12-30T16:42:17.516" v="138" actId="47"/>
        <pc:sldMkLst>
          <pc:docMk/>
          <pc:sldMk cId="378293800" sldId="4905"/>
        </pc:sldMkLst>
      </pc:sldChg>
      <pc:sldChg chg="del">
        <pc:chgData name="FOSTER, Katharine (BIRMINGHAM COMMUNITY HEALTHCARE NHS FOUNDATION TRUST)" userId="0279dd42-2ec1-4fb4-98ea-d5eb43c028c2" providerId="ADAL" clId="{995A6B45-C3FC-47BA-8F1E-B9EFFC61C71B}" dt="2024-12-30T16:32:29.243" v="107" actId="47"/>
        <pc:sldMkLst>
          <pc:docMk/>
          <pc:sldMk cId="3397919914" sldId="4906"/>
        </pc:sldMkLst>
      </pc:sldChg>
      <pc:sldChg chg="del">
        <pc:chgData name="FOSTER, Katharine (BIRMINGHAM COMMUNITY HEALTHCARE NHS FOUNDATION TRUST)" userId="0279dd42-2ec1-4fb4-98ea-d5eb43c028c2" providerId="ADAL" clId="{995A6B45-C3FC-47BA-8F1E-B9EFFC61C71B}" dt="2024-12-30T16:32:33.658" v="108" actId="47"/>
        <pc:sldMkLst>
          <pc:docMk/>
          <pc:sldMk cId="3656611972" sldId="4907"/>
        </pc:sldMkLst>
      </pc:sldChg>
      <pc:sldChg chg="del">
        <pc:chgData name="FOSTER, Katharine (BIRMINGHAM COMMUNITY HEALTHCARE NHS FOUNDATION TRUST)" userId="0279dd42-2ec1-4fb4-98ea-d5eb43c028c2" providerId="ADAL" clId="{995A6B45-C3FC-47BA-8F1E-B9EFFC61C71B}" dt="2024-12-30T16:34:13.222" v="116" actId="47"/>
        <pc:sldMkLst>
          <pc:docMk/>
          <pc:sldMk cId="628706614" sldId="4908"/>
        </pc:sldMkLst>
      </pc:sldChg>
      <pc:sldChg chg="modSp mod">
        <pc:chgData name="FOSTER, Katharine (BIRMINGHAM COMMUNITY HEALTHCARE NHS FOUNDATION TRUST)" userId="0279dd42-2ec1-4fb4-98ea-d5eb43c028c2" providerId="ADAL" clId="{995A6B45-C3FC-47BA-8F1E-B9EFFC61C71B}" dt="2024-12-30T16:55:54.519" v="214" actId="5793"/>
        <pc:sldMkLst>
          <pc:docMk/>
          <pc:sldMk cId="1016147160" sldId="4911"/>
        </pc:sldMkLst>
        <pc:spChg chg="mod">
          <ac:chgData name="FOSTER, Katharine (BIRMINGHAM COMMUNITY HEALTHCARE NHS FOUNDATION TRUST)" userId="0279dd42-2ec1-4fb4-98ea-d5eb43c028c2" providerId="ADAL" clId="{995A6B45-C3FC-47BA-8F1E-B9EFFC61C71B}" dt="2024-12-30T16:55:54.519" v="214" actId="5793"/>
          <ac:spMkLst>
            <pc:docMk/>
            <pc:sldMk cId="1016147160" sldId="4911"/>
            <ac:spMk id="2" creationId="{E09C9DA0-BDEF-0268-D78E-834C43003235}"/>
          </ac:spMkLst>
        </pc:spChg>
      </pc:sldChg>
      <pc:sldChg chg="modSp mod ord">
        <pc:chgData name="FOSTER, Katharine (BIRMINGHAM COMMUNITY HEALTHCARE NHS FOUNDATION TRUST)" userId="0279dd42-2ec1-4fb4-98ea-d5eb43c028c2" providerId="ADAL" clId="{995A6B45-C3FC-47BA-8F1E-B9EFFC61C71B}" dt="2024-12-30T16:56:05.374" v="232" actId="20577"/>
        <pc:sldMkLst>
          <pc:docMk/>
          <pc:sldMk cId="4072060647" sldId="4912"/>
        </pc:sldMkLst>
        <pc:spChg chg="mod">
          <ac:chgData name="FOSTER, Katharine (BIRMINGHAM COMMUNITY HEALTHCARE NHS FOUNDATION TRUST)" userId="0279dd42-2ec1-4fb4-98ea-d5eb43c028c2" providerId="ADAL" clId="{995A6B45-C3FC-47BA-8F1E-B9EFFC61C71B}" dt="2024-12-30T16:56:05.374" v="232" actId="20577"/>
          <ac:spMkLst>
            <pc:docMk/>
            <pc:sldMk cId="4072060647" sldId="4912"/>
            <ac:spMk id="2" creationId="{FD0F5321-7BCA-60BA-0247-DA15E202F8B5}"/>
          </ac:spMkLst>
        </pc:spChg>
      </pc:sldChg>
      <pc:sldChg chg="delSp modSp del mod">
        <pc:chgData name="FOSTER, Katharine (BIRMINGHAM COMMUNITY HEALTHCARE NHS FOUNDATION TRUST)" userId="0279dd42-2ec1-4fb4-98ea-d5eb43c028c2" providerId="ADAL" clId="{995A6B45-C3FC-47BA-8F1E-B9EFFC61C71B}" dt="2024-12-30T17:45:31.069" v="1411" actId="47"/>
        <pc:sldMkLst>
          <pc:docMk/>
          <pc:sldMk cId="3520380554" sldId="4913"/>
        </pc:sldMkLst>
      </pc:sldChg>
      <pc:sldChg chg="add del">
        <pc:chgData name="FOSTER, Katharine (BIRMINGHAM COMMUNITY HEALTHCARE NHS FOUNDATION TRUST)" userId="0279dd42-2ec1-4fb4-98ea-d5eb43c028c2" providerId="ADAL" clId="{995A6B45-C3FC-47BA-8F1E-B9EFFC61C71B}" dt="2024-12-30T16:30:52.288" v="105" actId="47"/>
        <pc:sldMkLst>
          <pc:docMk/>
          <pc:sldMk cId="1092970385" sldId="4914"/>
        </pc:sldMkLst>
      </pc:sldChg>
      <pc:sldChg chg="new del">
        <pc:chgData name="FOSTER, Katharine (BIRMINGHAM COMMUNITY HEALTHCARE NHS FOUNDATION TRUST)" userId="0279dd42-2ec1-4fb4-98ea-d5eb43c028c2" providerId="ADAL" clId="{995A6B45-C3FC-47BA-8F1E-B9EFFC61C71B}" dt="2024-12-30T16:33:12.545" v="112" actId="680"/>
        <pc:sldMkLst>
          <pc:docMk/>
          <pc:sldMk cId="2306017685" sldId="4914"/>
        </pc:sldMkLst>
      </pc:sldChg>
      <pc:sldChg chg="add del">
        <pc:chgData name="FOSTER, Katharine (BIRMINGHAM COMMUNITY HEALTHCARE NHS FOUNDATION TRUST)" userId="0279dd42-2ec1-4fb4-98ea-d5eb43c028c2" providerId="ADAL" clId="{995A6B45-C3FC-47BA-8F1E-B9EFFC61C71B}" dt="2024-12-30T16:05:56.259" v="71"/>
        <pc:sldMkLst>
          <pc:docMk/>
          <pc:sldMk cId="3822891804" sldId="4914"/>
        </pc:sldMkLst>
      </pc:sldChg>
      <pc:sldChg chg="addSp delSp modSp mod">
        <pc:chgData name="FOSTER, Katharine (BIRMINGHAM COMMUNITY HEALTHCARE NHS FOUNDATION TRUST)" userId="0279dd42-2ec1-4fb4-98ea-d5eb43c028c2" providerId="ADAL" clId="{995A6B45-C3FC-47BA-8F1E-B9EFFC61C71B}" dt="2024-12-31T15:37:18.370" v="1743" actId="20577"/>
        <pc:sldMkLst>
          <pc:docMk/>
          <pc:sldMk cId="4112328682" sldId="4914"/>
        </pc:sldMkLst>
        <pc:spChg chg="mod">
          <ac:chgData name="FOSTER, Katharine (BIRMINGHAM COMMUNITY HEALTHCARE NHS FOUNDATION TRUST)" userId="0279dd42-2ec1-4fb4-98ea-d5eb43c028c2" providerId="ADAL" clId="{995A6B45-C3FC-47BA-8F1E-B9EFFC61C71B}" dt="2024-12-31T15:37:18.370" v="1743" actId="20577"/>
          <ac:spMkLst>
            <pc:docMk/>
            <pc:sldMk cId="4112328682" sldId="4914"/>
            <ac:spMk id="2" creationId="{2FF29F43-BCC5-80BA-87FA-FC3E6F4B3ABB}"/>
          </ac:spMkLst>
        </pc:spChg>
        <pc:spChg chg="add mod">
          <ac:chgData name="FOSTER, Katharine (BIRMINGHAM COMMUNITY HEALTHCARE NHS FOUNDATION TRUST)" userId="0279dd42-2ec1-4fb4-98ea-d5eb43c028c2" providerId="ADAL" clId="{995A6B45-C3FC-47BA-8F1E-B9EFFC61C71B}" dt="2024-12-30T16:41:35.690" v="131" actId="255"/>
          <ac:spMkLst>
            <pc:docMk/>
            <pc:sldMk cId="4112328682" sldId="4914"/>
            <ac:spMk id="9" creationId="{54AE3E7F-9833-89EF-507E-5C59B4792666}"/>
          </ac:spMkLst>
        </pc:spChg>
      </pc:sldChg>
      <pc:sldChg chg="addSp delSp modSp add mod">
        <pc:chgData name="FOSTER, Katharine (BIRMINGHAM COMMUNITY HEALTHCARE NHS FOUNDATION TRUST)" userId="0279dd42-2ec1-4fb4-98ea-d5eb43c028c2" providerId="ADAL" clId="{995A6B45-C3FC-47BA-8F1E-B9EFFC61C71B}" dt="2024-12-31T15:37:02.195" v="1729" actId="20577"/>
        <pc:sldMkLst>
          <pc:docMk/>
          <pc:sldMk cId="2273220130" sldId="4915"/>
        </pc:sldMkLst>
        <pc:spChg chg="mod">
          <ac:chgData name="FOSTER, Katharine (BIRMINGHAM COMMUNITY HEALTHCARE NHS FOUNDATION TRUST)" userId="0279dd42-2ec1-4fb4-98ea-d5eb43c028c2" providerId="ADAL" clId="{995A6B45-C3FC-47BA-8F1E-B9EFFC61C71B}" dt="2024-12-31T15:37:02.195" v="1729" actId="20577"/>
          <ac:spMkLst>
            <pc:docMk/>
            <pc:sldMk cId="2273220130" sldId="4915"/>
            <ac:spMk id="2" creationId="{5B1981AF-CC27-B0CA-6CF6-DBEF6E3BE189}"/>
          </ac:spMkLst>
        </pc:spChg>
        <pc:picChg chg="add mod">
          <ac:chgData name="FOSTER, Katharine (BIRMINGHAM COMMUNITY HEALTHCARE NHS FOUNDATION TRUST)" userId="0279dd42-2ec1-4fb4-98ea-d5eb43c028c2" providerId="ADAL" clId="{995A6B45-C3FC-47BA-8F1E-B9EFFC61C71B}" dt="2024-12-30T16:54:26.122" v="180" actId="14100"/>
          <ac:picMkLst>
            <pc:docMk/>
            <pc:sldMk cId="2273220130" sldId="4915"/>
            <ac:picMk id="7" creationId="{5BFDBEC9-4C89-8E5E-22F0-AA27BC652C57}"/>
          </ac:picMkLst>
        </pc:picChg>
      </pc:sldChg>
      <pc:sldChg chg="addSp modSp add mod">
        <pc:chgData name="FOSTER, Katharine (BIRMINGHAM COMMUNITY HEALTHCARE NHS FOUNDATION TRUST)" userId="0279dd42-2ec1-4fb4-98ea-d5eb43c028c2" providerId="ADAL" clId="{995A6B45-C3FC-47BA-8F1E-B9EFFC61C71B}" dt="2025-01-02T11:46:56.987" v="1753"/>
        <pc:sldMkLst>
          <pc:docMk/>
          <pc:sldMk cId="3949733240" sldId="4916"/>
        </pc:sldMkLst>
        <pc:spChg chg="add mod">
          <ac:chgData name="FOSTER, Katharine (BIRMINGHAM COMMUNITY HEALTHCARE NHS FOUNDATION TRUST)" userId="0279dd42-2ec1-4fb4-98ea-d5eb43c028c2" providerId="ADAL" clId="{995A6B45-C3FC-47BA-8F1E-B9EFFC61C71B}" dt="2025-01-02T11:46:39.594" v="1752" actId="1076"/>
          <ac:spMkLst>
            <pc:docMk/>
            <pc:sldMk cId="3949733240" sldId="4916"/>
            <ac:spMk id="2" creationId="{231797C7-A0BA-5D88-2E9D-DD399C262EB8}"/>
          </ac:spMkLst>
        </pc:spChg>
        <pc:spChg chg="mod">
          <ac:chgData name="FOSTER, Katharine (BIRMINGHAM COMMUNITY HEALTHCARE NHS FOUNDATION TRUST)" userId="0279dd42-2ec1-4fb4-98ea-d5eb43c028c2" providerId="ADAL" clId="{995A6B45-C3FC-47BA-8F1E-B9EFFC61C71B}" dt="2025-01-02T11:46:07.807" v="1748" actId="255"/>
          <ac:spMkLst>
            <pc:docMk/>
            <pc:sldMk cId="3949733240" sldId="4916"/>
            <ac:spMk id="6" creationId="{00000000-0000-0000-0000-000000000000}"/>
          </ac:spMkLst>
        </pc:spChg>
        <pc:picChg chg="add mod">
          <ac:chgData name="FOSTER, Katharine (BIRMINGHAM COMMUNITY HEALTHCARE NHS FOUNDATION TRUST)" userId="0279dd42-2ec1-4fb4-98ea-d5eb43c028c2" providerId="ADAL" clId="{995A6B45-C3FC-47BA-8F1E-B9EFFC61C71B}" dt="2025-01-02T11:46:35.167" v="1751"/>
          <ac:picMkLst>
            <pc:docMk/>
            <pc:sldMk cId="3949733240" sldId="4916"/>
            <ac:picMk id="4" creationId="{F49E1F69-89D4-22A6-20E9-43A2A739B613}"/>
          </ac:picMkLst>
        </pc:picChg>
        <pc:picChg chg="add mod">
          <ac:chgData name="FOSTER, Katharine (BIRMINGHAM COMMUNITY HEALTHCARE NHS FOUNDATION TRUST)" userId="0279dd42-2ec1-4fb4-98ea-d5eb43c028c2" providerId="ADAL" clId="{995A6B45-C3FC-47BA-8F1E-B9EFFC61C71B}" dt="2025-01-02T11:46:56.987" v="1753"/>
          <ac:picMkLst>
            <pc:docMk/>
            <pc:sldMk cId="3949733240" sldId="4916"/>
            <ac:picMk id="10" creationId="{72D7D1EA-7F01-8C1D-BAE5-01F0E2573906}"/>
          </ac:picMkLst>
        </pc:picChg>
      </pc:sldChg>
      <pc:sldChg chg="new del">
        <pc:chgData name="FOSTER, Katharine (BIRMINGHAM COMMUNITY HEALTHCARE NHS FOUNDATION TRUST)" userId="0279dd42-2ec1-4fb4-98ea-d5eb43c028c2" providerId="ADAL" clId="{995A6B45-C3FC-47BA-8F1E-B9EFFC61C71B}" dt="2024-12-30T16:42:14.707" v="137" actId="680"/>
        <pc:sldMkLst>
          <pc:docMk/>
          <pc:sldMk cId="4130152509" sldId="4916"/>
        </pc:sldMkLst>
      </pc:sldChg>
      <pc:sldChg chg="addSp modSp add mod">
        <pc:chgData name="FOSTER, Katharine (BIRMINGHAM COMMUNITY HEALTHCARE NHS FOUNDATION TRUST)" userId="0279dd42-2ec1-4fb4-98ea-d5eb43c028c2" providerId="ADAL" clId="{995A6B45-C3FC-47BA-8F1E-B9EFFC61C71B}" dt="2025-01-02T14:21:11.108" v="1769"/>
        <pc:sldMkLst>
          <pc:docMk/>
          <pc:sldMk cId="3266426704" sldId="4917"/>
        </pc:sldMkLst>
        <pc:spChg chg="add mod">
          <ac:chgData name="FOSTER, Katharine (BIRMINGHAM COMMUNITY HEALTHCARE NHS FOUNDATION TRUST)" userId="0279dd42-2ec1-4fb4-98ea-d5eb43c028c2" providerId="ADAL" clId="{995A6B45-C3FC-47BA-8F1E-B9EFFC61C71B}" dt="2025-01-02T14:20:31.749" v="1767"/>
          <ac:spMkLst>
            <pc:docMk/>
            <pc:sldMk cId="3266426704" sldId="4917"/>
            <ac:spMk id="2" creationId="{8905021C-FD12-07EF-10E9-AE4994CFC946}"/>
          </ac:spMkLst>
        </pc:spChg>
        <pc:spChg chg="mod">
          <ac:chgData name="FOSTER, Katharine (BIRMINGHAM COMMUNITY HEALTHCARE NHS FOUNDATION TRUST)" userId="0279dd42-2ec1-4fb4-98ea-d5eb43c028c2" providerId="ADAL" clId="{995A6B45-C3FC-47BA-8F1E-B9EFFC61C71B}" dt="2025-01-02T14:20:29.314" v="1766" actId="14100"/>
          <ac:spMkLst>
            <pc:docMk/>
            <pc:sldMk cId="3266426704" sldId="4917"/>
            <ac:spMk id="6" creationId="{00000000-0000-0000-0000-000000000000}"/>
          </ac:spMkLst>
        </pc:spChg>
        <pc:picChg chg="add mod">
          <ac:chgData name="FOSTER, Katharine (BIRMINGHAM COMMUNITY HEALTHCARE NHS FOUNDATION TRUST)" userId="0279dd42-2ec1-4fb4-98ea-d5eb43c028c2" providerId="ADAL" clId="{995A6B45-C3FC-47BA-8F1E-B9EFFC61C71B}" dt="2025-01-02T14:21:02.791" v="1768"/>
          <ac:picMkLst>
            <pc:docMk/>
            <pc:sldMk cId="3266426704" sldId="4917"/>
            <ac:picMk id="7" creationId="{F30F4CB3-7131-2CE3-E224-2103008D7BE6}"/>
          </ac:picMkLst>
        </pc:picChg>
        <pc:picChg chg="add mod">
          <ac:chgData name="FOSTER, Katharine (BIRMINGHAM COMMUNITY HEALTHCARE NHS FOUNDATION TRUST)" userId="0279dd42-2ec1-4fb4-98ea-d5eb43c028c2" providerId="ADAL" clId="{995A6B45-C3FC-47BA-8F1E-B9EFFC61C71B}" dt="2025-01-02T14:21:11.108" v="1769"/>
          <ac:picMkLst>
            <pc:docMk/>
            <pc:sldMk cId="3266426704" sldId="4917"/>
            <ac:picMk id="10" creationId="{A892F325-168C-600B-C4C9-CE4CD98D6807}"/>
          </ac:picMkLst>
        </pc:picChg>
      </pc:sldChg>
      <pc:sldMasterChg chg="delSldLayout">
        <pc:chgData name="FOSTER, Katharine (BIRMINGHAM COMMUNITY HEALTHCARE NHS FOUNDATION TRUST)" userId="0279dd42-2ec1-4fb4-98ea-d5eb43c028c2" providerId="ADAL" clId="{995A6B45-C3FC-47BA-8F1E-B9EFFC61C71B}" dt="2024-12-31T15:35:43.001" v="1670" actId="47"/>
        <pc:sldMasterMkLst>
          <pc:docMk/>
          <pc:sldMasterMk cId="3407330005" sldId="2147483648"/>
        </pc:sldMasterMkLst>
        <pc:sldLayoutChg chg="del">
          <pc:chgData name="FOSTER, Katharine (BIRMINGHAM COMMUNITY HEALTHCARE NHS FOUNDATION TRUST)" userId="0279dd42-2ec1-4fb4-98ea-d5eb43c028c2" providerId="ADAL" clId="{995A6B45-C3FC-47BA-8F1E-B9EFFC61C71B}" dt="2024-12-31T15:35:43.001" v="1670" actId="47"/>
          <pc:sldLayoutMkLst>
            <pc:docMk/>
            <pc:sldMasterMk cId="3407330005" sldId="2147483648"/>
            <pc:sldLayoutMk cId="1057662599" sldId="214748366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pollo\citrix\NEW%20Filesharing%20(Ser22)\Adult%20Community%20Service%20Governance\Report%20for%20CCE\Book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ollo\citrix\NEW%20Filesharing%20(Ser22)\Adult%20Community%20Service%20Governance\Report%20for%20CCE\Book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chemeClr val="tx1"/>
                </a:solidFill>
              </a:rPr>
              <a:t>Top 7 Patient Incidents (September 2024- November 2024)</a:t>
            </a:r>
            <a:endParaRPr lang="en-GB" sz="14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Sheet1!$B$1916</c:f>
              <c:strCache>
                <c:ptCount val="1"/>
                <c:pt idx="0">
                  <c:v>Sep-24</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Sheet1!$A$1917:$A$1923</c:f>
              <c:strCache>
                <c:ptCount val="7"/>
                <c:pt idx="0">
                  <c:v>non BCHC PUs</c:v>
                </c:pt>
                <c:pt idx="1">
                  <c:v>BCHC PUs</c:v>
                </c:pt>
                <c:pt idx="2">
                  <c:v>Medication Administration</c:v>
                </c:pt>
                <c:pt idx="3">
                  <c:v>non BCHC MASD</c:v>
                </c:pt>
                <c:pt idx="4">
                  <c:v>Admission, Transfer, Discharge, Access to Services</c:v>
                </c:pt>
                <c:pt idx="5">
                  <c:v>BCHC MASD </c:v>
                </c:pt>
                <c:pt idx="6">
                  <c:v>Treatment, Procedure</c:v>
                </c:pt>
              </c:strCache>
            </c:strRef>
          </c:cat>
          <c:val>
            <c:numRef>
              <c:f>Sheet1!$B$1917:$B$1923</c:f>
              <c:numCache>
                <c:formatCode>General</c:formatCode>
                <c:ptCount val="7"/>
                <c:pt idx="0">
                  <c:v>74</c:v>
                </c:pt>
                <c:pt idx="1">
                  <c:v>54</c:v>
                </c:pt>
                <c:pt idx="2">
                  <c:v>24</c:v>
                </c:pt>
                <c:pt idx="3">
                  <c:v>21</c:v>
                </c:pt>
                <c:pt idx="4">
                  <c:v>18</c:v>
                </c:pt>
                <c:pt idx="5">
                  <c:v>15</c:v>
                </c:pt>
                <c:pt idx="6">
                  <c:v>11</c:v>
                </c:pt>
              </c:numCache>
            </c:numRef>
          </c:val>
          <c:extLst>
            <c:ext xmlns:c16="http://schemas.microsoft.com/office/drawing/2014/chart" uri="{C3380CC4-5D6E-409C-BE32-E72D297353CC}">
              <c16:uniqueId val="{00000000-FE19-4DD3-ABD6-142F24FCD351}"/>
            </c:ext>
          </c:extLst>
        </c:ser>
        <c:ser>
          <c:idx val="1"/>
          <c:order val="1"/>
          <c:tx>
            <c:strRef>
              <c:f>Sheet1!$C$1916</c:f>
              <c:strCache>
                <c:ptCount val="1"/>
                <c:pt idx="0">
                  <c:v>Oct-24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Sheet1!$A$1917:$A$1923</c:f>
              <c:strCache>
                <c:ptCount val="7"/>
                <c:pt idx="0">
                  <c:v>non BCHC PUs</c:v>
                </c:pt>
                <c:pt idx="1">
                  <c:v>BCHC PUs</c:v>
                </c:pt>
                <c:pt idx="2">
                  <c:v>Medication Administration</c:v>
                </c:pt>
                <c:pt idx="3">
                  <c:v>non BCHC MASD</c:v>
                </c:pt>
                <c:pt idx="4">
                  <c:v>Admission, Transfer, Discharge, Access to Services</c:v>
                </c:pt>
                <c:pt idx="5">
                  <c:v>BCHC MASD </c:v>
                </c:pt>
                <c:pt idx="6">
                  <c:v>Treatment, Procedure</c:v>
                </c:pt>
              </c:strCache>
            </c:strRef>
          </c:cat>
          <c:val>
            <c:numRef>
              <c:f>Sheet1!$C$1917:$C$1923</c:f>
              <c:numCache>
                <c:formatCode>General</c:formatCode>
                <c:ptCount val="7"/>
                <c:pt idx="0">
                  <c:v>79</c:v>
                </c:pt>
                <c:pt idx="1">
                  <c:v>54</c:v>
                </c:pt>
                <c:pt idx="2">
                  <c:v>19</c:v>
                </c:pt>
                <c:pt idx="3">
                  <c:v>19</c:v>
                </c:pt>
                <c:pt idx="4">
                  <c:v>22</c:v>
                </c:pt>
                <c:pt idx="5">
                  <c:v>13</c:v>
                </c:pt>
                <c:pt idx="6">
                  <c:v>7</c:v>
                </c:pt>
              </c:numCache>
            </c:numRef>
          </c:val>
          <c:extLst>
            <c:ext xmlns:c16="http://schemas.microsoft.com/office/drawing/2014/chart" uri="{C3380CC4-5D6E-409C-BE32-E72D297353CC}">
              <c16:uniqueId val="{00000001-FE19-4DD3-ABD6-142F24FCD351}"/>
            </c:ext>
          </c:extLst>
        </c:ser>
        <c:ser>
          <c:idx val="2"/>
          <c:order val="2"/>
          <c:tx>
            <c:strRef>
              <c:f>Sheet1!$D$1916</c:f>
              <c:strCache>
                <c:ptCount val="1"/>
                <c:pt idx="0">
                  <c:v>Nov-24</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Sheet1!$A$1917:$A$1923</c:f>
              <c:strCache>
                <c:ptCount val="7"/>
                <c:pt idx="0">
                  <c:v>non BCHC PUs</c:v>
                </c:pt>
                <c:pt idx="1">
                  <c:v>BCHC PUs</c:v>
                </c:pt>
                <c:pt idx="2">
                  <c:v>Medication Administration</c:v>
                </c:pt>
                <c:pt idx="3">
                  <c:v>non BCHC MASD</c:v>
                </c:pt>
                <c:pt idx="4">
                  <c:v>Admission, Transfer, Discharge, Access to Services</c:v>
                </c:pt>
                <c:pt idx="5">
                  <c:v>BCHC MASD </c:v>
                </c:pt>
                <c:pt idx="6">
                  <c:v>Treatment, Procedure</c:v>
                </c:pt>
              </c:strCache>
            </c:strRef>
          </c:cat>
          <c:val>
            <c:numRef>
              <c:f>Sheet1!$D$1917:$D$1923</c:f>
              <c:numCache>
                <c:formatCode>General</c:formatCode>
                <c:ptCount val="7"/>
                <c:pt idx="0">
                  <c:v>85</c:v>
                </c:pt>
                <c:pt idx="1">
                  <c:v>51</c:v>
                </c:pt>
                <c:pt idx="2">
                  <c:v>25</c:v>
                </c:pt>
                <c:pt idx="3">
                  <c:v>28</c:v>
                </c:pt>
                <c:pt idx="4">
                  <c:v>20</c:v>
                </c:pt>
                <c:pt idx="5">
                  <c:v>18</c:v>
                </c:pt>
                <c:pt idx="6">
                  <c:v>17</c:v>
                </c:pt>
              </c:numCache>
            </c:numRef>
          </c:val>
          <c:extLst>
            <c:ext xmlns:c16="http://schemas.microsoft.com/office/drawing/2014/chart" uri="{C3380CC4-5D6E-409C-BE32-E72D297353CC}">
              <c16:uniqueId val="{00000002-FE19-4DD3-ABD6-142F24FCD351}"/>
            </c:ext>
          </c:extLst>
        </c:ser>
        <c:dLbls>
          <c:showLegendKey val="0"/>
          <c:showVal val="0"/>
          <c:showCatName val="0"/>
          <c:showSerName val="0"/>
          <c:showPercent val="0"/>
          <c:showBubbleSize val="0"/>
        </c:dLbls>
        <c:gapWidth val="150"/>
        <c:shape val="box"/>
        <c:axId val="87343504"/>
        <c:axId val="87341104"/>
        <c:axId val="0"/>
      </c:bar3DChart>
      <c:catAx>
        <c:axId val="87343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7341104"/>
        <c:crosses val="autoZero"/>
        <c:auto val="1"/>
        <c:lblAlgn val="ctr"/>
        <c:lblOffset val="100"/>
        <c:noMultiLvlLbl val="0"/>
      </c:catAx>
      <c:valAx>
        <c:axId val="8734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4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1" i="0" u="none" strike="noStrike" kern="1200" spc="0" baseline="0" dirty="0">
                <a:solidFill>
                  <a:schemeClr val="tx1"/>
                </a:solidFill>
              </a:rPr>
              <a:t>Top 7 Patient Incidents - November 2024</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Sheet1!$B$1931</c:f>
              <c:strCache>
                <c:ptCount val="1"/>
                <c:pt idx="0">
                  <c:v>Nov-24</c:v>
                </c:pt>
              </c:strCache>
            </c:strRef>
          </c:tx>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1-A693-4B36-9DE1-C04403016148}"/>
              </c:ext>
            </c:extLst>
          </c:dPt>
          <c:dPt>
            <c:idx val="1"/>
            <c:invertIfNegative val="0"/>
            <c:bubble3D val="0"/>
            <c:spPr>
              <a:solidFill>
                <a:schemeClr val="accent5"/>
              </a:solidFill>
              <a:ln>
                <a:noFill/>
              </a:ln>
              <a:effectLst/>
              <a:sp3d/>
            </c:spPr>
            <c:extLst>
              <c:ext xmlns:c16="http://schemas.microsoft.com/office/drawing/2014/chart" uri="{C3380CC4-5D6E-409C-BE32-E72D297353CC}">
                <c16:uniqueId val="{00000003-A693-4B36-9DE1-C04403016148}"/>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A693-4B36-9DE1-C04403016148}"/>
              </c:ext>
            </c:extLst>
          </c:dPt>
          <c:dPt>
            <c:idx val="3"/>
            <c:invertIfNegative val="0"/>
            <c:bubble3D val="0"/>
            <c:spPr>
              <a:solidFill>
                <a:schemeClr val="accent3"/>
              </a:solidFill>
              <a:ln>
                <a:noFill/>
              </a:ln>
              <a:effectLst/>
              <a:sp3d/>
            </c:spPr>
            <c:extLst>
              <c:ext xmlns:c16="http://schemas.microsoft.com/office/drawing/2014/chart" uri="{C3380CC4-5D6E-409C-BE32-E72D297353CC}">
                <c16:uniqueId val="{00000007-A693-4B36-9DE1-C04403016148}"/>
              </c:ext>
            </c:extLst>
          </c:dPt>
          <c:dPt>
            <c:idx val="4"/>
            <c:invertIfNegative val="0"/>
            <c:bubble3D val="0"/>
            <c:spPr>
              <a:solidFill>
                <a:schemeClr val="accent2"/>
              </a:solidFill>
              <a:ln>
                <a:noFill/>
              </a:ln>
              <a:effectLst/>
              <a:sp3d/>
            </c:spPr>
            <c:extLst>
              <c:ext xmlns:c16="http://schemas.microsoft.com/office/drawing/2014/chart" uri="{C3380CC4-5D6E-409C-BE32-E72D297353CC}">
                <c16:uniqueId val="{00000009-A693-4B36-9DE1-C04403016148}"/>
              </c:ext>
            </c:extLst>
          </c:dPt>
          <c:dPt>
            <c:idx val="5"/>
            <c:invertIfNegative val="0"/>
            <c:bubble3D val="0"/>
            <c:spPr>
              <a:solidFill>
                <a:schemeClr val="tx2"/>
              </a:solidFill>
              <a:ln>
                <a:noFill/>
              </a:ln>
              <a:effectLst/>
              <a:sp3d/>
            </c:spPr>
            <c:extLst>
              <c:ext xmlns:c16="http://schemas.microsoft.com/office/drawing/2014/chart" uri="{C3380CC4-5D6E-409C-BE32-E72D297353CC}">
                <c16:uniqueId val="{0000000B-A693-4B36-9DE1-C04403016148}"/>
              </c:ext>
            </c:extLst>
          </c:dPt>
          <c:dPt>
            <c:idx val="6"/>
            <c:invertIfNegative val="0"/>
            <c:bubble3D val="0"/>
            <c:spPr>
              <a:solidFill>
                <a:schemeClr val="accent3">
                  <a:lumMod val="50000"/>
                </a:schemeClr>
              </a:solidFill>
              <a:ln>
                <a:noFill/>
              </a:ln>
              <a:effectLst/>
              <a:sp3d/>
            </c:spPr>
            <c:extLst>
              <c:ext xmlns:c16="http://schemas.microsoft.com/office/drawing/2014/chart" uri="{C3380CC4-5D6E-409C-BE32-E72D297353CC}">
                <c16:uniqueId val="{0000000D-A693-4B36-9DE1-C0440301614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Sheet1!$A$1932:$A$1938</c:f>
              <c:strCache>
                <c:ptCount val="7"/>
                <c:pt idx="0">
                  <c:v>non BCHC PUs</c:v>
                </c:pt>
                <c:pt idx="1">
                  <c:v>BCHC PUs</c:v>
                </c:pt>
                <c:pt idx="2">
                  <c:v>non BCHC MASD</c:v>
                </c:pt>
                <c:pt idx="3">
                  <c:v>Medication Administration</c:v>
                </c:pt>
                <c:pt idx="4">
                  <c:v>Admission, Transfer, Discharge, Access to Services</c:v>
                </c:pt>
                <c:pt idx="5">
                  <c:v>BCHC MASD </c:v>
                </c:pt>
                <c:pt idx="6">
                  <c:v>Treatment, Procedure</c:v>
                </c:pt>
              </c:strCache>
            </c:strRef>
          </c:cat>
          <c:val>
            <c:numRef>
              <c:f>Sheet1!$B$1932:$B$1938</c:f>
              <c:numCache>
                <c:formatCode>General</c:formatCode>
                <c:ptCount val="7"/>
                <c:pt idx="0">
                  <c:v>85</c:v>
                </c:pt>
                <c:pt idx="1">
                  <c:v>51</c:v>
                </c:pt>
                <c:pt idx="2">
                  <c:v>28</c:v>
                </c:pt>
                <c:pt idx="3">
                  <c:v>25</c:v>
                </c:pt>
                <c:pt idx="4">
                  <c:v>20</c:v>
                </c:pt>
                <c:pt idx="5">
                  <c:v>18</c:v>
                </c:pt>
                <c:pt idx="6">
                  <c:v>17</c:v>
                </c:pt>
              </c:numCache>
            </c:numRef>
          </c:val>
          <c:extLst>
            <c:ext xmlns:c16="http://schemas.microsoft.com/office/drawing/2014/chart" uri="{C3380CC4-5D6E-409C-BE32-E72D297353CC}">
              <c16:uniqueId val="{0000000E-A693-4B36-9DE1-C04403016148}"/>
            </c:ext>
          </c:extLst>
        </c:ser>
        <c:dLbls>
          <c:showLegendKey val="0"/>
          <c:showVal val="0"/>
          <c:showCatName val="0"/>
          <c:showSerName val="0"/>
          <c:showPercent val="0"/>
          <c:showBubbleSize val="0"/>
        </c:dLbls>
        <c:gapWidth val="150"/>
        <c:shape val="box"/>
        <c:axId val="87338704"/>
        <c:axId val="87342064"/>
        <c:axId val="0"/>
      </c:bar3DChart>
      <c:catAx>
        <c:axId val="87338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87342064"/>
        <c:crosses val="autoZero"/>
        <c:auto val="1"/>
        <c:lblAlgn val="ctr"/>
        <c:lblOffset val="100"/>
        <c:noMultiLvlLbl val="0"/>
      </c:catAx>
      <c:valAx>
        <c:axId val="8734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3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0D3D2-0717-4C8C-9BDC-B084FFF7786A}"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B6879-6BF5-438D-9420-0A872D68FE85}" type="slidenum">
              <a:rPr lang="en-GB" smtClean="0"/>
              <a:t>‹#›</a:t>
            </a:fld>
            <a:endParaRPr lang="en-GB"/>
          </a:p>
        </p:txBody>
      </p:sp>
    </p:spTree>
    <p:extLst>
      <p:ext uri="{BB962C8B-B14F-4D97-AF65-F5344CB8AC3E}">
        <p14:creationId xmlns:p14="http://schemas.microsoft.com/office/powerpoint/2010/main" val="63092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B6879-6BF5-438D-9420-0A872D68FE85}" type="slidenum">
              <a:rPr lang="en-GB" smtClean="0"/>
              <a:t>1</a:t>
            </a:fld>
            <a:endParaRPr lang="en-GB"/>
          </a:p>
        </p:txBody>
      </p:sp>
    </p:spTree>
    <p:extLst>
      <p:ext uri="{BB962C8B-B14F-4D97-AF65-F5344CB8AC3E}">
        <p14:creationId xmlns:p14="http://schemas.microsoft.com/office/powerpoint/2010/main" val="981482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B6879-6BF5-438D-9420-0A872D68FE85}" type="slidenum">
              <a:rPr lang="en-GB" smtClean="0"/>
              <a:t>14</a:t>
            </a:fld>
            <a:endParaRPr lang="en-GB"/>
          </a:p>
        </p:txBody>
      </p:sp>
    </p:spTree>
    <p:extLst>
      <p:ext uri="{BB962C8B-B14F-4D97-AF65-F5344CB8AC3E}">
        <p14:creationId xmlns:p14="http://schemas.microsoft.com/office/powerpoint/2010/main" val="13108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F640-603A-DA18-69FF-E4E7E31B7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ABF8D-5FD4-3CBA-5C7B-93DF7BCC764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75FE23-C5BF-6B35-5CF0-436D5BB5B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46F377-5E1A-0B0C-0050-7C761E74868B}"/>
              </a:ext>
            </a:extLst>
          </p:cNvPr>
          <p:cNvSpPr>
            <a:spLocks noGrp="1"/>
          </p:cNvSpPr>
          <p:nvPr>
            <p:ph type="sldNum" sz="quarter" idx="5"/>
          </p:nvPr>
        </p:nvSpPr>
        <p:spPr/>
        <p:txBody>
          <a:bodyPr/>
          <a:lstStyle/>
          <a:p>
            <a:fld id="{ABEB6879-6BF5-438D-9420-0A872D68FE85}" type="slidenum">
              <a:rPr lang="en-GB" smtClean="0"/>
              <a:t>15</a:t>
            </a:fld>
            <a:endParaRPr lang="en-GB"/>
          </a:p>
        </p:txBody>
      </p:sp>
    </p:spTree>
    <p:extLst>
      <p:ext uri="{BB962C8B-B14F-4D97-AF65-F5344CB8AC3E}">
        <p14:creationId xmlns:p14="http://schemas.microsoft.com/office/powerpoint/2010/main" val="122251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0973-7392-178B-3184-216D55475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00B9C-F1EF-5D2F-6504-A77EA8D2B96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E17E739-BEE4-08CF-F3FB-E2BC56A56F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2381A-2F2A-1F13-E499-AC50235BA8B0}"/>
              </a:ext>
            </a:extLst>
          </p:cNvPr>
          <p:cNvSpPr>
            <a:spLocks noGrp="1"/>
          </p:cNvSpPr>
          <p:nvPr>
            <p:ph type="sldNum" sz="quarter" idx="5"/>
          </p:nvPr>
        </p:nvSpPr>
        <p:spPr/>
        <p:txBody>
          <a:bodyPr/>
          <a:lstStyle/>
          <a:p>
            <a:fld id="{ABEB6879-6BF5-438D-9420-0A872D68FE85}" type="slidenum">
              <a:rPr lang="en-GB" smtClean="0"/>
              <a:t>16</a:t>
            </a:fld>
            <a:endParaRPr lang="en-GB"/>
          </a:p>
        </p:txBody>
      </p:sp>
    </p:spTree>
    <p:extLst>
      <p:ext uri="{BB962C8B-B14F-4D97-AF65-F5344CB8AC3E}">
        <p14:creationId xmlns:p14="http://schemas.microsoft.com/office/powerpoint/2010/main" val="402907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DBFC-CF34-2783-701D-D84293336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9DDBF-FD45-5C44-D7AC-CB17AD9C050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022254B-FF95-C971-DCE7-97980FF0C6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B7E0F9-24C5-0B56-7F04-D6BD7839341C}"/>
              </a:ext>
            </a:extLst>
          </p:cNvPr>
          <p:cNvSpPr>
            <a:spLocks noGrp="1"/>
          </p:cNvSpPr>
          <p:nvPr>
            <p:ph type="sldNum" sz="quarter" idx="5"/>
          </p:nvPr>
        </p:nvSpPr>
        <p:spPr/>
        <p:txBody>
          <a:bodyPr/>
          <a:lstStyle/>
          <a:p>
            <a:fld id="{ABEB6879-6BF5-438D-9420-0A872D68FE85}" type="slidenum">
              <a:rPr lang="en-GB" smtClean="0"/>
              <a:t>17</a:t>
            </a:fld>
            <a:endParaRPr lang="en-GB"/>
          </a:p>
        </p:txBody>
      </p:sp>
    </p:spTree>
    <p:extLst>
      <p:ext uri="{BB962C8B-B14F-4D97-AF65-F5344CB8AC3E}">
        <p14:creationId xmlns:p14="http://schemas.microsoft.com/office/powerpoint/2010/main" val="319118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8FB84-BDBA-439D-90D2-034252FD5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4A8F1-CD1E-CFEB-1E61-84DC0D5373E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BBB55C-8F47-5D7B-8998-6915B3874F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EE1AB5-CD42-95E0-1F31-7D08F6049635}"/>
              </a:ext>
            </a:extLst>
          </p:cNvPr>
          <p:cNvSpPr>
            <a:spLocks noGrp="1"/>
          </p:cNvSpPr>
          <p:nvPr>
            <p:ph type="sldNum" sz="quarter" idx="5"/>
          </p:nvPr>
        </p:nvSpPr>
        <p:spPr/>
        <p:txBody>
          <a:bodyPr/>
          <a:lstStyle/>
          <a:p>
            <a:fld id="{ABEB6879-6BF5-438D-9420-0A872D68FE85}" type="slidenum">
              <a:rPr lang="en-GB" smtClean="0"/>
              <a:t>18</a:t>
            </a:fld>
            <a:endParaRPr lang="en-GB"/>
          </a:p>
        </p:txBody>
      </p:sp>
    </p:spTree>
    <p:extLst>
      <p:ext uri="{BB962C8B-B14F-4D97-AF65-F5344CB8AC3E}">
        <p14:creationId xmlns:p14="http://schemas.microsoft.com/office/powerpoint/2010/main" val="231911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B6879-6BF5-438D-9420-0A872D68FE85}" type="slidenum">
              <a:rPr lang="en-GB" smtClean="0"/>
              <a:t>20</a:t>
            </a:fld>
            <a:endParaRPr lang="en-GB"/>
          </a:p>
        </p:txBody>
      </p:sp>
    </p:spTree>
    <p:extLst>
      <p:ext uri="{BB962C8B-B14F-4D97-AF65-F5344CB8AC3E}">
        <p14:creationId xmlns:p14="http://schemas.microsoft.com/office/powerpoint/2010/main" val="343425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123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1247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320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4A179-5436-B5E8-70F9-BAB8806E5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E41EC-4B8F-4629-17D7-352E835B1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E78FA-5739-4E0C-E305-6A1F7596CF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F8C27F-1EE7-39FD-12B5-02F2880DEE94}"/>
              </a:ext>
            </a:extLst>
          </p:cNvPr>
          <p:cNvSpPr>
            <a:spLocks noGrp="1"/>
          </p:cNvSpPr>
          <p:nvPr>
            <p:ph type="sldNum" sz="quarter" idx="5"/>
          </p:nvPr>
        </p:nvSpPr>
        <p:spPr/>
        <p:txBody>
          <a:bodyPr/>
          <a:lstStyle/>
          <a:p>
            <a:fld id="{ABEB6879-6BF5-438D-9420-0A872D68FE85}" type="slidenum">
              <a:rPr lang="en-GB" smtClean="0"/>
              <a:t>7</a:t>
            </a:fld>
            <a:endParaRPr lang="en-GB" dirty="0"/>
          </a:p>
        </p:txBody>
      </p:sp>
    </p:spTree>
    <p:extLst>
      <p:ext uri="{BB962C8B-B14F-4D97-AF65-F5344CB8AC3E}">
        <p14:creationId xmlns:p14="http://schemas.microsoft.com/office/powerpoint/2010/main" val="116529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0FFC-EDCD-AF31-32B5-78C07E9B9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A935C-F94F-08C8-2AF5-DAB5DBAFF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3F187-2CA2-83D2-A181-3C25ECCA91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9442C2-66FF-1B3F-26C4-9BE75707D411}"/>
              </a:ext>
            </a:extLst>
          </p:cNvPr>
          <p:cNvSpPr>
            <a:spLocks noGrp="1"/>
          </p:cNvSpPr>
          <p:nvPr>
            <p:ph type="sldNum" sz="quarter" idx="5"/>
          </p:nvPr>
        </p:nvSpPr>
        <p:spPr/>
        <p:txBody>
          <a:bodyPr/>
          <a:lstStyle/>
          <a:p>
            <a:fld id="{ABEB6879-6BF5-438D-9420-0A872D68FE85}" type="slidenum">
              <a:rPr lang="en-GB" smtClean="0"/>
              <a:t>8</a:t>
            </a:fld>
            <a:endParaRPr lang="en-GB" dirty="0"/>
          </a:p>
        </p:txBody>
      </p:sp>
    </p:spTree>
    <p:extLst>
      <p:ext uri="{BB962C8B-B14F-4D97-AF65-F5344CB8AC3E}">
        <p14:creationId xmlns:p14="http://schemas.microsoft.com/office/powerpoint/2010/main" val="303567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4A179-5436-B5E8-70F9-BAB8806E5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E41EC-4B8F-4629-17D7-352E835B1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E78FA-5739-4E0C-E305-6A1F7596CF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F8C27F-1EE7-39FD-12B5-02F2880DEE94}"/>
              </a:ext>
            </a:extLst>
          </p:cNvPr>
          <p:cNvSpPr>
            <a:spLocks noGrp="1"/>
          </p:cNvSpPr>
          <p:nvPr>
            <p:ph type="sldNum" sz="quarter" idx="5"/>
          </p:nvPr>
        </p:nvSpPr>
        <p:spPr/>
        <p:txBody>
          <a:bodyPr/>
          <a:lstStyle/>
          <a:p>
            <a:fld id="{ABEB6879-6BF5-438D-9420-0A872D68FE85}" type="slidenum">
              <a:rPr lang="en-GB" smtClean="0"/>
              <a:t>9</a:t>
            </a:fld>
            <a:endParaRPr lang="en-GB" dirty="0"/>
          </a:p>
        </p:txBody>
      </p:sp>
    </p:spTree>
    <p:extLst>
      <p:ext uri="{BB962C8B-B14F-4D97-AF65-F5344CB8AC3E}">
        <p14:creationId xmlns:p14="http://schemas.microsoft.com/office/powerpoint/2010/main" val="357510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B6879-6BF5-438D-9420-0A872D68FE85}" type="slidenum">
              <a:rPr lang="en-GB" smtClean="0"/>
              <a:t>11</a:t>
            </a:fld>
            <a:endParaRPr lang="en-GB"/>
          </a:p>
        </p:txBody>
      </p:sp>
    </p:spTree>
    <p:extLst>
      <p:ext uri="{BB962C8B-B14F-4D97-AF65-F5344CB8AC3E}">
        <p14:creationId xmlns:p14="http://schemas.microsoft.com/office/powerpoint/2010/main" val="288235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B6879-6BF5-438D-9420-0A872D68FE85}" type="slidenum">
              <a:rPr lang="en-GB" smtClean="0"/>
              <a:t>13</a:t>
            </a:fld>
            <a:endParaRPr lang="en-GB"/>
          </a:p>
        </p:txBody>
      </p:sp>
    </p:spTree>
    <p:extLst>
      <p:ext uri="{BB962C8B-B14F-4D97-AF65-F5344CB8AC3E}">
        <p14:creationId xmlns:p14="http://schemas.microsoft.com/office/powerpoint/2010/main" val="243325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0D95CA-2253-45E4-B218-287317C8FA40}"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141236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0D95CA-2253-45E4-B218-287317C8FA40}"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173230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0D95CA-2253-45E4-B218-287317C8FA40}"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173617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91156" y="6356467"/>
            <a:ext cx="10342429" cy="365040"/>
          </a:xfrm>
          <a:prstGeom prst="rect">
            <a:avLst/>
          </a:prstGeom>
        </p:spPr>
        <p:txBody>
          <a:bodyPr vert="horz" lIns="91440" tIns="45720" rIns="91440" bIns="45720" rtlCol="0" anchor="ctr"/>
          <a:lstStyle>
            <a:lvl1pPr algn="ctr">
              <a:defRPr sz="900">
                <a:solidFill>
                  <a:schemeClr val="tx1">
                    <a:tint val="75000"/>
                  </a:schemeClr>
                </a:solidFill>
              </a:defRPr>
            </a:lvl1pPr>
          </a:lstStyle>
          <a:p>
            <a:fld id="{C55287B3-8E52-4098-A302-83F56ED80471}" type="slidenum">
              <a:rPr lang="en-GB" smtClean="0"/>
              <a:pPr/>
              <a:t>‹#›</a:t>
            </a:fld>
            <a:endParaRPr lang="en-GB" dirty="0"/>
          </a:p>
        </p:txBody>
      </p:sp>
    </p:spTree>
    <p:extLst>
      <p:ext uri="{BB962C8B-B14F-4D97-AF65-F5344CB8AC3E}">
        <p14:creationId xmlns:p14="http://schemas.microsoft.com/office/powerpoint/2010/main" val="276299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274638"/>
            <a:ext cx="10959008" cy="1143000"/>
          </a:xfrm>
        </p:spPr>
        <p:txBody>
          <a:bodyPr/>
          <a:lstStyle>
            <a:lvl1pPr>
              <a:defRPr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095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A5E1-C7F5-848E-D894-F26C444934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BE86FC-9E60-AD65-33BA-957C38B18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5C999F-A4A4-5305-A0F3-697363C04F7F}"/>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5" name="Footer Placeholder 4">
            <a:extLst>
              <a:ext uri="{FF2B5EF4-FFF2-40B4-BE49-F238E27FC236}">
                <a16:creationId xmlns:a16="http://schemas.microsoft.com/office/drawing/2014/main" id="{8E80A386-6E64-77E2-74DD-34968FBCEA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5D20C-C429-A16C-9791-E049EC165FF8}"/>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351040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79BA-324D-5B1D-5BE5-8603EDB74F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C6ACF5-7767-B5CD-14CE-96E4CD333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23668D-7A02-57C7-8F10-225DF24E24D5}"/>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5" name="Footer Placeholder 4">
            <a:extLst>
              <a:ext uri="{FF2B5EF4-FFF2-40B4-BE49-F238E27FC236}">
                <a16:creationId xmlns:a16="http://schemas.microsoft.com/office/drawing/2014/main" id="{9419C26C-D4F7-C525-E073-404962845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0CF7A-7127-15F6-B217-741E0E812911}"/>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243020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7958-0707-B71F-6072-2BCCAF147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CBCDD0-32D7-A312-36E5-2913B7E23B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B54FD-E125-DD90-1D2B-D9F5DE382CD7}"/>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5" name="Footer Placeholder 4">
            <a:extLst>
              <a:ext uri="{FF2B5EF4-FFF2-40B4-BE49-F238E27FC236}">
                <a16:creationId xmlns:a16="http://schemas.microsoft.com/office/drawing/2014/main" id="{ACBC5E9A-E3DF-FC76-4991-628864D8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6A8DB-8237-B889-EC15-2E9D6A6E07A1}"/>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2659109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4C0B-0165-FEED-69C5-22FF7AC56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D1D49-6E7D-74C8-81CE-605771F506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6100BD-D51D-A576-008A-9C04DEABE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47E41-EB05-DE01-0694-1679DB08A372}"/>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6" name="Footer Placeholder 5">
            <a:extLst>
              <a:ext uri="{FF2B5EF4-FFF2-40B4-BE49-F238E27FC236}">
                <a16:creationId xmlns:a16="http://schemas.microsoft.com/office/drawing/2014/main" id="{2E78151C-D12F-F4C6-381B-59A2DCCEE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259B1-8395-7938-F1B0-7A7381EF3AF8}"/>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3581928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3FAA-B2CC-2DF8-620E-50C078D92A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FE298A-0064-D76C-FFF6-F55F41393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8B037-8BC2-D2AF-116B-BF8CCC85B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1E2A8C-E7E1-EEB2-FE6E-EFE437300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9FFB0-726E-B879-1E9F-6BB5D306B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3E14F9-4716-E991-A5FB-31C14DF8B83E}"/>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8" name="Footer Placeholder 7">
            <a:extLst>
              <a:ext uri="{FF2B5EF4-FFF2-40B4-BE49-F238E27FC236}">
                <a16:creationId xmlns:a16="http://schemas.microsoft.com/office/drawing/2014/main" id="{3C19DF58-5312-869F-E6A9-389C4E6A24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0149E0-02B1-34A5-40F6-80F0E26007B7}"/>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198513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799F-B296-378E-BCF7-05356F3D76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68BDA1-0CDC-75D0-4169-30506E5981DF}"/>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4" name="Footer Placeholder 3">
            <a:extLst>
              <a:ext uri="{FF2B5EF4-FFF2-40B4-BE49-F238E27FC236}">
                <a16:creationId xmlns:a16="http://schemas.microsoft.com/office/drawing/2014/main" id="{B4B584FF-EC7E-42C7-EBAA-11D6467EF1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58B3A1-0FF8-A158-BA1A-646FD0B72F1B}"/>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8680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0D95CA-2253-45E4-B218-287317C8FA40}"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2137750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4C529F-B910-1316-237F-8DAB30036936}"/>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3" name="Footer Placeholder 2">
            <a:extLst>
              <a:ext uri="{FF2B5EF4-FFF2-40B4-BE49-F238E27FC236}">
                <a16:creationId xmlns:a16="http://schemas.microsoft.com/office/drawing/2014/main" id="{DE02343F-A8EA-5606-87DA-CF87CCC7BA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A74EEE-0C00-EC43-9DA3-8B4A19202C20}"/>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2187085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3C25-9A1B-A316-2E4C-ED3D41240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12657E-886F-3750-1600-D456BEB84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8D3F97-B63B-C3C7-DBAE-F366D2642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A84F8-8CEA-B5AE-3491-C2288D66D4EE}"/>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6" name="Footer Placeholder 5">
            <a:extLst>
              <a:ext uri="{FF2B5EF4-FFF2-40B4-BE49-F238E27FC236}">
                <a16:creationId xmlns:a16="http://schemas.microsoft.com/office/drawing/2014/main" id="{AAC209EA-D253-1F88-FE91-FA1D52EC87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B2ACC-D22B-372C-7241-3531A91E6CFA}"/>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717002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C73F-D135-3C34-0920-6EC3CBF18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6A5AB8-53B2-7071-F6D2-42CC5D40B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9095D7-B995-B195-C7F2-3E673F16C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168B5-DA0F-5C14-C633-FD854FF292AF}"/>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6" name="Footer Placeholder 5">
            <a:extLst>
              <a:ext uri="{FF2B5EF4-FFF2-40B4-BE49-F238E27FC236}">
                <a16:creationId xmlns:a16="http://schemas.microsoft.com/office/drawing/2014/main" id="{E5492728-214A-7548-F15E-A7F12504EE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CDA288-843F-CB75-BE50-7726A6995542}"/>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1999149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4F97-CC80-6119-595A-48DA7F33E8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7BE8E0-9EB5-0AD6-1045-2227432BF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1B0942-9F6C-C611-3CCB-98B7F3418C63}"/>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5" name="Footer Placeholder 4">
            <a:extLst>
              <a:ext uri="{FF2B5EF4-FFF2-40B4-BE49-F238E27FC236}">
                <a16:creationId xmlns:a16="http://schemas.microsoft.com/office/drawing/2014/main" id="{DC146EBC-7438-BE7B-6813-C355473290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2BAD1-6C3A-1329-3B58-737AB8B6E084}"/>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101475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B8A3C-5556-6AFB-D184-6D33129A2A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2720CA-4B7C-FF84-DED2-FE3EB65A9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EE360-0600-39E0-448D-F3E6EBB4063A}"/>
              </a:ext>
            </a:extLst>
          </p:cNvPr>
          <p:cNvSpPr>
            <a:spLocks noGrp="1"/>
          </p:cNvSpPr>
          <p:nvPr>
            <p:ph type="dt" sz="half" idx="10"/>
          </p:nvPr>
        </p:nvSpPr>
        <p:spPr/>
        <p:txBody>
          <a:bodyPr/>
          <a:lstStyle/>
          <a:p>
            <a:fld id="{E82A4DFB-5CC7-44AF-8B76-F933262EEF03}" type="datetimeFigureOut">
              <a:rPr lang="en-GB" smtClean="0"/>
              <a:t>02/01/2025</a:t>
            </a:fld>
            <a:endParaRPr lang="en-GB"/>
          </a:p>
        </p:txBody>
      </p:sp>
      <p:sp>
        <p:nvSpPr>
          <p:cNvPr id="5" name="Footer Placeholder 4">
            <a:extLst>
              <a:ext uri="{FF2B5EF4-FFF2-40B4-BE49-F238E27FC236}">
                <a16:creationId xmlns:a16="http://schemas.microsoft.com/office/drawing/2014/main" id="{DC004B8A-9AA1-81A2-3084-E2A542705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92341-4876-0FA6-795F-D25EC90BCC09}"/>
              </a:ext>
            </a:extLst>
          </p:cNvPr>
          <p:cNvSpPr>
            <a:spLocks noGrp="1"/>
          </p:cNvSpPr>
          <p:nvPr>
            <p:ph type="sldNum" sz="quarter" idx="12"/>
          </p:nvPr>
        </p:nvSpPr>
        <p:spPr/>
        <p:txBody>
          <a:bodyPr/>
          <a:lstStyle/>
          <a:p>
            <a:fld id="{70F64BF5-ED7F-4C05-87D2-31BDADC075C7}" type="slidenum">
              <a:rPr lang="en-GB" smtClean="0"/>
              <a:t>‹#›</a:t>
            </a:fld>
            <a:endParaRPr lang="en-GB"/>
          </a:p>
        </p:txBody>
      </p:sp>
    </p:spTree>
    <p:extLst>
      <p:ext uri="{BB962C8B-B14F-4D97-AF65-F5344CB8AC3E}">
        <p14:creationId xmlns:p14="http://schemas.microsoft.com/office/powerpoint/2010/main" val="1080544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852125704"/>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D95CA-2253-45E4-B218-287317C8FA40}"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272796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0D95CA-2253-45E4-B218-287317C8FA40}"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6315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0D95CA-2253-45E4-B218-287317C8FA40}" type="datetimeFigureOut">
              <a:rPr lang="en-GB" smtClean="0"/>
              <a:t>02/01/2025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393264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0D95CA-2253-45E4-B218-287317C8FA40}" type="datetimeFigureOut">
              <a:rPr lang="en-GB" smtClean="0"/>
              <a:t>02/01/2025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206586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D95CA-2253-45E4-B218-287317C8FA40}" type="datetimeFigureOut">
              <a:rPr lang="en-GB" smtClean="0"/>
              <a:t>02/01/2025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290511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0D95CA-2253-45E4-B218-287317C8FA40}"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93865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0D95CA-2253-45E4-B218-287317C8FA40}"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288D4-9D5B-4684-A997-BC650BE67A76}" type="slidenum">
              <a:rPr lang="en-GB" smtClean="0"/>
              <a:t>‹#›</a:t>
            </a:fld>
            <a:endParaRPr lang="en-GB"/>
          </a:p>
        </p:txBody>
      </p:sp>
    </p:spTree>
    <p:extLst>
      <p:ext uri="{BB962C8B-B14F-4D97-AF65-F5344CB8AC3E}">
        <p14:creationId xmlns:p14="http://schemas.microsoft.com/office/powerpoint/2010/main" val="38603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D95CA-2253-45E4-B218-287317C8FA40}" type="datetimeFigureOut">
              <a:rPr lang="en-GB" smtClean="0"/>
              <a:t>02/01/2025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288D4-9D5B-4684-A997-BC650BE67A76}" type="slidenum">
              <a:rPr lang="en-GB" smtClean="0"/>
              <a:t>‹#›</a:t>
            </a:fld>
            <a:endParaRPr lang="en-GB"/>
          </a:p>
        </p:txBody>
      </p:sp>
    </p:spTree>
    <p:extLst>
      <p:ext uri="{BB962C8B-B14F-4D97-AF65-F5344CB8AC3E}">
        <p14:creationId xmlns:p14="http://schemas.microsoft.com/office/powerpoint/2010/main" val="340733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942243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F9A26-7F63-ED7F-796B-7C9F62D8B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559968-C07D-DB1B-7680-93344C7B30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D1DB4-EFB4-70ED-80FB-4351EAC71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2A4DFB-5CC7-44AF-8B76-F933262EEF03}" type="datetimeFigureOut">
              <a:rPr lang="en-GB" smtClean="0"/>
              <a:t>02/01/2025</a:t>
            </a:fld>
            <a:endParaRPr lang="en-GB"/>
          </a:p>
        </p:txBody>
      </p:sp>
      <p:sp>
        <p:nvSpPr>
          <p:cNvPr id="5" name="Footer Placeholder 4">
            <a:extLst>
              <a:ext uri="{FF2B5EF4-FFF2-40B4-BE49-F238E27FC236}">
                <a16:creationId xmlns:a16="http://schemas.microsoft.com/office/drawing/2014/main" id="{7D050556-E7BF-954E-9E2A-9C09E3ACD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E6E4A73-D624-198D-3364-418018EB1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64BF5-ED7F-4C05-87D2-31BDADC075C7}" type="slidenum">
              <a:rPr lang="en-GB" smtClean="0"/>
              <a:t>‹#›</a:t>
            </a:fld>
            <a:endParaRPr lang="en-GB"/>
          </a:p>
        </p:txBody>
      </p:sp>
    </p:spTree>
    <p:extLst>
      <p:ext uri="{BB962C8B-B14F-4D97-AF65-F5344CB8AC3E}">
        <p14:creationId xmlns:p14="http://schemas.microsoft.com/office/powerpoint/2010/main" val="26188693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bchc.riskmanagement@nhs.net" TargetMode="External"/><Relationship Id="rId2" Type="http://schemas.openxmlformats.org/officeDocument/2006/relationships/hyperlink" Target="mailto:bchnt.acsgovernance@nhs.net" TargetMode="Externa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mailto:bchc.equalityteam@nhs.net" TargetMode="External"/><Relationship Id="rId3" Type="http://schemas.openxmlformats.org/officeDocument/2006/relationships/image" Target="../media/image22.png"/><Relationship Id="rId7" Type="http://schemas.openxmlformats.org/officeDocument/2006/relationships/hyperlink" Target="https://gbr01.safelinks.protection.outlook.com/?url=https%3A%2F%2Fintranet.bhamcommunity.nhs.uk%2Fequality-eqia&amp;data=05%7C02%7Cclare.cooksey%40nhs.net%7C843371cba1154cf49efa08dd0aeaa94a%7C37c354b285b047f5b22207b48d774ee3%7C0%7C0%7C638678725165563245%7CUnknown%7CTWFpbGZsb3d8eyJFbXB0eU1hcGkiOnRydWUsIlYiOiIwLjAuMDAwMCIsIlAiOiJXaW4zMiIsIkFOIjoiTWFpbCIsIldUIjoyfQ%3D%3D%7C0%7C%7C%7C&amp;sdata=zCQlUp8BbmZrWD%2B2Sw%2B8GfhQYFmUQrm88xiZjy7yVkU%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gbr01.safelinks.protection.outlook.com/ap/t-59584e83/?url=https%3A%2F%2Fteams.microsoft.com%2Fl%2Fmeetup-join%2F19%253ameeting_YWJlZmViMzYtZGM2MS00M2IzLTlmMTItODExZjkxZDIzNjUw%2540thread.v2%2F0%3Fcontext%3D%257b%2522Tid%2522%253a%252237c354b2-85b0-47f5-b222-07b48d774ee3%2522%252c%2522Oid%2522%253a%25227aa70db7-0aaf-4b02-a3ec-60ef2f5713c4%2522%257d&amp;data=05%7C02%7Cclare.cooksey%40nhs.net%7C843371cba1154cf49efa08dd0aeaa94a%7C37c354b285b047f5b22207b48d774ee3%7C0%7C0%7C638678725165547903%7CUnknown%7CTWFpbGZsb3d8eyJFbXB0eU1hcGkiOnRydWUsIlYiOiIwLjAuMDAwMCIsIlAiOiJXaW4zMiIsIkFOIjoiTWFpbCIsIldUIjoyfQ%3D%3D%7C0%7C%7C%7C&amp;sdata=S7%2FxIluGVavILedCb%2FFW%2Fu6YI7LRlqbKbKz5gZmxhxw%3D&amp;reserved=0" TargetMode="External"/><Relationship Id="rId5" Type="http://schemas.openxmlformats.org/officeDocument/2006/relationships/hyperlink" Target="https://gbr01.safelinks.protection.outlook.com/?url=https%3A%2F%2Fintranet.bhamcommunity.nhs.uk%2Fequality-eqia&amp;data=05%7C02%7Cclare.cooksey%40nhs.net%7C843371cba1154cf49efa08dd0aeaa94a%7C37c354b285b047f5b22207b48d774ee3%7C0%7C0%7C638678725165521278%7CUnknown%7CTWFpbGZsb3d8eyJFbXB0eU1hcGkiOnRydWUsIlYiOiIwLjAuMDAwMCIsIlAiOiJXaW4zMiIsIkFOIjoiTWFpbCIsIldUIjoyfQ%3D%3D%7C0%7C%7C%7C&amp;sdata=LN2cvvyAQ%2F44JQ6vkcpY13h28A1xeYuADDF7vvK6z40%3D&amp;reserved=0"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8.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mailto:bchc.safeguarding@nhs.net"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bchc.learninganddevelopment@nhs.net"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paulina.kasinska@nhs.net"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bchnt.acsgovernance@nhs.net" TargetMode="External"/><Relationship Id="rId4" Type="http://schemas.openxmlformats.org/officeDocument/2006/relationships/hyperlink" Target="mailto:natasha.jones52@nhs.net"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668" y="2260398"/>
            <a:ext cx="8229600" cy="1143000"/>
          </a:xfrm>
        </p:spPr>
        <p:txBody>
          <a:bodyPr>
            <a:noAutofit/>
          </a:bodyPr>
          <a:lstStyle/>
          <a:p>
            <a:r>
              <a:rPr lang="en-GB" sz="3600" b="1" dirty="0">
                <a:solidFill>
                  <a:schemeClr val="tx2">
                    <a:lumMod val="75000"/>
                  </a:schemeClr>
                </a:solidFill>
                <a:latin typeface="Arial" panose="020B0604020202020204" pitchFamily="34" charset="0"/>
                <a:cs typeface="Arial" panose="020B0604020202020204" pitchFamily="34" charset="0"/>
              </a:rPr>
              <a:t>COMMUNITY SMALL TALK: SHARING THE LEARNING: </a:t>
            </a:r>
            <a:br>
              <a:rPr lang="en-GB" sz="3600" b="1" dirty="0">
                <a:solidFill>
                  <a:schemeClr val="tx2">
                    <a:lumMod val="75000"/>
                  </a:schemeClr>
                </a:solidFill>
                <a:latin typeface="Arial" panose="020B0604020202020204" pitchFamily="34" charset="0"/>
                <a:cs typeface="Arial" panose="020B0604020202020204" pitchFamily="34" charset="0"/>
              </a:rPr>
            </a:br>
            <a:r>
              <a:rPr lang="en-GB" sz="3600" b="1" dirty="0">
                <a:solidFill>
                  <a:schemeClr val="tx2">
                    <a:lumMod val="75000"/>
                  </a:schemeClr>
                </a:solidFill>
                <a:latin typeface="Arial" panose="020B0604020202020204" pitchFamily="34" charset="0"/>
                <a:cs typeface="Arial" panose="020B0604020202020204" pitchFamily="34" charset="0"/>
              </a:rPr>
              <a:t>December </a:t>
            </a:r>
            <a:r>
              <a:rPr lang="en-GB" sz="3600" b="1" u="sng" dirty="0">
                <a:solidFill>
                  <a:schemeClr val="tx2">
                    <a:lumMod val="75000"/>
                  </a:schemeClr>
                </a:solidFill>
                <a:latin typeface="Arial" panose="020B0604020202020204" pitchFamily="34" charset="0"/>
                <a:cs typeface="Arial" panose="020B0604020202020204" pitchFamily="34" charset="0"/>
              </a:rPr>
              <a:t>2024</a:t>
            </a:r>
            <a:endParaRPr lang="en-GB" sz="3600" b="1" u="sng"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424" y="981111"/>
            <a:ext cx="3444864" cy="90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636396" y="93773"/>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a:extLst>
              <a:ext uri="{FF2B5EF4-FFF2-40B4-BE49-F238E27FC236}">
                <a16:creationId xmlns:a16="http://schemas.microsoft.com/office/drawing/2014/main" id="{7967294F-D208-79CF-55DE-5BBB79C2C068}"/>
              </a:ext>
            </a:extLst>
          </p:cNvPr>
          <p:cNvSpPr>
            <a:spLocks noChangeArrowheads="1"/>
          </p:cNvSpPr>
          <p:nvPr/>
        </p:nvSpPr>
        <p:spPr bwMode="auto">
          <a:xfrm flipV="1">
            <a:off x="1919535" y="910349"/>
            <a:ext cx="5918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5" name="Rectangle 2">
            <a:extLst>
              <a:ext uri="{FF2B5EF4-FFF2-40B4-BE49-F238E27FC236}">
                <a16:creationId xmlns:a16="http://schemas.microsoft.com/office/drawing/2014/main" id="{16BB58E3-0871-476F-123E-5296307093CA}"/>
              </a:ext>
            </a:extLst>
          </p:cNvPr>
          <p:cNvSpPr>
            <a:spLocks noChangeArrowheads="1"/>
          </p:cNvSpPr>
          <p:nvPr/>
        </p:nvSpPr>
        <p:spPr bwMode="auto">
          <a:xfrm flipV="1">
            <a:off x="1668016" y="796445"/>
            <a:ext cx="6923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pic>
        <p:nvPicPr>
          <p:cNvPr id="9" name="Picture 8">
            <a:extLst>
              <a:ext uri="{FF2B5EF4-FFF2-40B4-BE49-F238E27FC236}">
                <a16:creationId xmlns:a16="http://schemas.microsoft.com/office/drawing/2014/main" id="{A4D52E2B-A3ED-049C-49CD-324448CBF92E}"/>
              </a:ext>
            </a:extLst>
          </p:cNvPr>
          <p:cNvPicPr>
            <a:picLocks noChangeAspect="1"/>
          </p:cNvPicPr>
          <p:nvPr/>
        </p:nvPicPr>
        <p:blipFill>
          <a:blip r:embed="rId5"/>
          <a:stretch>
            <a:fillRect/>
          </a:stretch>
        </p:blipFill>
        <p:spPr>
          <a:xfrm>
            <a:off x="59972" y="6033913"/>
            <a:ext cx="3216087" cy="755457"/>
          </a:xfrm>
          <a:prstGeom prst="rect">
            <a:avLst/>
          </a:prstGeom>
        </p:spPr>
      </p:pic>
      <p:pic>
        <p:nvPicPr>
          <p:cNvPr id="11" name="Picture 10">
            <a:extLst>
              <a:ext uri="{FF2B5EF4-FFF2-40B4-BE49-F238E27FC236}">
                <a16:creationId xmlns:a16="http://schemas.microsoft.com/office/drawing/2014/main" id="{E78EF8E2-1D1F-CD55-3363-3FDE6B2265AB}"/>
              </a:ext>
            </a:extLst>
          </p:cNvPr>
          <p:cNvPicPr>
            <a:picLocks noChangeAspect="1"/>
          </p:cNvPicPr>
          <p:nvPr/>
        </p:nvPicPr>
        <p:blipFill>
          <a:blip r:embed="rId6"/>
          <a:stretch>
            <a:fillRect/>
          </a:stretch>
        </p:blipFill>
        <p:spPr>
          <a:xfrm>
            <a:off x="10022639" y="6064532"/>
            <a:ext cx="2109389" cy="755456"/>
          </a:xfrm>
          <a:prstGeom prst="rect">
            <a:avLst/>
          </a:prstGeom>
        </p:spPr>
      </p:pic>
      <p:sp>
        <p:nvSpPr>
          <p:cNvPr id="12" name="TextBox 11">
            <a:extLst>
              <a:ext uri="{FF2B5EF4-FFF2-40B4-BE49-F238E27FC236}">
                <a16:creationId xmlns:a16="http://schemas.microsoft.com/office/drawing/2014/main" id="{660BC8A5-1B41-4DBE-34FE-18E1B2D31D25}"/>
              </a:ext>
            </a:extLst>
          </p:cNvPr>
          <p:cNvSpPr txBox="1"/>
          <p:nvPr/>
        </p:nvSpPr>
        <p:spPr>
          <a:xfrm>
            <a:off x="1988197" y="3779008"/>
            <a:ext cx="8392545" cy="707886"/>
          </a:xfrm>
          <a:prstGeom prst="rect">
            <a:avLst/>
          </a:prstGeom>
          <a:solidFill>
            <a:srgbClr val="FFC000"/>
          </a:solidFill>
          <a:ln w="28575">
            <a:solidFill>
              <a:srgbClr val="00B050"/>
            </a:solidFill>
          </a:ln>
        </p:spPr>
        <p:txBody>
          <a:bodyPr wrap="square" rtlCol="0">
            <a:spAutoFit/>
          </a:bodyPr>
          <a:lstStyle/>
          <a:p>
            <a:pPr algn="ctr"/>
            <a:r>
              <a:rPr lang="en-GB" sz="2000" dirty="0"/>
              <a:t>PLEASE SHARE THIS LEARNING AND UPDATES WITH YOUR COLLEAGUES &amp; PRINT A COPY FOR THE OFFICE NOTICE BOARD </a:t>
            </a:r>
          </a:p>
        </p:txBody>
      </p:sp>
    </p:spTree>
    <p:extLst>
      <p:ext uri="{BB962C8B-B14F-4D97-AF65-F5344CB8AC3E}">
        <p14:creationId xmlns:p14="http://schemas.microsoft.com/office/powerpoint/2010/main" val="189466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1121-8841-B56E-3917-80E0281E2998}"/>
              </a:ext>
            </a:extLst>
          </p:cNvPr>
          <p:cNvSpPr>
            <a:spLocks noGrp="1"/>
          </p:cNvSpPr>
          <p:nvPr>
            <p:ph type="ctrTitle"/>
          </p:nvPr>
        </p:nvSpPr>
        <p:spPr>
          <a:xfrm>
            <a:off x="1167498" y="263267"/>
            <a:ext cx="6463301" cy="1322888"/>
          </a:xfrm>
        </p:spPr>
        <p:txBody>
          <a:bodyPr vert="horz" lIns="91440" tIns="45720" rIns="91440" bIns="45720" rtlCol="0" anchor="ctr">
            <a:normAutofit fontScale="90000"/>
          </a:bodyPr>
          <a:lstStyle/>
          <a:p>
            <a:pPr algn="l"/>
            <a:r>
              <a:rPr lang="en-US" sz="4000" b="1" dirty="0">
                <a:solidFill>
                  <a:srgbClr val="FF0000"/>
                </a:solidFill>
                <a:effectLst/>
                <a:latin typeface="Arial" panose="020B0604020202020204" pitchFamily="34" charset="0"/>
                <a:cs typeface="Arial" panose="020B0604020202020204" pitchFamily="34" charset="0"/>
              </a:rPr>
              <a:t>Report an Incident on Datix</a:t>
            </a:r>
            <a:br>
              <a:rPr lang="en-US" sz="4100" dirty="0">
                <a:effectLst/>
              </a:rPr>
            </a:br>
            <a:endParaRPr lang="en-US" sz="4100" dirty="0"/>
          </a:p>
        </p:txBody>
      </p:sp>
      <p:sp>
        <p:nvSpPr>
          <p:cNvPr id="3" name="Subtitle 2">
            <a:extLst>
              <a:ext uri="{FF2B5EF4-FFF2-40B4-BE49-F238E27FC236}">
                <a16:creationId xmlns:a16="http://schemas.microsoft.com/office/drawing/2014/main" id="{068AAAD0-D5EF-F1A5-13CD-361D8775A891}"/>
              </a:ext>
            </a:extLst>
          </p:cNvPr>
          <p:cNvSpPr>
            <a:spLocks noGrp="1"/>
          </p:cNvSpPr>
          <p:nvPr>
            <p:ph type="subTitle" idx="1"/>
          </p:nvPr>
        </p:nvSpPr>
        <p:spPr>
          <a:xfrm>
            <a:off x="489098" y="1264181"/>
            <a:ext cx="7820102" cy="4543007"/>
          </a:xfrm>
        </p:spPr>
        <p:txBody>
          <a:bodyPr vert="horz" lIns="91440" tIns="45720" rIns="91440" bIns="45720" rtlCol="0">
            <a:normAutofit/>
          </a:bodyPr>
          <a:lstStyle/>
          <a:p>
            <a:pPr algn="l"/>
            <a:r>
              <a:rPr lang="en-US" sz="1400" dirty="0">
                <a:latin typeface="Arial" panose="020B0604020202020204" pitchFamily="34" charset="0"/>
                <a:cs typeface="Arial" panose="020B0604020202020204" pitchFamily="34" charset="0"/>
              </a:rPr>
              <a:t>Dear Colleagues </a:t>
            </a:r>
          </a:p>
          <a:p>
            <a:pPr algn="l"/>
            <a:r>
              <a:rPr lang="en-US" sz="1400" dirty="0">
                <a:latin typeface="Arial" panose="020B0604020202020204" pitchFamily="34" charset="0"/>
                <a:cs typeface="Arial" panose="020B0604020202020204" pitchFamily="34" charset="0"/>
              </a:rPr>
              <a:t>A new and easily accessible way to report an incident on Datix has been now made available through your computer/laptop desktop. This is identified as an amber triangle with an exclamation mark in the middle.</a:t>
            </a:r>
          </a:p>
          <a:p>
            <a:pPr algn="l"/>
            <a:r>
              <a:rPr lang="en-US" sz="1400" dirty="0">
                <a:latin typeface="Arial" panose="020B0604020202020204" pitchFamily="34" charset="0"/>
                <a:cs typeface="Arial" panose="020B0604020202020204" pitchFamily="34" charset="0"/>
              </a:rPr>
              <a:t>To report an incident, patient safety event, near miss or never event, simply click twice on this desktop icon. This will take you directly to an online incident reporting form on Datix. You need to be connected to BCHC network to access this website effectively. Proceed with completion of the form as usual. </a:t>
            </a:r>
          </a:p>
          <a:p>
            <a:pPr algn="l"/>
            <a:endParaRPr lang="en-US" sz="1400" b="1" dirty="0">
              <a:latin typeface="Arial" panose="020B0604020202020204" pitchFamily="34" charset="0"/>
              <a:cs typeface="Arial" panose="020B0604020202020204" pitchFamily="34" charset="0"/>
            </a:endParaRPr>
          </a:p>
          <a:p>
            <a:pPr algn="l"/>
            <a:r>
              <a:rPr lang="en-US" sz="1400" b="1" dirty="0">
                <a:solidFill>
                  <a:srgbClr val="FF0000"/>
                </a:solidFill>
                <a:latin typeface="Arial" panose="020B0604020202020204" pitchFamily="34" charset="0"/>
                <a:cs typeface="Arial" panose="020B0604020202020204" pitchFamily="34" charset="0"/>
              </a:rPr>
              <a:t>Please Note</a:t>
            </a:r>
          </a:p>
          <a:p>
            <a:pPr indent="-228600" algn="l">
              <a:buFont typeface="Arial" panose="020B0604020202020204" pitchFamily="34" charset="0"/>
              <a:buChar char="•"/>
            </a:pPr>
            <a:r>
              <a:rPr lang="en-US" sz="1400" dirty="0">
                <a:latin typeface="Arial" panose="020B0604020202020204" pitchFamily="34" charset="0"/>
                <a:cs typeface="Arial" panose="020B0604020202020204" pitchFamily="34" charset="0"/>
              </a:rPr>
              <a:t>If you wish or consider submitting a </a:t>
            </a:r>
            <a:r>
              <a:rPr lang="en-US" sz="1400" b="1" dirty="0">
                <a:latin typeface="Arial" panose="020B0604020202020204" pitchFamily="34" charset="0"/>
                <a:cs typeface="Arial" panose="020B0604020202020204" pitchFamily="34" charset="0"/>
              </a:rPr>
              <a:t>risk</a:t>
            </a:r>
            <a:r>
              <a:rPr lang="en-US" sz="1400" dirty="0">
                <a:latin typeface="Arial" panose="020B0604020202020204" pitchFamily="34" charset="0"/>
                <a:cs typeface="Arial" panose="020B0604020202020204" pitchFamily="34" charset="0"/>
              </a:rPr>
              <a:t>, contact your divisional Governance Team or Risk Management Team for guidance and advise on how to complete this. Consider discussing an intention of reporting a risk with your line manager. </a:t>
            </a:r>
          </a:p>
          <a:p>
            <a:pPr indent="-228600" algn="l">
              <a:buFont typeface="Arial" panose="020B0604020202020204" pitchFamily="34" charset="0"/>
              <a:buChar char="•"/>
            </a:pPr>
            <a:r>
              <a:rPr lang="en-US" sz="1400" dirty="0">
                <a:latin typeface="Arial" panose="020B0604020202020204" pitchFamily="34" charset="0"/>
                <a:cs typeface="Arial" panose="020B0604020202020204" pitchFamily="34" charset="0"/>
              </a:rPr>
              <a:t>Remember, </a:t>
            </a:r>
            <a:r>
              <a:rPr lang="en-US" sz="1400" b="1" dirty="0">
                <a:latin typeface="Arial" panose="020B0604020202020204" pitchFamily="34" charset="0"/>
                <a:cs typeface="Arial" panose="020B0604020202020204" pitchFamily="34" charset="0"/>
              </a:rPr>
              <a:t>incidents</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risks</a:t>
            </a:r>
            <a:r>
              <a:rPr lang="en-US" sz="1400" dirty="0">
                <a:latin typeface="Arial" panose="020B0604020202020204" pitchFamily="34" charset="0"/>
                <a:cs typeface="Arial" panose="020B0604020202020204" pitchFamily="34" charset="0"/>
              </a:rPr>
              <a:t> are different modules on Datix and reporting both in a correct format in the first place is crucial to address identified issues accurately and without unnecessary delays.  </a:t>
            </a:r>
          </a:p>
          <a:p>
            <a:pPr indent="-22860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ACSD Governance Team</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2"/>
              </a:rPr>
              <a:t>bchnt.acsgovernance@nhs.net</a:t>
            </a:r>
            <a:r>
              <a:rPr lang="en-US" sz="1400" dirty="0">
                <a:latin typeface="Arial" panose="020B0604020202020204" pitchFamily="34" charset="0"/>
                <a:cs typeface="Arial" panose="020B0604020202020204" pitchFamily="34" charset="0"/>
              </a:rPr>
              <a:t> </a:t>
            </a:r>
          </a:p>
          <a:p>
            <a:pPr algn="l"/>
            <a:r>
              <a:rPr lang="en-US" sz="1400" b="1" dirty="0">
                <a:latin typeface="Arial" panose="020B0604020202020204" pitchFamily="34" charset="0"/>
                <a:cs typeface="Arial" panose="020B0604020202020204" pitchFamily="34" charset="0"/>
              </a:rPr>
              <a:t>Risk Management Team</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bchc.riskmanagement@nhs.net</a:t>
            </a:r>
            <a:r>
              <a:rPr lang="en-US" sz="1400" dirty="0">
                <a:latin typeface="Arial" panose="020B0604020202020204" pitchFamily="34" charset="0"/>
                <a:cs typeface="Arial" panose="020B0604020202020204" pitchFamily="34" charset="0"/>
              </a:rPr>
              <a:t> </a:t>
            </a:r>
          </a:p>
          <a:p>
            <a:pPr indent="-228600" algn="l">
              <a:buFont typeface="Arial" panose="020B0604020202020204" pitchFamily="34" charset="0"/>
              <a:buChar char="•"/>
            </a:pPr>
            <a:endParaRPr lang="en-US" sz="800" dirty="0"/>
          </a:p>
          <a:p>
            <a:pPr indent="-228600" algn="l">
              <a:buFont typeface="Arial" panose="020B0604020202020204" pitchFamily="34" charset="0"/>
              <a:buChar char="•"/>
            </a:pPr>
            <a:endParaRPr lang="en-US" sz="800" dirty="0"/>
          </a:p>
          <a:p>
            <a:pPr indent="-228600" algn="l">
              <a:buFont typeface="Arial" panose="020B0604020202020204" pitchFamily="34" charset="0"/>
              <a:buChar char="•"/>
            </a:pPr>
            <a:endParaRPr lang="en-US" sz="800" dirty="0"/>
          </a:p>
        </p:txBody>
      </p:sp>
      <p:pic>
        <p:nvPicPr>
          <p:cNvPr id="4" name="Picture 3" descr="A screenshot of a computer">
            <a:extLst>
              <a:ext uri="{FF2B5EF4-FFF2-40B4-BE49-F238E27FC236}">
                <a16:creationId xmlns:a16="http://schemas.microsoft.com/office/drawing/2014/main" id="{898E0CC1-412B-45D6-92E7-4124CA1E45C2}"/>
              </a:ext>
            </a:extLst>
          </p:cNvPr>
          <p:cNvPicPr>
            <a:picLocks noChangeAspect="1"/>
          </p:cNvPicPr>
          <p:nvPr/>
        </p:nvPicPr>
        <p:blipFill rotWithShape="1">
          <a:blip r:embed="rId4"/>
          <a:srcRect t="11057" r="1" b="7956"/>
          <a:stretch/>
        </p:blipFill>
        <p:spPr bwMode="auto">
          <a:xfrm>
            <a:off x="8826205" y="626889"/>
            <a:ext cx="3085234" cy="4543030"/>
          </a:xfrm>
          <a:prstGeom prst="rect">
            <a:avLst/>
          </a:prstGeom>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5F833C1-D435-D103-ABD6-885A40E67C52}"/>
              </a:ext>
            </a:extLst>
          </p:cNvPr>
          <p:cNvPicPr>
            <a:picLocks noChangeAspect="1"/>
          </p:cNvPicPr>
          <p:nvPr/>
        </p:nvPicPr>
        <p:blipFill>
          <a:blip r:embed="rId5"/>
          <a:stretch>
            <a:fillRect/>
          </a:stretch>
        </p:blipFill>
        <p:spPr>
          <a:xfrm>
            <a:off x="9540077" y="5325962"/>
            <a:ext cx="1657490" cy="1078173"/>
          </a:xfrm>
          <a:prstGeom prst="rect">
            <a:avLst/>
          </a:prstGeom>
        </p:spPr>
      </p:pic>
      <p:sp>
        <p:nvSpPr>
          <p:cNvPr id="5" name="Rectangle 2">
            <a:extLst>
              <a:ext uri="{FF2B5EF4-FFF2-40B4-BE49-F238E27FC236}">
                <a16:creationId xmlns:a16="http://schemas.microsoft.com/office/drawing/2014/main" id="{1F8FC869-7EC4-7AE3-6FEE-BD3ABF7D4F7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14" name="Straight Arrow Connector 13">
            <a:extLst>
              <a:ext uri="{FF2B5EF4-FFF2-40B4-BE49-F238E27FC236}">
                <a16:creationId xmlns:a16="http://schemas.microsoft.com/office/drawing/2014/main" id="{49626934-38C0-4E01-0936-7049545F2A19}"/>
              </a:ext>
            </a:extLst>
          </p:cNvPr>
          <p:cNvCxnSpPr>
            <a:cxnSpLocks/>
          </p:cNvCxnSpPr>
          <p:nvPr/>
        </p:nvCxnSpPr>
        <p:spPr>
          <a:xfrm>
            <a:off x="7670464" y="2915368"/>
            <a:ext cx="1116076" cy="42371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B4A036E9-F6A4-6C1F-C521-66A3CD0E1B6F}"/>
              </a:ext>
            </a:extLst>
          </p:cNvPr>
          <p:cNvCxnSpPr>
            <a:cxnSpLocks/>
          </p:cNvCxnSpPr>
          <p:nvPr/>
        </p:nvCxnSpPr>
        <p:spPr>
          <a:xfrm>
            <a:off x="7670464" y="2911594"/>
            <a:ext cx="2311482" cy="26243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2" name="Picture 21" descr="A4 BCHC NHS 2018">
            <a:extLst>
              <a:ext uri="{FF2B5EF4-FFF2-40B4-BE49-F238E27FC236}">
                <a16:creationId xmlns:a16="http://schemas.microsoft.com/office/drawing/2014/main" id="{A6F182FB-DDF6-7098-FEED-773B7C6664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988" y="6120260"/>
            <a:ext cx="2065020" cy="641985"/>
          </a:xfrm>
          <a:prstGeom prst="rect">
            <a:avLst/>
          </a:prstGeom>
          <a:noFill/>
          <a:ln>
            <a:noFill/>
          </a:ln>
        </p:spPr>
      </p:pic>
    </p:spTree>
    <p:extLst>
      <p:ext uri="{BB962C8B-B14F-4D97-AF65-F5344CB8AC3E}">
        <p14:creationId xmlns:p14="http://schemas.microsoft.com/office/powerpoint/2010/main" val="181957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2" y="152534"/>
            <a:ext cx="5524076" cy="679148"/>
          </a:xfrm>
        </p:spPr>
        <p:txBody>
          <a:bodyPr>
            <a:noAutofit/>
          </a:bodyPr>
          <a:lstStyle/>
          <a:p>
            <a:r>
              <a:rPr lang="en-GB" sz="16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br>
              <a:rPr lang="en-GB" sz="1600" b="1" dirty="0">
                <a:solidFill>
                  <a:schemeClr val="tx2">
                    <a:lumMod val="75000"/>
                  </a:schemeClr>
                </a:solidFill>
                <a:latin typeface="Arial" panose="020B0604020202020204" pitchFamily="34" charset="0"/>
                <a:cs typeface="Arial" panose="020B0604020202020204" pitchFamily="34" charset="0"/>
              </a:rPr>
            </a:br>
            <a:r>
              <a:rPr lang="en-GB" sz="1600" b="1" u="sng" dirty="0">
                <a:latin typeface="Arial" panose="020B0604020202020204" pitchFamily="34" charset="0"/>
                <a:cs typeface="Arial" panose="020B0604020202020204" pitchFamily="34" charset="0"/>
              </a:rPr>
              <a:t>Clinical Record Keeping Audit 2024</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6" y="60760"/>
            <a:ext cx="2232110" cy="77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00939" y="136862"/>
            <a:ext cx="2232110" cy="72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a:extLst>
              <a:ext uri="{FF2B5EF4-FFF2-40B4-BE49-F238E27FC236}">
                <a16:creationId xmlns:a16="http://schemas.microsoft.com/office/drawing/2014/main" id="{7967294F-D208-79CF-55DE-5BBB79C2C068}"/>
              </a:ext>
            </a:extLst>
          </p:cNvPr>
          <p:cNvSpPr>
            <a:spLocks noChangeArrowheads="1"/>
          </p:cNvSpPr>
          <p:nvPr/>
        </p:nvSpPr>
        <p:spPr bwMode="auto">
          <a:xfrm flipV="1">
            <a:off x="3746739" y="2012228"/>
            <a:ext cx="3329368"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en-GB" sz="1013"/>
          </a:p>
        </p:txBody>
      </p:sp>
      <p:sp>
        <p:nvSpPr>
          <p:cNvPr id="5" name="Rectangle 2">
            <a:extLst>
              <a:ext uri="{FF2B5EF4-FFF2-40B4-BE49-F238E27FC236}">
                <a16:creationId xmlns:a16="http://schemas.microsoft.com/office/drawing/2014/main" id="{16BB58E3-0871-476F-123E-5296307093CA}"/>
              </a:ext>
            </a:extLst>
          </p:cNvPr>
          <p:cNvSpPr>
            <a:spLocks noChangeArrowheads="1"/>
          </p:cNvSpPr>
          <p:nvPr/>
        </p:nvSpPr>
        <p:spPr bwMode="auto">
          <a:xfrm flipV="1">
            <a:off x="3605259" y="1948157"/>
            <a:ext cx="3894318"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en-GB" sz="1013"/>
          </a:p>
        </p:txBody>
      </p:sp>
      <p:sp>
        <p:nvSpPr>
          <p:cNvPr id="6" name="Rectangle 2">
            <a:extLst>
              <a:ext uri="{FF2B5EF4-FFF2-40B4-BE49-F238E27FC236}">
                <a16:creationId xmlns:a16="http://schemas.microsoft.com/office/drawing/2014/main" id="{293686F4-FC7B-6AA9-777A-80AB5D4EAD96}"/>
              </a:ext>
            </a:extLst>
          </p:cNvPr>
          <p:cNvSpPr>
            <a:spLocks noChangeArrowheads="1"/>
          </p:cNvSpPr>
          <p:nvPr/>
        </p:nvSpPr>
        <p:spPr bwMode="auto">
          <a:xfrm>
            <a:off x="3524252" y="1557753"/>
            <a:ext cx="2914510" cy="31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eaLnBrk="0" fontAlgn="base" hangingPunct="0">
              <a:spcBef>
                <a:spcPct val="0"/>
              </a:spcBef>
              <a:spcAft>
                <a:spcPct val="0"/>
              </a:spcAft>
            </a:pPr>
            <a:r>
              <a:rPr lang="en-GB" altLang="en-US" sz="675" dirty="0">
                <a:latin typeface="Arial" panose="020B0604020202020204" pitchFamily="34" charset="0"/>
                <a:ea typeface="Times New Roman" panose="02020603050405020304" pitchFamily="18" charset="0"/>
                <a:cs typeface="Arial" panose="020B0604020202020204" pitchFamily="34" charset="0"/>
              </a:rPr>
              <a:t>.</a:t>
            </a:r>
            <a:endParaRPr lang="en-GB" altLang="en-US" sz="450" dirty="0"/>
          </a:p>
          <a:p>
            <a:pPr eaLnBrk="0" fontAlgn="base" hangingPunct="0">
              <a:spcBef>
                <a:spcPct val="0"/>
              </a:spcBef>
              <a:spcAft>
                <a:spcPct val="0"/>
              </a:spcAft>
            </a:pPr>
            <a:endParaRPr lang="en-GB" altLang="en-US" sz="1013" dirty="0">
              <a:latin typeface="Arial" panose="020B0604020202020204" pitchFamily="34" charset="0"/>
            </a:endParaRPr>
          </a:p>
        </p:txBody>
      </p:sp>
      <p:sp>
        <p:nvSpPr>
          <p:cNvPr id="12" name="Rectangle 4">
            <a:extLst>
              <a:ext uri="{FF2B5EF4-FFF2-40B4-BE49-F238E27FC236}">
                <a16:creationId xmlns:a16="http://schemas.microsoft.com/office/drawing/2014/main" id="{9493460D-F341-6CB9-320E-4AC6093BBEFF}"/>
              </a:ext>
            </a:extLst>
          </p:cNvPr>
          <p:cNvSpPr>
            <a:spLocks noChangeArrowheads="1"/>
          </p:cNvSpPr>
          <p:nvPr/>
        </p:nvSpPr>
        <p:spPr bwMode="auto">
          <a:xfrm flipV="1">
            <a:off x="3363098" y="1363459"/>
            <a:ext cx="4187578"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en-GB" sz="1013"/>
          </a:p>
        </p:txBody>
      </p:sp>
      <p:sp>
        <p:nvSpPr>
          <p:cNvPr id="14" name="TextBox 13">
            <a:extLst>
              <a:ext uri="{FF2B5EF4-FFF2-40B4-BE49-F238E27FC236}">
                <a16:creationId xmlns:a16="http://schemas.microsoft.com/office/drawing/2014/main" id="{948B2258-1C1C-0CB1-9ADC-0354171124EC}"/>
              </a:ext>
            </a:extLst>
          </p:cNvPr>
          <p:cNvSpPr txBox="1"/>
          <p:nvPr/>
        </p:nvSpPr>
        <p:spPr>
          <a:xfrm>
            <a:off x="102181" y="1042377"/>
            <a:ext cx="5760639" cy="5663089"/>
          </a:xfrm>
          <a:prstGeom prst="rect">
            <a:avLst/>
          </a:prstGeom>
          <a:solidFill>
            <a:schemeClr val="tx2">
              <a:lumMod val="20000"/>
              <a:lumOff val="80000"/>
            </a:schemeClr>
          </a:solidFill>
          <a:ln>
            <a:solidFill>
              <a:schemeClr val="accent2">
                <a:lumMod val="40000"/>
                <a:lumOff val="60000"/>
              </a:schemeClr>
            </a:solidFill>
          </a:ln>
        </p:spPr>
        <p:txBody>
          <a:bodyPr wrap="square" rtlCol="0">
            <a:spAutoFit/>
          </a:bodyPr>
          <a:lstStyle/>
          <a:p>
            <a:pPr algn="ctr"/>
            <a:r>
              <a:rPr lang="en-GB" sz="3600" b="1" dirty="0">
                <a:solidFill>
                  <a:srgbClr val="FF0000"/>
                </a:solidFill>
                <a:effectLst/>
                <a:latin typeface="Trebuchet MS" panose="020B0603020202020204" pitchFamily="34" charset="0"/>
                <a:ea typeface="Aptos" panose="020B0004020202020204" pitchFamily="34" charset="0"/>
                <a:cs typeface="Aptos" panose="020B0004020202020204" pitchFamily="34" charset="0"/>
              </a:rPr>
              <a:t>Well Done to all of ACS!</a:t>
            </a:r>
          </a:p>
          <a:p>
            <a:pPr algn="ctr"/>
            <a:endParaRPr lang="en-GB" sz="2000"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endParaRPr>
          </a:p>
          <a:p>
            <a:pPr algn="ctr"/>
            <a:r>
              <a:rPr lang="en-GB" sz="1800" b="1" dirty="0">
                <a:solidFill>
                  <a:schemeClr val="tx1">
                    <a:lumMod val="95000"/>
                    <a:lumOff val="5000"/>
                  </a:schemeClr>
                </a:solidFill>
                <a:effectLst/>
                <a:latin typeface="Trebuchet MS" panose="020B0603020202020204" pitchFamily="34" charset="0"/>
                <a:ea typeface="Aptos" panose="020B0004020202020204" pitchFamily="34" charset="0"/>
                <a:cs typeface="Aptos" panose="020B0004020202020204" pitchFamily="34" charset="0"/>
              </a:rPr>
              <a:t>ACS </a:t>
            </a: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was successful in completing the Clinical Record Keeping Audit 2024 within the deadline FOR ALL services. </a:t>
            </a:r>
          </a:p>
          <a:p>
            <a:pPr algn="ctr"/>
            <a:r>
              <a:rPr lang="en-GB" sz="1800" b="1" dirty="0">
                <a:solidFill>
                  <a:schemeClr val="tx1">
                    <a:lumMod val="95000"/>
                    <a:lumOff val="5000"/>
                  </a:schemeClr>
                </a:solidFill>
                <a:effectLst/>
                <a:latin typeface="Trebuchet MS" panose="020B0603020202020204" pitchFamily="34" charset="0"/>
                <a:ea typeface="Aptos" panose="020B0004020202020204" pitchFamily="34" charset="0"/>
                <a:cs typeface="Aptos" panose="020B0004020202020204" pitchFamily="34" charset="0"/>
              </a:rPr>
              <a:t>This is a great achievement considering the challenges we have faced over the last couple of months. Not only did you complete the audit, the CRK committee agreed for </a:t>
            </a: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more accurate </a:t>
            </a:r>
            <a:r>
              <a:rPr lang="en-GB" sz="1800" b="1" dirty="0">
                <a:solidFill>
                  <a:schemeClr val="tx1">
                    <a:lumMod val="95000"/>
                    <a:lumOff val="5000"/>
                  </a:schemeClr>
                </a:solidFill>
                <a:effectLst/>
                <a:latin typeface="Trebuchet MS" panose="020B0603020202020204" pitchFamily="34" charset="0"/>
                <a:ea typeface="Aptos" panose="020B0004020202020204" pitchFamily="34" charset="0"/>
                <a:cs typeface="Aptos" panose="020B0004020202020204" pitchFamily="34" charset="0"/>
              </a:rPr>
              <a:t>results and representation and to reduce bias we would </a:t>
            </a: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ask you to double the number of records to audit and to audit a neighbouring team, rather than your own and </a:t>
            </a:r>
            <a:r>
              <a:rPr lang="en-GB" b="1">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you achieved </a:t>
            </a: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this.</a:t>
            </a:r>
          </a:p>
          <a:p>
            <a:pPr algn="ctr"/>
            <a:endParaRPr lang="en-GB" sz="1800" b="1" dirty="0">
              <a:solidFill>
                <a:schemeClr val="tx1">
                  <a:lumMod val="95000"/>
                  <a:lumOff val="5000"/>
                </a:schemeClr>
              </a:solidFill>
              <a:effectLst/>
              <a:latin typeface="Trebuchet MS" panose="020B0603020202020204" pitchFamily="34" charset="0"/>
              <a:ea typeface="Aptos" panose="020B0004020202020204" pitchFamily="34" charset="0"/>
              <a:cs typeface="Aptos" panose="020B0004020202020204" pitchFamily="34" charset="0"/>
            </a:endParaRPr>
          </a:p>
          <a:p>
            <a:pPr algn="ct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I will keep you up to date with the results and any actions plans as they are produced. </a:t>
            </a:r>
          </a:p>
          <a:p>
            <a:pPr algn="ctr"/>
            <a:endPar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endParaRPr>
          </a:p>
          <a:p>
            <a:pPr algn="ct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rPr>
              <a:t>Well done and Thank you </a:t>
            </a:r>
            <a:r>
              <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sym typeface="Wingdings" panose="05000000000000000000" pitchFamily="2" charset="2"/>
              </a:rPr>
              <a:t></a:t>
            </a:r>
            <a:endParaRPr lang="en-GB" b="1" dirty="0">
              <a:solidFill>
                <a:schemeClr val="tx1">
                  <a:lumMod val="95000"/>
                  <a:lumOff val="5000"/>
                </a:schemeClr>
              </a:solidFill>
              <a:latin typeface="Trebuchet MS" panose="020B0603020202020204" pitchFamily="34" charset="0"/>
              <a:ea typeface="Aptos" panose="020B0004020202020204" pitchFamily="34" charset="0"/>
              <a:cs typeface="Aptos" panose="020B0004020202020204" pitchFamily="34" charset="0"/>
            </a:endParaRPr>
          </a:p>
          <a:p>
            <a:pPr algn="ctr"/>
            <a:endParaRPr lang="en-GB" sz="1800" b="1" dirty="0">
              <a:solidFill>
                <a:srgbClr val="FF0000"/>
              </a:solidFill>
              <a:effectLst/>
              <a:latin typeface="Trebuchet MS" panose="020B0603020202020204" pitchFamily="34" charset="0"/>
              <a:ea typeface="Aptos" panose="020B0004020202020204" pitchFamily="34" charset="0"/>
              <a:cs typeface="Aptos" panose="020B0004020202020204" pitchFamily="34" charset="0"/>
            </a:endParaRPr>
          </a:p>
        </p:txBody>
      </p:sp>
      <p:pic>
        <p:nvPicPr>
          <p:cNvPr id="13" name="Picture 12">
            <a:extLst>
              <a:ext uri="{FF2B5EF4-FFF2-40B4-BE49-F238E27FC236}">
                <a16:creationId xmlns:a16="http://schemas.microsoft.com/office/drawing/2014/main" id="{ED7082A2-F933-9430-02D4-7B733320C76E}"/>
              </a:ext>
            </a:extLst>
          </p:cNvPr>
          <p:cNvPicPr>
            <a:picLocks noChangeAspect="1"/>
          </p:cNvPicPr>
          <p:nvPr/>
        </p:nvPicPr>
        <p:blipFill>
          <a:blip r:embed="rId5"/>
          <a:stretch>
            <a:fillRect/>
          </a:stretch>
        </p:blipFill>
        <p:spPr>
          <a:xfrm>
            <a:off x="335360" y="8133583"/>
            <a:ext cx="2082967" cy="656486"/>
          </a:xfrm>
          <a:prstGeom prst="rect">
            <a:avLst/>
          </a:prstGeom>
        </p:spPr>
      </p:pic>
      <p:pic>
        <p:nvPicPr>
          <p:cNvPr id="10" name="Picture 9">
            <a:extLst>
              <a:ext uri="{FF2B5EF4-FFF2-40B4-BE49-F238E27FC236}">
                <a16:creationId xmlns:a16="http://schemas.microsoft.com/office/drawing/2014/main" id="{DDE75180-A423-E324-6136-F47D7F524AE8}"/>
              </a:ext>
            </a:extLst>
          </p:cNvPr>
          <p:cNvPicPr>
            <a:picLocks noChangeAspect="1"/>
          </p:cNvPicPr>
          <p:nvPr/>
        </p:nvPicPr>
        <p:blipFill>
          <a:blip r:embed="rId6"/>
          <a:stretch>
            <a:fillRect/>
          </a:stretch>
        </p:blipFill>
        <p:spPr>
          <a:xfrm>
            <a:off x="9803007" y="8290671"/>
            <a:ext cx="2197649" cy="580383"/>
          </a:xfrm>
          <a:prstGeom prst="rect">
            <a:avLst/>
          </a:prstGeom>
        </p:spPr>
      </p:pic>
      <p:graphicFrame>
        <p:nvGraphicFramePr>
          <p:cNvPr id="3" name="Table 2">
            <a:extLst>
              <a:ext uri="{FF2B5EF4-FFF2-40B4-BE49-F238E27FC236}">
                <a16:creationId xmlns:a16="http://schemas.microsoft.com/office/drawing/2014/main" id="{3FF9F695-183F-E95D-2B85-3B3B1A7A9A1B}"/>
              </a:ext>
            </a:extLst>
          </p:cNvPr>
          <p:cNvGraphicFramePr>
            <a:graphicFrameLocks noGrp="1"/>
          </p:cNvGraphicFramePr>
          <p:nvPr>
            <p:extLst>
              <p:ext uri="{D42A27DB-BD31-4B8C-83A1-F6EECF244321}">
                <p14:modId xmlns:p14="http://schemas.microsoft.com/office/powerpoint/2010/main" val="859709948"/>
              </p:ext>
            </p:extLst>
          </p:nvPr>
        </p:nvGraphicFramePr>
        <p:xfrm>
          <a:off x="6096000" y="1017652"/>
          <a:ext cx="5905240" cy="5656374"/>
        </p:xfrm>
        <a:graphic>
          <a:graphicData uri="http://schemas.openxmlformats.org/drawingml/2006/table">
            <a:tbl>
              <a:tblPr firstRow="1" firstCol="1" bandRow="1">
                <a:tableStyleId>{5C22544A-7EE6-4342-B048-85BDC9FD1C3A}</a:tableStyleId>
              </a:tblPr>
              <a:tblGrid>
                <a:gridCol w="553012">
                  <a:extLst>
                    <a:ext uri="{9D8B030D-6E8A-4147-A177-3AD203B41FA5}">
                      <a16:colId xmlns:a16="http://schemas.microsoft.com/office/drawing/2014/main" val="2512108237"/>
                    </a:ext>
                  </a:extLst>
                </a:gridCol>
                <a:gridCol w="3371725">
                  <a:extLst>
                    <a:ext uri="{9D8B030D-6E8A-4147-A177-3AD203B41FA5}">
                      <a16:colId xmlns:a16="http://schemas.microsoft.com/office/drawing/2014/main" val="3986303252"/>
                    </a:ext>
                  </a:extLst>
                </a:gridCol>
                <a:gridCol w="144016">
                  <a:extLst>
                    <a:ext uri="{9D8B030D-6E8A-4147-A177-3AD203B41FA5}">
                      <a16:colId xmlns:a16="http://schemas.microsoft.com/office/drawing/2014/main" val="2697009603"/>
                    </a:ext>
                  </a:extLst>
                </a:gridCol>
                <a:gridCol w="720080">
                  <a:extLst>
                    <a:ext uri="{9D8B030D-6E8A-4147-A177-3AD203B41FA5}">
                      <a16:colId xmlns:a16="http://schemas.microsoft.com/office/drawing/2014/main" val="3174447854"/>
                    </a:ext>
                  </a:extLst>
                </a:gridCol>
                <a:gridCol w="1116407">
                  <a:extLst>
                    <a:ext uri="{9D8B030D-6E8A-4147-A177-3AD203B41FA5}">
                      <a16:colId xmlns:a16="http://schemas.microsoft.com/office/drawing/2014/main" val="1715656860"/>
                    </a:ext>
                  </a:extLst>
                </a:gridCol>
              </a:tblGrid>
              <a:tr h="395124">
                <a:tc gridSpan="3">
                  <a:txBody>
                    <a:bodyPr/>
                    <a:lstStyle/>
                    <a:p>
                      <a:pPr algn="ctr"/>
                      <a:r>
                        <a:rPr lang="en-GB" sz="1200" dirty="0">
                          <a:effectLst/>
                        </a:rPr>
                        <a:t>Results for ACS </a:t>
                      </a:r>
                    </a:p>
                  </a:txBody>
                  <a:tcPr marL="45441" marR="19475" marT="19475" marB="19475" anchor="ctr"/>
                </a:tc>
                <a:tc hMerge="1">
                  <a:txBody>
                    <a:bodyPr/>
                    <a:lstStyle/>
                    <a:p>
                      <a:endParaRPr lang="en-GB"/>
                    </a:p>
                  </a:txBody>
                  <a:tcPr/>
                </a:tc>
                <a:tc hMerge="1">
                  <a:txBody>
                    <a:bodyPr/>
                    <a:lstStyle/>
                    <a:p>
                      <a:endParaRPr lang="en-GB"/>
                    </a:p>
                  </a:txBody>
                  <a:tcPr/>
                </a:tc>
                <a:tc>
                  <a:txBody>
                    <a:bodyPr/>
                    <a:lstStyle/>
                    <a:p>
                      <a:pPr algn="ctr"/>
                      <a:r>
                        <a:rPr lang="en-GB" sz="1200" dirty="0">
                          <a:effectLst/>
                        </a:rPr>
                        <a:t>Response Percent</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19475" marR="19475" marT="19475" marB="19475" anchor="ctr"/>
                </a:tc>
                <a:tc>
                  <a:txBody>
                    <a:bodyPr/>
                    <a:lstStyle/>
                    <a:p>
                      <a:pPr algn="ctr"/>
                      <a:r>
                        <a:rPr lang="en-GB" sz="1200" dirty="0">
                          <a:effectLst/>
                        </a:rPr>
                        <a:t>Response Total</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19475" marR="19475" marT="19475" marB="19475" anchor="ctr"/>
                </a:tc>
                <a:extLst>
                  <a:ext uri="{0D108BD9-81ED-4DB2-BD59-A6C34878D82A}">
                    <a16:rowId xmlns:a16="http://schemas.microsoft.com/office/drawing/2014/main" val="2204658069"/>
                  </a:ext>
                </a:extLst>
              </a:tr>
              <a:tr h="238712">
                <a:tc>
                  <a:txBody>
                    <a:bodyPr/>
                    <a:lstStyle/>
                    <a:p>
                      <a:pPr algn="ctr"/>
                      <a:r>
                        <a:rPr lang="en-GB" sz="1200">
                          <a:effectLst/>
                        </a:rPr>
                        <a:t>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North Locality IMTs</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8.93%</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41</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924478324"/>
                  </a:ext>
                </a:extLst>
              </a:tr>
              <a:tr h="238712">
                <a:tc>
                  <a:txBody>
                    <a:bodyPr/>
                    <a:lstStyle/>
                    <a:p>
                      <a:pPr algn="ctr"/>
                      <a:r>
                        <a:rPr lang="en-GB" sz="1200">
                          <a:effectLst/>
                        </a:rPr>
                        <a:t>2</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West Locality IMTs</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7.41%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rPr>
                        <a:t>43</a:t>
                      </a:r>
                    </a:p>
                  </a:txBody>
                  <a:tcPr marL="25967" marR="25967" marT="25967" marB="25967" anchor="ctr"/>
                </a:tc>
                <a:extLst>
                  <a:ext uri="{0D108BD9-81ED-4DB2-BD59-A6C34878D82A}">
                    <a16:rowId xmlns:a16="http://schemas.microsoft.com/office/drawing/2014/main" val="1848270896"/>
                  </a:ext>
                </a:extLst>
              </a:tr>
              <a:tr h="238712">
                <a:tc>
                  <a:txBody>
                    <a:bodyPr/>
                    <a:lstStyle/>
                    <a:p>
                      <a:pPr algn="ctr"/>
                      <a:r>
                        <a:rPr lang="en-GB" sz="1200">
                          <a:effectLst/>
                        </a:rPr>
                        <a:t>3</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East Locality IMTs</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8.71%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40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101664473"/>
                  </a:ext>
                </a:extLst>
              </a:tr>
              <a:tr h="238712">
                <a:tc>
                  <a:txBody>
                    <a:bodyPr/>
                    <a:lstStyle/>
                    <a:p>
                      <a:pPr algn="ctr"/>
                      <a:r>
                        <a:rPr lang="en-GB" sz="1200">
                          <a:effectLst/>
                        </a:rPr>
                        <a:t>4</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Central Locality IMTs</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9.80%</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45</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1416113583"/>
                  </a:ext>
                </a:extLst>
              </a:tr>
              <a:tr h="238712">
                <a:tc>
                  <a:txBody>
                    <a:bodyPr/>
                    <a:lstStyle/>
                    <a:p>
                      <a:pPr algn="ctr"/>
                      <a:r>
                        <a:rPr lang="en-GB" sz="1200">
                          <a:effectLst/>
                        </a:rPr>
                        <a:t>5</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South Locality IMTs</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9.37%</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43</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3985648103"/>
                  </a:ext>
                </a:extLst>
              </a:tr>
              <a:tr h="238712">
                <a:tc>
                  <a:txBody>
                    <a:bodyPr/>
                    <a:lstStyle/>
                    <a:p>
                      <a:pPr algn="ctr"/>
                      <a:r>
                        <a:rPr lang="en-GB" sz="1200">
                          <a:effectLst/>
                        </a:rPr>
                        <a:t>6</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Virtual Wards</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2.40%</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11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3480456906"/>
                  </a:ext>
                </a:extLst>
              </a:tr>
              <a:tr h="238712">
                <a:tc>
                  <a:txBody>
                    <a:bodyPr/>
                    <a:lstStyle/>
                    <a:p>
                      <a:pPr algn="ctr"/>
                      <a:r>
                        <a:rPr lang="en-GB" sz="1200">
                          <a:effectLst/>
                        </a:rPr>
                        <a:t>7</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Continence - Bladder &amp; Bowell</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34858019"/>
                  </a:ext>
                </a:extLst>
              </a:tr>
              <a:tr h="238712">
                <a:tc>
                  <a:txBody>
                    <a:bodyPr/>
                    <a:lstStyle/>
                    <a:p>
                      <a:pPr algn="ctr"/>
                      <a:r>
                        <a:rPr lang="en-GB" sz="1200">
                          <a:effectLst/>
                        </a:rPr>
                        <a:t>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Diabetes and CKD</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929975947"/>
                  </a:ext>
                </a:extLst>
              </a:tr>
              <a:tr h="238712">
                <a:tc>
                  <a:txBody>
                    <a:bodyPr/>
                    <a:lstStyle/>
                    <a:p>
                      <a:pPr algn="ctr"/>
                      <a:r>
                        <a:rPr lang="en-GB" sz="1200">
                          <a:effectLst/>
                        </a:rPr>
                        <a:t>9</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Lymphoedema</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262542723"/>
                  </a:ext>
                </a:extLst>
              </a:tr>
              <a:tr h="238712">
                <a:tc>
                  <a:txBody>
                    <a:bodyPr/>
                    <a:lstStyle/>
                    <a:p>
                      <a:pPr algn="ctr"/>
                      <a:r>
                        <a:rPr lang="en-GB" sz="1200">
                          <a:effectLst/>
                        </a:rPr>
                        <a:t>10</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Respiratory</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10</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77363496"/>
                  </a:ext>
                </a:extLst>
              </a:tr>
              <a:tr h="238712">
                <a:tc>
                  <a:txBody>
                    <a:bodyPr/>
                    <a:lstStyle/>
                    <a:p>
                      <a:pPr algn="ctr"/>
                      <a:r>
                        <a:rPr lang="en-GB" sz="1200">
                          <a:effectLst/>
                        </a:rPr>
                        <a:t>11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Tissue Viability</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4032532959"/>
                  </a:ext>
                </a:extLst>
              </a:tr>
              <a:tr h="238712">
                <a:tc>
                  <a:txBody>
                    <a:bodyPr/>
                    <a:lstStyle/>
                    <a:p>
                      <a:pPr algn="ctr"/>
                      <a:r>
                        <a:rPr lang="en-GB" sz="1200">
                          <a:effectLst/>
                        </a:rPr>
                        <a:t>12</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Cardiac Service</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774760881"/>
                  </a:ext>
                </a:extLst>
              </a:tr>
              <a:tr h="238712">
                <a:tc>
                  <a:txBody>
                    <a:bodyPr/>
                    <a:lstStyle/>
                    <a:p>
                      <a:pPr algn="ctr"/>
                      <a:r>
                        <a:rPr lang="en-GB" sz="1200">
                          <a:effectLst/>
                        </a:rPr>
                        <a:t>13</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Early Intervention Community Team West</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1.74%</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rPr>
                        <a:t>10</a:t>
                      </a:r>
                    </a:p>
                  </a:txBody>
                  <a:tcPr marL="25967" marR="25967" marT="25967" marB="25967" anchor="ctr"/>
                </a:tc>
                <a:extLst>
                  <a:ext uri="{0D108BD9-81ED-4DB2-BD59-A6C34878D82A}">
                    <a16:rowId xmlns:a16="http://schemas.microsoft.com/office/drawing/2014/main" val="2979524100"/>
                  </a:ext>
                </a:extLst>
              </a:tr>
              <a:tr h="238712">
                <a:tc>
                  <a:txBody>
                    <a:bodyPr/>
                    <a:lstStyle/>
                    <a:p>
                      <a:pPr algn="ctr"/>
                      <a:r>
                        <a:rPr lang="en-GB" sz="1200">
                          <a:effectLst/>
                        </a:rPr>
                        <a:t>14</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Early Intervention Community Team East</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2.61%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12</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3036036018"/>
                  </a:ext>
                </a:extLst>
              </a:tr>
              <a:tr h="238712">
                <a:tc>
                  <a:txBody>
                    <a:bodyPr/>
                    <a:lstStyle/>
                    <a:p>
                      <a:pPr algn="ctr"/>
                      <a:r>
                        <a:rPr lang="en-GB" sz="1200">
                          <a:effectLst/>
                        </a:rPr>
                        <a:t>15</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Parkinson's Team</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2.40%</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11</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400914359"/>
                  </a:ext>
                </a:extLst>
              </a:tr>
              <a:tr h="238712">
                <a:tc>
                  <a:txBody>
                    <a:bodyPr/>
                    <a:lstStyle/>
                    <a:p>
                      <a:pPr algn="ctr"/>
                      <a:r>
                        <a:rPr lang="en-GB" sz="1200">
                          <a:effectLst/>
                        </a:rPr>
                        <a:t>16</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Early Intervention Community Team South</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1555437816"/>
                  </a:ext>
                </a:extLst>
              </a:tr>
              <a:tr h="238712">
                <a:tc>
                  <a:txBody>
                    <a:bodyPr/>
                    <a:lstStyle/>
                    <a:p>
                      <a:pPr algn="ctr"/>
                      <a:r>
                        <a:rPr lang="en-GB" sz="1200">
                          <a:effectLst/>
                        </a:rPr>
                        <a:t>17</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Therapy Hub</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20.04%</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92</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755359170"/>
                  </a:ext>
                </a:extLst>
              </a:tr>
              <a:tr h="238712">
                <a:tc>
                  <a:txBody>
                    <a:bodyPr/>
                    <a:lstStyle/>
                    <a:p>
                      <a:pPr algn="ctr"/>
                      <a:r>
                        <a:rPr lang="en-GB" sz="1200">
                          <a:effectLst/>
                        </a:rPr>
                        <a:t>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Early Intervention Community Team Central</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2.61%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12</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1240202609"/>
                  </a:ext>
                </a:extLst>
              </a:tr>
              <a:tr h="238712">
                <a:tc>
                  <a:txBody>
                    <a:bodyPr/>
                    <a:lstStyle/>
                    <a:p>
                      <a:pPr algn="ctr"/>
                      <a:r>
                        <a:rPr lang="en-GB" sz="1200">
                          <a:effectLst/>
                        </a:rPr>
                        <a:t>19</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Falls Service</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998109414"/>
                  </a:ext>
                </a:extLst>
              </a:tr>
              <a:tr h="238712">
                <a:tc>
                  <a:txBody>
                    <a:bodyPr/>
                    <a:lstStyle/>
                    <a:p>
                      <a:pPr algn="ctr"/>
                      <a:r>
                        <a:rPr lang="en-GB" sz="1200">
                          <a:effectLst/>
                        </a:rPr>
                        <a:t>20</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Early Intervention Community Team North</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191573071"/>
                  </a:ext>
                </a:extLst>
              </a:tr>
              <a:tr h="238712">
                <a:tc>
                  <a:txBody>
                    <a:bodyPr/>
                    <a:lstStyle/>
                    <a:p>
                      <a:pPr algn="ctr"/>
                      <a:r>
                        <a:rPr lang="en-GB" sz="1200">
                          <a:effectLst/>
                        </a:rPr>
                        <a:t>21</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IV Therapy Service</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2061533200"/>
                  </a:ext>
                </a:extLst>
              </a:tr>
              <a:tr h="238712">
                <a:tc>
                  <a:txBody>
                    <a:bodyPr/>
                    <a:lstStyle/>
                    <a:p>
                      <a:pPr algn="ctr"/>
                      <a:r>
                        <a:rPr lang="en-GB" sz="1200" dirty="0">
                          <a:effectLst/>
                        </a:rPr>
                        <a:t>22</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r>
                        <a:rPr lang="en-GB" sz="1200" dirty="0">
                          <a:effectLst/>
                        </a:rPr>
                        <a:t>Urgent Community Response</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45441" marR="25967" marT="25967" marB="25967" anchor="ctr"/>
                </a:tc>
                <a:tc>
                  <a:txBody>
                    <a:bodyPr/>
                    <a:lstStyle/>
                    <a:p>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a:effectLst/>
                        </a:rPr>
                        <a:t>2.18%</a:t>
                      </a:r>
                      <a:endParaRPr lang="en-GB" sz="120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tc>
                  <a:txBody>
                    <a:bodyPr/>
                    <a:lstStyle/>
                    <a:p>
                      <a:pPr algn="ctr"/>
                      <a:r>
                        <a:rPr lang="en-GB" sz="1200" dirty="0">
                          <a:effectLst/>
                        </a:rPr>
                        <a:t>10</a:t>
                      </a:r>
                      <a:endParaRPr lang="en-GB" sz="1200" dirty="0">
                        <a:solidFill>
                          <a:srgbClr val="000000"/>
                        </a:solidFill>
                        <a:effectLst/>
                        <a:latin typeface="Trebuchet MS" panose="020B0603020202020204" pitchFamily="34" charset="0"/>
                        <a:ea typeface="Aptos" panose="020B0004020202020204" pitchFamily="34" charset="0"/>
                        <a:cs typeface="Aptos" panose="020B0004020202020204" pitchFamily="34" charset="0"/>
                      </a:endParaRPr>
                    </a:p>
                  </a:txBody>
                  <a:tcPr marL="25967" marR="25967" marT="25967" marB="25967" anchor="ctr"/>
                </a:tc>
                <a:extLst>
                  <a:ext uri="{0D108BD9-81ED-4DB2-BD59-A6C34878D82A}">
                    <a16:rowId xmlns:a16="http://schemas.microsoft.com/office/drawing/2014/main" val="960914991"/>
                  </a:ext>
                </a:extLst>
              </a:tr>
            </a:tbl>
          </a:graphicData>
        </a:graphic>
      </p:graphicFrame>
    </p:spTree>
    <p:extLst>
      <p:ext uri="{BB962C8B-B14F-4D97-AF65-F5344CB8AC3E}">
        <p14:creationId xmlns:p14="http://schemas.microsoft.com/office/powerpoint/2010/main" val="40907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AF3D6-3088-0692-A6DB-A6E58429A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6FA3E-1F42-35D0-7277-2CEDB1FCE018}"/>
              </a:ext>
            </a:extLst>
          </p:cNvPr>
          <p:cNvSpPr>
            <a:spLocks noGrp="1"/>
          </p:cNvSpPr>
          <p:nvPr>
            <p:ph type="title"/>
          </p:nvPr>
        </p:nvSpPr>
        <p:spPr>
          <a:xfrm>
            <a:off x="3763691" y="-141821"/>
            <a:ext cx="5146842" cy="928105"/>
          </a:xfrm>
        </p:spPr>
        <p:txBody>
          <a:bodyPr>
            <a:normAutofit/>
          </a:bodyPr>
          <a:lstStyle/>
          <a:p>
            <a:br>
              <a:rPr lang="en-GB" sz="1400" b="1" dirty="0">
                <a:solidFill>
                  <a:schemeClr val="tx2">
                    <a:lumMod val="75000"/>
                  </a:schemeClr>
                </a:solidFill>
                <a:latin typeface="Arial" panose="020B0604020202020204" pitchFamily="34" charset="0"/>
                <a:cs typeface="Arial" panose="020B0604020202020204" pitchFamily="34" charset="0"/>
              </a:rPr>
            </a:br>
            <a:r>
              <a:rPr lang="en-GB" sz="1400" b="1" dirty="0">
                <a:solidFill>
                  <a:schemeClr val="tx2">
                    <a:lumMod val="75000"/>
                  </a:schemeClr>
                </a:solidFill>
                <a:latin typeface="Arial" panose="020B0604020202020204" pitchFamily="34" charset="0"/>
                <a:cs typeface="Arial" panose="020B0604020202020204" pitchFamily="34" charset="0"/>
              </a:rPr>
              <a:t>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BE5CE3D8-2DDA-96D7-31A9-BB34FBF5B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112" y="99120"/>
            <a:ext cx="20367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96C527BB-1048-E8E9-5600-F3D78267A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30203"/>
            <a:ext cx="2511425" cy="4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27293629-7C13-85CB-67E8-61B91E83A8F1}"/>
              </a:ext>
            </a:extLst>
          </p:cNvPr>
          <p:cNvPicPr>
            <a:picLocks noChangeAspect="1"/>
          </p:cNvPicPr>
          <p:nvPr/>
        </p:nvPicPr>
        <p:blipFill>
          <a:blip r:embed="rId4"/>
          <a:stretch>
            <a:fillRect/>
          </a:stretch>
        </p:blipFill>
        <p:spPr>
          <a:xfrm>
            <a:off x="2721459" y="101529"/>
            <a:ext cx="1042232" cy="496863"/>
          </a:xfrm>
          <a:prstGeom prst="rect">
            <a:avLst/>
          </a:prstGeom>
        </p:spPr>
      </p:pic>
      <p:pic>
        <p:nvPicPr>
          <p:cNvPr id="9" name="Picture 8">
            <a:extLst>
              <a:ext uri="{FF2B5EF4-FFF2-40B4-BE49-F238E27FC236}">
                <a16:creationId xmlns:a16="http://schemas.microsoft.com/office/drawing/2014/main" id="{C6C8FF2E-2287-C0E4-42AC-815F5F6A0227}"/>
              </a:ext>
            </a:extLst>
          </p:cNvPr>
          <p:cNvPicPr>
            <a:picLocks noChangeAspect="1"/>
          </p:cNvPicPr>
          <p:nvPr/>
        </p:nvPicPr>
        <p:blipFill>
          <a:blip r:embed="rId5"/>
          <a:stretch>
            <a:fillRect/>
          </a:stretch>
        </p:blipFill>
        <p:spPr>
          <a:xfrm>
            <a:off x="9332746" y="73801"/>
            <a:ext cx="1134007" cy="496863"/>
          </a:xfrm>
          <a:prstGeom prst="rect">
            <a:avLst/>
          </a:prstGeom>
        </p:spPr>
      </p:pic>
      <p:sp>
        <p:nvSpPr>
          <p:cNvPr id="5" name="TextBox 4">
            <a:extLst>
              <a:ext uri="{FF2B5EF4-FFF2-40B4-BE49-F238E27FC236}">
                <a16:creationId xmlns:a16="http://schemas.microsoft.com/office/drawing/2014/main" id="{D9CAE780-7D1F-2569-197E-5F265971C5BD}"/>
              </a:ext>
            </a:extLst>
          </p:cNvPr>
          <p:cNvSpPr txBox="1"/>
          <p:nvPr/>
        </p:nvSpPr>
        <p:spPr>
          <a:xfrm>
            <a:off x="102684" y="525474"/>
            <a:ext cx="10169780" cy="523220"/>
          </a:xfrm>
          <a:prstGeom prst="rect">
            <a:avLst/>
          </a:prstGeom>
          <a:solidFill>
            <a:schemeClr val="accent5"/>
          </a:solidFill>
        </p:spPr>
        <p:txBody>
          <a:bodyPr wrap="square">
            <a:spAutoFit/>
          </a:bodyPr>
          <a:lstStyle/>
          <a:p>
            <a:r>
              <a:rPr lang="en-GB" sz="1400" b="1" dirty="0">
                <a:latin typeface="Arial" panose="020B0604020202020204" pitchFamily="34" charset="0"/>
                <a:cs typeface="Arial" panose="020B0604020202020204" pitchFamily="34" charset="0"/>
              </a:rPr>
              <a:t>LFE nominations</a:t>
            </a:r>
            <a:r>
              <a:rPr lang="en-GB" sz="1400" dirty="0">
                <a:latin typeface="Arial" panose="020B0604020202020204" pitchFamily="34" charset="0"/>
                <a:cs typeface="Arial" panose="020B0604020202020204" pitchFamily="34" charset="0"/>
              </a:rPr>
              <a:t>: Total number of submitted Learning from Excellence nominations received in November 2024 is 96 and all have been shared with the divisions. 23 are for ACS </a:t>
            </a:r>
          </a:p>
        </p:txBody>
      </p:sp>
      <p:sp>
        <p:nvSpPr>
          <p:cNvPr id="7" name="TextBox 6">
            <a:extLst>
              <a:ext uri="{FF2B5EF4-FFF2-40B4-BE49-F238E27FC236}">
                <a16:creationId xmlns:a16="http://schemas.microsoft.com/office/drawing/2014/main" id="{AF626EB4-7317-95E9-28AB-CC26FD4D0C4F}"/>
              </a:ext>
            </a:extLst>
          </p:cNvPr>
          <p:cNvSpPr txBox="1"/>
          <p:nvPr/>
        </p:nvSpPr>
        <p:spPr>
          <a:xfrm>
            <a:off x="119336" y="2229754"/>
            <a:ext cx="11931003" cy="1754326"/>
          </a:xfrm>
          <a:prstGeom prst="rect">
            <a:avLst/>
          </a:prstGeom>
          <a:solidFill>
            <a:schemeClr val="accent6">
              <a:lumMod val="20000"/>
              <a:lumOff val="80000"/>
            </a:schemeClr>
          </a:solidFill>
        </p:spPr>
        <p:txBody>
          <a:bodyPr wrap="square">
            <a:spAutoFit/>
          </a:bodyPr>
          <a:lstStyle/>
          <a:p>
            <a:r>
              <a:rPr lang="en-GB" dirty="0"/>
              <a:t>(ID: 135979) XXXX supported one of our patients to get back to her own home. Patient was transferred to a temporary accommodation from Moseley Hall hospital while social services were getting deep cleaning done in her own home. Patient was unable to transfer back to her own home due to deteriorated mobility while she was in the temporary accommodation. We have contacted non urgent patient transport to arrange transfer and transportation, but they have refused. XXXX along with one of our therapy support workers put extra effort in arranging a temporary wheelchair on loan and assisted the patient to transfer back home. I would like to thank you and appreciate both of my colleagues for their hard work and dedication.</a:t>
            </a:r>
          </a:p>
        </p:txBody>
      </p:sp>
      <p:sp>
        <p:nvSpPr>
          <p:cNvPr id="4" name="TextBox 3">
            <a:extLst>
              <a:ext uri="{FF2B5EF4-FFF2-40B4-BE49-F238E27FC236}">
                <a16:creationId xmlns:a16="http://schemas.microsoft.com/office/drawing/2014/main" id="{353F89CB-233B-2B19-2138-B159C1FF936C}"/>
              </a:ext>
            </a:extLst>
          </p:cNvPr>
          <p:cNvSpPr txBox="1"/>
          <p:nvPr/>
        </p:nvSpPr>
        <p:spPr>
          <a:xfrm>
            <a:off x="110407" y="1003328"/>
            <a:ext cx="11948860" cy="1169551"/>
          </a:xfrm>
          <a:prstGeom prst="rect">
            <a:avLst/>
          </a:prstGeom>
          <a:solidFill>
            <a:schemeClr val="accent4">
              <a:lumMod val="40000"/>
              <a:lumOff val="60000"/>
            </a:schemeClr>
          </a:solidFill>
        </p:spPr>
        <p:txBody>
          <a:bodyPr wrap="square">
            <a:spAutoFit/>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Roots</a:t>
            </a:r>
            <a:r>
              <a:rPr lang="en-GB" sz="1400" dirty="0">
                <a:effectLst/>
                <a:latin typeface="Arial" panose="020B0604020202020204" pitchFamily="34" charset="0"/>
                <a:ea typeface="Calibri" panose="020F0502020204030204" pitchFamily="34" charset="0"/>
                <a:cs typeface="Arial" panose="020B0604020202020204" pitchFamily="34" charset="0"/>
              </a:rPr>
              <a:t> are the general ‘thank you’ and ‘well done’, which are wonderful to receive and act as a morale booster. </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Branche</a:t>
            </a:r>
            <a:r>
              <a:rPr lang="en-GB"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s are those areas of learning that can be adopted and adapted at a local level </a:t>
            </a:r>
          </a:p>
          <a:p>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Apples </a:t>
            </a:r>
            <a:r>
              <a:rPr lang="en-GB" sz="1400" dirty="0">
                <a:solidFill>
                  <a:srgbClr val="00B050"/>
                </a:solidFill>
                <a:effectLst/>
                <a:latin typeface="Arial" panose="020B0604020202020204" pitchFamily="34" charset="0"/>
                <a:ea typeface="Calibri" panose="020F0502020204030204" pitchFamily="34" charset="0"/>
                <a:cs typeface="Arial" panose="020B0604020202020204" pitchFamily="34" charset="0"/>
              </a:rPr>
              <a:t>being the work that has far-reaching Quality Improvement (QI) potential.</a:t>
            </a:r>
            <a:r>
              <a:rPr lang="en-GB"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EACEEDA5-00D9-34AA-0B3E-56018F04BAC6}"/>
              </a:ext>
            </a:extLst>
          </p:cNvPr>
          <p:cNvGraphicFramePr>
            <a:graphicFrameLocks noGrp="1"/>
          </p:cNvGraphicFramePr>
          <p:nvPr>
            <p:extLst>
              <p:ext uri="{D42A27DB-BD31-4B8C-83A1-F6EECF244321}">
                <p14:modId xmlns:p14="http://schemas.microsoft.com/office/powerpoint/2010/main" val="2270915788"/>
              </p:ext>
            </p:extLst>
          </p:nvPr>
        </p:nvGraphicFramePr>
        <p:xfrm>
          <a:off x="137111" y="3968803"/>
          <a:ext cx="11931003" cy="2603754"/>
        </p:xfrm>
        <a:graphic>
          <a:graphicData uri="http://schemas.openxmlformats.org/drawingml/2006/table">
            <a:tbl>
              <a:tblPr>
                <a:tableStyleId>{5C22544A-7EE6-4342-B048-85BDC9FD1C3A}</a:tableStyleId>
              </a:tblPr>
              <a:tblGrid>
                <a:gridCol w="11931003">
                  <a:extLst>
                    <a:ext uri="{9D8B030D-6E8A-4147-A177-3AD203B41FA5}">
                      <a16:colId xmlns:a16="http://schemas.microsoft.com/office/drawing/2014/main" val="1288439237"/>
                    </a:ext>
                  </a:extLst>
                </a:gridCol>
              </a:tblGrid>
              <a:tr h="535718">
                <a:tc>
                  <a:txBody>
                    <a:bodyPr/>
                    <a:lstStyle/>
                    <a:p>
                      <a:pPr>
                        <a:lnSpc>
                          <a:spcPct val="115000"/>
                        </a:lnSpc>
                        <a:spcAft>
                          <a:spcPts val="800"/>
                        </a:spcAft>
                      </a:pPr>
                      <a:r>
                        <a:rPr lang="en-GB" sz="1800" kern="1200" dirty="0">
                          <a:solidFill>
                            <a:schemeClr val="dk1"/>
                          </a:solidFill>
                          <a:effectLst/>
                          <a:latin typeface="+mn-lt"/>
                          <a:ea typeface="+mn-ea"/>
                          <a:cs typeface="+mn-cs"/>
                        </a:rPr>
                        <a:t>(ID: 135972) A patients daughter asked to speak to myself as Service Manager to provide feedback on their experience liaising with the Central Unplanned Team regarding her Mother's care. The daughter has experienced frustrations in relation to care following discharge from hospital and acknowledged her frustrations when speaking with both XXXX as Deputy Team Manager and XXXX as Triage Nurse. The feedback received was how both XXXX and XXXX remained calm, professional and caring throughout ensuring the patients daughter felt valued and listened to. The patient’s daughter found both nurses to be extremely supportive and helpful and described them both as a 'breathe of fresh air'. Both nurses demonstrated our trust values of caring through compassionate communication with a patients relative ensuring safe high quality care for the patient remained at the heart of all discussions. Well done both!</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24765" marR="24765" marT="24765" marB="75565"/>
                </a:tc>
                <a:extLst>
                  <a:ext uri="{0D108BD9-81ED-4DB2-BD59-A6C34878D82A}">
                    <a16:rowId xmlns:a16="http://schemas.microsoft.com/office/drawing/2014/main" val="2517183704"/>
                  </a:ext>
                </a:extLst>
              </a:tr>
            </a:tbl>
          </a:graphicData>
        </a:graphic>
      </p:graphicFrame>
    </p:spTree>
    <p:extLst>
      <p:ext uri="{BB962C8B-B14F-4D97-AF65-F5344CB8AC3E}">
        <p14:creationId xmlns:p14="http://schemas.microsoft.com/office/powerpoint/2010/main" val="409593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362F-6125-B592-CF7F-66AA2DCA6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806E5-37A0-EC3E-1009-1D5D69ED1B6E}"/>
              </a:ext>
            </a:extLst>
          </p:cNvPr>
          <p:cNvSpPr>
            <a:spLocks noGrp="1"/>
          </p:cNvSpPr>
          <p:nvPr>
            <p:ph type="title"/>
          </p:nvPr>
        </p:nvSpPr>
        <p:spPr>
          <a:xfrm>
            <a:off x="609600" y="274638"/>
            <a:ext cx="10972800" cy="704134"/>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81BC5EB5-745D-E20C-C718-B8C096A81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116632"/>
            <a:ext cx="20367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56EFF7AE-E0A3-B80D-26FE-0BF955ACF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52" y="84141"/>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19EF53E5-6B4F-69AF-F09C-838BF8D760A9}"/>
              </a:ext>
            </a:extLst>
          </p:cNvPr>
          <p:cNvPicPr>
            <a:picLocks noChangeAspect="1"/>
          </p:cNvPicPr>
          <p:nvPr/>
        </p:nvPicPr>
        <p:blipFill>
          <a:blip r:embed="rId5"/>
          <a:stretch>
            <a:fillRect/>
          </a:stretch>
        </p:blipFill>
        <p:spPr>
          <a:xfrm>
            <a:off x="225252" y="6199368"/>
            <a:ext cx="1217259" cy="506012"/>
          </a:xfrm>
          <a:prstGeom prst="rect">
            <a:avLst/>
          </a:prstGeom>
        </p:spPr>
      </p:pic>
      <p:sp>
        <p:nvSpPr>
          <p:cNvPr id="17" name="TextBox 16">
            <a:extLst>
              <a:ext uri="{FF2B5EF4-FFF2-40B4-BE49-F238E27FC236}">
                <a16:creationId xmlns:a16="http://schemas.microsoft.com/office/drawing/2014/main" id="{A84FE07F-EBB8-605A-D381-622CF46B47C9}"/>
              </a:ext>
            </a:extLst>
          </p:cNvPr>
          <p:cNvSpPr txBox="1"/>
          <p:nvPr/>
        </p:nvSpPr>
        <p:spPr>
          <a:xfrm>
            <a:off x="2099556" y="864036"/>
            <a:ext cx="7992888" cy="646331"/>
          </a:xfrm>
          <a:prstGeom prst="rect">
            <a:avLst/>
          </a:prstGeom>
          <a:noFill/>
        </p:spPr>
        <p:txBody>
          <a:bodyPr wrap="square">
            <a:spAutoFit/>
          </a:bodyPr>
          <a:lstStyle/>
          <a:p>
            <a:r>
              <a:rPr lang="en-GB" b="1" dirty="0"/>
              <a:t>Celebration – </a:t>
            </a:r>
            <a:r>
              <a:rPr lang="en-GB" dirty="0"/>
              <a:t>All teams who score over 95% on ECIs will now receive a certificate in recognition of their hard work !</a:t>
            </a:r>
          </a:p>
        </p:txBody>
      </p:sp>
      <p:pic>
        <p:nvPicPr>
          <p:cNvPr id="6" name="Picture 5">
            <a:extLst>
              <a:ext uri="{FF2B5EF4-FFF2-40B4-BE49-F238E27FC236}">
                <a16:creationId xmlns:a16="http://schemas.microsoft.com/office/drawing/2014/main" id="{4A2750DA-80BD-43E4-7888-992A9356381F}"/>
              </a:ext>
            </a:extLst>
          </p:cNvPr>
          <p:cNvPicPr>
            <a:picLocks noChangeAspect="1"/>
          </p:cNvPicPr>
          <p:nvPr/>
        </p:nvPicPr>
        <p:blipFill>
          <a:blip r:embed="rId6"/>
          <a:stretch>
            <a:fillRect/>
          </a:stretch>
        </p:blipFill>
        <p:spPr>
          <a:xfrm>
            <a:off x="225252" y="1647835"/>
            <a:ext cx="7454924" cy="4551533"/>
          </a:xfrm>
          <a:prstGeom prst="rect">
            <a:avLst/>
          </a:prstGeom>
        </p:spPr>
      </p:pic>
      <p:graphicFrame>
        <p:nvGraphicFramePr>
          <p:cNvPr id="5" name="Content Placeholder 4">
            <a:extLst>
              <a:ext uri="{FF2B5EF4-FFF2-40B4-BE49-F238E27FC236}">
                <a16:creationId xmlns:a16="http://schemas.microsoft.com/office/drawing/2014/main" id="{526F0E4D-6089-5A40-87A6-F5A69BAEB3F7}"/>
              </a:ext>
            </a:extLst>
          </p:cNvPr>
          <p:cNvGraphicFramePr>
            <a:graphicFrameLocks noGrp="1"/>
          </p:cNvGraphicFramePr>
          <p:nvPr>
            <p:ph sz="half" idx="2"/>
            <p:extLst>
              <p:ext uri="{D42A27DB-BD31-4B8C-83A1-F6EECF244321}">
                <p14:modId xmlns:p14="http://schemas.microsoft.com/office/powerpoint/2010/main" val="1910147318"/>
              </p:ext>
            </p:extLst>
          </p:nvPr>
        </p:nvGraphicFramePr>
        <p:xfrm>
          <a:off x="7968208" y="1268760"/>
          <a:ext cx="3744416" cy="5040552"/>
        </p:xfrm>
        <a:graphic>
          <a:graphicData uri="http://schemas.openxmlformats.org/drawingml/2006/table">
            <a:tbl>
              <a:tblPr firstRow="1" firstCol="1" bandRow="1">
                <a:tableStyleId>{5C22544A-7EE6-4342-B048-85BDC9FD1C3A}</a:tableStyleId>
              </a:tblPr>
              <a:tblGrid>
                <a:gridCol w="3744416">
                  <a:extLst>
                    <a:ext uri="{9D8B030D-6E8A-4147-A177-3AD203B41FA5}">
                      <a16:colId xmlns:a16="http://schemas.microsoft.com/office/drawing/2014/main" val="838473565"/>
                    </a:ext>
                  </a:extLst>
                </a:gridCol>
              </a:tblGrid>
              <a:tr h="210023">
                <a:tc>
                  <a:txBody>
                    <a:bodyPr/>
                    <a:lstStyle/>
                    <a:p>
                      <a:pPr algn="l" fontAlgn="b"/>
                      <a:r>
                        <a:rPr lang="en-GB" sz="1100" b="0" i="0" u="none" strike="noStrike" dirty="0">
                          <a:solidFill>
                            <a:srgbClr val="000000"/>
                          </a:solidFill>
                          <a:effectLst/>
                          <a:latin typeface="Aptos Narrow" panose="020B0004020202020204" pitchFamily="34" charset="0"/>
                        </a:rPr>
                        <a:t>IMT Planned - Bracebridge</a:t>
                      </a:r>
                    </a:p>
                  </a:txBody>
                  <a:tcPr marL="6350" marR="6350" marT="6350" marB="0" anchor="b"/>
                </a:tc>
                <a:extLst>
                  <a:ext uri="{0D108BD9-81ED-4DB2-BD59-A6C34878D82A}">
                    <a16:rowId xmlns:a16="http://schemas.microsoft.com/office/drawing/2014/main" val="685134100"/>
                  </a:ext>
                </a:extLst>
              </a:tr>
              <a:tr h="210023">
                <a:tc>
                  <a:txBody>
                    <a:bodyPr/>
                    <a:lstStyle/>
                    <a:p>
                      <a:pPr algn="l" fontAlgn="b"/>
                      <a:r>
                        <a:rPr lang="en-GB" sz="1100" b="0" i="0" u="none" strike="noStrike">
                          <a:solidFill>
                            <a:srgbClr val="000000"/>
                          </a:solidFill>
                          <a:effectLst/>
                          <a:latin typeface="Aptos Narrow" panose="020B0004020202020204" pitchFamily="34" charset="0"/>
                        </a:rPr>
                        <a:t>IMT Planned - Brookvale</a:t>
                      </a:r>
                    </a:p>
                  </a:txBody>
                  <a:tcPr marL="6350" marR="6350" marT="6350" marB="0" anchor="b"/>
                </a:tc>
                <a:extLst>
                  <a:ext uri="{0D108BD9-81ED-4DB2-BD59-A6C34878D82A}">
                    <a16:rowId xmlns:a16="http://schemas.microsoft.com/office/drawing/2014/main" val="2930783930"/>
                  </a:ext>
                </a:extLst>
              </a:tr>
              <a:tr h="210023">
                <a:tc>
                  <a:txBody>
                    <a:bodyPr/>
                    <a:lstStyle/>
                    <a:p>
                      <a:pPr algn="l" fontAlgn="b"/>
                      <a:r>
                        <a:rPr lang="en-GB" sz="1100" b="0" i="0" u="none" strike="noStrike" dirty="0">
                          <a:solidFill>
                            <a:srgbClr val="000000"/>
                          </a:solidFill>
                          <a:effectLst/>
                          <a:latin typeface="Aptos Narrow" panose="020B0004020202020204" pitchFamily="34" charset="0"/>
                        </a:rPr>
                        <a:t>IMT Planned - Langley</a:t>
                      </a:r>
                    </a:p>
                  </a:txBody>
                  <a:tcPr marL="6350" marR="6350" marT="6350" marB="0" anchor="b"/>
                </a:tc>
                <a:extLst>
                  <a:ext uri="{0D108BD9-81ED-4DB2-BD59-A6C34878D82A}">
                    <a16:rowId xmlns:a16="http://schemas.microsoft.com/office/drawing/2014/main" val="221188972"/>
                  </a:ext>
                </a:extLst>
              </a:tr>
              <a:tr h="210023">
                <a:tc>
                  <a:txBody>
                    <a:bodyPr/>
                    <a:lstStyle/>
                    <a:p>
                      <a:pPr algn="l" fontAlgn="b"/>
                      <a:r>
                        <a:rPr lang="en-GB" sz="1100" b="0" i="0" u="none" strike="noStrike">
                          <a:solidFill>
                            <a:srgbClr val="000000"/>
                          </a:solidFill>
                          <a:effectLst/>
                          <a:latin typeface="Aptos Narrow" panose="020B0004020202020204" pitchFamily="34" charset="0"/>
                        </a:rPr>
                        <a:t>IMT Planned - Longmoor</a:t>
                      </a:r>
                    </a:p>
                  </a:txBody>
                  <a:tcPr marL="6350" marR="6350" marT="6350" marB="0" anchor="b"/>
                </a:tc>
                <a:extLst>
                  <a:ext uri="{0D108BD9-81ED-4DB2-BD59-A6C34878D82A}">
                    <a16:rowId xmlns:a16="http://schemas.microsoft.com/office/drawing/2014/main" val="3345797898"/>
                  </a:ext>
                </a:extLst>
              </a:tr>
              <a:tr h="210023">
                <a:tc>
                  <a:txBody>
                    <a:bodyPr/>
                    <a:lstStyle/>
                    <a:p>
                      <a:pPr algn="l" fontAlgn="ctr"/>
                      <a:r>
                        <a:rPr lang="en-GB" sz="1000" b="0" i="0" u="none" strike="noStrike" dirty="0">
                          <a:solidFill>
                            <a:srgbClr val="000000"/>
                          </a:solidFill>
                          <a:effectLst/>
                          <a:latin typeface="Segoe UI" panose="020B0502040204020203" pitchFamily="34" charset="0"/>
                        </a:rPr>
                        <a:t>IMT Planned Central - Bournville</a:t>
                      </a:r>
                    </a:p>
                  </a:txBody>
                  <a:tcPr marL="6350" marR="6350" marT="6350" marB="0" anchor="ctr"/>
                </a:tc>
                <a:extLst>
                  <a:ext uri="{0D108BD9-81ED-4DB2-BD59-A6C34878D82A}">
                    <a16:rowId xmlns:a16="http://schemas.microsoft.com/office/drawing/2014/main" val="3832105495"/>
                  </a:ext>
                </a:extLst>
              </a:tr>
              <a:tr h="210023">
                <a:tc>
                  <a:txBody>
                    <a:bodyPr/>
                    <a:lstStyle/>
                    <a:p>
                      <a:pPr algn="l" fontAlgn="ctr"/>
                      <a:r>
                        <a:rPr lang="en-GB" sz="1000" b="0" i="0" u="none" strike="noStrike" dirty="0">
                          <a:solidFill>
                            <a:srgbClr val="000000"/>
                          </a:solidFill>
                          <a:effectLst/>
                          <a:latin typeface="Segoe UI" panose="020B0502040204020203" pitchFamily="34" charset="0"/>
                        </a:rPr>
                        <a:t>IMT Planned Central - </a:t>
                      </a:r>
                      <a:r>
                        <a:rPr lang="en-GB" sz="1000" b="0" i="0" u="none" strike="noStrike" dirty="0" err="1">
                          <a:solidFill>
                            <a:srgbClr val="000000"/>
                          </a:solidFill>
                          <a:effectLst/>
                          <a:latin typeface="Segoe UI" panose="020B0502040204020203" pitchFamily="34" charset="0"/>
                        </a:rPr>
                        <a:t>Swanshurst</a:t>
                      </a:r>
                      <a:endParaRPr lang="en-GB" sz="1000" b="0" i="0" u="none" strike="noStrike" dirty="0">
                        <a:solidFill>
                          <a:srgbClr val="000000"/>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814902688"/>
                  </a:ext>
                </a:extLst>
              </a:tr>
              <a:tr h="210023">
                <a:tc>
                  <a:txBody>
                    <a:bodyPr/>
                    <a:lstStyle/>
                    <a:p>
                      <a:pPr algn="l" fontAlgn="b"/>
                      <a:r>
                        <a:rPr lang="en-GB" sz="1100" b="0" i="0" u="none" strike="noStrike" dirty="0">
                          <a:solidFill>
                            <a:srgbClr val="000000"/>
                          </a:solidFill>
                          <a:effectLst/>
                          <a:latin typeface="Aptos Narrow" panose="020B0004020202020204" pitchFamily="34" charset="0"/>
                        </a:rPr>
                        <a:t>IMT Planned East - </a:t>
                      </a:r>
                      <a:r>
                        <a:rPr lang="en-GB" sz="1100" b="0" i="0" u="none" strike="noStrike" dirty="0" err="1">
                          <a:solidFill>
                            <a:srgbClr val="000000"/>
                          </a:solidFill>
                          <a:effectLst/>
                          <a:latin typeface="Aptos Narrow" panose="020B0004020202020204" pitchFamily="34" charset="0"/>
                        </a:rPr>
                        <a:t>Meadway</a:t>
                      </a:r>
                      <a:endParaRPr lang="en-GB"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569894862"/>
                  </a:ext>
                </a:extLst>
              </a:tr>
              <a:tr h="210023">
                <a:tc>
                  <a:txBody>
                    <a:bodyPr/>
                    <a:lstStyle/>
                    <a:p>
                      <a:pPr algn="l" fontAlgn="b"/>
                      <a:r>
                        <a:rPr lang="en-GB" sz="1100" b="0" i="0" u="none" strike="noStrike" dirty="0">
                          <a:solidFill>
                            <a:srgbClr val="000000"/>
                          </a:solidFill>
                          <a:effectLst/>
                          <a:latin typeface="Aptos Narrow" panose="020B0004020202020204" pitchFamily="34" charset="0"/>
                        </a:rPr>
                        <a:t>IMT Planned East - Swan</a:t>
                      </a:r>
                    </a:p>
                  </a:txBody>
                  <a:tcPr marL="6350" marR="6350" marT="6350" marB="0" anchor="b"/>
                </a:tc>
                <a:extLst>
                  <a:ext uri="{0D108BD9-81ED-4DB2-BD59-A6C34878D82A}">
                    <a16:rowId xmlns:a16="http://schemas.microsoft.com/office/drawing/2014/main" val="2212756234"/>
                  </a:ext>
                </a:extLst>
              </a:tr>
              <a:tr h="210023">
                <a:tc>
                  <a:txBody>
                    <a:bodyPr/>
                    <a:lstStyle/>
                    <a:p>
                      <a:pPr algn="l" fontAlgn="b"/>
                      <a:r>
                        <a:rPr lang="en-GB" sz="1100" b="0" i="0" u="none" strike="noStrike">
                          <a:solidFill>
                            <a:srgbClr val="000000"/>
                          </a:solidFill>
                          <a:effectLst/>
                          <a:latin typeface="Aptos Narrow" panose="020B0004020202020204" pitchFamily="34" charset="0"/>
                        </a:rPr>
                        <a:t>IMT Planned South - Victoria</a:t>
                      </a:r>
                    </a:p>
                  </a:txBody>
                  <a:tcPr marL="6350" marR="6350" marT="6350" marB="0" anchor="b"/>
                </a:tc>
                <a:extLst>
                  <a:ext uri="{0D108BD9-81ED-4DB2-BD59-A6C34878D82A}">
                    <a16:rowId xmlns:a16="http://schemas.microsoft.com/office/drawing/2014/main" val="3755003001"/>
                  </a:ext>
                </a:extLst>
              </a:tr>
              <a:tr h="210023">
                <a:tc>
                  <a:txBody>
                    <a:bodyPr/>
                    <a:lstStyle/>
                    <a:p>
                      <a:pPr algn="l" fontAlgn="b"/>
                      <a:r>
                        <a:rPr lang="en-GB" sz="1100" b="0" i="0" u="none" strike="noStrike" dirty="0">
                          <a:solidFill>
                            <a:srgbClr val="000000"/>
                          </a:solidFill>
                          <a:effectLst/>
                          <a:latin typeface="Aptos Narrow" panose="020B0004020202020204" pitchFamily="34" charset="0"/>
                        </a:rPr>
                        <a:t>IMT Planned South - Westley</a:t>
                      </a:r>
                    </a:p>
                  </a:txBody>
                  <a:tcPr marL="6350" marR="6350" marT="6350" marB="0" anchor="b"/>
                </a:tc>
                <a:extLst>
                  <a:ext uri="{0D108BD9-81ED-4DB2-BD59-A6C34878D82A}">
                    <a16:rowId xmlns:a16="http://schemas.microsoft.com/office/drawing/2014/main" val="126013410"/>
                  </a:ext>
                </a:extLst>
              </a:tr>
              <a:tr h="210023">
                <a:tc>
                  <a:txBody>
                    <a:bodyPr/>
                    <a:lstStyle/>
                    <a:p>
                      <a:pPr algn="l" fontAlgn="b"/>
                      <a:r>
                        <a:rPr lang="en-GB" sz="1100" b="0" i="0" u="none" strike="noStrike" dirty="0">
                          <a:solidFill>
                            <a:srgbClr val="000000"/>
                          </a:solidFill>
                          <a:effectLst/>
                          <a:latin typeface="Aptos Narrow" panose="020B0004020202020204" pitchFamily="34" charset="0"/>
                        </a:rPr>
                        <a:t>IMT Planned South - Woodley Oak</a:t>
                      </a:r>
                    </a:p>
                  </a:txBody>
                  <a:tcPr marL="6350" marR="6350" marT="6350" marB="0" anchor="b"/>
                </a:tc>
                <a:extLst>
                  <a:ext uri="{0D108BD9-81ED-4DB2-BD59-A6C34878D82A}">
                    <a16:rowId xmlns:a16="http://schemas.microsoft.com/office/drawing/2014/main" val="3544930189"/>
                  </a:ext>
                </a:extLst>
              </a:tr>
              <a:tr h="210023">
                <a:tc>
                  <a:txBody>
                    <a:bodyPr/>
                    <a:lstStyle/>
                    <a:p>
                      <a:pPr algn="l" fontAlgn="b"/>
                      <a:r>
                        <a:rPr lang="en-GB" sz="1100" b="0" i="0" u="none" strike="noStrike" dirty="0">
                          <a:solidFill>
                            <a:srgbClr val="000000"/>
                          </a:solidFill>
                          <a:effectLst/>
                          <a:latin typeface="Aptos Narrow" panose="020B0004020202020204" pitchFamily="34" charset="0"/>
                        </a:rPr>
                        <a:t>IMT Planned West  - Trinity</a:t>
                      </a:r>
                    </a:p>
                  </a:txBody>
                  <a:tcPr marL="6350" marR="6350" marT="6350" marB="0" anchor="b"/>
                </a:tc>
                <a:extLst>
                  <a:ext uri="{0D108BD9-81ED-4DB2-BD59-A6C34878D82A}">
                    <a16:rowId xmlns:a16="http://schemas.microsoft.com/office/drawing/2014/main" val="3293089650"/>
                  </a:ext>
                </a:extLst>
              </a:tr>
              <a:tr h="210023">
                <a:tc>
                  <a:txBody>
                    <a:bodyPr/>
                    <a:lstStyle/>
                    <a:p>
                      <a:pPr algn="l" fontAlgn="b"/>
                      <a:r>
                        <a:rPr lang="en-GB" sz="1100" b="0" i="0" u="none" strike="noStrike">
                          <a:solidFill>
                            <a:srgbClr val="000000"/>
                          </a:solidFill>
                          <a:effectLst/>
                          <a:latin typeface="Aptos Narrow" panose="020B0004020202020204" pitchFamily="34" charset="0"/>
                        </a:rPr>
                        <a:t>IMT Planned West - Hawthorns</a:t>
                      </a:r>
                    </a:p>
                  </a:txBody>
                  <a:tcPr marL="6350" marR="6350" marT="6350" marB="0" anchor="b"/>
                </a:tc>
                <a:extLst>
                  <a:ext uri="{0D108BD9-81ED-4DB2-BD59-A6C34878D82A}">
                    <a16:rowId xmlns:a16="http://schemas.microsoft.com/office/drawing/2014/main" val="1374334950"/>
                  </a:ext>
                </a:extLst>
              </a:tr>
              <a:tr h="210023">
                <a:tc>
                  <a:txBody>
                    <a:bodyPr/>
                    <a:lstStyle/>
                    <a:p>
                      <a:pPr algn="l" fontAlgn="b"/>
                      <a:r>
                        <a:rPr lang="en-GB" sz="1100" b="0" i="0" u="none" strike="noStrike" dirty="0">
                          <a:solidFill>
                            <a:srgbClr val="000000"/>
                          </a:solidFill>
                          <a:effectLst/>
                          <a:latin typeface="Aptos Narrow" panose="020B0004020202020204" pitchFamily="34" charset="0"/>
                        </a:rPr>
                        <a:t>EICT - Central</a:t>
                      </a:r>
                    </a:p>
                  </a:txBody>
                  <a:tcPr marL="6350" marR="6350" marT="6350" marB="0" anchor="b"/>
                </a:tc>
                <a:extLst>
                  <a:ext uri="{0D108BD9-81ED-4DB2-BD59-A6C34878D82A}">
                    <a16:rowId xmlns:a16="http://schemas.microsoft.com/office/drawing/2014/main" val="2110057568"/>
                  </a:ext>
                </a:extLst>
              </a:tr>
              <a:tr h="210023">
                <a:tc>
                  <a:txBody>
                    <a:bodyPr/>
                    <a:lstStyle/>
                    <a:p>
                      <a:pPr algn="l" fontAlgn="b"/>
                      <a:r>
                        <a:rPr lang="en-GB" sz="1100" b="0" i="0" u="none" strike="noStrike">
                          <a:solidFill>
                            <a:srgbClr val="000000"/>
                          </a:solidFill>
                          <a:effectLst/>
                          <a:latin typeface="Aptos Narrow" panose="020B0004020202020204" pitchFamily="34" charset="0"/>
                        </a:rPr>
                        <a:t>EICT - East</a:t>
                      </a:r>
                    </a:p>
                  </a:txBody>
                  <a:tcPr marL="6350" marR="6350" marT="6350" marB="0" anchor="b"/>
                </a:tc>
                <a:extLst>
                  <a:ext uri="{0D108BD9-81ED-4DB2-BD59-A6C34878D82A}">
                    <a16:rowId xmlns:a16="http://schemas.microsoft.com/office/drawing/2014/main" val="883094216"/>
                  </a:ext>
                </a:extLst>
              </a:tr>
              <a:tr h="210023">
                <a:tc>
                  <a:txBody>
                    <a:bodyPr/>
                    <a:lstStyle/>
                    <a:p>
                      <a:pPr algn="l" fontAlgn="b"/>
                      <a:r>
                        <a:rPr lang="en-GB" sz="1100" b="0" i="0" u="none" strike="noStrike">
                          <a:solidFill>
                            <a:srgbClr val="000000"/>
                          </a:solidFill>
                          <a:effectLst/>
                          <a:latin typeface="Aptos Narrow" panose="020B0004020202020204" pitchFamily="34" charset="0"/>
                        </a:rPr>
                        <a:t>EICT - South</a:t>
                      </a:r>
                    </a:p>
                  </a:txBody>
                  <a:tcPr marL="6350" marR="6350" marT="6350" marB="0" anchor="b"/>
                </a:tc>
                <a:extLst>
                  <a:ext uri="{0D108BD9-81ED-4DB2-BD59-A6C34878D82A}">
                    <a16:rowId xmlns:a16="http://schemas.microsoft.com/office/drawing/2014/main" val="1960328034"/>
                  </a:ext>
                </a:extLst>
              </a:tr>
              <a:tr h="210023">
                <a:tc>
                  <a:txBody>
                    <a:bodyPr/>
                    <a:lstStyle/>
                    <a:p>
                      <a:pPr algn="l" fontAlgn="ctr"/>
                      <a:r>
                        <a:rPr lang="en-GB" sz="1000" b="0" i="0" u="none" strike="noStrike" dirty="0">
                          <a:solidFill>
                            <a:srgbClr val="000000"/>
                          </a:solidFill>
                          <a:effectLst/>
                          <a:latin typeface="Segoe UI" panose="020B0502040204020203" pitchFamily="34" charset="0"/>
                        </a:rPr>
                        <a:t>UCR</a:t>
                      </a:r>
                    </a:p>
                  </a:txBody>
                  <a:tcPr marL="6350" marR="6350" marT="6350" marB="0" anchor="ctr"/>
                </a:tc>
                <a:extLst>
                  <a:ext uri="{0D108BD9-81ED-4DB2-BD59-A6C34878D82A}">
                    <a16:rowId xmlns:a16="http://schemas.microsoft.com/office/drawing/2014/main" val="2929770257"/>
                  </a:ext>
                </a:extLst>
              </a:tr>
              <a:tr h="210023">
                <a:tc>
                  <a:txBody>
                    <a:bodyPr/>
                    <a:lstStyle/>
                    <a:p>
                      <a:pPr algn="l" fontAlgn="ctr"/>
                      <a:r>
                        <a:rPr lang="en-GB" sz="1000" b="0" i="0" u="none" strike="noStrike" dirty="0">
                          <a:solidFill>
                            <a:srgbClr val="000000"/>
                          </a:solidFill>
                          <a:effectLst/>
                          <a:latin typeface="Segoe UI" panose="020B0502040204020203" pitchFamily="34" charset="0"/>
                        </a:rPr>
                        <a:t>Therapy OT C and W</a:t>
                      </a:r>
                    </a:p>
                  </a:txBody>
                  <a:tcPr marL="6350" marR="6350" marT="6350" marB="0" anchor="ctr"/>
                </a:tc>
                <a:extLst>
                  <a:ext uri="{0D108BD9-81ED-4DB2-BD59-A6C34878D82A}">
                    <a16:rowId xmlns:a16="http://schemas.microsoft.com/office/drawing/2014/main" val="1355988514"/>
                  </a:ext>
                </a:extLst>
              </a:tr>
              <a:tr h="210023">
                <a:tc>
                  <a:txBody>
                    <a:bodyPr/>
                    <a:lstStyle/>
                    <a:p>
                      <a:pPr algn="l" fontAlgn="ctr"/>
                      <a:r>
                        <a:rPr lang="en-GB" sz="1000" b="0" i="0" u="none" strike="noStrike">
                          <a:solidFill>
                            <a:srgbClr val="000000"/>
                          </a:solidFill>
                          <a:effectLst/>
                          <a:latin typeface="Segoe UI" panose="020B0502040204020203" pitchFamily="34" charset="0"/>
                        </a:rPr>
                        <a:t>Therapy OT East</a:t>
                      </a:r>
                    </a:p>
                  </a:txBody>
                  <a:tcPr marL="6350" marR="6350" marT="6350" marB="0" anchor="ctr"/>
                </a:tc>
                <a:extLst>
                  <a:ext uri="{0D108BD9-81ED-4DB2-BD59-A6C34878D82A}">
                    <a16:rowId xmlns:a16="http://schemas.microsoft.com/office/drawing/2014/main" val="2731677964"/>
                  </a:ext>
                </a:extLst>
              </a:tr>
              <a:tr h="210023">
                <a:tc>
                  <a:txBody>
                    <a:bodyPr/>
                    <a:lstStyle/>
                    <a:p>
                      <a:pPr algn="l" fontAlgn="ctr"/>
                      <a:r>
                        <a:rPr lang="en-GB" sz="1000" b="0" i="0" u="none" strike="noStrike" dirty="0">
                          <a:solidFill>
                            <a:srgbClr val="000000"/>
                          </a:solidFill>
                          <a:effectLst/>
                          <a:latin typeface="Segoe UI" panose="020B0502040204020203" pitchFamily="34" charset="0"/>
                        </a:rPr>
                        <a:t>Therapy OT North</a:t>
                      </a:r>
                    </a:p>
                  </a:txBody>
                  <a:tcPr marL="6350" marR="6350" marT="6350" marB="0" anchor="ctr"/>
                </a:tc>
                <a:extLst>
                  <a:ext uri="{0D108BD9-81ED-4DB2-BD59-A6C34878D82A}">
                    <a16:rowId xmlns:a16="http://schemas.microsoft.com/office/drawing/2014/main" val="542581250"/>
                  </a:ext>
                </a:extLst>
              </a:tr>
              <a:tr h="210023">
                <a:tc>
                  <a:txBody>
                    <a:bodyPr/>
                    <a:lstStyle/>
                    <a:p>
                      <a:pPr algn="l" fontAlgn="ctr"/>
                      <a:r>
                        <a:rPr lang="en-GB" sz="1000" b="0" i="0" u="none" strike="noStrike" dirty="0">
                          <a:solidFill>
                            <a:srgbClr val="000000"/>
                          </a:solidFill>
                          <a:effectLst/>
                          <a:latin typeface="Segoe UI" panose="020B0502040204020203" pitchFamily="34" charset="0"/>
                        </a:rPr>
                        <a:t>Therapy OT South</a:t>
                      </a:r>
                    </a:p>
                  </a:txBody>
                  <a:tcPr marL="6350" marR="6350" marT="6350" marB="0" anchor="ctr"/>
                </a:tc>
                <a:extLst>
                  <a:ext uri="{0D108BD9-81ED-4DB2-BD59-A6C34878D82A}">
                    <a16:rowId xmlns:a16="http://schemas.microsoft.com/office/drawing/2014/main" val="500461598"/>
                  </a:ext>
                </a:extLst>
              </a:tr>
              <a:tr h="210023">
                <a:tc>
                  <a:txBody>
                    <a:bodyPr/>
                    <a:lstStyle/>
                    <a:p>
                      <a:pPr algn="l" fontAlgn="b"/>
                      <a:r>
                        <a:rPr lang="en-GB" sz="1100" b="0" i="0" u="none" strike="noStrike" dirty="0">
                          <a:solidFill>
                            <a:srgbClr val="000000"/>
                          </a:solidFill>
                          <a:effectLst/>
                          <a:latin typeface="Aptos Narrow" panose="020B0004020202020204" pitchFamily="34" charset="0"/>
                        </a:rPr>
                        <a:t>Therapy PT Central and West</a:t>
                      </a:r>
                    </a:p>
                  </a:txBody>
                  <a:tcPr marL="6350" marR="6350" marT="6350" marB="0" anchor="b">
                    <a:solidFill>
                      <a:schemeClr val="accent1"/>
                    </a:solidFill>
                  </a:tcPr>
                </a:tc>
                <a:extLst>
                  <a:ext uri="{0D108BD9-81ED-4DB2-BD59-A6C34878D82A}">
                    <a16:rowId xmlns:a16="http://schemas.microsoft.com/office/drawing/2014/main" val="2352005451"/>
                  </a:ext>
                </a:extLst>
              </a:tr>
              <a:tr h="210023">
                <a:tc>
                  <a:txBody>
                    <a:bodyPr/>
                    <a:lstStyle/>
                    <a:p>
                      <a:pPr algn="l" fontAlgn="b"/>
                      <a:r>
                        <a:rPr lang="en-GB" sz="1100" b="0" i="0" u="none" strike="noStrike" dirty="0">
                          <a:solidFill>
                            <a:srgbClr val="000000"/>
                          </a:solidFill>
                          <a:effectLst/>
                          <a:latin typeface="Aptos Narrow" panose="020B0004020202020204" pitchFamily="34" charset="0"/>
                        </a:rPr>
                        <a:t>Therapy PT East</a:t>
                      </a:r>
                    </a:p>
                  </a:txBody>
                  <a:tcPr marL="6350" marR="6350" marT="6350" marB="0" anchor="b"/>
                </a:tc>
                <a:extLst>
                  <a:ext uri="{0D108BD9-81ED-4DB2-BD59-A6C34878D82A}">
                    <a16:rowId xmlns:a16="http://schemas.microsoft.com/office/drawing/2014/main" val="1808470125"/>
                  </a:ext>
                </a:extLst>
              </a:tr>
              <a:tr h="210023">
                <a:tc>
                  <a:txBody>
                    <a:bodyPr/>
                    <a:lstStyle/>
                    <a:p>
                      <a:pPr algn="l" fontAlgn="b"/>
                      <a:r>
                        <a:rPr lang="en-GB" sz="1100" b="0" i="0" u="none" strike="noStrike" dirty="0">
                          <a:solidFill>
                            <a:srgbClr val="000000"/>
                          </a:solidFill>
                          <a:effectLst/>
                          <a:latin typeface="Aptos Narrow" panose="020B0004020202020204" pitchFamily="34" charset="0"/>
                        </a:rPr>
                        <a:t>Therapy PT North</a:t>
                      </a:r>
                    </a:p>
                  </a:txBody>
                  <a:tcPr marL="6350" marR="6350" marT="6350" marB="0" anchor="b"/>
                </a:tc>
                <a:extLst>
                  <a:ext uri="{0D108BD9-81ED-4DB2-BD59-A6C34878D82A}">
                    <a16:rowId xmlns:a16="http://schemas.microsoft.com/office/drawing/2014/main" val="692965545"/>
                  </a:ext>
                </a:extLst>
              </a:tr>
            </a:tbl>
          </a:graphicData>
        </a:graphic>
      </p:graphicFrame>
    </p:spTree>
    <p:extLst>
      <p:ext uri="{BB962C8B-B14F-4D97-AF65-F5344CB8AC3E}">
        <p14:creationId xmlns:p14="http://schemas.microsoft.com/office/powerpoint/2010/main" val="133535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362F-6125-B592-CF7F-66AA2DCA6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806E5-37A0-EC3E-1009-1D5D69ED1B6E}"/>
              </a:ext>
            </a:extLst>
          </p:cNvPr>
          <p:cNvSpPr>
            <a:spLocks noGrp="1"/>
          </p:cNvSpPr>
          <p:nvPr>
            <p:ph type="title"/>
          </p:nvPr>
        </p:nvSpPr>
        <p:spPr>
          <a:xfrm>
            <a:off x="1792577" y="140169"/>
            <a:ext cx="8229600" cy="571500"/>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81BC5EB5-745D-E20C-C718-B8C096A81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177" y="135491"/>
            <a:ext cx="20367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56EFF7AE-E0A3-B80D-26FE-0BF955ACF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0" y="52856"/>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69FE1D75-0196-1637-6F51-1AFF7C23DB98}"/>
              </a:ext>
            </a:extLst>
          </p:cNvPr>
          <p:cNvSpPr>
            <a:spLocks noChangeArrowheads="1"/>
          </p:cNvSpPr>
          <p:nvPr/>
        </p:nvSpPr>
        <p:spPr bwMode="auto">
          <a:xfrm>
            <a:off x="1412593" y="228239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GB" altLang="en-US" dirty="0">
              <a:latin typeface="Arial" panose="020B0604020202020204" pitchFamily="34" charset="0"/>
            </a:endParaRPr>
          </a:p>
        </p:txBody>
      </p:sp>
      <p:pic>
        <p:nvPicPr>
          <p:cNvPr id="4" name="Picture 3">
            <a:extLst>
              <a:ext uri="{FF2B5EF4-FFF2-40B4-BE49-F238E27FC236}">
                <a16:creationId xmlns:a16="http://schemas.microsoft.com/office/drawing/2014/main" id="{E86E6418-D3FA-0FF1-B82D-3C942BF20DD0}"/>
              </a:ext>
            </a:extLst>
          </p:cNvPr>
          <p:cNvPicPr>
            <a:picLocks noChangeAspect="1"/>
          </p:cNvPicPr>
          <p:nvPr/>
        </p:nvPicPr>
        <p:blipFill>
          <a:blip r:embed="rId5"/>
          <a:stretch>
            <a:fillRect/>
          </a:stretch>
        </p:blipFill>
        <p:spPr>
          <a:xfrm>
            <a:off x="1055440" y="658813"/>
            <a:ext cx="9882864" cy="6059018"/>
          </a:xfrm>
          <a:prstGeom prst="rect">
            <a:avLst/>
          </a:prstGeom>
        </p:spPr>
      </p:pic>
    </p:spTree>
    <p:extLst>
      <p:ext uri="{BB962C8B-B14F-4D97-AF65-F5344CB8AC3E}">
        <p14:creationId xmlns:p14="http://schemas.microsoft.com/office/powerpoint/2010/main" val="92067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66D3-B9D2-62AD-B8DA-193E890D3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C9DA0-BDEF-0268-D78E-834C43003235}"/>
              </a:ext>
            </a:extLst>
          </p:cNvPr>
          <p:cNvSpPr>
            <a:spLocks noGrp="1"/>
          </p:cNvSpPr>
          <p:nvPr>
            <p:ph type="title"/>
          </p:nvPr>
        </p:nvSpPr>
        <p:spPr>
          <a:xfrm>
            <a:off x="1643939" y="159730"/>
            <a:ext cx="8229600" cy="697451"/>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D55DA8C2-3AC3-B963-5532-BBB3EBD2C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119" y="121759"/>
            <a:ext cx="2036763" cy="49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FFEC1B83-965B-BEBA-CE31-C7B8247C1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0" y="53069"/>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AF429C64-40DC-3112-26DC-F78126FC6DF9}"/>
              </a:ext>
            </a:extLst>
          </p:cNvPr>
          <p:cNvSpPr>
            <a:spLocks noChangeArrowheads="1"/>
          </p:cNvSpPr>
          <p:nvPr/>
        </p:nvSpPr>
        <p:spPr bwMode="auto">
          <a:xfrm>
            <a:off x="1761858" y="3370572"/>
            <a:ext cx="8668285" cy="8156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altLang="en-US" sz="1100" dirty="0"/>
          </a:p>
          <a:p>
            <a:pPr eaLnBrk="0" fontAlgn="base" hangingPunct="0">
              <a:spcBef>
                <a:spcPct val="0"/>
              </a:spcBef>
              <a:spcAft>
                <a:spcPct val="0"/>
              </a:spcAft>
            </a:pPr>
            <a:endParaRPr lang="en-GB" altLang="en-US" dirty="0">
              <a:latin typeface="Arial" panose="020B0604020202020204" pitchFamily="34" charset="0"/>
            </a:endParaRPr>
          </a:p>
          <a:p>
            <a:pPr eaLnBrk="0" fontAlgn="base" hangingPunct="0">
              <a:spcBef>
                <a:spcPct val="0"/>
              </a:spcBef>
              <a:spcAft>
                <a:spcPct val="0"/>
              </a:spcAft>
            </a:pPr>
            <a:endParaRPr lang="en-GB" altLang="en-US" dirty="0">
              <a:latin typeface="Arial" panose="020B0604020202020204" pitchFamily="34" charset="0"/>
            </a:endParaRPr>
          </a:p>
        </p:txBody>
      </p:sp>
      <p:sp>
        <p:nvSpPr>
          <p:cNvPr id="8" name="Rectangle 3">
            <a:extLst>
              <a:ext uri="{FF2B5EF4-FFF2-40B4-BE49-F238E27FC236}">
                <a16:creationId xmlns:a16="http://schemas.microsoft.com/office/drawing/2014/main" id="{0F05A9F1-28D3-EE73-734F-708AC717E331}"/>
              </a:ext>
            </a:extLst>
          </p:cNvPr>
          <p:cNvSpPr>
            <a:spLocks noChangeArrowheads="1"/>
          </p:cNvSpPr>
          <p:nvPr/>
        </p:nvSpPr>
        <p:spPr bwMode="auto">
          <a:xfrm>
            <a:off x="1412593" y="228239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GB" altLang="en-US" dirty="0">
              <a:latin typeface="Arial" panose="020B0604020202020204" pitchFamily="34" charset="0"/>
            </a:endParaRPr>
          </a:p>
        </p:txBody>
      </p:sp>
      <p:sp>
        <p:nvSpPr>
          <p:cNvPr id="6" name="TextBox 5">
            <a:extLst>
              <a:ext uri="{FF2B5EF4-FFF2-40B4-BE49-F238E27FC236}">
                <a16:creationId xmlns:a16="http://schemas.microsoft.com/office/drawing/2014/main" id="{5670927E-03BF-4046-8A3A-D8DE0061951D}"/>
              </a:ext>
            </a:extLst>
          </p:cNvPr>
          <p:cNvSpPr txBox="1"/>
          <p:nvPr/>
        </p:nvSpPr>
        <p:spPr>
          <a:xfrm>
            <a:off x="210116" y="831258"/>
            <a:ext cx="11771767" cy="5632311"/>
          </a:xfrm>
          <a:prstGeom prst="rect">
            <a:avLst/>
          </a:prstGeom>
          <a:noFill/>
        </p:spPr>
        <p:txBody>
          <a:bodyPr wrap="square">
            <a:spAutoFit/>
          </a:bodyPr>
          <a:lstStyle/>
          <a:p>
            <a:r>
              <a:rPr lang="en-GB" sz="1400" b="1" u="sng" dirty="0">
                <a:effectLst/>
                <a:latin typeface="Arial" panose="020B0604020202020204" pitchFamily="34" charset="0"/>
                <a:ea typeface="Aptos" panose="020B0004020202020204" pitchFamily="34" charset="0"/>
                <a:cs typeface="Arial" panose="020B0604020202020204" pitchFamily="34" charset="0"/>
              </a:rPr>
              <a:t>Equality Impact Assessment Assessments </a:t>
            </a:r>
            <a:endParaRPr lang="en-GB" sz="1400" u="sng" dirty="0">
              <a:effectLst/>
              <a:latin typeface="Arial" panose="020B0604020202020204" pitchFamily="34" charset="0"/>
              <a:ea typeface="Aptos" panose="020B0004020202020204" pitchFamily="34" charset="0"/>
              <a:cs typeface="Arial" panose="020B0604020202020204" pitchFamily="34" charset="0"/>
            </a:endParaRPr>
          </a:p>
          <a:p>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dirty="0">
                <a:effectLst/>
                <a:latin typeface="Arial" panose="020B0604020202020204" pitchFamily="34" charset="0"/>
                <a:ea typeface="Aptos" panose="020B0004020202020204" pitchFamily="34" charset="0"/>
                <a:cs typeface="Arial" panose="020B0604020202020204" pitchFamily="34" charset="0"/>
              </a:rPr>
              <a:t>An Equality Impact Assessment (EIA) is a process of analysing a new or existing service, policy, or major decision. The aim is to identify the likely effect of implementation on diverse groups in our workforce and population. An EIA is a way of considering the impact that a decision, policy, strategy, project, process, or service change may have on different groups within the community including staff, service users and carers as a result of their Protected Characteristics. This requirement is known as having to pay “due regard” to the Protected Characteristics.</a:t>
            </a:r>
          </a:p>
          <a:p>
            <a:r>
              <a:rPr lang="en-GB" sz="1200" dirty="0">
                <a:effectLst/>
                <a:latin typeface="Arial" panose="020B0604020202020204" pitchFamily="34" charset="0"/>
                <a:ea typeface="Aptos" panose="020B0004020202020204" pitchFamily="34" charset="0"/>
                <a:cs typeface="Arial" panose="020B0604020202020204" pitchFamily="34" charset="0"/>
              </a:rPr>
              <a:t>BCHC is working to create services and workplace practices that are more inclusive by proactively taking steps to advance equality of opportunity, eliminate discrimination and engage people with protected characteristics.</a:t>
            </a:r>
          </a:p>
          <a:p>
            <a:r>
              <a:rPr lang="en-GB" sz="1200" dirty="0">
                <a:effectLst/>
                <a:latin typeface="Arial" panose="020B0604020202020204" pitchFamily="34" charset="0"/>
                <a:ea typeface="Aptos" panose="020B0004020202020204" pitchFamily="34" charset="0"/>
                <a:cs typeface="Arial" panose="020B0604020202020204" pitchFamily="34" charset="0"/>
              </a:rPr>
              <a:t>The most important outcome of this process is </a:t>
            </a:r>
            <a:r>
              <a:rPr lang="en-GB"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rPr>
              <a:t>ensuring that groups and individuals who face disadvantage and under representation are visible in the decisions that that affect them.</a:t>
            </a:r>
            <a:endParaRPr lang="en-GB" sz="1200" dirty="0">
              <a:effectLst/>
              <a:latin typeface="Arial" panose="020B0604020202020204" pitchFamily="34" charset="0"/>
              <a:ea typeface="Aptos" panose="020B0004020202020204" pitchFamily="34" charset="0"/>
              <a:cs typeface="Arial" panose="020B0604020202020204" pitchFamily="34" charset="0"/>
            </a:endParaRPr>
          </a:p>
          <a:p>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rPr>
              <a:t>The toolkit provides guidance on how and when to complete an EIA and offers a stepped process and template to record an EIA.</a:t>
            </a:r>
            <a:endParaRPr lang="en-GB" sz="1200" dirty="0">
              <a:effectLst/>
              <a:latin typeface="Arial" panose="020B0604020202020204" pitchFamily="34" charset="0"/>
              <a:ea typeface="Aptos" panose="020B0004020202020204" pitchFamily="34" charset="0"/>
              <a:cs typeface="Arial" panose="020B0604020202020204" pitchFamily="34" charset="0"/>
            </a:endParaRPr>
          </a:p>
          <a:p>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5"/>
              </a:rPr>
              <a:t>Equality Impact Assessments (</a:t>
            </a:r>
            <a:r>
              <a:rPr lang="en-GB" sz="1200" u="sng" dirty="0" err="1">
                <a:solidFill>
                  <a:srgbClr val="467886"/>
                </a:solidFill>
                <a:effectLst/>
                <a:latin typeface="Arial" panose="020B0604020202020204" pitchFamily="34" charset="0"/>
                <a:ea typeface="Aptos" panose="020B0004020202020204" pitchFamily="34" charset="0"/>
                <a:cs typeface="Arial" panose="020B0604020202020204" pitchFamily="34" charset="0"/>
                <a:hlinkClick r:id="rId5"/>
              </a:rPr>
              <a:t>EqIA</a:t>
            </a:r>
            <a:r>
              <a:rPr lang="en-GB"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5"/>
              </a:rPr>
              <a:t>) | Intranet</a:t>
            </a:r>
            <a:endParaRPr lang="en-GB" sz="1200" dirty="0">
              <a:effectLst/>
              <a:latin typeface="Arial" panose="020B0604020202020204" pitchFamily="34" charset="0"/>
              <a:ea typeface="Aptos" panose="020B0004020202020204" pitchFamily="34" charset="0"/>
              <a:cs typeface="Arial" panose="020B0604020202020204" pitchFamily="34" charset="0"/>
            </a:endParaRPr>
          </a:p>
          <a:p>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b="1" dirty="0">
                <a:effectLst/>
                <a:latin typeface="Arial" panose="020B0604020202020204" pitchFamily="34" charset="0"/>
                <a:ea typeface="Aptos" panose="020B0004020202020204" pitchFamily="34" charset="0"/>
                <a:cs typeface="Arial" panose="020B0604020202020204" pitchFamily="34" charset="0"/>
              </a:rPr>
              <a:t>Equality Impact Assessment Toolkit – Getting it Right First Time</a:t>
            </a:r>
            <a:endParaRPr lang="en-GB" sz="1200" dirty="0">
              <a:effectLst/>
              <a:latin typeface="Arial" panose="020B0604020202020204" pitchFamily="34" charset="0"/>
              <a:ea typeface="Aptos" panose="020B0004020202020204" pitchFamily="34" charset="0"/>
              <a:cs typeface="Arial" panose="020B0604020202020204" pitchFamily="34" charset="0"/>
            </a:endParaRPr>
          </a:p>
          <a:p>
            <a:r>
              <a:rPr lang="en-GB" sz="1200" b="1" dirty="0">
                <a:effectLst/>
                <a:latin typeface="Arial" panose="020B0604020202020204" pitchFamily="34" charset="0"/>
                <a:ea typeface="Aptos" panose="020B0004020202020204" pitchFamily="34" charset="0"/>
                <a:cs typeface="Arial" panose="020B0604020202020204" pitchFamily="34" charset="0"/>
              </a:rPr>
              <a:t>Launch Event: 3 December, 1pm -2pm at Priestly Wharf </a:t>
            </a:r>
            <a:endParaRPr lang="en-GB" sz="1200" dirty="0">
              <a:effectLst/>
              <a:latin typeface="Arial" panose="020B0604020202020204" pitchFamily="34" charset="0"/>
              <a:ea typeface="Aptos" panose="020B0004020202020204" pitchFamily="34" charset="0"/>
              <a:cs typeface="Arial" panose="020B0604020202020204" pitchFamily="34" charset="0"/>
            </a:endParaRPr>
          </a:p>
          <a:p>
            <a:r>
              <a:rPr lang="en-GB" sz="1200" b="1" dirty="0">
                <a:effectLst/>
                <a:latin typeface="Arial" panose="020B0604020202020204" pitchFamily="34" charset="0"/>
                <a:ea typeface="Aptos" panose="020B0004020202020204" pitchFamily="34" charset="0"/>
                <a:cs typeface="Arial" panose="020B0604020202020204" pitchFamily="34" charset="0"/>
              </a:rPr>
              <a:t> </a:t>
            </a:r>
            <a:endParaRPr lang="en-GB" sz="1200" dirty="0">
              <a:effectLst/>
              <a:latin typeface="Arial" panose="020B0604020202020204" pitchFamily="34" charset="0"/>
              <a:ea typeface="Aptos" panose="020B0004020202020204" pitchFamily="34" charset="0"/>
              <a:cs typeface="Arial" panose="020B0604020202020204" pitchFamily="34" charset="0"/>
            </a:endParaRPr>
          </a:p>
          <a:p>
            <a:r>
              <a:rPr lang="en-GB" sz="1200" dirty="0">
                <a:effectLst/>
                <a:latin typeface="Arial" panose="020B0604020202020204" pitchFamily="34" charset="0"/>
                <a:ea typeface="Aptos" panose="020B0004020202020204" pitchFamily="34" charset="0"/>
                <a:cs typeface="Arial" panose="020B0604020202020204" pitchFamily="34" charset="0"/>
              </a:rPr>
              <a:t>We are pleased to be launching our refreshed Equality Impact Assessment (EIA) toolkit to enable us to improve equality and inclusion in how we make decisions and do things.</a:t>
            </a:r>
          </a:p>
          <a:p>
            <a:r>
              <a:rPr lang="en-GB" sz="1200" dirty="0">
                <a:effectLst/>
                <a:latin typeface="Arial" panose="020B0604020202020204" pitchFamily="34" charset="0"/>
                <a:ea typeface="Aptos" panose="020B0004020202020204" pitchFamily="34" charset="0"/>
                <a:cs typeface="Arial" panose="020B0604020202020204" pitchFamily="34" charset="0"/>
              </a:rPr>
              <a:t>The new EIA toolkit is designed to make it easier for anyone working on a policy or service change, to determine and understand how and what we do may affect people differently. The most important outcome of this process is ensuring that groups and individuals who face disadvantage and underrepresentation are visible in the decisions that affect them.</a:t>
            </a:r>
          </a:p>
          <a:p>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dirty="0">
                <a:effectLst/>
                <a:latin typeface="Arial" panose="020B0604020202020204" pitchFamily="34" charset="0"/>
                <a:ea typeface="Aptos" panose="020B0004020202020204" pitchFamily="34" charset="0"/>
                <a:cs typeface="Arial" panose="020B0604020202020204" pitchFamily="34" charset="0"/>
              </a:rPr>
              <a:t>Join us at our launch event </a:t>
            </a:r>
            <a:r>
              <a:rPr lang="en-GB" sz="1200" b="1" dirty="0">
                <a:effectLst/>
                <a:latin typeface="Arial" panose="020B0604020202020204" pitchFamily="34" charset="0"/>
                <a:ea typeface="Aptos" panose="020B0004020202020204" pitchFamily="34" charset="0"/>
                <a:cs typeface="Arial" panose="020B0604020202020204" pitchFamily="34" charset="0"/>
              </a:rPr>
              <a:t>on 3</a:t>
            </a:r>
            <a:r>
              <a:rPr lang="en-GB" sz="1200" b="1" baseline="30000" dirty="0">
                <a:effectLst/>
                <a:latin typeface="Arial" panose="020B0604020202020204" pitchFamily="34" charset="0"/>
                <a:ea typeface="Aptos" panose="020B0004020202020204" pitchFamily="34" charset="0"/>
                <a:cs typeface="Arial" panose="020B0604020202020204" pitchFamily="34" charset="0"/>
              </a:rPr>
              <a:t>rd</a:t>
            </a:r>
            <a:r>
              <a:rPr lang="en-GB" sz="1200" b="1" dirty="0">
                <a:effectLst/>
                <a:latin typeface="Arial" panose="020B0604020202020204" pitchFamily="34" charset="0"/>
                <a:ea typeface="Aptos" panose="020B0004020202020204" pitchFamily="34" charset="0"/>
                <a:cs typeface="Arial" panose="020B0604020202020204" pitchFamily="34" charset="0"/>
              </a:rPr>
              <a:t> December taking place at 1 – 2pm </a:t>
            </a:r>
            <a:r>
              <a:rPr lang="en-GB" sz="1200" dirty="0">
                <a:effectLst/>
                <a:latin typeface="Arial" panose="020B0604020202020204" pitchFamily="34" charset="0"/>
                <a:ea typeface="Aptos" panose="020B0004020202020204" pitchFamily="34" charset="0"/>
                <a:cs typeface="Arial" panose="020B0604020202020204" pitchFamily="34" charset="0"/>
              </a:rPr>
              <a:t>at Room G01, Priestly Wharf or join virtually: </a:t>
            </a:r>
            <a:r>
              <a:rPr lang="en-GB" sz="1200" b="1" dirty="0">
                <a:effectLst/>
                <a:latin typeface="Arial" panose="020B0604020202020204" pitchFamily="34" charset="0"/>
                <a:ea typeface="Aptos" panose="020B0004020202020204" pitchFamily="34" charset="0"/>
                <a:cs typeface="Arial" panose="020B0604020202020204" pitchFamily="34" charset="0"/>
              </a:rPr>
              <a:t>Microsoft Teams</a:t>
            </a:r>
            <a:r>
              <a:rPr lang="en-GB" sz="1200" dirty="0">
                <a:effectLst/>
                <a:latin typeface="Arial" panose="020B0604020202020204" pitchFamily="34" charset="0"/>
                <a:ea typeface="Aptos" panose="020B0004020202020204" pitchFamily="34" charset="0"/>
                <a:cs typeface="Arial" panose="020B0604020202020204" pitchFamily="34" charset="0"/>
              </a:rPr>
              <a:t> </a:t>
            </a:r>
            <a:r>
              <a:rPr lang="en-GB" sz="1200" b="1"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6" tooltip="Meeting join link"/>
              </a:rPr>
              <a:t>Join the meeting now</a:t>
            </a:r>
            <a:r>
              <a:rPr lang="en-GB" sz="1200" dirty="0">
                <a:effectLst/>
                <a:latin typeface="Arial" panose="020B0604020202020204" pitchFamily="34" charset="0"/>
                <a:ea typeface="Aptos" panose="020B0004020202020204" pitchFamily="34" charset="0"/>
                <a:cs typeface="Arial" panose="020B0604020202020204" pitchFamily="34" charset="0"/>
              </a:rPr>
              <a:t>  (Meeting ID: 313 723 080 386 / Passcode: Q5mcfk ), to hear more about the toolkit, what this means for you, and our future plans. The Equality Diversity and Inclusion Team will also be running a roadshow at local centres in early 2025.</a:t>
            </a:r>
          </a:p>
          <a:p>
            <a:r>
              <a:rPr lang="en-GB" sz="1200" dirty="0">
                <a:effectLst/>
                <a:latin typeface="Arial" panose="020B0604020202020204" pitchFamily="34" charset="0"/>
                <a:ea typeface="Aptos" panose="020B0004020202020204" pitchFamily="34" charset="0"/>
                <a:cs typeface="Arial" panose="020B0604020202020204" pitchFamily="34" charset="0"/>
              </a:rPr>
              <a:t>Visit our webpages for further details </a:t>
            </a:r>
            <a:r>
              <a:rPr lang="en-GB"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7"/>
              </a:rPr>
              <a:t>https://intranet.bhamcommunity.nhs.uk/equality-eqia</a:t>
            </a:r>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dirty="0">
                <a:effectLst/>
                <a:latin typeface="Arial" panose="020B0604020202020204" pitchFamily="34" charset="0"/>
                <a:ea typeface="Aptos" panose="020B0004020202020204" pitchFamily="34" charset="0"/>
                <a:cs typeface="Arial" panose="020B0604020202020204" pitchFamily="34" charset="0"/>
              </a:rPr>
              <a:t>If you have any queries, please contact the Equality Diversity Inclusion team at </a:t>
            </a:r>
            <a:r>
              <a:rPr lang="en-GB"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8"/>
              </a:rPr>
              <a:t>bchc.equalityteam@nhs.net</a:t>
            </a:r>
            <a:r>
              <a:rPr lang="en-GB" sz="1200" dirty="0">
                <a:effectLst/>
                <a:latin typeface="Arial" panose="020B0604020202020204" pitchFamily="34" charset="0"/>
                <a:ea typeface="Aptos" panose="020B0004020202020204" pitchFamily="34" charset="0"/>
                <a:cs typeface="Arial" panose="020B0604020202020204" pitchFamily="34" charset="0"/>
              </a:rPr>
              <a:t> </a:t>
            </a:r>
          </a:p>
          <a:p>
            <a:r>
              <a:rPr lang="en-GB" sz="1200" dirty="0">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01614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1103-B775-D84A-21F6-5DDCBE9CF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F5321-7BCA-60BA-0247-DA15E202F8B5}"/>
              </a:ext>
            </a:extLst>
          </p:cNvPr>
          <p:cNvSpPr>
            <a:spLocks noGrp="1"/>
          </p:cNvSpPr>
          <p:nvPr>
            <p:ph type="title"/>
          </p:nvPr>
        </p:nvSpPr>
        <p:spPr>
          <a:xfrm>
            <a:off x="1643939" y="159730"/>
            <a:ext cx="8229600" cy="697451"/>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38A6B2F8-1623-F78F-B7CF-313C8CEC6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119" y="121759"/>
            <a:ext cx="2036763" cy="73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BAA2243A-C6DD-E83E-799C-BA0F959FC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0" y="53069"/>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D5A0F385-5A05-CB7B-49E9-712888BAE5D7}"/>
              </a:ext>
            </a:extLst>
          </p:cNvPr>
          <p:cNvSpPr>
            <a:spLocks noChangeArrowheads="1"/>
          </p:cNvSpPr>
          <p:nvPr/>
        </p:nvSpPr>
        <p:spPr bwMode="auto">
          <a:xfrm>
            <a:off x="1761858" y="3370572"/>
            <a:ext cx="8668285" cy="8156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altLang="en-US" sz="1100" dirty="0"/>
          </a:p>
          <a:p>
            <a:pPr eaLnBrk="0" fontAlgn="base" hangingPunct="0">
              <a:spcBef>
                <a:spcPct val="0"/>
              </a:spcBef>
              <a:spcAft>
                <a:spcPct val="0"/>
              </a:spcAft>
            </a:pPr>
            <a:endParaRPr lang="en-GB" altLang="en-US" dirty="0">
              <a:latin typeface="Arial" panose="020B0604020202020204" pitchFamily="34" charset="0"/>
            </a:endParaRPr>
          </a:p>
          <a:p>
            <a:pPr eaLnBrk="0" fontAlgn="base" hangingPunct="0">
              <a:spcBef>
                <a:spcPct val="0"/>
              </a:spcBef>
              <a:spcAft>
                <a:spcPct val="0"/>
              </a:spcAft>
            </a:pPr>
            <a:endParaRPr lang="en-GB" altLang="en-US" dirty="0">
              <a:latin typeface="Arial" panose="020B0604020202020204" pitchFamily="34" charset="0"/>
            </a:endParaRPr>
          </a:p>
        </p:txBody>
      </p:sp>
      <p:sp>
        <p:nvSpPr>
          <p:cNvPr id="8" name="Rectangle 3">
            <a:extLst>
              <a:ext uri="{FF2B5EF4-FFF2-40B4-BE49-F238E27FC236}">
                <a16:creationId xmlns:a16="http://schemas.microsoft.com/office/drawing/2014/main" id="{55443BB6-5F30-EF4D-839B-4FC12290A132}"/>
              </a:ext>
            </a:extLst>
          </p:cNvPr>
          <p:cNvSpPr>
            <a:spLocks noChangeArrowheads="1"/>
          </p:cNvSpPr>
          <p:nvPr/>
        </p:nvSpPr>
        <p:spPr bwMode="auto">
          <a:xfrm>
            <a:off x="1412593" y="228239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GB" altLang="en-US" dirty="0">
              <a:latin typeface="Arial" panose="020B0604020202020204" pitchFamily="34" charset="0"/>
            </a:endParaRPr>
          </a:p>
        </p:txBody>
      </p:sp>
      <p:graphicFrame>
        <p:nvGraphicFramePr>
          <p:cNvPr id="3" name="Table 2">
            <a:extLst>
              <a:ext uri="{FF2B5EF4-FFF2-40B4-BE49-F238E27FC236}">
                <a16:creationId xmlns:a16="http://schemas.microsoft.com/office/drawing/2014/main" id="{685CD0CD-3F71-7449-8D43-DF2B30E3CC9D}"/>
              </a:ext>
            </a:extLst>
          </p:cNvPr>
          <p:cNvGraphicFramePr>
            <a:graphicFrameLocks noGrp="1"/>
          </p:cNvGraphicFramePr>
          <p:nvPr>
            <p:extLst>
              <p:ext uri="{D42A27DB-BD31-4B8C-83A1-F6EECF244321}">
                <p14:modId xmlns:p14="http://schemas.microsoft.com/office/powerpoint/2010/main" val="109443356"/>
              </p:ext>
            </p:extLst>
          </p:nvPr>
        </p:nvGraphicFramePr>
        <p:xfrm>
          <a:off x="2343923" y="2471284"/>
          <a:ext cx="7404679" cy="3477240"/>
        </p:xfrm>
        <a:graphic>
          <a:graphicData uri="http://schemas.openxmlformats.org/drawingml/2006/table">
            <a:tbl>
              <a:tblPr firstRow="1" firstCol="1" bandRow="1">
                <a:tableStyleId>{5C22544A-7EE6-4342-B048-85BDC9FD1C3A}</a:tableStyleId>
              </a:tblPr>
              <a:tblGrid>
                <a:gridCol w="1694095">
                  <a:extLst>
                    <a:ext uri="{9D8B030D-6E8A-4147-A177-3AD203B41FA5}">
                      <a16:colId xmlns:a16="http://schemas.microsoft.com/office/drawing/2014/main" val="603264603"/>
                    </a:ext>
                  </a:extLst>
                </a:gridCol>
                <a:gridCol w="2602615">
                  <a:extLst>
                    <a:ext uri="{9D8B030D-6E8A-4147-A177-3AD203B41FA5}">
                      <a16:colId xmlns:a16="http://schemas.microsoft.com/office/drawing/2014/main" val="4199096727"/>
                    </a:ext>
                  </a:extLst>
                </a:gridCol>
                <a:gridCol w="1131259">
                  <a:extLst>
                    <a:ext uri="{9D8B030D-6E8A-4147-A177-3AD203B41FA5}">
                      <a16:colId xmlns:a16="http://schemas.microsoft.com/office/drawing/2014/main" val="322779656"/>
                    </a:ext>
                  </a:extLst>
                </a:gridCol>
                <a:gridCol w="1976710">
                  <a:extLst>
                    <a:ext uri="{9D8B030D-6E8A-4147-A177-3AD203B41FA5}">
                      <a16:colId xmlns:a16="http://schemas.microsoft.com/office/drawing/2014/main" val="3661592699"/>
                    </a:ext>
                  </a:extLst>
                </a:gridCol>
              </a:tblGrid>
              <a:tr h="289770">
                <a:tc>
                  <a:txBody>
                    <a:bodyPr/>
                    <a:lstStyle/>
                    <a:p>
                      <a:r>
                        <a:rPr lang="en-GB" sz="1200">
                          <a:effectLst/>
                        </a:rPr>
                        <a:t>Centre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Date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Time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Room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743946342"/>
                  </a:ext>
                </a:extLst>
              </a:tr>
              <a:tr h="289770">
                <a:tc>
                  <a:txBody>
                    <a:bodyPr/>
                    <a:lstStyle/>
                    <a:p>
                      <a:r>
                        <a:rPr lang="en-GB" sz="1200">
                          <a:effectLst/>
                        </a:rPr>
                        <a:t>Priestly Wharf</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Tuesday 3 December 2024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12 – 1pm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G01, Ground Floor</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850005682"/>
                  </a:ext>
                </a:extLst>
              </a:tr>
              <a:tr h="579540">
                <a:tc>
                  <a:txBody>
                    <a:bodyPr/>
                    <a:lstStyle/>
                    <a:p>
                      <a:r>
                        <a:rPr lang="en-GB" sz="1200">
                          <a:effectLst/>
                        </a:rPr>
                        <a:t>Moseley Hall Hospital</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Monday 13 January 2025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12 – 1pm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G02, Seminar Room, Ground Floor</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881307446"/>
                  </a:ext>
                </a:extLst>
              </a:tr>
              <a:tr h="579540">
                <a:tc>
                  <a:txBody>
                    <a:bodyPr/>
                    <a:lstStyle/>
                    <a:p>
                      <a:r>
                        <a:rPr lang="en-GB" sz="1200">
                          <a:effectLst/>
                        </a:rPr>
                        <a:t>West Heath Hospital</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dirty="0">
                          <a:effectLst/>
                        </a:rPr>
                        <a:t>Monday 27 January 2025</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12 – 1pm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G24, Welfare Room, Ground Floor</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553236184"/>
                  </a:ext>
                </a:extLst>
              </a:tr>
              <a:tr h="579540">
                <a:tc>
                  <a:txBody>
                    <a:bodyPr/>
                    <a:lstStyle/>
                    <a:p>
                      <a:r>
                        <a:rPr lang="en-GB" sz="1200">
                          <a:effectLst/>
                        </a:rPr>
                        <a:t>Gee House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dirty="0">
                          <a:effectLst/>
                        </a:rPr>
                        <a:t>Monday 3 February 2025</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12 – 1pm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Meeting Room2, First Floor</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268439944"/>
                  </a:ext>
                </a:extLst>
              </a:tr>
              <a:tr h="579540">
                <a:tc>
                  <a:txBody>
                    <a:bodyPr/>
                    <a:lstStyle/>
                    <a:p>
                      <a:r>
                        <a:rPr lang="en-GB" sz="1200">
                          <a:effectLst/>
                        </a:rPr>
                        <a:t>Lansdowne Health Centre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Monday 10 February 2025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12 -1pm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Ground Floor, Group Room 9</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363683183"/>
                  </a:ext>
                </a:extLst>
              </a:tr>
              <a:tr h="579540">
                <a:tc>
                  <a:txBody>
                    <a:bodyPr/>
                    <a:lstStyle/>
                    <a:p>
                      <a:r>
                        <a:rPr lang="en-GB" sz="1200" dirty="0">
                          <a:effectLst/>
                        </a:rPr>
                        <a:t>Jaffray Resource Centre</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Monday 3</a:t>
                      </a:r>
                      <a:r>
                        <a:rPr lang="en-GB" sz="1200" baseline="30000">
                          <a:effectLst/>
                        </a:rPr>
                        <a:t>rd</a:t>
                      </a:r>
                      <a:r>
                        <a:rPr lang="en-GB" sz="1200">
                          <a:effectLst/>
                        </a:rPr>
                        <a:t> March 2025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a:effectLst/>
                        </a:rPr>
                        <a:t>12 – 1pm</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r>
                        <a:rPr lang="en-GB" sz="1200" dirty="0">
                          <a:effectLst/>
                        </a:rPr>
                        <a:t>Room RG8, Ground Floor</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886219824"/>
                  </a:ext>
                </a:extLst>
              </a:tr>
            </a:tbl>
          </a:graphicData>
        </a:graphic>
      </p:graphicFrame>
      <p:sp>
        <p:nvSpPr>
          <p:cNvPr id="6" name="TextBox 5">
            <a:extLst>
              <a:ext uri="{FF2B5EF4-FFF2-40B4-BE49-F238E27FC236}">
                <a16:creationId xmlns:a16="http://schemas.microsoft.com/office/drawing/2014/main" id="{2DDCA261-F99F-F550-460A-667C94FCE5D3}"/>
              </a:ext>
            </a:extLst>
          </p:cNvPr>
          <p:cNvSpPr txBox="1"/>
          <p:nvPr/>
        </p:nvSpPr>
        <p:spPr>
          <a:xfrm>
            <a:off x="454696" y="1146737"/>
            <a:ext cx="11737304" cy="954107"/>
          </a:xfrm>
          <a:prstGeom prst="rect">
            <a:avLst/>
          </a:prstGeom>
          <a:noFill/>
        </p:spPr>
        <p:txBody>
          <a:bodyPr wrap="square">
            <a:spAutoFit/>
          </a:bodyPr>
          <a:lstStyle/>
          <a:p>
            <a:r>
              <a:rPr lang="en-GB" sz="1400" b="1" dirty="0">
                <a:effectLst/>
                <a:latin typeface="Arial" panose="020B0604020202020204" pitchFamily="34" charset="0"/>
                <a:ea typeface="Aptos" panose="020B0004020202020204" pitchFamily="34" charset="0"/>
                <a:cs typeface="Arial" panose="020B0604020202020204" pitchFamily="34" charset="0"/>
              </a:rPr>
              <a:t>Equality Impact Assessment Toolkit Road Show</a:t>
            </a:r>
            <a:endParaRPr lang="en-GB" sz="1400" dirty="0">
              <a:effectLst/>
              <a:latin typeface="Arial" panose="020B0604020202020204" pitchFamily="34" charset="0"/>
              <a:ea typeface="Aptos" panose="020B0004020202020204" pitchFamily="34" charset="0"/>
              <a:cs typeface="Arial" panose="020B0604020202020204" pitchFamily="34" charset="0"/>
            </a:endParaRPr>
          </a:p>
          <a:p>
            <a:r>
              <a:rPr lang="en-GB" sz="1400" dirty="0">
                <a:effectLst/>
                <a:latin typeface="Arial" panose="020B0604020202020204" pitchFamily="34" charset="0"/>
                <a:ea typeface="Aptos" panose="020B0004020202020204" pitchFamily="34" charset="0"/>
                <a:cs typeface="Arial" panose="020B0604020202020204" pitchFamily="34" charset="0"/>
              </a:rPr>
              <a:t>The Equality Diversity and Inclusion Team will be running a roadshow at local centres to staff with more information about the toolkit, how to apply it, and answer questions. It will be an informal and interactive session with practical tips and tools. The roadshow will be running at the following dates and times, and all staff are welcome to join.</a:t>
            </a:r>
          </a:p>
        </p:txBody>
      </p:sp>
      <p:pic>
        <p:nvPicPr>
          <p:cNvPr id="7" name="Picture 1">
            <a:extLst>
              <a:ext uri="{FF2B5EF4-FFF2-40B4-BE49-F238E27FC236}">
                <a16:creationId xmlns:a16="http://schemas.microsoft.com/office/drawing/2014/main" id="{69105B71-2120-CEB7-9FBE-BCE52CAEBC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334" y="5948524"/>
            <a:ext cx="2432971" cy="72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18161AA-C373-0FEB-3E55-990640DC653F}"/>
              </a:ext>
            </a:extLst>
          </p:cNvPr>
          <p:cNvPicPr>
            <a:picLocks noChangeAspect="1"/>
          </p:cNvPicPr>
          <p:nvPr/>
        </p:nvPicPr>
        <p:blipFill>
          <a:blip r:embed="rId6"/>
          <a:stretch>
            <a:fillRect/>
          </a:stretch>
        </p:blipFill>
        <p:spPr>
          <a:xfrm>
            <a:off x="9616233" y="6021289"/>
            <a:ext cx="2197649" cy="684210"/>
          </a:xfrm>
          <a:prstGeom prst="rect">
            <a:avLst/>
          </a:prstGeom>
        </p:spPr>
      </p:pic>
    </p:spTree>
    <p:extLst>
      <p:ext uri="{BB962C8B-B14F-4D97-AF65-F5344CB8AC3E}">
        <p14:creationId xmlns:p14="http://schemas.microsoft.com/office/powerpoint/2010/main" val="407206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612E-6232-BDC1-19C4-15E6DC05C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29F43-BCC5-80BA-87FA-FC3E6F4B3ABB}"/>
              </a:ext>
            </a:extLst>
          </p:cNvPr>
          <p:cNvSpPr>
            <a:spLocks noGrp="1"/>
          </p:cNvSpPr>
          <p:nvPr>
            <p:ph type="title"/>
          </p:nvPr>
        </p:nvSpPr>
        <p:spPr>
          <a:xfrm>
            <a:off x="1792577" y="140169"/>
            <a:ext cx="8229600" cy="571500"/>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DA527668-3E68-1919-5BCC-230CE69A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177" y="135491"/>
            <a:ext cx="20367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4088B173-33D8-C082-5A86-52669E490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0" y="52856"/>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53C6DE4A-4487-622B-9531-11B24D277DC6}"/>
              </a:ext>
            </a:extLst>
          </p:cNvPr>
          <p:cNvSpPr>
            <a:spLocks noChangeArrowheads="1"/>
          </p:cNvSpPr>
          <p:nvPr/>
        </p:nvSpPr>
        <p:spPr bwMode="auto">
          <a:xfrm>
            <a:off x="1412593" y="228239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GB" altLang="en-US" dirty="0">
              <a:latin typeface="Arial" panose="020B0604020202020204" pitchFamily="34" charset="0"/>
            </a:endParaRPr>
          </a:p>
        </p:txBody>
      </p:sp>
      <p:sp>
        <p:nvSpPr>
          <p:cNvPr id="9" name="TextBox 8">
            <a:extLst>
              <a:ext uri="{FF2B5EF4-FFF2-40B4-BE49-F238E27FC236}">
                <a16:creationId xmlns:a16="http://schemas.microsoft.com/office/drawing/2014/main" id="{54AE3E7F-9833-89EF-507E-5C59B4792666}"/>
              </a:ext>
            </a:extLst>
          </p:cNvPr>
          <p:cNvSpPr txBox="1"/>
          <p:nvPr/>
        </p:nvSpPr>
        <p:spPr>
          <a:xfrm>
            <a:off x="156880" y="771102"/>
            <a:ext cx="11771768" cy="5952399"/>
          </a:xfrm>
          <a:prstGeom prst="rect">
            <a:avLst/>
          </a:prstGeom>
          <a:solidFill>
            <a:schemeClr val="accent4">
              <a:lumMod val="40000"/>
              <a:lumOff val="60000"/>
            </a:schemeClr>
          </a:solidFill>
          <a:ln>
            <a:solidFill>
              <a:schemeClr val="tx1"/>
            </a:solidFill>
          </a:ln>
        </p:spPr>
        <p:txBody>
          <a:bodyPr wrap="square">
            <a:spAutoFit/>
          </a:bodyPr>
          <a:lstStyle/>
          <a:p>
            <a:pPr algn="ctr">
              <a:tabLst>
                <a:tab pos="2865755" algn="ctr"/>
                <a:tab pos="5731510" algn="r"/>
              </a:tabLst>
            </a:pPr>
            <a:r>
              <a:rPr lang="en-GB" sz="3200" i="1" u="sng" kern="100" dirty="0">
                <a:ln w="9525" cap="flat" cmpd="sng" algn="ctr">
                  <a:solidFill>
                    <a:srgbClr val="000000"/>
                  </a:solidFill>
                  <a:prstDash val="solid"/>
                  <a:round/>
                </a:ln>
                <a:solidFill>
                  <a:srgbClr val="FF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Registration Open!!!</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gn="ctr">
              <a:tabLst>
                <a:tab pos="2865755" algn="ctr"/>
                <a:tab pos="5731510" algn="r"/>
              </a:tabLst>
            </a:pPr>
            <a:r>
              <a:rPr lang="en-GB" sz="1600" kern="100" dirty="0">
                <a:ln w="9525" cap="flat" cmpd="sng" algn="ctr">
                  <a:solidFill>
                    <a:srgbClr val="000000"/>
                  </a:solidFill>
                  <a:prstDash val="solid"/>
                  <a:round/>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BCHC Safeguarding Conference 2025</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90000"/>
              </a:lnSpc>
            </a:pPr>
            <a:r>
              <a:rPr lang="en-GB" sz="1600" kern="1200" dirty="0">
                <a:ln w="9525" cap="flat" cmpd="sng" algn="ctr">
                  <a:solidFill>
                    <a:srgbClr val="000000"/>
                  </a:solidFill>
                  <a:prstDash val="solid"/>
                  <a:round/>
                </a:ln>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a:t>
            </a:r>
            <a:r>
              <a:rPr lang="en-GB" sz="1600" i="1" kern="1200" dirty="0">
                <a:ln w="9525" cap="flat" cmpd="sng" algn="ctr">
                  <a:solidFill>
                    <a:srgbClr val="000000"/>
                  </a:solidFill>
                  <a:prstDash val="solid"/>
                  <a:round/>
                </a:ln>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Developing effectiveness, competence, and confidence in</a:t>
            </a:r>
            <a:endParaRPr lang="en-GB" sz="1600" dirty="0">
              <a:effectLst/>
              <a:latin typeface="Times New Roman" panose="02020603050405020304" pitchFamily="18" charset="0"/>
              <a:ea typeface="Times New Roman" panose="02020603050405020304" pitchFamily="18" charset="0"/>
            </a:endParaRPr>
          </a:p>
          <a:p>
            <a:pPr algn="ctr">
              <a:lnSpc>
                <a:spcPct val="90000"/>
              </a:lnSpc>
            </a:pPr>
            <a:r>
              <a:rPr lang="en-GB" sz="1600" i="1" kern="1200" dirty="0">
                <a:ln w="9525" cap="flat" cmpd="sng" algn="ctr">
                  <a:solidFill>
                    <a:srgbClr val="000000"/>
                  </a:solidFill>
                  <a:prstDash val="solid"/>
                  <a:round/>
                </a:ln>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safeguarding practice”</a:t>
            </a:r>
            <a:endParaRPr lang="en-GB" sz="1600" dirty="0">
              <a:effectLst/>
              <a:latin typeface="Times New Roman" panose="02020603050405020304" pitchFamily="18" charset="0"/>
              <a:ea typeface="Times New Roman" panose="02020603050405020304" pitchFamily="18" charset="0"/>
            </a:endParaRPr>
          </a:p>
          <a:p>
            <a:pPr algn="ctr"/>
            <a:r>
              <a:rPr lang="en-GB" sz="16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Thursday 30th January 2025 - Birmingham City Football Club, Small Heath, B9 4RL</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09:00 – 16:45 (Registration from 08:15)</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tabLst>
                <a:tab pos="2865755" algn="ctr"/>
                <a:tab pos="5731510" algn="r"/>
              </a:tabLst>
            </a:pPr>
            <a:r>
              <a:rPr lang="en-GB" sz="16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‘Domestic Abuse’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tabLst>
                <a:tab pos="2865755" algn="ctr"/>
                <a:tab pos="5731510" algn="r"/>
              </a:tabLst>
            </a:pPr>
            <a:r>
              <a:rPr lang="en-GB" sz="1600" kern="100" dirty="0">
                <a:ln w="9525" cap="flat" cmpd="sng" algn="ctr">
                  <a:solidFill>
                    <a:srgbClr val="000000"/>
                  </a:solidFill>
                  <a:prstDash val="solid"/>
                  <a:round/>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Join us in our 2nd Annual BCHC Safeguarding Conference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tabLst>
                <a:tab pos="2865755" algn="ctr"/>
                <a:tab pos="5731510" algn="r"/>
              </a:tabLst>
            </a:pPr>
            <a:r>
              <a:rPr lang="en-GB" sz="1600" b="1" u="sng"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Guest speakers will include</a:t>
            </a:r>
            <a:br>
              <a:rPr lang="en-GB" sz="1600" b="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b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Birmingham Children’s Trust, West Midlands Police, Sikh Women’s Aid, </a:t>
            </a:r>
            <a:r>
              <a:rPr lang="en-GB" sz="1600" i="1" kern="100"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Cranstoun</a:t>
            </a: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 Black Country Women’s Aid, Richmond Fellowship &amp; Expert by Experience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u="sng"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Workshop Programmes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Management support for staff victims of domestic abuse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Risk assessment and safety planning</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Domestic Abuse and the adolescent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Domestic Homicide Review’s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i="1"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Impact of Domestic Abuse on Children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kern="1200" dirty="0">
                <a:solidFill>
                  <a:srgbClr val="10253F"/>
                </a:solidFill>
                <a:effectLst/>
                <a:latin typeface="Arial" panose="020B0604020202020204" pitchFamily="34" charset="0"/>
                <a:ea typeface="+mj-ea"/>
                <a:cs typeface="Times New Roman" panose="02020603050405020304" pitchFamily="18" charset="0"/>
              </a:rPr>
              <a: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i="1" kern="1200" dirty="0">
                <a:solidFill>
                  <a:srgbClr val="000000"/>
                </a:solidFill>
                <a:effectLst/>
                <a:latin typeface="Arial" panose="020B0604020202020204" pitchFamily="34" charset="0"/>
                <a:ea typeface="+mj-ea"/>
                <a:cs typeface="Times New Roman" panose="02020603050405020304" pitchFamily="18" charset="0"/>
              </a:rPr>
              <a:t>*Refreshments &amp; sandwich lunch to be provided</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600" b="1" kern="1200" dirty="0">
                <a:solidFill>
                  <a:srgbClr val="000000"/>
                </a:solidFill>
                <a:effectLst/>
                <a:latin typeface="Arial" panose="020B0604020202020204" pitchFamily="34" charset="0"/>
                <a:ea typeface="+mj-ea"/>
                <a:cs typeface="Times New Roman" panose="02020603050405020304" pitchFamily="18" charset="0"/>
              </a:rPr>
              <a: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kern="1200" dirty="0">
                <a:solidFill>
                  <a:srgbClr val="000000"/>
                </a:solidFill>
                <a:effectLst/>
                <a:latin typeface="Arial" panose="020B0604020202020204" pitchFamily="34" charset="0"/>
                <a:ea typeface="+mj-ea"/>
                <a:cs typeface="Times New Roman" panose="02020603050405020304" pitchFamily="18" charset="0"/>
              </a:rPr>
              <a:t>Booking your place: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kern="1200" dirty="0">
                <a:solidFill>
                  <a:srgbClr val="000000"/>
                </a:solidFill>
                <a:effectLst/>
                <a:latin typeface="Arial" panose="020B0604020202020204" pitchFamily="34" charset="0"/>
                <a:ea typeface="+mj-ea"/>
                <a:cs typeface="Times New Roman" panose="02020603050405020304" pitchFamily="18" charset="0"/>
              </a:rPr>
              <a:t>Complete the Booking Form below &amp; email the form to:</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u="sng" kern="1200" dirty="0">
                <a:solidFill>
                  <a:srgbClr val="467886"/>
                </a:solidFill>
                <a:effectLst/>
                <a:latin typeface="Arial" panose="020B0604020202020204" pitchFamily="34" charset="0"/>
                <a:ea typeface="+mj-ea"/>
                <a:cs typeface="Times New Roman" panose="02020603050405020304" pitchFamily="18" charset="0"/>
                <a:hlinkClick r:id="rId5"/>
              </a:rPr>
              <a:t>bchc.safeguarding@nhs.net</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232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16CF4-EBC2-894A-DBA7-CD1F9F9A9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981AF-CC27-B0CA-6CF6-DBEF6E3BE189}"/>
              </a:ext>
            </a:extLst>
          </p:cNvPr>
          <p:cNvSpPr>
            <a:spLocks noGrp="1"/>
          </p:cNvSpPr>
          <p:nvPr>
            <p:ph type="title"/>
          </p:nvPr>
        </p:nvSpPr>
        <p:spPr>
          <a:xfrm>
            <a:off x="1792577" y="140169"/>
            <a:ext cx="8229600" cy="571500"/>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E672E6DA-8814-9790-3F18-825458259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177" y="135491"/>
            <a:ext cx="20367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ED972A2C-4236-CDA3-4013-6541F373C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0" y="52856"/>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F5A636E0-46C0-2620-8400-62D1D8D7DF4A}"/>
              </a:ext>
            </a:extLst>
          </p:cNvPr>
          <p:cNvSpPr>
            <a:spLocks noChangeArrowheads="1"/>
          </p:cNvSpPr>
          <p:nvPr/>
        </p:nvSpPr>
        <p:spPr bwMode="auto">
          <a:xfrm>
            <a:off x="1412593" y="228239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GB" altLang="en-US" dirty="0">
              <a:latin typeface="Arial" panose="020B0604020202020204" pitchFamily="34" charset="0"/>
            </a:endParaRPr>
          </a:p>
        </p:txBody>
      </p:sp>
      <p:pic>
        <p:nvPicPr>
          <p:cNvPr id="7" name="Picture 6">
            <a:extLst>
              <a:ext uri="{FF2B5EF4-FFF2-40B4-BE49-F238E27FC236}">
                <a16:creationId xmlns:a16="http://schemas.microsoft.com/office/drawing/2014/main" id="{5BFDBEC9-4C89-8E5E-22F0-AA27BC652C57}"/>
              </a:ext>
            </a:extLst>
          </p:cNvPr>
          <p:cNvPicPr>
            <a:picLocks noChangeAspect="1"/>
          </p:cNvPicPr>
          <p:nvPr/>
        </p:nvPicPr>
        <p:blipFill>
          <a:blip r:embed="rId5"/>
          <a:stretch>
            <a:fillRect/>
          </a:stretch>
        </p:blipFill>
        <p:spPr>
          <a:xfrm>
            <a:off x="2135560" y="798982"/>
            <a:ext cx="6840760" cy="5918849"/>
          </a:xfrm>
          <a:prstGeom prst="rect">
            <a:avLst/>
          </a:prstGeom>
        </p:spPr>
      </p:pic>
    </p:spTree>
    <p:extLst>
      <p:ext uri="{BB962C8B-B14F-4D97-AF65-F5344CB8AC3E}">
        <p14:creationId xmlns:p14="http://schemas.microsoft.com/office/powerpoint/2010/main" val="227322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FF11-28AC-40A7-8E96-D32CB54418DF}"/>
              </a:ext>
            </a:extLst>
          </p:cNvPr>
          <p:cNvSpPr>
            <a:spLocks noGrp="1"/>
          </p:cNvSpPr>
          <p:nvPr>
            <p:ph type="ctrTitle"/>
          </p:nvPr>
        </p:nvSpPr>
        <p:spPr>
          <a:xfrm>
            <a:off x="1035446" y="371592"/>
            <a:ext cx="9977066" cy="764908"/>
          </a:xfrm>
        </p:spPr>
        <p:txBody>
          <a:bodyPr vert="horz" lIns="91440" tIns="45720" rIns="91440" bIns="45720" rtlCol="0" anchor="ctr">
            <a:noAutofit/>
          </a:bodyPr>
          <a:lstStyle/>
          <a:p>
            <a:r>
              <a:rPr lang="en-GB" sz="3200" b="1"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AHP Career Conversation Sessions </a:t>
            </a:r>
            <a:endParaRPr lang="en-US" sz="3200" b="1" kern="1200" dirty="0">
              <a:solidFill>
                <a:schemeClr val="tx2"/>
              </a:solidFill>
              <a:latin typeface="+mj-lt"/>
              <a:ea typeface="+mj-ea"/>
              <a:cs typeface="+mj-cs"/>
            </a:endParaRPr>
          </a:p>
        </p:txBody>
      </p:sp>
      <p:sp>
        <p:nvSpPr>
          <p:cNvPr id="6" name="TextBox 5">
            <a:extLst>
              <a:ext uri="{FF2B5EF4-FFF2-40B4-BE49-F238E27FC236}">
                <a16:creationId xmlns:a16="http://schemas.microsoft.com/office/drawing/2014/main" id="{14EF8667-8EA9-4E8F-FBC5-B243303D9600}"/>
              </a:ext>
            </a:extLst>
          </p:cNvPr>
          <p:cNvSpPr txBox="1"/>
          <p:nvPr/>
        </p:nvSpPr>
        <p:spPr>
          <a:xfrm>
            <a:off x="6428797" y="1738166"/>
            <a:ext cx="5448136" cy="4524957"/>
          </a:xfrm>
          <a:prstGeom prst="rect">
            <a:avLst/>
          </a:prstGeom>
          <a:noFill/>
        </p:spPr>
        <p:txBody>
          <a:bodyPr wrap="square">
            <a:spAutoFit/>
          </a:bodyPr>
          <a:lstStyle/>
          <a:p>
            <a:pPr marL="342900" lvl="0" indent="-342900">
              <a:lnSpc>
                <a:spcPct val="115000"/>
              </a:lnSpc>
              <a:buFont typeface="Courier New" panose="02070309020205020404" pitchFamily="49" charset="0"/>
              <a:buChar char="o"/>
            </a:pPr>
            <a:r>
              <a:rPr lang="en-GB" kern="100" dirty="0">
                <a:effectLst/>
                <a:latin typeface="Arial" panose="020B0604020202020204" pitchFamily="34" charset="0"/>
                <a:ea typeface="Aptos" panose="020B0004020202020204" pitchFamily="34" charset="0"/>
                <a:cs typeface="Arial" panose="020B0604020202020204" pitchFamily="34" charset="0"/>
              </a:rPr>
              <a:t>Friday 22</a:t>
            </a:r>
            <a:r>
              <a:rPr lang="en-GB" kern="100" baseline="30000" dirty="0">
                <a:effectLst/>
                <a:latin typeface="Arial" panose="020B0604020202020204" pitchFamily="34" charset="0"/>
                <a:ea typeface="Aptos" panose="020B0004020202020204" pitchFamily="34" charset="0"/>
                <a:cs typeface="Arial" panose="020B0604020202020204" pitchFamily="34" charset="0"/>
              </a:rPr>
              <a:t>nd</a:t>
            </a:r>
            <a:r>
              <a:rPr lang="en-GB" kern="100" dirty="0">
                <a:effectLst/>
                <a:latin typeface="Arial" panose="020B0604020202020204" pitchFamily="34" charset="0"/>
                <a:ea typeface="Aptos" panose="020B0004020202020204" pitchFamily="34" charset="0"/>
                <a:cs typeface="Arial" panose="020B0604020202020204" pitchFamily="34" charset="0"/>
              </a:rPr>
              <a:t> November 2024 – 09:00 to 11:00 </a:t>
            </a:r>
          </a:p>
          <a:p>
            <a:pPr lvl="0">
              <a:lnSpc>
                <a:spcPct val="115000"/>
              </a:lnSpc>
            </a:pPr>
            <a:r>
              <a:rPr lang="en-GB" kern="100" dirty="0">
                <a:latin typeface="Arial" panose="020B0604020202020204" pitchFamily="34" charset="0"/>
                <a:ea typeface="Aptos" panose="020B0004020202020204" pitchFamily="34" charset="0"/>
                <a:cs typeface="Arial" panose="020B0604020202020204" pitchFamily="34" charset="0"/>
              </a:rPr>
              <a:t>      Therapy </a:t>
            </a:r>
            <a:r>
              <a:rPr lang="en-GB" kern="100">
                <a:latin typeface="Arial" panose="020B0604020202020204" pitchFamily="34" charset="0"/>
                <a:ea typeface="Aptos" panose="020B0004020202020204" pitchFamily="34" charset="0"/>
                <a:cs typeface="Arial" panose="020B0604020202020204" pitchFamily="34" charset="0"/>
              </a:rPr>
              <a:t>Hub Office, </a:t>
            </a:r>
            <a:r>
              <a:rPr lang="en-GB" kern="100">
                <a:effectLst/>
                <a:latin typeface="Arial" panose="020B0604020202020204" pitchFamily="34" charset="0"/>
                <a:ea typeface="Aptos" panose="020B0004020202020204" pitchFamily="34" charset="0"/>
                <a:cs typeface="Arial" panose="020B0604020202020204" pitchFamily="34" charset="0"/>
              </a:rPr>
              <a:t>Moseley </a:t>
            </a:r>
            <a:r>
              <a:rPr lang="en-GB" kern="100" dirty="0">
                <a:effectLst/>
                <a:latin typeface="Arial" panose="020B0604020202020204" pitchFamily="34" charset="0"/>
                <a:ea typeface="Aptos" panose="020B0004020202020204" pitchFamily="34" charset="0"/>
                <a:cs typeface="Arial" panose="020B0604020202020204" pitchFamily="34" charset="0"/>
              </a:rPr>
              <a:t>Hall Hospital</a:t>
            </a:r>
          </a:p>
          <a:p>
            <a:pPr marL="457200">
              <a:lnSpc>
                <a:spcPct val="115000"/>
              </a:lnSpc>
            </a:pPr>
            <a:r>
              <a:rPr lang="en-GB"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buFont typeface="Courier New" panose="02070309020205020404" pitchFamily="49" charset="0"/>
              <a:buChar char="o"/>
            </a:pPr>
            <a:r>
              <a:rPr lang="en-GB" kern="100" dirty="0">
                <a:effectLst/>
                <a:latin typeface="Arial" panose="020B0604020202020204" pitchFamily="34" charset="0"/>
                <a:ea typeface="Aptos" panose="020B0004020202020204" pitchFamily="34" charset="0"/>
                <a:cs typeface="Arial" panose="020B0604020202020204" pitchFamily="34" charset="0"/>
              </a:rPr>
              <a:t>Tuesday 3</a:t>
            </a:r>
            <a:r>
              <a:rPr lang="en-GB" kern="100" baseline="30000" dirty="0">
                <a:effectLst/>
                <a:latin typeface="Arial" panose="020B0604020202020204" pitchFamily="34" charset="0"/>
                <a:ea typeface="Aptos" panose="020B0004020202020204" pitchFamily="34" charset="0"/>
                <a:cs typeface="Arial" panose="020B0604020202020204" pitchFamily="34" charset="0"/>
              </a:rPr>
              <a:t>rd</a:t>
            </a:r>
            <a:r>
              <a:rPr lang="en-GB" kern="100" dirty="0">
                <a:effectLst/>
                <a:latin typeface="Arial" panose="020B0604020202020204" pitchFamily="34" charset="0"/>
                <a:ea typeface="Aptos" panose="020B0004020202020204" pitchFamily="34" charset="0"/>
                <a:cs typeface="Arial" panose="020B0604020202020204" pitchFamily="34" charset="0"/>
              </a:rPr>
              <a:t> December 2024 – 08:30 to 10:30 </a:t>
            </a:r>
          </a:p>
          <a:p>
            <a:pPr lvl="0">
              <a:lnSpc>
                <a:spcPct val="115000"/>
              </a:lnSpc>
            </a:pPr>
            <a:r>
              <a:rPr lang="en-GB" kern="100" dirty="0">
                <a:latin typeface="Arial" panose="020B0604020202020204" pitchFamily="34" charset="0"/>
                <a:ea typeface="Aptos" panose="020B0004020202020204" pitchFamily="34" charset="0"/>
                <a:cs typeface="Arial" panose="020B0604020202020204" pitchFamily="34" charset="0"/>
              </a:rPr>
              <a:t>      </a:t>
            </a:r>
            <a:r>
              <a:rPr lang="en-GB" kern="100" dirty="0">
                <a:effectLst/>
                <a:latin typeface="Arial" panose="020B0604020202020204" pitchFamily="34" charset="0"/>
                <a:ea typeface="Aptos" panose="020B0004020202020204" pitchFamily="34" charset="0"/>
                <a:cs typeface="Arial" panose="020B0604020202020204" pitchFamily="34" charset="0"/>
              </a:rPr>
              <a:t>West Heath Hospital</a:t>
            </a:r>
          </a:p>
          <a:p>
            <a:pPr marL="457200">
              <a:lnSpc>
                <a:spcPct val="115000"/>
              </a:lnSpc>
            </a:pPr>
            <a:r>
              <a:rPr lang="en-GB"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buFont typeface="Courier New" panose="02070309020205020404" pitchFamily="49" charset="0"/>
              <a:buChar char="o"/>
            </a:pPr>
            <a:r>
              <a:rPr lang="en-GB" kern="100" dirty="0">
                <a:effectLst/>
                <a:latin typeface="Arial" panose="020B0604020202020204" pitchFamily="34" charset="0"/>
                <a:ea typeface="Aptos" panose="020B0004020202020204" pitchFamily="34" charset="0"/>
                <a:cs typeface="Arial" panose="020B0604020202020204" pitchFamily="34" charset="0"/>
              </a:rPr>
              <a:t>Wednesday 8</a:t>
            </a:r>
            <a:r>
              <a:rPr lang="en-GB"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kern="100" dirty="0">
                <a:effectLst/>
                <a:latin typeface="Arial" panose="020B0604020202020204" pitchFamily="34" charset="0"/>
                <a:ea typeface="Aptos" panose="020B0004020202020204" pitchFamily="34" charset="0"/>
                <a:cs typeface="Arial" panose="020B0604020202020204" pitchFamily="34" charset="0"/>
              </a:rPr>
              <a:t> January 2025 – 09:00 to 11:00 </a:t>
            </a:r>
          </a:p>
          <a:p>
            <a:pPr lvl="0">
              <a:lnSpc>
                <a:spcPct val="115000"/>
              </a:lnSpc>
            </a:pPr>
            <a:r>
              <a:rPr lang="en-GB" kern="100" dirty="0">
                <a:latin typeface="Arial" panose="020B0604020202020204" pitchFamily="34" charset="0"/>
                <a:ea typeface="Aptos" panose="020B0004020202020204" pitchFamily="34" charset="0"/>
                <a:cs typeface="Arial" panose="020B0604020202020204" pitchFamily="34" charset="0"/>
              </a:rPr>
              <a:t>      </a:t>
            </a:r>
            <a:r>
              <a:rPr lang="en-GB" kern="100" dirty="0">
                <a:effectLst/>
                <a:latin typeface="Arial" panose="020B0604020202020204" pitchFamily="34" charset="0"/>
                <a:ea typeface="Aptos" panose="020B0004020202020204" pitchFamily="34" charset="0"/>
                <a:cs typeface="Arial" panose="020B0604020202020204" pitchFamily="34" charset="0"/>
              </a:rPr>
              <a:t>Ann Marie Howes</a:t>
            </a:r>
          </a:p>
          <a:p>
            <a:pPr marL="457200">
              <a:lnSpc>
                <a:spcPct val="115000"/>
              </a:lnSpc>
            </a:pPr>
            <a:r>
              <a:rPr lang="en-GB"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buFont typeface="Courier New" panose="02070309020205020404" pitchFamily="49" charset="0"/>
              <a:buChar char="o"/>
            </a:pPr>
            <a:r>
              <a:rPr lang="en-GB" kern="100" dirty="0">
                <a:effectLst/>
                <a:latin typeface="Arial" panose="020B0604020202020204" pitchFamily="34" charset="0"/>
                <a:ea typeface="Aptos" panose="020B0004020202020204" pitchFamily="34" charset="0"/>
                <a:cs typeface="Arial" panose="020B0604020202020204" pitchFamily="34" charset="0"/>
              </a:rPr>
              <a:t>Monday 3</a:t>
            </a:r>
            <a:r>
              <a:rPr lang="en-GB" kern="100" baseline="30000" dirty="0">
                <a:effectLst/>
                <a:latin typeface="Arial" panose="020B0604020202020204" pitchFamily="34" charset="0"/>
                <a:ea typeface="Aptos" panose="020B0004020202020204" pitchFamily="34" charset="0"/>
                <a:cs typeface="Arial" panose="020B0604020202020204" pitchFamily="34" charset="0"/>
              </a:rPr>
              <a:t>rd</a:t>
            </a:r>
            <a:r>
              <a:rPr lang="en-GB" kern="100" dirty="0">
                <a:effectLst/>
                <a:latin typeface="Arial" panose="020B0604020202020204" pitchFamily="34" charset="0"/>
                <a:ea typeface="Aptos" panose="020B0004020202020204" pitchFamily="34" charset="0"/>
                <a:cs typeface="Arial" panose="020B0604020202020204" pitchFamily="34" charset="0"/>
              </a:rPr>
              <a:t> February 2025 – 11:00 to 13:00 </a:t>
            </a:r>
          </a:p>
          <a:p>
            <a:pPr lvl="0">
              <a:lnSpc>
                <a:spcPct val="115000"/>
              </a:lnSpc>
            </a:pPr>
            <a:r>
              <a:rPr lang="en-GB" kern="100" dirty="0">
                <a:latin typeface="Arial" panose="020B0604020202020204" pitchFamily="34" charset="0"/>
                <a:ea typeface="Aptos" panose="020B0004020202020204" pitchFamily="34" charset="0"/>
                <a:cs typeface="Arial" panose="020B0604020202020204" pitchFamily="34" charset="0"/>
              </a:rPr>
              <a:t>      </a:t>
            </a:r>
            <a:r>
              <a:rPr lang="en-GB" kern="100" dirty="0">
                <a:effectLst/>
                <a:latin typeface="Arial" panose="020B0604020202020204" pitchFamily="34" charset="0"/>
                <a:ea typeface="Aptos" panose="020B0004020202020204" pitchFamily="34" charset="0"/>
                <a:cs typeface="Arial" panose="020B0604020202020204" pitchFamily="34" charset="0"/>
              </a:rPr>
              <a:t>Norman Power Centre</a:t>
            </a:r>
          </a:p>
          <a:p>
            <a:pPr marL="457200">
              <a:lnSpc>
                <a:spcPct val="115000"/>
              </a:lnSpc>
            </a:pPr>
            <a:r>
              <a:rPr lang="en-GB"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buFont typeface="Courier New" panose="02070309020205020404" pitchFamily="49" charset="0"/>
              <a:buChar char="o"/>
            </a:pPr>
            <a:r>
              <a:rPr lang="en-GB" kern="100" dirty="0">
                <a:effectLst/>
                <a:latin typeface="Arial" panose="020B0604020202020204" pitchFamily="34" charset="0"/>
                <a:ea typeface="Aptos" panose="020B0004020202020204" pitchFamily="34" charset="0"/>
                <a:cs typeface="Arial" panose="020B0604020202020204" pitchFamily="34" charset="0"/>
              </a:rPr>
              <a:t>Wednesday 12</a:t>
            </a:r>
            <a:r>
              <a:rPr lang="en-GB"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kern="100" dirty="0">
                <a:effectLst/>
                <a:latin typeface="Arial" panose="020B0604020202020204" pitchFamily="34" charset="0"/>
                <a:ea typeface="Aptos" panose="020B0004020202020204" pitchFamily="34" charset="0"/>
                <a:cs typeface="Arial" panose="020B0604020202020204" pitchFamily="34" charset="0"/>
              </a:rPr>
              <a:t> March 2025 – 09:00 to 11:00 </a:t>
            </a:r>
          </a:p>
          <a:p>
            <a:pPr lvl="0">
              <a:lnSpc>
                <a:spcPct val="115000"/>
              </a:lnSpc>
            </a:pPr>
            <a:r>
              <a:rPr lang="en-GB" kern="100" dirty="0">
                <a:latin typeface="Arial" panose="020B0604020202020204" pitchFamily="34" charset="0"/>
                <a:ea typeface="Aptos" panose="020B0004020202020204" pitchFamily="34" charset="0"/>
                <a:cs typeface="Arial" panose="020B0604020202020204" pitchFamily="34" charset="0"/>
              </a:rPr>
              <a:t>      </a:t>
            </a:r>
            <a:r>
              <a:rPr lang="en-GB" kern="100" dirty="0">
                <a:effectLst/>
                <a:latin typeface="Arial" panose="020B0604020202020204" pitchFamily="34" charset="0"/>
                <a:ea typeface="Aptos" panose="020B0004020202020204" pitchFamily="34" charset="0"/>
                <a:cs typeface="Arial" panose="020B0604020202020204" pitchFamily="34" charset="0"/>
              </a:rPr>
              <a:t>Sutton Cottage Hospital</a:t>
            </a:r>
          </a:p>
        </p:txBody>
      </p:sp>
      <p:pic>
        <p:nvPicPr>
          <p:cNvPr id="3" name="Picture 2">
            <a:extLst>
              <a:ext uri="{FF2B5EF4-FFF2-40B4-BE49-F238E27FC236}">
                <a16:creationId xmlns:a16="http://schemas.microsoft.com/office/drawing/2014/main" id="{D0114170-7316-3718-92A4-6ED4EF8067D2}"/>
              </a:ext>
            </a:extLst>
          </p:cNvPr>
          <p:cNvPicPr>
            <a:picLocks noChangeAspect="1"/>
          </p:cNvPicPr>
          <p:nvPr/>
        </p:nvPicPr>
        <p:blipFill>
          <a:blip r:embed="rId2"/>
          <a:stretch>
            <a:fillRect/>
          </a:stretch>
        </p:blipFill>
        <p:spPr>
          <a:xfrm>
            <a:off x="144946" y="3327302"/>
            <a:ext cx="6027254" cy="3485793"/>
          </a:xfrm>
          <a:prstGeom prst="rect">
            <a:avLst/>
          </a:prstGeom>
        </p:spPr>
      </p:pic>
      <p:sp>
        <p:nvSpPr>
          <p:cNvPr id="4" name="TextBox 3">
            <a:extLst>
              <a:ext uri="{FF2B5EF4-FFF2-40B4-BE49-F238E27FC236}">
                <a16:creationId xmlns:a16="http://schemas.microsoft.com/office/drawing/2014/main" id="{4D7CA759-29DA-A511-86C5-5289CD2FB9AA}"/>
              </a:ext>
            </a:extLst>
          </p:cNvPr>
          <p:cNvSpPr txBox="1"/>
          <p:nvPr/>
        </p:nvSpPr>
        <p:spPr>
          <a:xfrm>
            <a:off x="2196548" y="44905"/>
            <a:ext cx="7654862" cy="584775"/>
          </a:xfrm>
          <a:prstGeom prst="rect">
            <a:avLst/>
          </a:prstGeom>
          <a:noFill/>
        </p:spPr>
        <p:txBody>
          <a:bodyPr wrap="square" rtlCol="0">
            <a:spAutoFit/>
          </a:bodyPr>
          <a:lstStyle/>
          <a:p>
            <a:pPr algn="ctr"/>
            <a:r>
              <a:rPr lang="en-GB" sz="3200" b="1" dirty="0">
                <a:solidFill>
                  <a:schemeClr val="tx2"/>
                </a:solidFill>
              </a:rPr>
              <a:t>ADULT COMMUNITY SERVICES</a:t>
            </a:r>
          </a:p>
        </p:txBody>
      </p:sp>
      <p:sp>
        <p:nvSpPr>
          <p:cNvPr id="8" name="TextBox 7">
            <a:extLst>
              <a:ext uri="{FF2B5EF4-FFF2-40B4-BE49-F238E27FC236}">
                <a16:creationId xmlns:a16="http://schemas.microsoft.com/office/drawing/2014/main" id="{C1432B09-0576-E0DF-5485-E34248FC6855}"/>
              </a:ext>
            </a:extLst>
          </p:cNvPr>
          <p:cNvSpPr txBox="1"/>
          <p:nvPr/>
        </p:nvSpPr>
        <p:spPr>
          <a:xfrm>
            <a:off x="144946" y="1249068"/>
            <a:ext cx="5951054" cy="196566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you thinking about new opportunities or next steps in your career?  Are you curious about options available?   If the answer is yes or even not sure, then why not come along to a career conversation drop-in session.   Sessions will be facilitated by Pam Ricketts (AHP Professional Lead) and will last no more than two hours.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Sessions are open to all and there is no need to book. </a:t>
            </a:r>
          </a:p>
        </p:txBody>
      </p:sp>
      <p:pic>
        <p:nvPicPr>
          <p:cNvPr id="5" name="Picture 5">
            <a:extLst>
              <a:ext uri="{FF2B5EF4-FFF2-40B4-BE49-F238E27FC236}">
                <a16:creationId xmlns:a16="http://schemas.microsoft.com/office/drawing/2014/main" id="{98E27869-7B69-E862-3B6F-101021D37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80" y="53069"/>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427E9DF6-0C0E-6550-D7EE-CEC102C9C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8357" y="85117"/>
            <a:ext cx="20367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48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3ED39-8DE8-6722-93E2-4DE9F62083CB}"/>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FCBF8945-156C-63F1-D11F-14DAB2E1C000}"/>
              </a:ext>
            </a:extLst>
          </p:cNvPr>
          <p:cNvPicPr>
            <a:picLocks noChangeAspect="1"/>
          </p:cNvPicPr>
          <p:nvPr/>
        </p:nvPicPr>
        <p:blipFill rotWithShape="1">
          <a:blip r:embed="rId2"/>
          <a:srcRect l="8474" t="1489" r="16385"/>
          <a:stretch/>
        </p:blipFill>
        <p:spPr>
          <a:xfrm>
            <a:off x="310348" y="1537420"/>
            <a:ext cx="4834789" cy="4173932"/>
          </a:xfrm>
          <a:prstGeom prst="rect">
            <a:avLst/>
          </a:prstGeom>
          <a:solidFill>
            <a:schemeClr val="tx1">
              <a:lumMod val="75000"/>
              <a:lumOff val="25000"/>
            </a:schemeClr>
          </a:solidFill>
        </p:spPr>
      </p:pic>
      <p:pic>
        <p:nvPicPr>
          <p:cNvPr id="29" name="Picture 1">
            <a:extLst>
              <a:ext uri="{FF2B5EF4-FFF2-40B4-BE49-F238E27FC236}">
                <a16:creationId xmlns:a16="http://schemas.microsoft.com/office/drawing/2014/main" id="{5633C5DB-B543-210D-0B6F-F41939E856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0" y="6141263"/>
            <a:ext cx="2934593" cy="66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613B8E50-1FE9-A771-C6BF-02CC119E8518}"/>
              </a:ext>
            </a:extLst>
          </p:cNvPr>
          <p:cNvPicPr>
            <a:picLocks noChangeAspect="1"/>
          </p:cNvPicPr>
          <p:nvPr/>
        </p:nvPicPr>
        <p:blipFill>
          <a:blip r:embed="rId4"/>
          <a:stretch>
            <a:fillRect/>
          </a:stretch>
        </p:blipFill>
        <p:spPr>
          <a:xfrm>
            <a:off x="9220977" y="6085119"/>
            <a:ext cx="2934593" cy="710237"/>
          </a:xfrm>
          <a:prstGeom prst="rect">
            <a:avLst/>
          </a:prstGeom>
        </p:spPr>
      </p:pic>
      <p:sp>
        <p:nvSpPr>
          <p:cNvPr id="31" name="TextBox 30">
            <a:extLst>
              <a:ext uri="{FF2B5EF4-FFF2-40B4-BE49-F238E27FC236}">
                <a16:creationId xmlns:a16="http://schemas.microsoft.com/office/drawing/2014/main" id="{D2BF6135-B59A-0AD3-7791-6A5E1263EAFA}"/>
              </a:ext>
            </a:extLst>
          </p:cNvPr>
          <p:cNvSpPr txBox="1"/>
          <p:nvPr/>
        </p:nvSpPr>
        <p:spPr>
          <a:xfrm>
            <a:off x="468391" y="209346"/>
            <a:ext cx="6655981" cy="523220"/>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January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Good Governance </a:t>
            </a:r>
          </a:p>
        </p:txBody>
      </p:sp>
      <p:sp>
        <p:nvSpPr>
          <p:cNvPr id="32" name="TextBox 31">
            <a:extLst>
              <a:ext uri="{FF2B5EF4-FFF2-40B4-BE49-F238E27FC236}">
                <a16:creationId xmlns:a16="http://schemas.microsoft.com/office/drawing/2014/main" id="{27A44205-048B-5F90-6870-8E25A4D78A48}"/>
              </a:ext>
            </a:extLst>
          </p:cNvPr>
          <p:cNvSpPr txBox="1"/>
          <p:nvPr/>
        </p:nvSpPr>
        <p:spPr>
          <a:xfrm>
            <a:off x="468391" y="732566"/>
            <a:ext cx="6655981" cy="523220"/>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systems in place to ensure safe and effective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FB7E64-4281-D10E-ACB0-84F4C1BFBDBB}"/>
              </a:ext>
            </a:extLst>
          </p:cNvPr>
          <p:cNvSpPr txBox="1"/>
          <p:nvPr/>
        </p:nvSpPr>
        <p:spPr>
          <a:xfrm>
            <a:off x="5358807" y="1537420"/>
            <a:ext cx="6655982" cy="4031873"/>
          </a:xfrm>
          <a:prstGeom prst="rect">
            <a:avLst/>
          </a:prstGeom>
          <a:no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Good Governance</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11111"/>
                </a:solidFill>
                <a:effectLst/>
                <a:uLnTx/>
                <a:uFillTx/>
                <a:latin typeface="Arial" panose="020B0604020202020204" pitchFamily="34" charset="0"/>
                <a:ea typeface="Times New Roman" panose="02020603050405020304" pitchFamily="18" charset="0"/>
                <a:cs typeface="Aptos" panose="020B0004020202020204" pitchFamily="34" charset="0"/>
              </a:rPr>
              <a:t>Governance is the systems and processes we put into place to ensure services and teams can deliver Safe, high-quality care.  </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Good principles can include colleagues understanding their roles and responsibilities, effective communication ensuring all team members are heard and contributions valued. </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Colleagues knowing how to report incidents and shared learning. </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Colleagues having access to policies and guidance documents to support safe and effective care.</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Colleagues are provided with an induction and orientation to the service.</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Good governance helps us to deliver safe and effective care for patients, for example triaging of referrals in a timely manner, processes in place to review patient alerts. </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Risk assessments are completed and updated appropriately. Accurate clinical records are maintained to evidence care delivered.  </a:t>
            </a:r>
            <a:endParaRPr kumimoji="0" lang="en-GB" sz="16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p:txBody>
      </p:sp>
      <p:pic>
        <p:nvPicPr>
          <p:cNvPr id="2" name="Picture 3">
            <a:extLst>
              <a:ext uri="{FF2B5EF4-FFF2-40B4-BE49-F238E27FC236}">
                <a16:creationId xmlns:a16="http://schemas.microsoft.com/office/drawing/2014/main" id="{DEF8667C-199D-9169-11A3-F1959F7C6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396" y="93773"/>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41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362F-6125-B592-CF7F-66AA2DCA6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806E5-37A0-EC3E-1009-1D5D69ED1B6E}"/>
              </a:ext>
            </a:extLst>
          </p:cNvPr>
          <p:cNvSpPr>
            <a:spLocks noGrp="1"/>
          </p:cNvSpPr>
          <p:nvPr>
            <p:ph type="title"/>
          </p:nvPr>
        </p:nvSpPr>
        <p:spPr>
          <a:xfrm>
            <a:off x="1792577" y="140169"/>
            <a:ext cx="8229600" cy="480519"/>
          </a:xfrm>
        </p:spPr>
        <p:txBody>
          <a:bodyPr>
            <a:normAutofit/>
          </a:bodyPr>
          <a:lstStyle/>
          <a:p>
            <a:r>
              <a:rPr lang="en-GB" sz="14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endParaRPr lang="en-GB" sz="1400" b="1"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81BC5EB5-745D-E20C-C718-B8C096A81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237" y="21358"/>
            <a:ext cx="20367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56EFF7AE-E0A3-B80D-26FE-0BF955ACF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83"/>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F04BA97C-1185-F7A8-CC8B-99DC9AB685F4}"/>
              </a:ext>
            </a:extLst>
          </p:cNvPr>
          <p:cNvSpPr>
            <a:spLocks noChangeArrowheads="1"/>
          </p:cNvSpPr>
          <p:nvPr/>
        </p:nvSpPr>
        <p:spPr bwMode="auto">
          <a:xfrm>
            <a:off x="1761858" y="3370572"/>
            <a:ext cx="8668285" cy="8156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altLang="en-US" sz="1100" dirty="0"/>
          </a:p>
          <a:p>
            <a:pPr eaLnBrk="0" fontAlgn="base" hangingPunct="0">
              <a:spcBef>
                <a:spcPct val="0"/>
              </a:spcBef>
              <a:spcAft>
                <a:spcPct val="0"/>
              </a:spcAft>
            </a:pPr>
            <a:endParaRPr lang="en-GB" altLang="en-US" dirty="0">
              <a:latin typeface="Arial" panose="020B0604020202020204" pitchFamily="34" charset="0"/>
            </a:endParaRPr>
          </a:p>
          <a:p>
            <a:pPr eaLnBrk="0" fontAlgn="base" hangingPunct="0">
              <a:spcBef>
                <a:spcPct val="0"/>
              </a:spcBef>
              <a:spcAft>
                <a:spcPct val="0"/>
              </a:spcAft>
            </a:pPr>
            <a:endParaRPr lang="en-GB" altLang="en-US" dirty="0">
              <a:latin typeface="Arial" panose="020B0604020202020204" pitchFamily="34" charset="0"/>
            </a:endParaRPr>
          </a:p>
        </p:txBody>
      </p:sp>
      <p:sp>
        <p:nvSpPr>
          <p:cNvPr id="8" name="Rectangle 3">
            <a:extLst>
              <a:ext uri="{FF2B5EF4-FFF2-40B4-BE49-F238E27FC236}">
                <a16:creationId xmlns:a16="http://schemas.microsoft.com/office/drawing/2014/main" id="{69FE1D75-0196-1637-6F51-1AFF7C23DB98}"/>
              </a:ext>
            </a:extLst>
          </p:cNvPr>
          <p:cNvSpPr>
            <a:spLocks noChangeArrowheads="1"/>
          </p:cNvSpPr>
          <p:nvPr/>
        </p:nvSpPr>
        <p:spPr bwMode="auto">
          <a:xfrm>
            <a:off x="1412593" y="228239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GB" altLang="en-US" dirty="0">
              <a:latin typeface="Arial" panose="020B0604020202020204" pitchFamily="34" charset="0"/>
            </a:endParaRPr>
          </a:p>
        </p:txBody>
      </p:sp>
      <p:pic>
        <p:nvPicPr>
          <p:cNvPr id="7" name="Picture 6">
            <a:extLst>
              <a:ext uri="{FF2B5EF4-FFF2-40B4-BE49-F238E27FC236}">
                <a16:creationId xmlns:a16="http://schemas.microsoft.com/office/drawing/2014/main" id="{D0383057-4437-345E-ED90-E079414028BC}"/>
              </a:ext>
            </a:extLst>
          </p:cNvPr>
          <p:cNvPicPr>
            <a:picLocks noChangeAspect="1"/>
          </p:cNvPicPr>
          <p:nvPr/>
        </p:nvPicPr>
        <p:blipFill>
          <a:blip r:embed="rId5"/>
          <a:stretch>
            <a:fillRect/>
          </a:stretch>
        </p:blipFill>
        <p:spPr>
          <a:xfrm>
            <a:off x="119336" y="692696"/>
            <a:ext cx="5472609" cy="6131421"/>
          </a:xfrm>
          <a:prstGeom prst="rect">
            <a:avLst/>
          </a:prstGeom>
        </p:spPr>
      </p:pic>
      <p:pic>
        <p:nvPicPr>
          <p:cNvPr id="11" name="Picture 10">
            <a:extLst>
              <a:ext uri="{FF2B5EF4-FFF2-40B4-BE49-F238E27FC236}">
                <a16:creationId xmlns:a16="http://schemas.microsoft.com/office/drawing/2014/main" id="{53635519-9CA8-4381-B482-FE26CD1691FD}"/>
              </a:ext>
            </a:extLst>
          </p:cNvPr>
          <p:cNvPicPr>
            <a:picLocks noChangeAspect="1"/>
          </p:cNvPicPr>
          <p:nvPr/>
        </p:nvPicPr>
        <p:blipFill>
          <a:blip r:embed="rId6"/>
          <a:stretch>
            <a:fillRect/>
          </a:stretch>
        </p:blipFill>
        <p:spPr>
          <a:xfrm>
            <a:off x="6238857" y="814350"/>
            <a:ext cx="5224778" cy="5928052"/>
          </a:xfrm>
          <a:prstGeom prst="rect">
            <a:avLst/>
          </a:prstGeom>
        </p:spPr>
      </p:pic>
    </p:spTree>
    <p:extLst>
      <p:ext uri="{BB962C8B-B14F-4D97-AF65-F5344CB8AC3E}">
        <p14:creationId xmlns:p14="http://schemas.microsoft.com/office/powerpoint/2010/main" val="369219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A698E-DDF5-2E0A-BEC6-E1165B68F75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31539801-B563-3E0C-AF66-B5024B755830}"/>
              </a:ext>
            </a:extLst>
          </p:cNvPr>
          <p:cNvPicPr>
            <a:picLocks noChangeAspect="1"/>
          </p:cNvPicPr>
          <p:nvPr/>
        </p:nvPicPr>
        <p:blipFill rotWithShape="1">
          <a:blip r:embed="rId2"/>
          <a:srcRect l="8474" t="1489" r="16385"/>
          <a:stretch/>
        </p:blipFill>
        <p:spPr>
          <a:xfrm>
            <a:off x="310348" y="1537420"/>
            <a:ext cx="4834789" cy="4173932"/>
          </a:xfrm>
          <a:prstGeom prst="rect">
            <a:avLst/>
          </a:prstGeom>
          <a:solidFill>
            <a:schemeClr val="tx1">
              <a:lumMod val="75000"/>
              <a:lumOff val="25000"/>
            </a:schemeClr>
          </a:solidFill>
        </p:spPr>
      </p:pic>
      <p:pic>
        <p:nvPicPr>
          <p:cNvPr id="29" name="Picture 1">
            <a:extLst>
              <a:ext uri="{FF2B5EF4-FFF2-40B4-BE49-F238E27FC236}">
                <a16:creationId xmlns:a16="http://schemas.microsoft.com/office/drawing/2014/main" id="{8618C0E7-2A4B-0C39-6CFC-11E6D4195F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0" y="6141263"/>
            <a:ext cx="2934593" cy="66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B8241F1-AB0F-6790-25C2-0C31DC2B1F40}"/>
              </a:ext>
            </a:extLst>
          </p:cNvPr>
          <p:cNvPicPr>
            <a:picLocks noChangeAspect="1"/>
          </p:cNvPicPr>
          <p:nvPr/>
        </p:nvPicPr>
        <p:blipFill>
          <a:blip r:embed="rId4"/>
          <a:stretch>
            <a:fillRect/>
          </a:stretch>
        </p:blipFill>
        <p:spPr>
          <a:xfrm>
            <a:off x="9220977" y="6085119"/>
            <a:ext cx="2934593" cy="710237"/>
          </a:xfrm>
          <a:prstGeom prst="rect">
            <a:avLst/>
          </a:prstGeom>
        </p:spPr>
      </p:pic>
      <p:sp>
        <p:nvSpPr>
          <p:cNvPr id="31" name="TextBox 30">
            <a:extLst>
              <a:ext uri="{FF2B5EF4-FFF2-40B4-BE49-F238E27FC236}">
                <a16:creationId xmlns:a16="http://schemas.microsoft.com/office/drawing/2014/main" id="{D9D0742C-8CD0-E357-0E5E-193E4E5C92C9}"/>
              </a:ext>
            </a:extLst>
          </p:cNvPr>
          <p:cNvSpPr txBox="1"/>
          <p:nvPr/>
        </p:nvSpPr>
        <p:spPr>
          <a:xfrm>
            <a:off x="468391" y="209346"/>
            <a:ext cx="6655981" cy="523220"/>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January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Good Governance </a:t>
            </a:r>
          </a:p>
        </p:txBody>
      </p:sp>
      <p:sp>
        <p:nvSpPr>
          <p:cNvPr id="32" name="TextBox 31">
            <a:extLst>
              <a:ext uri="{FF2B5EF4-FFF2-40B4-BE49-F238E27FC236}">
                <a16:creationId xmlns:a16="http://schemas.microsoft.com/office/drawing/2014/main" id="{EAA7A28C-E538-A0F2-0347-9D72F0A3D2F6}"/>
              </a:ext>
            </a:extLst>
          </p:cNvPr>
          <p:cNvSpPr txBox="1"/>
          <p:nvPr/>
        </p:nvSpPr>
        <p:spPr>
          <a:xfrm>
            <a:off x="468391" y="732566"/>
            <a:ext cx="6655981" cy="523220"/>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systems in place to ensure safe and effective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24371251-A260-849F-3730-422D8C52462D}"/>
              </a:ext>
            </a:extLst>
          </p:cNvPr>
          <p:cNvSpPr txBox="1"/>
          <p:nvPr/>
        </p:nvSpPr>
        <p:spPr>
          <a:xfrm>
            <a:off x="5358807" y="5448325"/>
            <a:ext cx="6677247" cy="1200329"/>
          </a:xfrm>
          <a:prstGeom prst="rect">
            <a:avLst/>
          </a:prstGeom>
          <a:noFill/>
          <a:ln w="381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What are we doing well as a 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What can we do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CC722E04-A15B-D6F1-CD4C-0EEF4305B20A}"/>
              </a:ext>
            </a:extLst>
          </p:cNvPr>
          <p:cNvSpPr txBox="1"/>
          <p:nvPr/>
        </p:nvSpPr>
        <p:spPr>
          <a:xfrm>
            <a:off x="5358807" y="3526603"/>
            <a:ext cx="6655982" cy="1815882"/>
          </a:xfrm>
          <a:prstGeom prst="rect">
            <a:avLst/>
          </a:prstGeom>
          <a:noFill/>
          <a:ln w="38100">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3- 5 elements of key information – Think about all the processes in your 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your patients provide feedback about their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patient safety process exist within your team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staff know how to report concerns and incidents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we identify high risk patients and ensure the whole team are aware of risks.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are new colleagues inducted in the services process such as Missing person / lone working are shared. </a:t>
            </a:r>
          </a:p>
        </p:txBody>
      </p:sp>
      <p:sp>
        <p:nvSpPr>
          <p:cNvPr id="4" name="TextBox 3">
            <a:extLst>
              <a:ext uri="{FF2B5EF4-FFF2-40B4-BE49-F238E27FC236}">
                <a16:creationId xmlns:a16="http://schemas.microsoft.com/office/drawing/2014/main" id="{11B8A027-870E-968B-CC22-39B3BC649666}"/>
              </a:ext>
            </a:extLst>
          </p:cNvPr>
          <p:cNvSpPr txBox="1"/>
          <p:nvPr/>
        </p:nvSpPr>
        <p:spPr>
          <a:xfrm>
            <a:off x="5358807" y="1300073"/>
            <a:ext cx="6655982" cy="2031325"/>
          </a:xfrm>
          <a:prstGeom prst="rect">
            <a:avLst/>
          </a:prstGeom>
          <a:no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 monitor the teams mandatory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your team members represent at divisional committee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 feedback key messages form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 have a local team meeting scheduled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do you share learning from incidents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your team understand if there are risks on the risk register related to their service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you team have access to Small talk ? </a:t>
            </a:r>
          </a:p>
        </p:txBody>
      </p:sp>
      <p:pic>
        <p:nvPicPr>
          <p:cNvPr id="2" name="Picture 3">
            <a:extLst>
              <a:ext uri="{FF2B5EF4-FFF2-40B4-BE49-F238E27FC236}">
                <a16:creationId xmlns:a16="http://schemas.microsoft.com/office/drawing/2014/main" id="{1417AB50-A553-C7A4-482F-05D4AE351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396" y="93773"/>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08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FF0796-39DE-79BF-165E-97821FD25E9F}"/>
              </a:ext>
            </a:extLst>
          </p:cNvPr>
          <p:cNvSpPr/>
          <p:nvPr/>
        </p:nvSpPr>
        <p:spPr>
          <a:xfrm>
            <a:off x="186888" y="655108"/>
            <a:ext cx="11818223" cy="5927716"/>
          </a:xfrm>
          <a:prstGeom prst="rect">
            <a:avLst/>
          </a:prstGeom>
          <a:solidFill>
            <a:schemeClr val="bg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Chevron 5"/>
          <p:cNvSpPr/>
          <p:nvPr/>
        </p:nvSpPr>
        <p:spPr>
          <a:xfrm>
            <a:off x="1814533" y="72927"/>
            <a:ext cx="8529939" cy="477409"/>
          </a:xfrm>
          <a:prstGeom prst="chevron">
            <a:avLst/>
          </a:prstGeom>
          <a:solidFill>
            <a:schemeClr val="accent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1.0 Incidents</a:t>
            </a:r>
          </a:p>
        </p:txBody>
      </p:sp>
      <p:sp>
        <p:nvSpPr>
          <p:cNvPr id="8" name="TextBox 7">
            <a:extLst>
              <a:ext uri="{FF2B5EF4-FFF2-40B4-BE49-F238E27FC236}">
                <a16:creationId xmlns:a16="http://schemas.microsoft.com/office/drawing/2014/main" id="{B96A6A14-5536-F623-4769-EAD04E19EA55}"/>
              </a:ext>
            </a:extLst>
          </p:cNvPr>
          <p:cNvSpPr txBox="1"/>
          <p:nvPr/>
        </p:nvSpPr>
        <p:spPr>
          <a:xfrm>
            <a:off x="2205" y="852336"/>
            <a:ext cx="11124663" cy="307706"/>
          </a:xfrm>
          <a:prstGeom prst="rect">
            <a:avLst/>
          </a:prstGeom>
          <a:noFill/>
        </p:spPr>
        <p:txBody>
          <a:bodyPr wrap="square" rtlCol="0">
            <a:spAutoFit/>
          </a:bodyPr>
          <a:lstStyle/>
          <a:p>
            <a:pPr marL="457109" lvl="1"/>
            <a:r>
              <a:rPr lang="en-GB" sz="1400" b="1" dirty="0">
                <a:latin typeface="Arial" panose="020B0604020202020204" pitchFamily="34" charset="0"/>
                <a:ea typeface="Times New Roman" panose="02020603050405020304" pitchFamily="18" charset="0"/>
              </a:rPr>
              <a:t>1.3.1 Top 7 patient incidents</a:t>
            </a:r>
          </a:p>
        </p:txBody>
      </p:sp>
      <p:sp>
        <p:nvSpPr>
          <p:cNvPr id="5" name="TextBox 4">
            <a:extLst>
              <a:ext uri="{FF2B5EF4-FFF2-40B4-BE49-F238E27FC236}">
                <a16:creationId xmlns:a16="http://schemas.microsoft.com/office/drawing/2014/main" id="{DFB34779-1912-40DA-A97D-DBCBD2F91626}"/>
              </a:ext>
            </a:extLst>
          </p:cNvPr>
          <p:cNvSpPr txBox="1"/>
          <p:nvPr/>
        </p:nvSpPr>
        <p:spPr>
          <a:xfrm>
            <a:off x="300358" y="1227385"/>
            <a:ext cx="11542917" cy="276935"/>
          </a:xfrm>
          <a:prstGeom prst="rect">
            <a:avLst/>
          </a:prstGeom>
          <a:noFill/>
        </p:spPr>
        <p:txBody>
          <a:bodyPr wrap="square" rtlCol="0">
            <a:spAutoFit/>
          </a:bodyPr>
          <a:lstStyle/>
          <a:p>
            <a:r>
              <a:rPr lang="en-GB" sz="1200" dirty="0">
                <a:latin typeface="Arial "/>
                <a:ea typeface="Times New Roman" panose="02020603050405020304" pitchFamily="18" charset="0"/>
              </a:rPr>
              <a:t>Figures for November 2024 have been provided below compared with an overview of the last three months.</a:t>
            </a:r>
          </a:p>
        </p:txBody>
      </p:sp>
      <p:sp>
        <p:nvSpPr>
          <p:cNvPr id="3" name="TextBox 2">
            <a:extLst>
              <a:ext uri="{FF2B5EF4-FFF2-40B4-BE49-F238E27FC236}">
                <a16:creationId xmlns:a16="http://schemas.microsoft.com/office/drawing/2014/main" id="{DD23236B-AEB3-C13B-7C4D-3B702A199A18}"/>
              </a:ext>
            </a:extLst>
          </p:cNvPr>
          <p:cNvSpPr txBox="1"/>
          <p:nvPr/>
        </p:nvSpPr>
        <p:spPr>
          <a:xfrm>
            <a:off x="300358" y="5589554"/>
            <a:ext cx="11569863" cy="646181"/>
          </a:xfrm>
          <a:prstGeom prst="rect">
            <a:avLst/>
          </a:prstGeom>
          <a:noFill/>
        </p:spPr>
        <p:txBody>
          <a:bodyPr wrap="square" rtlCol="0">
            <a:spAutoFit/>
          </a:bodyPr>
          <a:lstStyle/>
          <a:p>
            <a:r>
              <a:rPr lang="en-GB" sz="1200" dirty="0">
                <a:latin typeface="Arial "/>
                <a:ea typeface="Times New Roman" panose="02020603050405020304" pitchFamily="18" charset="0"/>
              </a:rPr>
              <a:t>Increase has been noted in non BCHC originated PUs, Medication Administration, non BCHC MASD, BCHC MASD and Treatment, Procedure incidents. There was a decrease in BCHC PUs and Admission/Transfer/Discharge incidents. MASD incidents and Treatment Procedure incidents. </a:t>
            </a:r>
          </a:p>
          <a:p>
            <a:endParaRPr lang="en-GB" sz="1200" dirty="0">
              <a:latin typeface="Arial "/>
              <a:ea typeface="Times New Roman" panose="02020603050405020304" pitchFamily="18" charset="0"/>
            </a:endParaRPr>
          </a:p>
        </p:txBody>
      </p:sp>
      <p:graphicFrame>
        <p:nvGraphicFramePr>
          <p:cNvPr id="9" name="Chart 8">
            <a:extLst>
              <a:ext uri="{FF2B5EF4-FFF2-40B4-BE49-F238E27FC236}">
                <a16:creationId xmlns:a16="http://schemas.microsoft.com/office/drawing/2014/main" id="{BB059CD9-EB3E-C14B-7266-50EE53235F75}"/>
              </a:ext>
            </a:extLst>
          </p:cNvPr>
          <p:cNvGraphicFramePr>
            <a:graphicFrameLocks/>
          </p:cNvGraphicFramePr>
          <p:nvPr/>
        </p:nvGraphicFramePr>
        <p:xfrm>
          <a:off x="6273497" y="1651991"/>
          <a:ext cx="5569778" cy="3789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05F4EE1-1237-883B-ECA6-4A4381C99F54}"/>
              </a:ext>
            </a:extLst>
          </p:cNvPr>
          <p:cNvGraphicFramePr>
            <a:graphicFrameLocks/>
          </p:cNvGraphicFramePr>
          <p:nvPr/>
        </p:nvGraphicFramePr>
        <p:xfrm>
          <a:off x="348727" y="1651990"/>
          <a:ext cx="5569778" cy="3789892"/>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5" y="58199"/>
            <a:ext cx="1652887"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a:extLst>
              <a:ext uri="{FF2B5EF4-FFF2-40B4-BE49-F238E27FC236}">
                <a16:creationId xmlns:a16="http://schemas.microsoft.com/office/drawing/2014/main" id="{75CCDC1B-C576-B8BE-259A-4FBC9AF7C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9892" y="67605"/>
            <a:ext cx="2036240" cy="58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72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D7CED-E94B-DA1B-0B3E-AEC0D41615A7}"/>
              </a:ext>
            </a:extLst>
          </p:cNvPr>
          <p:cNvPicPr>
            <a:picLocks noChangeAspect="1"/>
          </p:cNvPicPr>
          <p:nvPr/>
        </p:nvPicPr>
        <p:blipFill>
          <a:blip r:embed="rId3"/>
          <a:stretch>
            <a:fillRect/>
          </a:stretch>
        </p:blipFill>
        <p:spPr>
          <a:xfrm>
            <a:off x="557702" y="1382957"/>
            <a:ext cx="6269568" cy="4832791"/>
          </a:xfrm>
          <a:prstGeom prst="rect">
            <a:avLst/>
          </a:prstGeom>
        </p:spPr>
      </p:pic>
      <p:sp>
        <p:nvSpPr>
          <p:cNvPr id="6" name="Chevron 5"/>
          <p:cNvSpPr/>
          <p:nvPr/>
        </p:nvSpPr>
        <p:spPr>
          <a:xfrm>
            <a:off x="1753339" y="773317"/>
            <a:ext cx="8303101" cy="423279"/>
          </a:xfrm>
          <a:prstGeom prst="chevron">
            <a:avLst/>
          </a:prstGeom>
          <a:solidFill>
            <a:srgbClr val="0070C0"/>
          </a:solidFill>
          <a:ln>
            <a:solidFill>
              <a:srgbClr val="5EAF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Divisional Compliance Overview- Comparison from last month</a:t>
            </a:r>
          </a:p>
        </p:txBody>
      </p:sp>
      <p:pic>
        <p:nvPicPr>
          <p:cNvPr id="3" name="Picture 2">
            <a:extLst>
              <a:ext uri="{FF2B5EF4-FFF2-40B4-BE49-F238E27FC236}">
                <a16:creationId xmlns:a16="http://schemas.microsoft.com/office/drawing/2014/main" id="{629D3022-441D-BBD2-21D5-4206DFC8434C}"/>
              </a:ext>
            </a:extLst>
          </p:cNvPr>
          <p:cNvPicPr>
            <a:picLocks noChangeAspect="1"/>
          </p:cNvPicPr>
          <p:nvPr/>
        </p:nvPicPr>
        <p:blipFill>
          <a:blip r:embed="rId4"/>
          <a:stretch>
            <a:fillRect/>
          </a:stretch>
        </p:blipFill>
        <p:spPr>
          <a:xfrm>
            <a:off x="7028840" y="2571447"/>
            <a:ext cx="4294158" cy="3389066"/>
          </a:xfrm>
          <a:prstGeom prst="rect">
            <a:avLst/>
          </a:prstGeom>
        </p:spPr>
      </p:pic>
      <p:sp>
        <p:nvSpPr>
          <p:cNvPr id="15" name="TextBox 14">
            <a:extLst>
              <a:ext uri="{FF2B5EF4-FFF2-40B4-BE49-F238E27FC236}">
                <a16:creationId xmlns:a16="http://schemas.microsoft.com/office/drawing/2014/main" id="{02FA381B-36F5-4E71-A7D0-C8CA67CDE104}"/>
              </a:ext>
            </a:extLst>
          </p:cNvPr>
          <p:cNvSpPr txBox="1"/>
          <p:nvPr/>
        </p:nvSpPr>
        <p:spPr>
          <a:xfrm>
            <a:off x="7959852" y="1843942"/>
            <a:ext cx="3161576" cy="646181"/>
          </a:xfrm>
          <a:prstGeom prst="rect">
            <a:avLst/>
          </a:prstGeom>
          <a:noFill/>
        </p:spPr>
        <p:txBody>
          <a:bodyPr wrap="square" rtlCol="0">
            <a:spAutoFit/>
          </a:bodyPr>
          <a:lstStyle/>
          <a:p>
            <a:pPr algn="ctr"/>
            <a:r>
              <a:rPr lang="en-GB" dirty="0"/>
              <a:t>Last months compliance (Oct 2024)</a:t>
            </a:r>
          </a:p>
        </p:txBody>
      </p:sp>
      <p:grpSp>
        <p:nvGrpSpPr>
          <p:cNvPr id="20" name="Group 19">
            <a:extLst>
              <a:ext uri="{FF2B5EF4-FFF2-40B4-BE49-F238E27FC236}">
                <a16:creationId xmlns:a16="http://schemas.microsoft.com/office/drawing/2014/main" id="{4D9101B9-762A-466D-BD76-03B3ACDDF474}"/>
              </a:ext>
            </a:extLst>
          </p:cNvPr>
          <p:cNvGrpSpPr/>
          <p:nvPr/>
        </p:nvGrpSpPr>
        <p:grpSpPr>
          <a:xfrm>
            <a:off x="1251904" y="2582434"/>
            <a:ext cx="4693303" cy="3725186"/>
            <a:chOff x="1257690" y="2509047"/>
            <a:chExt cx="5435169" cy="4644071"/>
          </a:xfrm>
        </p:grpSpPr>
        <p:sp>
          <p:nvSpPr>
            <p:cNvPr id="126" name="Arrow: Right 125">
              <a:extLst>
                <a:ext uri="{FF2B5EF4-FFF2-40B4-BE49-F238E27FC236}">
                  <a16:creationId xmlns:a16="http://schemas.microsoft.com/office/drawing/2014/main" id="{45111DDE-8A1F-4C3B-9018-3FB92457CE23}"/>
                </a:ext>
              </a:extLst>
            </p:cNvPr>
            <p:cNvSpPr/>
            <p:nvPr/>
          </p:nvSpPr>
          <p:spPr>
            <a:xfrm rot="16200000">
              <a:off x="1258737" y="2535127"/>
              <a:ext cx="671854" cy="673947"/>
            </a:xfrm>
            <a:prstGeom prst="rightArrow">
              <a:avLst>
                <a:gd name="adj1" fmla="val 50000"/>
                <a:gd name="adj2" fmla="val 671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Arrow: Right 126">
              <a:extLst>
                <a:ext uri="{FF2B5EF4-FFF2-40B4-BE49-F238E27FC236}">
                  <a16:creationId xmlns:a16="http://schemas.microsoft.com/office/drawing/2014/main" id="{686D2AD1-84FC-4ED8-BD27-641FD6B1FB68}"/>
                </a:ext>
              </a:extLst>
            </p:cNvPr>
            <p:cNvSpPr/>
            <p:nvPr/>
          </p:nvSpPr>
          <p:spPr>
            <a:xfrm rot="5400000">
              <a:off x="3668920" y="2508910"/>
              <a:ext cx="671377" cy="671652"/>
            </a:xfrm>
            <a:prstGeom prst="rightArrow">
              <a:avLst>
                <a:gd name="adj1" fmla="val 50000"/>
                <a:gd name="adj2" fmla="val 671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Arrow: Right 127">
              <a:extLst>
                <a:ext uri="{FF2B5EF4-FFF2-40B4-BE49-F238E27FC236}">
                  <a16:creationId xmlns:a16="http://schemas.microsoft.com/office/drawing/2014/main" id="{E9B36600-F180-4EF0-9089-D75131351D09}"/>
                </a:ext>
              </a:extLst>
            </p:cNvPr>
            <p:cNvSpPr/>
            <p:nvPr/>
          </p:nvSpPr>
          <p:spPr>
            <a:xfrm rot="16200000">
              <a:off x="6024272" y="2546798"/>
              <a:ext cx="651981" cy="615271"/>
            </a:xfrm>
            <a:prstGeom prst="rightArrow">
              <a:avLst>
                <a:gd name="adj1" fmla="val 50000"/>
                <a:gd name="adj2" fmla="val 671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Arrow: Right 128">
              <a:extLst>
                <a:ext uri="{FF2B5EF4-FFF2-40B4-BE49-F238E27FC236}">
                  <a16:creationId xmlns:a16="http://schemas.microsoft.com/office/drawing/2014/main" id="{56B4A35D-A7FF-47BE-AA00-820AB1D37FDB}"/>
                </a:ext>
              </a:extLst>
            </p:cNvPr>
            <p:cNvSpPr/>
            <p:nvPr/>
          </p:nvSpPr>
          <p:spPr>
            <a:xfrm rot="16047812">
              <a:off x="1301914" y="4503539"/>
              <a:ext cx="651981" cy="581231"/>
            </a:xfrm>
            <a:prstGeom prst="rightArrow">
              <a:avLst>
                <a:gd name="adj1" fmla="val 50000"/>
                <a:gd name="adj2" fmla="val 671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Arrow: Right 129">
              <a:extLst>
                <a:ext uri="{FF2B5EF4-FFF2-40B4-BE49-F238E27FC236}">
                  <a16:creationId xmlns:a16="http://schemas.microsoft.com/office/drawing/2014/main" id="{1C851524-5AB0-46ED-B1C3-EF64927E833E}"/>
                </a:ext>
              </a:extLst>
            </p:cNvPr>
            <p:cNvSpPr/>
            <p:nvPr/>
          </p:nvSpPr>
          <p:spPr>
            <a:xfrm rot="5400000">
              <a:off x="3714659" y="4550513"/>
              <a:ext cx="651981" cy="581231"/>
            </a:xfrm>
            <a:prstGeom prst="rightArrow">
              <a:avLst>
                <a:gd name="adj1" fmla="val 50000"/>
                <a:gd name="adj2" fmla="val 671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Arrow: Right 130">
              <a:extLst>
                <a:ext uri="{FF2B5EF4-FFF2-40B4-BE49-F238E27FC236}">
                  <a16:creationId xmlns:a16="http://schemas.microsoft.com/office/drawing/2014/main" id="{73A4C131-1B48-438A-B0FC-48F9E14C0994}"/>
                </a:ext>
              </a:extLst>
            </p:cNvPr>
            <p:cNvSpPr/>
            <p:nvPr/>
          </p:nvSpPr>
          <p:spPr>
            <a:xfrm rot="16200000">
              <a:off x="6076252" y="4503540"/>
              <a:ext cx="651981" cy="581232"/>
            </a:xfrm>
            <a:prstGeom prst="rightArrow">
              <a:avLst>
                <a:gd name="adj1" fmla="val 50000"/>
                <a:gd name="adj2" fmla="val 671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Arrow: Right 131">
              <a:extLst>
                <a:ext uri="{FF2B5EF4-FFF2-40B4-BE49-F238E27FC236}">
                  <a16:creationId xmlns:a16="http://schemas.microsoft.com/office/drawing/2014/main" id="{4F9C08F8-D9CC-4511-85A9-95C71C244FC1}"/>
                </a:ext>
              </a:extLst>
            </p:cNvPr>
            <p:cNvSpPr/>
            <p:nvPr/>
          </p:nvSpPr>
          <p:spPr>
            <a:xfrm rot="16200000">
              <a:off x="1318997" y="6471156"/>
              <a:ext cx="651983" cy="615271"/>
            </a:xfrm>
            <a:prstGeom prst="rightArrow">
              <a:avLst>
                <a:gd name="adj1" fmla="val 50000"/>
                <a:gd name="adj2" fmla="val 671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Arrow: Right 133">
              <a:extLst>
                <a:ext uri="{FF2B5EF4-FFF2-40B4-BE49-F238E27FC236}">
                  <a16:creationId xmlns:a16="http://schemas.microsoft.com/office/drawing/2014/main" id="{DE61589F-13D3-4F7D-B6FE-FC70B0979875}"/>
                </a:ext>
              </a:extLst>
            </p:cNvPr>
            <p:cNvSpPr/>
            <p:nvPr/>
          </p:nvSpPr>
          <p:spPr>
            <a:xfrm rot="16200000">
              <a:off x="3706807" y="6519491"/>
              <a:ext cx="651983" cy="615271"/>
            </a:xfrm>
            <a:prstGeom prst="rightArrow">
              <a:avLst>
                <a:gd name="adj1" fmla="val 50000"/>
                <a:gd name="adj2" fmla="val 671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 name="Graphic 6" descr="Thumbs up sign with solid fill">
            <a:extLst>
              <a:ext uri="{FF2B5EF4-FFF2-40B4-BE49-F238E27FC236}">
                <a16:creationId xmlns:a16="http://schemas.microsoft.com/office/drawing/2014/main" id="{95D0A19F-2BC2-C467-DFA9-D90FFFAA5B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9576" y="5644452"/>
            <a:ext cx="555089" cy="555089"/>
          </a:xfrm>
          <a:prstGeom prst="rect">
            <a:avLst/>
          </a:prstGeom>
        </p:spPr>
      </p:pic>
      <p:pic>
        <p:nvPicPr>
          <p:cNvPr id="8" name="Picture 7">
            <a:extLst>
              <a:ext uri="{FF2B5EF4-FFF2-40B4-BE49-F238E27FC236}">
                <a16:creationId xmlns:a16="http://schemas.microsoft.com/office/drawing/2014/main" id="{56B7CEDB-739F-DD8A-0814-71678E22C2A9}"/>
              </a:ext>
            </a:extLst>
          </p:cNvPr>
          <p:cNvPicPr>
            <a:picLocks noChangeAspect="1"/>
          </p:cNvPicPr>
          <p:nvPr/>
        </p:nvPicPr>
        <p:blipFill>
          <a:blip r:embed="rId7"/>
          <a:stretch>
            <a:fillRect/>
          </a:stretch>
        </p:blipFill>
        <p:spPr>
          <a:xfrm>
            <a:off x="10671265" y="1"/>
            <a:ext cx="1364800" cy="654433"/>
          </a:xfrm>
          <a:prstGeom prst="rect">
            <a:avLst/>
          </a:prstGeom>
        </p:spPr>
      </p:pic>
      <p:pic>
        <p:nvPicPr>
          <p:cNvPr id="9" name="Picture 8">
            <a:extLst>
              <a:ext uri="{FF2B5EF4-FFF2-40B4-BE49-F238E27FC236}">
                <a16:creationId xmlns:a16="http://schemas.microsoft.com/office/drawing/2014/main" id="{73B4A011-14EC-7721-13D1-18DE76888113}"/>
              </a:ext>
            </a:extLst>
          </p:cNvPr>
          <p:cNvPicPr>
            <a:picLocks noChangeAspect="1"/>
          </p:cNvPicPr>
          <p:nvPr/>
        </p:nvPicPr>
        <p:blipFill>
          <a:blip r:embed="rId8"/>
          <a:stretch>
            <a:fillRect/>
          </a:stretch>
        </p:blipFill>
        <p:spPr>
          <a:xfrm>
            <a:off x="10456391" y="6025080"/>
            <a:ext cx="1579674" cy="832919"/>
          </a:xfrm>
          <a:prstGeom prst="rect">
            <a:avLst/>
          </a:prstGeom>
        </p:spPr>
      </p:pic>
      <p:sp>
        <p:nvSpPr>
          <p:cNvPr id="2" name="TextBox 1">
            <a:extLst>
              <a:ext uri="{FF2B5EF4-FFF2-40B4-BE49-F238E27FC236}">
                <a16:creationId xmlns:a16="http://schemas.microsoft.com/office/drawing/2014/main" id="{231797C7-A0BA-5D88-2E9D-DD399C262EB8}"/>
              </a:ext>
            </a:extLst>
          </p:cNvPr>
          <p:cNvSpPr txBox="1"/>
          <p:nvPr/>
        </p:nvSpPr>
        <p:spPr>
          <a:xfrm>
            <a:off x="2640686" y="187693"/>
            <a:ext cx="8605542" cy="492443"/>
          </a:xfrm>
          <a:prstGeom prst="rect">
            <a:avLst/>
          </a:prstGeom>
          <a:noFill/>
        </p:spPr>
        <p:txBody>
          <a:bodyPr wrap="square">
            <a:spAutoFit/>
          </a:bodyPr>
          <a:lstStyle/>
          <a:p>
            <a:r>
              <a:rPr lang="en-GB" sz="1200" b="1" dirty="0">
                <a:solidFill>
                  <a:schemeClr val="tx2">
                    <a:lumMod val="75000"/>
                  </a:schemeClr>
                </a:solidFill>
                <a:latin typeface="Arial" panose="020B0604020202020204" pitchFamily="34" charset="0"/>
                <a:cs typeface="Arial" panose="020B0604020202020204" pitchFamily="34" charset="0"/>
              </a:rPr>
              <a:t>COMMUNITY SMALL TALK: SHARING THE LEARNING: November 2024</a:t>
            </a:r>
          </a:p>
          <a:p>
            <a:pPr algn="ctr"/>
            <a:r>
              <a:rPr lang="en-GB" sz="1400" b="1" u="sng" dirty="0">
                <a:solidFill>
                  <a:schemeClr val="tx2">
                    <a:lumMod val="75000"/>
                  </a:schemeClr>
                </a:solidFill>
                <a:latin typeface="Arial" panose="020B0604020202020204" pitchFamily="34" charset="0"/>
                <a:cs typeface="Arial" panose="020B0604020202020204" pitchFamily="34" charset="0"/>
              </a:rPr>
              <a:t>Training Compliance Divisional update December- ACS</a:t>
            </a:r>
          </a:p>
        </p:txBody>
      </p:sp>
      <p:pic>
        <p:nvPicPr>
          <p:cNvPr id="4" name="Picture 5">
            <a:extLst>
              <a:ext uri="{FF2B5EF4-FFF2-40B4-BE49-F238E27FC236}">
                <a16:creationId xmlns:a16="http://schemas.microsoft.com/office/drawing/2014/main" id="{F49E1F69-89D4-22A6-20E9-43A2A739B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513"/>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72D7D1EA-7F01-8C1D-BAE5-01F0E2573906}"/>
              </a:ext>
            </a:extLst>
          </p:cNvPr>
          <p:cNvPicPr>
            <a:picLocks noChangeAspect="1"/>
          </p:cNvPicPr>
          <p:nvPr/>
        </p:nvPicPr>
        <p:blipFill>
          <a:blip r:embed="rId10"/>
          <a:stretch>
            <a:fillRect/>
          </a:stretch>
        </p:blipFill>
        <p:spPr>
          <a:xfrm>
            <a:off x="50191" y="6323387"/>
            <a:ext cx="1656184" cy="533207"/>
          </a:xfrm>
          <a:prstGeom prst="rect">
            <a:avLst/>
          </a:prstGeom>
        </p:spPr>
      </p:pic>
    </p:spTree>
    <p:extLst>
      <p:ext uri="{BB962C8B-B14F-4D97-AF65-F5344CB8AC3E}">
        <p14:creationId xmlns:p14="http://schemas.microsoft.com/office/powerpoint/2010/main" val="394973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1180816" y="980728"/>
            <a:ext cx="8917927" cy="492896"/>
          </a:xfrm>
          <a:prstGeom prst="chevron">
            <a:avLst/>
          </a:prstGeom>
          <a:solidFill>
            <a:srgbClr val="0070C0"/>
          </a:solidFill>
          <a:ln>
            <a:solidFill>
              <a:srgbClr val="5EAF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Oliver McGowan </a:t>
            </a:r>
            <a:r>
              <a:rPr lang="en-GB" sz="2400" b="1" dirty="0">
                <a:latin typeface="Arial" panose="020B0604020202020204" pitchFamily="34" charset="0"/>
                <a:cs typeface="Arial" panose="020B0604020202020204" pitchFamily="34" charset="0"/>
              </a:rPr>
              <a:t>- Compliance</a:t>
            </a:r>
          </a:p>
        </p:txBody>
      </p:sp>
      <p:sp>
        <p:nvSpPr>
          <p:cNvPr id="12" name="TextBox 11">
            <a:extLst>
              <a:ext uri="{FF2B5EF4-FFF2-40B4-BE49-F238E27FC236}">
                <a16:creationId xmlns:a16="http://schemas.microsoft.com/office/drawing/2014/main" id="{BB1B723F-7079-0237-AC12-C8B091394AFF}"/>
              </a:ext>
            </a:extLst>
          </p:cNvPr>
          <p:cNvSpPr txBox="1"/>
          <p:nvPr/>
        </p:nvSpPr>
        <p:spPr>
          <a:xfrm>
            <a:off x="617840" y="1826287"/>
            <a:ext cx="5890389" cy="4154022"/>
          </a:xfrm>
          <a:prstGeom prst="rect">
            <a:avLst/>
          </a:prstGeom>
          <a:noFill/>
        </p:spPr>
        <p:txBody>
          <a:bodyPr wrap="square" rtlCol="0">
            <a:spAutoFit/>
          </a:bodyPr>
          <a:lstStyle/>
          <a:p>
            <a:r>
              <a:rPr lang="en-GB" sz="1100" dirty="0">
                <a:solidFill>
                  <a:srgbClr val="000000"/>
                </a:solidFill>
                <a:latin typeface="Arial" panose="020B0604020202020204" pitchFamily="34" charset="0"/>
                <a:ea typeface="Aptos" panose="020B0004020202020204" pitchFamily="34" charset="0"/>
              </a:rPr>
              <a:t>An Oliver McGowan TNA column has been added, along with the compliance column being expanded into two columns, the first column being for Part 1 E-Learning compliance and the second column being for Part 2 Face to Face/ Virtual training compliance. The TNA column is split between Non Patient Facing (Tier 1) staff and Patient Facing (Tier 2) staff. All staff are required to complete Part 1 E-Learning on the Virtual Campus. The TNA column will advise which element of Part 2 training staff will need to complete.</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 </a:t>
            </a:r>
            <a:endParaRPr lang="en-GB" sz="1100" dirty="0">
              <a:latin typeface="Calibri" panose="020F0502020204030204" pitchFamily="34" charset="0"/>
              <a:ea typeface="Aptos" panose="020B0004020202020204" pitchFamily="34" charset="0"/>
            </a:endParaRPr>
          </a:p>
          <a:p>
            <a:r>
              <a:rPr lang="en-GB" sz="1100" b="1" u="sng" dirty="0">
                <a:solidFill>
                  <a:srgbClr val="000000"/>
                </a:solidFill>
                <a:latin typeface="Arial" panose="020B0604020202020204" pitchFamily="34" charset="0"/>
                <a:ea typeface="Aptos" panose="020B0004020202020204" pitchFamily="34" charset="0"/>
              </a:rPr>
              <a:t>Part 2</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Tier 1 - Non Patient Facing</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One-hour online (virtual meeting) learning</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 </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Tier 2 - Patient Facing</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One day’s offsite training</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 </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The Oliver McGowan TNA will need to be reviewed across the Division. Staff within the Administrative and Clerical or Estates and Ancillary staff groups (Non-Clinical) have been noted as requiring Tier 1 and staff within all other staff groups (Clinical) have been noted as requiring Tier 2. Where possible, staff within Administrative and Clerical or Estates and Ancillary staff groups that look to be patient facing (e.g. Receptionists/ Ward Clerks/ Housekeepers/ Kitchen staff), these have been noted as requiring Tier 2.</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 </a:t>
            </a:r>
            <a:endParaRPr lang="en-GB" sz="1100" dirty="0">
              <a:latin typeface="Calibri" panose="020F0502020204030204" pitchFamily="34" charset="0"/>
              <a:ea typeface="Aptos" panose="020B0004020202020204" pitchFamily="34" charset="0"/>
            </a:endParaRPr>
          </a:p>
          <a:p>
            <a:r>
              <a:rPr lang="en-GB" sz="1100" dirty="0">
                <a:solidFill>
                  <a:srgbClr val="000000"/>
                </a:solidFill>
                <a:latin typeface="Arial" panose="020B0604020202020204" pitchFamily="34" charset="0"/>
                <a:ea typeface="Aptos" panose="020B0004020202020204" pitchFamily="34" charset="0"/>
              </a:rPr>
              <a:t>Following reviews of the Oliver McGowan TNA’s, please send change requests via the usual process of completing the attached form and returning to </a:t>
            </a:r>
            <a:r>
              <a:rPr lang="en-GB" sz="1100" u="sng" dirty="0">
                <a:solidFill>
                  <a:srgbClr val="0000FF"/>
                </a:solidFill>
                <a:latin typeface="Arial" panose="020B0604020202020204" pitchFamily="34" charset="0"/>
                <a:ea typeface="Aptos" panose="020B0004020202020204" pitchFamily="34" charset="0"/>
                <a:hlinkClick r:id="rId3"/>
              </a:rPr>
              <a:t>bchc.learninganddevelopment@nhs.net</a:t>
            </a:r>
            <a:r>
              <a:rPr lang="en-GB" sz="1100" dirty="0">
                <a:solidFill>
                  <a:srgbClr val="000000"/>
                </a:solidFill>
                <a:latin typeface="Arial" panose="020B0604020202020204" pitchFamily="34" charset="0"/>
                <a:ea typeface="Aptos" panose="020B0004020202020204" pitchFamily="34" charset="0"/>
              </a:rPr>
              <a:t> </a:t>
            </a:r>
            <a:endParaRPr lang="en-GB" sz="1100" dirty="0">
              <a:latin typeface="Calibri" panose="020F0502020204030204" pitchFamily="34" charset="0"/>
              <a:ea typeface="Aptos" panose="020B0004020202020204" pitchFamily="34" charset="0"/>
            </a:endParaRPr>
          </a:p>
        </p:txBody>
      </p:sp>
      <p:sp>
        <p:nvSpPr>
          <p:cNvPr id="5" name="Arrow: Down 4">
            <a:extLst>
              <a:ext uri="{FF2B5EF4-FFF2-40B4-BE49-F238E27FC236}">
                <a16:creationId xmlns:a16="http://schemas.microsoft.com/office/drawing/2014/main" id="{CE055D67-9439-0251-2ECA-4C6042544367}"/>
              </a:ext>
            </a:extLst>
          </p:cNvPr>
          <p:cNvSpPr/>
          <p:nvPr/>
        </p:nvSpPr>
        <p:spPr>
          <a:xfrm rot="10800000">
            <a:off x="10236564" y="3196109"/>
            <a:ext cx="1835589" cy="2694034"/>
          </a:xfrm>
          <a:prstGeom prst="downArrow">
            <a:avLst/>
          </a:prstGeom>
          <a:solidFill>
            <a:srgbClr val="5CB565"/>
          </a:solidFill>
          <a:ln>
            <a:solidFill>
              <a:srgbClr val="385D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934900B-4ABC-AD47-3E1D-F831C6076794}"/>
              </a:ext>
            </a:extLst>
          </p:cNvPr>
          <p:cNvPicPr>
            <a:picLocks noChangeAspect="1"/>
          </p:cNvPicPr>
          <p:nvPr/>
        </p:nvPicPr>
        <p:blipFill>
          <a:blip r:embed="rId4"/>
          <a:stretch>
            <a:fillRect/>
          </a:stretch>
        </p:blipFill>
        <p:spPr>
          <a:xfrm>
            <a:off x="10435262" y="1"/>
            <a:ext cx="1600803" cy="767598"/>
          </a:xfrm>
          <a:prstGeom prst="rect">
            <a:avLst/>
          </a:prstGeom>
        </p:spPr>
      </p:pic>
      <p:pic>
        <p:nvPicPr>
          <p:cNvPr id="9" name="Picture 8">
            <a:extLst>
              <a:ext uri="{FF2B5EF4-FFF2-40B4-BE49-F238E27FC236}">
                <a16:creationId xmlns:a16="http://schemas.microsoft.com/office/drawing/2014/main" id="{42224C8C-8D06-2842-CF9B-C99C2CCFBEA8}"/>
              </a:ext>
            </a:extLst>
          </p:cNvPr>
          <p:cNvPicPr>
            <a:picLocks noChangeAspect="1"/>
          </p:cNvPicPr>
          <p:nvPr/>
        </p:nvPicPr>
        <p:blipFill>
          <a:blip r:embed="rId5"/>
          <a:stretch>
            <a:fillRect/>
          </a:stretch>
        </p:blipFill>
        <p:spPr>
          <a:xfrm>
            <a:off x="10200476" y="5890143"/>
            <a:ext cx="1835589" cy="967856"/>
          </a:xfrm>
          <a:prstGeom prst="rect">
            <a:avLst/>
          </a:prstGeom>
        </p:spPr>
      </p:pic>
      <p:pic>
        <p:nvPicPr>
          <p:cNvPr id="3" name="Picture 2">
            <a:extLst>
              <a:ext uri="{FF2B5EF4-FFF2-40B4-BE49-F238E27FC236}">
                <a16:creationId xmlns:a16="http://schemas.microsoft.com/office/drawing/2014/main" id="{E967D3A1-83D3-F509-745A-D09412436EDF}"/>
              </a:ext>
            </a:extLst>
          </p:cNvPr>
          <p:cNvPicPr>
            <a:picLocks noChangeAspect="1"/>
          </p:cNvPicPr>
          <p:nvPr/>
        </p:nvPicPr>
        <p:blipFill>
          <a:blip r:embed="rId6"/>
          <a:stretch>
            <a:fillRect/>
          </a:stretch>
        </p:blipFill>
        <p:spPr>
          <a:xfrm>
            <a:off x="7514735" y="4118900"/>
            <a:ext cx="2584008" cy="1234285"/>
          </a:xfrm>
          <a:prstGeom prst="rect">
            <a:avLst/>
          </a:prstGeom>
        </p:spPr>
      </p:pic>
      <p:pic>
        <p:nvPicPr>
          <p:cNvPr id="4" name="Picture 3">
            <a:extLst>
              <a:ext uri="{FF2B5EF4-FFF2-40B4-BE49-F238E27FC236}">
                <a16:creationId xmlns:a16="http://schemas.microsoft.com/office/drawing/2014/main" id="{3809AC8E-88A5-07DD-FAC2-5E239685C53C}"/>
              </a:ext>
            </a:extLst>
          </p:cNvPr>
          <p:cNvPicPr>
            <a:picLocks noChangeAspect="1"/>
          </p:cNvPicPr>
          <p:nvPr/>
        </p:nvPicPr>
        <p:blipFill>
          <a:blip r:embed="rId7"/>
          <a:stretch>
            <a:fillRect/>
          </a:stretch>
        </p:blipFill>
        <p:spPr>
          <a:xfrm>
            <a:off x="6705066" y="1903457"/>
            <a:ext cx="3789212" cy="1805598"/>
          </a:xfrm>
          <a:prstGeom prst="rect">
            <a:avLst/>
          </a:prstGeom>
        </p:spPr>
      </p:pic>
      <p:sp>
        <p:nvSpPr>
          <p:cNvPr id="2" name="TextBox 1">
            <a:extLst>
              <a:ext uri="{FF2B5EF4-FFF2-40B4-BE49-F238E27FC236}">
                <a16:creationId xmlns:a16="http://schemas.microsoft.com/office/drawing/2014/main" id="{8905021C-FD12-07EF-10E9-AE4994CFC946}"/>
              </a:ext>
            </a:extLst>
          </p:cNvPr>
          <p:cNvSpPr txBox="1"/>
          <p:nvPr/>
        </p:nvSpPr>
        <p:spPr>
          <a:xfrm>
            <a:off x="2711624" y="152478"/>
            <a:ext cx="8605542" cy="492443"/>
          </a:xfrm>
          <a:prstGeom prst="rect">
            <a:avLst/>
          </a:prstGeom>
          <a:noFill/>
        </p:spPr>
        <p:txBody>
          <a:bodyPr wrap="square">
            <a:spAutoFit/>
          </a:bodyPr>
          <a:lstStyle/>
          <a:p>
            <a:r>
              <a:rPr lang="en-GB" sz="1200" b="1" dirty="0">
                <a:solidFill>
                  <a:schemeClr val="tx2">
                    <a:lumMod val="75000"/>
                  </a:schemeClr>
                </a:solidFill>
                <a:latin typeface="Arial" panose="020B0604020202020204" pitchFamily="34" charset="0"/>
                <a:cs typeface="Arial" panose="020B0604020202020204" pitchFamily="34" charset="0"/>
              </a:rPr>
              <a:t>COMMUNITY SMALL TALK: SHARING THE LEARNING: December  2024</a:t>
            </a:r>
          </a:p>
          <a:p>
            <a:pPr algn="ctr"/>
            <a:r>
              <a:rPr lang="en-GB" sz="1400" b="1" u="sng" dirty="0">
                <a:solidFill>
                  <a:schemeClr val="tx2">
                    <a:lumMod val="75000"/>
                  </a:schemeClr>
                </a:solidFill>
                <a:latin typeface="Arial" panose="020B0604020202020204" pitchFamily="34" charset="0"/>
                <a:cs typeface="Arial" panose="020B0604020202020204" pitchFamily="34" charset="0"/>
              </a:rPr>
              <a:t>Training Compliance Divisional update for November - ACS</a:t>
            </a:r>
          </a:p>
        </p:txBody>
      </p:sp>
      <p:pic>
        <p:nvPicPr>
          <p:cNvPr id="7" name="Picture 5">
            <a:extLst>
              <a:ext uri="{FF2B5EF4-FFF2-40B4-BE49-F238E27FC236}">
                <a16:creationId xmlns:a16="http://schemas.microsoft.com/office/drawing/2014/main" id="{F30F4CB3-7131-2CE3-E224-2103008D7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36" y="55052"/>
            <a:ext cx="25114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892F325-168C-600B-C4C9-CE4CD98D6807}"/>
              </a:ext>
            </a:extLst>
          </p:cNvPr>
          <p:cNvPicPr>
            <a:picLocks noChangeAspect="1"/>
          </p:cNvPicPr>
          <p:nvPr/>
        </p:nvPicPr>
        <p:blipFill>
          <a:blip r:embed="rId9"/>
          <a:stretch>
            <a:fillRect/>
          </a:stretch>
        </p:blipFill>
        <p:spPr>
          <a:xfrm>
            <a:off x="65378" y="6142899"/>
            <a:ext cx="1764332" cy="656486"/>
          </a:xfrm>
          <a:prstGeom prst="rect">
            <a:avLst/>
          </a:prstGeom>
        </p:spPr>
      </p:pic>
    </p:spTree>
    <p:extLst>
      <p:ext uri="{BB962C8B-B14F-4D97-AF65-F5344CB8AC3E}">
        <p14:creationId xmlns:p14="http://schemas.microsoft.com/office/powerpoint/2010/main" val="326642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1B5DB-9B3F-51AE-C91A-76CC4C882B75}"/>
            </a:ext>
          </a:extLst>
        </p:cNvPr>
        <p:cNvGrpSpPr/>
        <p:nvPr/>
      </p:nvGrpSpPr>
      <p:grpSpPr>
        <a:xfrm>
          <a:off x="0" y="0"/>
          <a:ext cx="0" cy="0"/>
          <a:chOff x="0" y="0"/>
          <a:chExt cx="0" cy="0"/>
        </a:xfrm>
      </p:grpSpPr>
      <p:sp>
        <p:nvSpPr>
          <p:cNvPr id="27" name="Rectangle 8">
            <a:extLst>
              <a:ext uri="{FF2B5EF4-FFF2-40B4-BE49-F238E27FC236}">
                <a16:creationId xmlns:a16="http://schemas.microsoft.com/office/drawing/2014/main" id="{D3CC70DC-85CA-80B3-FD6B-4EDAE1324E4C}"/>
              </a:ext>
            </a:extLst>
          </p:cNvPr>
          <p:cNvSpPr>
            <a:spLocks noChangeArrowheads="1"/>
          </p:cNvSpPr>
          <p:nvPr/>
        </p:nvSpPr>
        <p:spPr bwMode="auto">
          <a:xfrm>
            <a:off x="199506" y="899778"/>
            <a:ext cx="11761121" cy="1815882"/>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b="1" dirty="0">
                <a:ea typeface="Calibri" panose="020F0502020204030204" pitchFamily="34" charset="0"/>
                <a:cs typeface="Arial" panose="020B0604020202020204" pitchFamily="34" charset="0"/>
              </a:rPr>
              <a:t>Update on shortage of Blood Glucose Monitors (BGMs)</a:t>
            </a:r>
          </a:p>
          <a:p>
            <a:endParaRPr lang="en-GB" altLang="en-US" sz="1400" b="1" dirty="0">
              <a:ea typeface="Calibri" panose="020F0502020204030204" pitchFamily="34" charset="0"/>
              <a:cs typeface="Arial" panose="020B0604020202020204" pitchFamily="34" charset="0"/>
            </a:endParaRPr>
          </a:p>
          <a:p>
            <a:r>
              <a:rPr lang="en-GB" altLang="en-US" sz="1400" dirty="0"/>
              <a:t>Further to the previous update in September 2024 referring to this subject, the division is currently going through a final stage of preparation for implementation of new Blood Glucose Monitors. A new contract has been fully signed and approved by the Trust with a new supplier - </a:t>
            </a:r>
            <a:r>
              <a:rPr lang="en-GB" altLang="en-US" sz="1400" b="1" dirty="0"/>
              <a:t>Menarini Diagnostics</a:t>
            </a:r>
            <a:r>
              <a:rPr lang="en-GB" altLang="en-US" sz="1400" dirty="0"/>
              <a:t>.</a:t>
            </a:r>
          </a:p>
          <a:p>
            <a:r>
              <a:rPr lang="en-GB" altLang="en-US" sz="1400" dirty="0"/>
              <a:t>Training and replacement of BGM devices took place over </a:t>
            </a:r>
            <a:r>
              <a:rPr lang="en-GB" altLang="en-US" sz="1400" b="1" dirty="0"/>
              <a:t>October</a:t>
            </a:r>
            <a:r>
              <a:rPr lang="en-GB" altLang="en-US" sz="1400" dirty="0"/>
              <a:t> and </a:t>
            </a:r>
            <a:r>
              <a:rPr lang="en-GB" altLang="en-US" sz="1400" b="1" dirty="0"/>
              <a:t>November 2024</a:t>
            </a:r>
            <a:r>
              <a:rPr lang="en-GB" altLang="en-US" sz="1400" dirty="0"/>
              <a:t>. Next steps of this project have been captured below. Further guidelines referring to operational element for implementation of this programme will be provided to teams in January 2025 by their Group Managers/Service Managers. </a:t>
            </a:r>
            <a:r>
              <a:rPr lang="en-GB" altLang="en-US" sz="1400" b="1" dirty="0"/>
              <a:t>Implementation of new devices is planned for second part of January to mid-February 2025. </a:t>
            </a:r>
          </a:p>
        </p:txBody>
      </p:sp>
      <p:sp>
        <p:nvSpPr>
          <p:cNvPr id="2" name="Title 1">
            <a:extLst>
              <a:ext uri="{FF2B5EF4-FFF2-40B4-BE49-F238E27FC236}">
                <a16:creationId xmlns:a16="http://schemas.microsoft.com/office/drawing/2014/main" id="{30BD2E1E-6511-EA8D-D628-0FD508BAE4EF}"/>
              </a:ext>
            </a:extLst>
          </p:cNvPr>
          <p:cNvSpPr>
            <a:spLocks noGrp="1"/>
          </p:cNvSpPr>
          <p:nvPr>
            <p:ph type="title"/>
          </p:nvPr>
        </p:nvSpPr>
        <p:spPr>
          <a:xfrm>
            <a:off x="640079" y="144552"/>
            <a:ext cx="8474278" cy="713067"/>
          </a:xfrm>
        </p:spPr>
        <p:txBody>
          <a:bodyPr>
            <a:normAutofit fontScale="90000"/>
          </a:bodyPr>
          <a:lstStyle/>
          <a:p>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r>
              <a:rPr lang="en-GB" sz="1400" b="1" dirty="0">
                <a:solidFill>
                  <a:schemeClr val="tx2">
                    <a:lumMod val="75000"/>
                  </a:schemeClr>
                </a:solidFill>
                <a:latin typeface="Arial" panose="020B0604020202020204" pitchFamily="34" charset="0"/>
                <a:cs typeface="Arial" panose="020B0604020202020204" pitchFamily="34" charset="0"/>
              </a:rPr>
              <a:t>COMMUNITY SMALL TALK: UPDATE ON SHORTAGE OF BLOOD GLUCOSE MONITORS: December 2024</a:t>
            </a:r>
            <a:endParaRPr lang="en-GB" sz="1400" b="1"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E560D26D-9C81-D664-9959-A048BB194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
            <a:ext cx="2483768" cy="42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51E19B01-80ED-ABF2-1039-26756A99CA3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00488" y="68724"/>
            <a:ext cx="2036240" cy="6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a:extLst>
              <a:ext uri="{FF2B5EF4-FFF2-40B4-BE49-F238E27FC236}">
                <a16:creationId xmlns:a16="http://schemas.microsoft.com/office/drawing/2014/main" id="{7BE4655D-3B50-AE09-E3C9-DEA5D57533B2}"/>
              </a:ext>
            </a:extLst>
          </p:cNvPr>
          <p:cNvSpPr>
            <a:spLocks noChangeArrowheads="1"/>
          </p:cNvSpPr>
          <p:nvPr/>
        </p:nvSpPr>
        <p:spPr bwMode="auto">
          <a:xfrm flipV="1">
            <a:off x="1919535" y="910349"/>
            <a:ext cx="5918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5" name="Rectangle 2">
            <a:extLst>
              <a:ext uri="{FF2B5EF4-FFF2-40B4-BE49-F238E27FC236}">
                <a16:creationId xmlns:a16="http://schemas.microsoft.com/office/drawing/2014/main" id="{904554EF-408C-B0D1-8BB8-E044F93E07BE}"/>
              </a:ext>
            </a:extLst>
          </p:cNvPr>
          <p:cNvSpPr>
            <a:spLocks noChangeArrowheads="1"/>
          </p:cNvSpPr>
          <p:nvPr/>
        </p:nvSpPr>
        <p:spPr bwMode="auto">
          <a:xfrm flipV="1">
            <a:off x="1668016" y="796445"/>
            <a:ext cx="6923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pic>
        <p:nvPicPr>
          <p:cNvPr id="9" name="Picture 8">
            <a:extLst>
              <a:ext uri="{FF2B5EF4-FFF2-40B4-BE49-F238E27FC236}">
                <a16:creationId xmlns:a16="http://schemas.microsoft.com/office/drawing/2014/main" id="{59C3EF5E-91F2-6FB6-F9DC-19727795B829}"/>
              </a:ext>
            </a:extLst>
          </p:cNvPr>
          <p:cNvPicPr>
            <a:picLocks noChangeAspect="1"/>
          </p:cNvPicPr>
          <p:nvPr/>
        </p:nvPicPr>
        <p:blipFill>
          <a:blip r:embed="rId5"/>
          <a:stretch>
            <a:fillRect/>
          </a:stretch>
        </p:blipFill>
        <p:spPr>
          <a:xfrm>
            <a:off x="1605167" y="6445273"/>
            <a:ext cx="1255675" cy="294957"/>
          </a:xfrm>
          <a:prstGeom prst="rect">
            <a:avLst/>
          </a:prstGeom>
        </p:spPr>
      </p:pic>
      <p:pic>
        <p:nvPicPr>
          <p:cNvPr id="11" name="Picture 10">
            <a:extLst>
              <a:ext uri="{FF2B5EF4-FFF2-40B4-BE49-F238E27FC236}">
                <a16:creationId xmlns:a16="http://schemas.microsoft.com/office/drawing/2014/main" id="{759F0B88-2DA0-7C36-47DA-6ED36CC2EDED}"/>
              </a:ext>
            </a:extLst>
          </p:cNvPr>
          <p:cNvPicPr>
            <a:picLocks noChangeAspect="1"/>
          </p:cNvPicPr>
          <p:nvPr/>
        </p:nvPicPr>
        <p:blipFill>
          <a:blip r:embed="rId6"/>
          <a:stretch>
            <a:fillRect/>
          </a:stretch>
        </p:blipFill>
        <p:spPr>
          <a:xfrm>
            <a:off x="9471600" y="6443753"/>
            <a:ext cx="1106458" cy="396266"/>
          </a:xfrm>
          <a:prstGeom prst="rect">
            <a:avLst/>
          </a:prstGeom>
        </p:spPr>
      </p:pic>
      <p:sp>
        <p:nvSpPr>
          <p:cNvPr id="6" name="Rectangle 2">
            <a:extLst>
              <a:ext uri="{FF2B5EF4-FFF2-40B4-BE49-F238E27FC236}">
                <a16:creationId xmlns:a16="http://schemas.microsoft.com/office/drawing/2014/main" id="{06101731-0C76-DF46-9DD7-88F8668DCD2A}"/>
              </a:ext>
            </a:extLst>
          </p:cNvPr>
          <p:cNvSpPr>
            <a:spLocks noChangeArrowheads="1"/>
          </p:cNvSpPr>
          <p:nvPr/>
        </p:nvSpPr>
        <p:spPr bwMode="auto">
          <a:xfrm>
            <a:off x="1524001" y="102393"/>
            <a:ext cx="518135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latin typeface="Arial" panose="020B0604020202020204" pitchFamily="34" charset="0"/>
                <a:ea typeface="Times New Roman" panose="02020603050405020304" pitchFamily="18" charset="0"/>
                <a:cs typeface="Arial" panose="020B0604020202020204" pitchFamily="34" charset="0"/>
              </a:rPr>
              <a:t>.</a:t>
            </a:r>
            <a:endParaRPr lang="en-GB" altLang="en-US" sz="800" dirty="0"/>
          </a:p>
          <a:p>
            <a:pPr eaLnBrk="0" fontAlgn="base" hangingPunct="0">
              <a:spcBef>
                <a:spcPct val="0"/>
              </a:spcBef>
              <a:spcAft>
                <a:spcPct val="0"/>
              </a:spcAft>
            </a:pPr>
            <a:endParaRPr lang="en-GB" altLang="en-US" dirty="0">
              <a:latin typeface="Arial" panose="020B0604020202020204" pitchFamily="34" charset="0"/>
            </a:endParaRPr>
          </a:p>
        </p:txBody>
      </p:sp>
      <p:sp>
        <p:nvSpPr>
          <p:cNvPr id="12" name="Rectangle 4">
            <a:extLst>
              <a:ext uri="{FF2B5EF4-FFF2-40B4-BE49-F238E27FC236}">
                <a16:creationId xmlns:a16="http://schemas.microsoft.com/office/drawing/2014/main" id="{65D0B2FF-C864-635B-5511-8C53AA05A491}"/>
              </a:ext>
            </a:extLst>
          </p:cNvPr>
          <p:cNvSpPr>
            <a:spLocks noChangeArrowheads="1"/>
          </p:cNvSpPr>
          <p:nvPr/>
        </p:nvSpPr>
        <p:spPr bwMode="auto">
          <a:xfrm flipV="1">
            <a:off x="1524000" y="-161807"/>
            <a:ext cx="7444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Rectangle 8">
            <a:extLst>
              <a:ext uri="{FF2B5EF4-FFF2-40B4-BE49-F238E27FC236}">
                <a16:creationId xmlns:a16="http://schemas.microsoft.com/office/drawing/2014/main" id="{89EF92BB-9F89-A52D-A813-1DC069327D61}"/>
              </a:ext>
            </a:extLst>
          </p:cNvPr>
          <p:cNvSpPr>
            <a:spLocks noChangeArrowheads="1"/>
          </p:cNvSpPr>
          <p:nvPr/>
        </p:nvSpPr>
        <p:spPr bwMode="auto">
          <a:xfrm>
            <a:off x="199505" y="2815997"/>
            <a:ext cx="11761121" cy="3539430"/>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b="1" u="sng" dirty="0">
                <a:ea typeface="Calibri" panose="020F0502020204030204" pitchFamily="34" charset="0"/>
                <a:cs typeface="Arial" panose="020B0604020202020204" pitchFamily="34" charset="0"/>
              </a:rPr>
              <a:t>To prepare to the final stage of implementation the following actions have been identified for service groups:</a:t>
            </a:r>
          </a:p>
          <a:p>
            <a:endParaRPr lang="en-GB" altLang="en-US" sz="1400" u="sng" dirty="0">
              <a:ea typeface="Calibri" panose="020F0502020204030204" pitchFamily="34" charset="0"/>
              <a:cs typeface="Arial" panose="020B0604020202020204" pitchFamily="34" charset="0"/>
            </a:endParaRPr>
          </a:p>
          <a:p>
            <a:pPr marL="342900" indent="-342900">
              <a:buAutoNum type="arabicPeriod"/>
            </a:pPr>
            <a:r>
              <a:rPr lang="en-GB" altLang="en-US" sz="1400" dirty="0">
                <a:ea typeface="Calibri" panose="020F0502020204030204" pitchFamily="34" charset="0"/>
                <a:cs typeface="Arial" panose="020B0604020202020204" pitchFamily="34" charset="0"/>
              </a:rPr>
              <a:t>All services to reduce future orders of  currently used Abbott consumables within their teams (glucose/ketone testing strips and testing solutions) to minimise wastage and financial pressures for their service. </a:t>
            </a:r>
            <a:r>
              <a:rPr lang="en-GB" altLang="en-US" sz="1400" b="1" dirty="0">
                <a:ea typeface="Calibri" panose="020F0502020204030204" pitchFamily="34" charset="0"/>
                <a:cs typeface="Arial" panose="020B0604020202020204" pitchFamily="34" charset="0"/>
              </a:rPr>
              <a:t>New devises will require different consumables. </a:t>
            </a:r>
          </a:p>
          <a:p>
            <a:pPr marL="342900" indent="-342900">
              <a:buAutoNum type="arabicPeriod"/>
            </a:pPr>
            <a:r>
              <a:rPr lang="en-GB" altLang="en-US" sz="1400" dirty="0">
                <a:ea typeface="Calibri" panose="020F0502020204030204" pitchFamily="34" charset="0"/>
                <a:cs typeface="Arial" panose="020B0604020202020204" pitchFamily="34" charset="0"/>
              </a:rPr>
              <a:t>If some teams within Localities have excessive numbers of Abbott consumables, consider re-distribution to other teams where stock of consumables is low, to prevent unnecessary ordering of additional products and to avoid unnecessary cost pressures. </a:t>
            </a:r>
          </a:p>
          <a:p>
            <a:pPr marL="342900" indent="-342900">
              <a:buAutoNum type="arabicPeriod"/>
            </a:pPr>
            <a:r>
              <a:rPr lang="en-GB" altLang="en-US" sz="1400" dirty="0">
                <a:ea typeface="Calibri" panose="020F0502020204030204" pitchFamily="34" charset="0"/>
                <a:cs typeface="Arial" panose="020B0604020202020204" pitchFamily="34" charset="0"/>
              </a:rPr>
              <a:t>Appropriate service/group manager from each service group to confirm with Professional Lead Nurse and Divisional Governance Lead proposed date for roll out of new devices across each service group. (Dates shared via separate email.)</a:t>
            </a:r>
          </a:p>
          <a:p>
            <a:pPr marL="342900" indent="-342900">
              <a:buAutoNum type="arabicPeriod"/>
            </a:pPr>
            <a:r>
              <a:rPr lang="en-GB" altLang="en-US" sz="1400" dirty="0">
                <a:ea typeface="Calibri" panose="020F0502020204030204" pitchFamily="34" charset="0"/>
                <a:cs typeface="Arial" panose="020B0604020202020204" pitchFamily="34" charset="0"/>
              </a:rPr>
              <a:t>Appropriate service/group managers to confirm accuracy of inventory spreadsheets including confirmation if all staff names have been captured correctly. (Information to be send for a review w/c 23/12/24 by the Governance Team).   </a:t>
            </a:r>
          </a:p>
          <a:p>
            <a:pPr marL="342900" indent="-342900">
              <a:buAutoNum type="arabicPeriod"/>
            </a:pPr>
            <a:r>
              <a:rPr lang="en-GB" altLang="en-US" sz="1400" dirty="0">
                <a:ea typeface="Calibri" panose="020F0502020204030204" pitchFamily="34" charset="0"/>
                <a:cs typeface="Arial" panose="020B0604020202020204" pitchFamily="34" charset="0"/>
              </a:rPr>
              <a:t>Services to establish a robust sign in and out process for usage of spare BGMs by Bank and Agency workers and “floating” devices allocated to teams to manage effectively allocation of these devices within the new contract. Service/group manager to ensure that above process is in place and uniformed across each service group. Draft process shared with service/group managers – process to be reviewed and confirmed if suitable for each service group. (Information sent for a  review via a separate email). </a:t>
            </a:r>
          </a:p>
          <a:p>
            <a:pPr marL="342900" indent="-342900">
              <a:buAutoNum type="arabicPeriod"/>
            </a:pPr>
            <a:r>
              <a:rPr lang="en-GB" altLang="en-US" sz="1400" dirty="0">
                <a:ea typeface="Calibri" panose="020F0502020204030204" pitchFamily="34" charset="0"/>
                <a:cs typeface="Arial" panose="020B0604020202020204" pitchFamily="34" charset="0"/>
              </a:rPr>
              <a:t>Service/group manages to consider planning for provision of train-the-train training to staff who could not attend F2F sessions around time of roll out of devices across teams/services. </a:t>
            </a:r>
          </a:p>
        </p:txBody>
      </p:sp>
    </p:spTree>
    <p:extLst>
      <p:ext uri="{BB962C8B-B14F-4D97-AF65-F5344CB8AC3E}">
        <p14:creationId xmlns:p14="http://schemas.microsoft.com/office/powerpoint/2010/main" val="160907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4CC8A-CF77-37F0-3124-58084CF5D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D08D0-4109-D4E6-B0B1-76C594B3B82B}"/>
              </a:ext>
            </a:extLst>
          </p:cNvPr>
          <p:cNvSpPr>
            <a:spLocks noGrp="1"/>
          </p:cNvSpPr>
          <p:nvPr>
            <p:ph type="title"/>
          </p:nvPr>
        </p:nvSpPr>
        <p:spPr>
          <a:xfrm>
            <a:off x="640079" y="144552"/>
            <a:ext cx="8474278" cy="713067"/>
          </a:xfrm>
        </p:spPr>
        <p:txBody>
          <a:bodyPr>
            <a:normAutofit fontScale="90000"/>
          </a:bodyPr>
          <a:lstStyle/>
          <a:p>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r>
              <a:rPr lang="en-GB" sz="1400" b="1" dirty="0">
                <a:solidFill>
                  <a:schemeClr val="tx2">
                    <a:lumMod val="75000"/>
                  </a:schemeClr>
                </a:solidFill>
                <a:latin typeface="Arial" panose="020B0604020202020204" pitchFamily="34" charset="0"/>
                <a:cs typeface="Arial" panose="020B0604020202020204" pitchFamily="34" charset="0"/>
              </a:rPr>
              <a:t>COMMUNITY SMALL TALK: UPDATE ON SHORTAGE OF BLOOD GLUCOSE MONITORS: December 2024</a:t>
            </a:r>
            <a:endParaRPr lang="en-GB" sz="1400" b="1"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237ABB37-CFF5-D678-CD19-6C99A5C1B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
            <a:ext cx="2483768" cy="42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B9CD1F55-CF65-CF06-27F1-81690FD9010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00488" y="68724"/>
            <a:ext cx="2036240" cy="6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a:extLst>
              <a:ext uri="{FF2B5EF4-FFF2-40B4-BE49-F238E27FC236}">
                <a16:creationId xmlns:a16="http://schemas.microsoft.com/office/drawing/2014/main" id="{5D695228-0E6B-A581-50E0-6AF11B652AA1}"/>
              </a:ext>
            </a:extLst>
          </p:cNvPr>
          <p:cNvSpPr>
            <a:spLocks noChangeArrowheads="1"/>
          </p:cNvSpPr>
          <p:nvPr/>
        </p:nvSpPr>
        <p:spPr bwMode="auto">
          <a:xfrm flipV="1">
            <a:off x="1919535" y="910349"/>
            <a:ext cx="5918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5" name="Rectangle 2">
            <a:extLst>
              <a:ext uri="{FF2B5EF4-FFF2-40B4-BE49-F238E27FC236}">
                <a16:creationId xmlns:a16="http://schemas.microsoft.com/office/drawing/2014/main" id="{DDC4716F-7EF8-E4D6-FC6A-CC6D0F40BAA1}"/>
              </a:ext>
            </a:extLst>
          </p:cNvPr>
          <p:cNvSpPr>
            <a:spLocks noChangeArrowheads="1"/>
          </p:cNvSpPr>
          <p:nvPr/>
        </p:nvSpPr>
        <p:spPr bwMode="auto">
          <a:xfrm flipV="1">
            <a:off x="1668016" y="796445"/>
            <a:ext cx="6923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pic>
        <p:nvPicPr>
          <p:cNvPr id="9" name="Picture 8">
            <a:extLst>
              <a:ext uri="{FF2B5EF4-FFF2-40B4-BE49-F238E27FC236}">
                <a16:creationId xmlns:a16="http://schemas.microsoft.com/office/drawing/2014/main" id="{D824B811-EDED-6243-5AC3-FF7FF3CF9046}"/>
              </a:ext>
            </a:extLst>
          </p:cNvPr>
          <p:cNvPicPr>
            <a:picLocks noChangeAspect="1"/>
          </p:cNvPicPr>
          <p:nvPr/>
        </p:nvPicPr>
        <p:blipFill>
          <a:blip r:embed="rId5"/>
          <a:stretch>
            <a:fillRect/>
          </a:stretch>
        </p:blipFill>
        <p:spPr>
          <a:xfrm>
            <a:off x="1605167" y="6445273"/>
            <a:ext cx="1255675" cy="294957"/>
          </a:xfrm>
          <a:prstGeom prst="rect">
            <a:avLst/>
          </a:prstGeom>
        </p:spPr>
      </p:pic>
      <p:pic>
        <p:nvPicPr>
          <p:cNvPr id="11" name="Picture 10">
            <a:extLst>
              <a:ext uri="{FF2B5EF4-FFF2-40B4-BE49-F238E27FC236}">
                <a16:creationId xmlns:a16="http://schemas.microsoft.com/office/drawing/2014/main" id="{DCB97515-4AB8-77D9-81A4-8090DB468EA7}"/>
              </a:ext>
            </a:extLst>
          </p:cNvPr>
          <p:cNvPicPr>
            <a:picLocks noChangeAspect="1"/>
          </p:cNvPicPr>
          <p:nvPr/>
        </p:nvPicPr>
        <p:blipFill>
          <a:blip r:embed="rId6"/>
          <a:stretch>
            <a:fillRect/>
          </a:stretch>
        </p:blipFill>
        <p:spPr>
          <a:xfrm>
            <a:off x="9471600" y="6443753"/>
            <a:ext cx="1106458" cy="396266"/>
          </a:xfrm>
          <a:prstGeom prst="rect">
            <a:avLst/>
          </a:prstGeom>
        </p:spPr>
      </p:pic>
      <p:sp>
        <p:nvSpPr>
          <p:cNvPr id="6" name="Rectangle 2">
            <a:extLst>
              <a:ext uri="{FF2B5EF4-FFF2-40B4-BE49-F238E27FC236}">
                <a16:creationId xmlns:a16="http://schemas.microsoft.com/office/drawing/2014/main" id="{A41D57F2-211E-30CC-959C-A8CD8D754FF7}"/>
              </a:ext>
            </a:extLst>
          </p:cNvPr>
          <p:cNvSpPr>
            <a:spLocks noChangeArrowheads="1"/>
          </p:cNvSpPr>
          <p:nvPr/>
        </p:nvSpPr>
        <p:spPr bwMode="auto">
          <a:xfrm>
            <a:off x="1524001" y="102393"/>
            <a:ext cx="518135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latin typeface="Arial" panose="020B0604020202020204" pitchFamily="34" charset="0"/>
                <a:ea typeface="Times New Roman" panose="02020603050405020304" pitchFamily="18" charset="0"/>
                <a:cs typeface="Arial" panose="020B0604020202020204" pitchFamily="34" charset="0"/>
              </a:rPr>
              <a:t>.</a:t>
            </a:r>
            <a:endParaRPr lang="en-GB" altLang="en-US" sz="800" dirty="0"/>
          </a:p>
          <a:p>
            <a:pPr eaLnBrk="0" fontAlgn="base" hangingPunct="0">
              <a:spcBef>
                <a:spcPct val="0"/>
              </a:spcBef>
              <a:spcAft>
                <a:spcPct val="0"/>
              </a:spcAft>
            </a:pPr>
            <a:endParaRPr lang="en-GB" altLang="en-US" dirty="0">
              <a:latin typeface="Arial" panose="020B0604020202020204" pitchFamily="34" charset="0"/>
            </a:endParaRPr>
          </a:p>
        </p:txBody>
      </p:sp>
      <p:sp>
        <p:nvSpPr>
          <p:cNvPr id="12" name="Rectangle 4">
            <a:extLst>
              <a:ext uri="{FF2B5EF4-FFF2-40B4-BE49-F238E27FC236}">
                <a16:creationId xmlns:a16="http://schemas.microsoft.com/office/drawing/2014/main" id="{6259E9F2-5209-9DB2-328B-64F7C3500F17}"/>
              </a:ext>
            </a:extLst>
          </p:cNvPr>
          <p:cNvSpPr>
            <a:spLocks noChangeArrowheads="1"/>
          </p:cNvSpPr>
          <p:nvPr/>
        </p:nvSpPr>
        <p:spPr bwMode="auto">
          <a:xfrm flipV="1">
            <a:off x="1524000" y="-161807"/>
            <a:ext cx="7444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4" name="Rectangle 8">
            <a:extLst>
              <a:ext uri="{FF2B5EF4-FFF2-40B4-BE49-F238E27FC236}">
                <a16:creationId xmlns:a16="http://schemas.microsoft.com/office/drawing/2014/main" id="{F95C4916-3FD1-40F7-81F9-F70AD67BF7A7}"/>
              </a:ext>
            </a:extLst>
          </p:cNvPr>
          <p:cNvSpPr>
            <a:spLocks noChangeArrowheads="1"/>
          </p:cNvSpPr>
          <p:nvPr/>
        </p:nvSpPr>
        <p:spPr bwMode="auto">
          <a:xfrm>
            <a:off x="333052" y="1038533"/>
            <a:ext cx="11403676" cy="4185761"/>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b="1" u="sng" dirty="0">
                <a:ea typeface="Calibri" panose="020F0502020204030204" pitchFamily="34" charset="0"/>
                <a:cs typeface="Arial" panose="020B0604020202020204" pitchFamily="34" charset="0"/>
              </a:rPr>
              <a:t>Other associated actions supported by other parties involved in this project:</a:t>
            </a:r>
          </a:p>
          <a:p>
            <a:endParaRPr lang="en-GB" altLang="en-US" sz="1400" u="sng" dirty="0">
              <a:ea typeface="Calibri" panose="020F0502020204030204" pitchFamily="34" charset="0"/>
              <a:cs typeface="Arial" panose="020B0604020202020204" pitchFamily="34" charset="0"/>
            </a:endParaRPr>
          </a:p>
          <a:p>
            <a:pPr marL="342900" indent="-342900">
              <a:buAutoNum type="arabicPeriod"/>
            </a:pPr>
            <a:r>
              <a:rPr lang="en-GB" altLang="en-US" sz="1400" dirty="0">
                <a:ea typeface="Calibri" panose="020F0502020204030204" pitchFamily="34" charset="0"/>
                <a:cs typeface="Arial" panose="020B0604020202020204" pitchFamily="34" charset="0"/>
              </a:rPr>
              <a:t>Procurement/Supplier to arrange delivery of new devices and initial consumables to Divisional Management Building FAO Governance Team (planned for mid-January 2025). </a:t>
            </a:r>
            <a:r>
              <a:rPr lang="en-GB" altLang="en-US" sz="1400" b="1" dirty="0">
                <a:solidFill>
                  <a:srgbClr val="FF0000"/>
                </a:solidFill>
                <a:ea typeface="Calibri" panose="020F0502020204030204" pitchFamily="34" charset="0"/>
                <a:cs typeface="Arial" panose="020B0604020202020204" pitchFamily="34" charset="0"/>
              </a:rPr>
              <a:t>Please do not place orders with the Governance Team for new BGMs  - this is not required. </a:t>
            </a:r>
          </a:p>
          <a:p>
            <a:pPr marL="342900" indent="-342900">
              <a:buAutoNum type="arabicPeriod"/>
            </a:pPr>
            <a:r>
              <a:rPr lang="en-GB" altLang="en-US" sz="1400" dirty="0">
                <a:ea typeface="Calibri" panose="020F0502020204030204" pitchFamily="34" charset="0"/>
                <a:cs typeface="Arial" panose="020B0604020202020204" pitchFamily="34" charset="0"/>
              </a:rPr>
              <a:t>Governance Team/Administrative Team to allocate/assign devices to appropriate teams/staff as per requirements confirmed by teams/services within inventory spreadsheets. </a:t>
            </a:r>
          </a:p>
          <a:p>
            <a:pPr marL="342900" indent="-342900">
              <a:buAutoNum type="arabicPeriod"/>
            </a:pPr>
            <a:r>
              <a:rPr lang="en-GB" altLang="en-US" sz="1400" dirty="0">
                <a:ea typeface="Calibri" panose="020F0502020204030204" pitchFamily="34" charset="0"/>
                <a:cs typeface="Arial" panose="020B0604020202020204" pitchFamily="34" charset="0"/>
              </a:rPr>
              <a:t>Medical Devices Team to support with delivery of new devices/initial consumables/and box with training/useful resources pack to each appropriate team/service across the division as per agreed schedule. Schedule for roll out to be confirmed with each team/service by service/group managers in January 2025.</a:t>
            </a:r>
          </a:p>
          <a:p>
            <a:pPr marL="342900" indent="-342900">
              <a:buAutoNum type="arabicPeriod"/>
            </a:pPr>
            <a:r>
              <a:rPr lang="en-GB" altLang="en-US" sz="1400" dirty="0">
                <a:ea typeface="Calibri" panose="020F0502020204030204" pitchFamily="34" charset="0"/>
                <a:cs typeface="Arial" panose="020B0604020202020204" pitchFamily="34" charset="0"/>
              </a:rPr>
              <a:t>Medical Devices Team/locality drivers to support with collection of old Abbott devices from teams/services. Details to be confirmed closer to the roll out date. </a:t>
            </a:r>
          </a:p>
          <a:p>
            <a:pPr marL="342900" indent="-342900">
              <a:buAutoNum type="arabicPeriod"/>
            </a:pPr>
            <a:r>
              <a:rPr lang="en-GB" altLang="en-US" sz="1400" dirty="0">
                <a:ea typeface="Calibri" panose="020F0502020204030204" pitchFamily="34" charset="0"/>
                <a:cs typeface="Arial" panose="020B0604020202020204" pitchFamily="34" charset="0"/>
              </a:rPr>
              <a:t>Medical Devices Team to assist with comms to Trust Bank Office to support communication with Bank and Agency staff RE roll out of new devices and new process in place for allocation of BGMs/other medical devices to Bank and Agency staff.</a:t>
            </a:r>
          </a:p>
          <a:p>
            <a:pPr marL="342900" indent="-342900">
              <a:buAutoNum type="arabicPeriod"/>
            </a:pPr>
            <a:r>
              <a:rPr lang="en-GB" altLang="en-US" sz="1400" dirty="0">
                <a:ea typeface="Calibri" panose="020F0502020204030204" pitchFamily="34" charset="0"/>
                <a:cs typeface="Arial" panose="020B0604020202020204" pitchFamily="34" charset="0"/>
              </a:rPr>
              <a:t>Divisional Diabetes Lead has reviewed and updated the Management of Capillary Blood Glucose and Blood Ketone Monitoring in Adults Procedure document to capture changes in contract and procedure. Once revised procedure will be approved, this will be them shared across the division. </a:t>
            </a:r>
          </a:p>
          <a:p>
            <a:pPr marL="342900" indent="-342900">
              <a:buAutoNum type="arabicPeriod"/>
            </a:pPr>
            <a:r>
              <a:rPr lang="en-GB" altLang="en-US" sz="1400" dirty="0">
                <a:ea typeface="Calibri" panose="020F0502020204030204" pitchFamily="34" charset="0"/>
                <a:cs typeface="Arial" panose="020B0604020202020204" pitchFamily="34" charset="0"/>
              </a:rPr>
              <a:t>Pharmacy is preparing order details for supplies (glucose/ketone strips and testing solution for new BGMs) and this information will be shared with teams/services shortly. Process for ordering of consumables remains the same and should be requested via Pharmacy.</a:t>
            </a:r>
          </a:p>
          <a:p>
            <a:pPr marL="342900" indent="-342900">
              <a:buAutoNum type="arabicPeriod"/>
            </a:pPr>
            <a:r>
              <a:rPr lang="en-GB" altLang="en-US" sz="1400" dirty="0">
                <a:ea typeface="Calibri" panose="020F0502020204030204" pitchFamily="34" charset="0"/>
                <a:cs typeface="Arial" panose="020B0604020202020204" pitchFamily="34" charset="0"/>
              </a:rPr>
              <a:t>Medical Devices Team to support all divisions with future management of replacement devices – process to be confirmed. </a:t>
            </a:r>
          </a:p>
        </p:txBody>
      </p:sp>
    </p:spTree>
    <p:extLst>
      <p:ext uri="{BB962C8B-B14F-4D97-AF65-F5344CB8AC3E}">
        <p14:creationId xmlns:p14="http://schemas.microsoft.com/office/powerpoint/2010/main" val="142280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1B5DB-9B3F-51AE-C91A-76CC4C882B75}"/>
            </a:ext>
          </a:extLst>
        </p:cNvPr>
        <p:cNvGrpSpPr/>
        <p:nvPr/>
      </p:nvGrpSpPr>
      <p:grpSpPr>
        <a:xfrm>
          <a:off x="0" y="0"/>
          <a:ext cx="0" cy="0"/>
          <a:chOff x="0" y="0"/>
          <a:chExt cx="0" cy="0"/>
        </a:xfrm>
      </p:grpSpPr>
      <p:sp>
        <p:nvSpPr>
          <p:cNvPr id="27" name="Rectangle 8">
            <a:extLst>
              <a:ext uri="{FF2B5EF4-FFF2-40B4-BE49-F238E27FC236}">
                <a16:creationId xmlns:a16="http://schemas.microsoft.com/office/drawing/2014/main" id="{D3CC70DC-85CA-80B3-FD6B-4EDAE1324E4C}"/>
              </a:ext>
            </a:extLst>
          </p:cNvPr>
          <p:cNvSpPr>
            <a:spLocks noChangeArrowheads="1"/>
          </p:cNvSpPr>
          <p:nvPr/>
        </p:nvSpPr>
        <p:spPr bwMode="auto">
          <a:xfrm>
            <a:off x="407323" y="1243700"/>
            <a:ext cx="5602660" cy="2569934"/>
          </a:xfrm>
          <a:prstGeom prst="rect">
            <a:avLst/>
          </a:prstGeom>
          <a:solidFill>
            <a:schemeClr val="accent3">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b="1" u="sng" dirty="0">
                <a:cs typeface="Arial" panose="020B0604020202020204" pitchFamily="34" charset="0"/>
              </a:rPr>
              <a:t>Do:</a:t>
            </a:r>
          </a:p>
          <a:p>
            <a:endParaRPr lang="en-GB" altLang="en-US" sz="300" b="1" u="sng" dirty="0">
              <a:cs typeface="Arial" panose="020B0604020202020204" pitchFamily="34" charset="0"/>
            </a:endParaRPr>
          </a:p>
          <a:p>
            <a:pPr marL="171450" indent="-171450">
              <a:buFont typeface="Arial" panose="020B0604020202020204" pitchFamily="34" charset="0"/>
              <a:buChar char="•"/>
            </a:pPr>
            <a:r>
              <a:rPr lang="en-GB" altLang="en-US" sz="1200" dirty="0"/>
              <a:t>Continue reporting shortage of BGMs across your services to your Service Clinical Manager/Group and Service Manager/Group Clinical Managers</a:t>
            </a:r>
          </a:p>
          <a:p>
            <a:pPr marL="171450" indent="-171450">
              <a:buFont typeface="Arial" panose="020B0604020202020204" pitchFamily="34" charset="0"/>
              <a:buChar char="•"/>
            </a:pPr>
            <a:r>
              <a:rPr lang="en-GB" altLang="en-US" sz="1200" dirty="0"/>
              <a:t>Escalate identified issues to divisional Governance Lead (</a:t>
            </a:r>
            <a:r>
              <a:rPr lang="en-GB" altLang="en-US" sz="1200" dirty="0">
                <a:hlinkClick r:id="rId3"/>
              </a:rPr>
              <a:t>paulina.kasinska@nhs.net</a:t>
            </a:r>
            <a:r>
              <a:rPr lang="en-GB" altLang="en-US" sz="1200" dirty="0"/>
              <a:t>  and Professional Lead Nurse (</a:t>
            </a:r>
            <a:r>
              <a:rPr lang="en-GB" altLang="en-US" sz="1200" dirty="0">
                <a:hlinkClick r:id="rId4"/>
              </a:rPr>
              <a:t>natasha.jones52@nhs.net</a:t>
            </a:r>
            <a:r>
              <a:rPr lang="en-GB" altLang="en-US" sz="1200" dirty="0"/>
              <a:t>)</a:t>
            </a:r>
          </a:p>
          <a:p>
            <a:pPr marL="171450" indent="-171450">
              <a:buFont typeface="Arial" panose="020B0604020202020204" pitchFamily="34" charset="0"/>
              <a:buChar char="•"/>
            </a:pPr>
            <a:r>
              <a:rPr lang="en-GB" altLang="en-US" sz="1200" dirty="0"/>
              <a:t>Report on Datix occurred incidents associated with shortage of BGMs</a:t>
            </a:r>
          </a:p>
          <a:p>
            <a:pPr marL="171450" indent="-171450">
              <a:buFont typeface="Arial" panose="020B0604020202020204" pitchFamily="34" charset="0"/>
              <a:buChar char="•"/>
            </a:pPr>
            <a:r>
              <a:rPr lang="en-GB" altLang="en-US" sz="1200" dirty="0"/>
              <a:t>Request number of BGMs required for your service from the divisional Governance Team (</a:t>
            </a:r>
            <a:r>
              <a:rPr lang="en-GB" altLang="en-US" sz="1200" dirty="0">
                <a:hlinkClick r:id="rId5"/>
              </a:rPr>
              <a:t>bchnt.acsgovernance@nhs.net</a:t>
            </a:r>
            <a:r>
              <a:rPr lang="en-GB" altLang="en-US" sz="1200" dirty="0"/>
              <a:t>). Please not, as of 20/12/24 there are no spare Abbott devices available, however requirements for BGMs still should be flagged to divisional Governance Team and Service Managers before roll out of new devices will be implemented. </a:t>
            </a:r>
          </a:p>
          <a:p>
            <a:pPr marL="171450" indent="-171450">
              <a:buFont typeface="Arial" panose="020B0604020202020204" pitchFamily="34" charset="0"/>
              <a:buChar char="•"/>
            </a:pPr>
            <a:r>
              <a:rPr lang="en-GB" altLang="en-US" sz="1200" b="1" dirty="0"/>
              <a:t>Follow up on actions flagged for service groups in Slide 1 </a:t>
            </a:r>
            <a:endParaRPr lang="en-GB" altLang="en-US" sz="1200" dirty="0"/>
          </a:p>
        </p:txBody>
      </p:sp>
      <p:sp>
        <p:nvSpPr>
          <p:cNvPr id="2" name="Title 1">
            <a:extLst>
              <a:ext uri="{FF2B5EF4-FFF2-40B4-BE49-F238E27FC236}">
                <a16:creationId xmlns:a16="http://schemas.microsoft.com/office/drawing/2014/main" id="{30BD2E1E-6511-EA8D-D628-0FD508BAE4EF}"/>
              </a:ext>
            </a:extLst>
          </p:cNvPr>
          <p:cNvSpPr>
            <a:spLocks noGrp="1"/>
          </p:cNvSpPr>
          <p:nvPr>
            <p:ph type="title"/>
          </p:nvPr>
        </p:nvSpPr>
        <p:spPr>
          <a:xfrm>
            <a:off x="665018" y="-57844"/>
            <a:ext cx="8429885" cy="713067"/>
          </a:xfrm>
        </p:spPr>
        <p:txBody>
          <a:bodyPr>
            <a:normAutofit fontScale="90000"/>
          </a:bodyPr>
          <a:lstStyle/>
          <a:p>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br>
              <a:rPr lang="en-GB" sz="1400" b="1" dirty="0">
                <a:solidFill>
                  <a:schemeClr val="tx2">
                    <a:lumMod val="75000"/>
                  </a:schemeClr>
                </a:solidFill>
                <a:latin typeface="Arial" panose="020B0604020202020204" pitchFamily="34" charset="0"/>
                <a:cs typeface="Arial" panose="020B0604020202020204" pitchFamily="34" charset="0"/>
              </a:rPr>
            </a:br>
            <a:r>
              <a:rPr lang="en-GB" sz="1400" b="1" dirty="0">
                <a:solidFill>
                  <a:schemeClr val="tx2">
                    <a:lumMod val="75000"/>
                  </a:schemeClr>
                </a:solidFill>
                <a:latin typeface="Arial" panose="020B0604020202020204" pitchFamily="34" charset="0"/>
                <a:cs typeface="Arial" panose="020B0604020202020204" pitchFamily="34" charset="0"/>
              </a:rPr>
              <a:t>COMMUNITY SMALL TALK: UPDATE ON SHORTAGE OF BLOOD GLUCOSE MONITORS: December 2024</a:t>
            </a:r>
            <a:endParaRPr lang="en-GB" sz="1400" b="1"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E560D26D-9C81-D664-9959-A048BB194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795" y="117770"/>
            <a:ext cx="2483768" cy="42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51E19B01-80ED-ABF2-1039-26756A99CA38}"/>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9827564" y="136157"/>
            <a:ext cx="2036240" cy="6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904554EF-408C-B0D1-8BB8-E044F93E07BE}"/>
              </a:ext>
            </a:extLst>
          </p:cNvPr>
          <p:cNvSpPr>
            <a:spLocks noChangeArrowheads="1"/>
          </p:cNvSpPr>
          <p:nvPr/>
        </p:nvSpPr>
        <p:spPr bwMode="auto">
          <a:xfrm rot="10800000" flipV="1">
            <a:off x="937418" y="712785"/>
            <a:ext cx="6923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RECOMMENDATIONS</a:t>
            </a:r>
          </a:p>
        </p:txBody>
      </p:sp>
      <p:pic>
        <p:nvPicPr>
          <p:cNvPr id="9" name="Picture 8">
            <a:extLst>
              <a:ext uri="{FF2B5EF4-FFF2-40B4-BE49-F238E27FC236}">
                <a16:creationId xmlns:a16="http://schemas.microsoft.com/office/drawing/2014/main" id="{59C3EF5E-91F2-6FB6-F9DC-19727795B829}"/>
              </a:ext>
            </a:extLst>
          </p:cNvPr>
          <p:cNvPicPr>
            <a:picLocks noChangeAspect="1"/>
          </p:cNvPicPr>
          <p:nvPr/>
        </p:nvPicPr>
        <p:blipFill>
          <a:blip r:embed="rId8"/>
          <a:stretch>
            <a:fillRect/>
          </a:stretch>
        </p:blipFill>
        <p:spPr>
          <a:xfrm>
            <a:off x="1605167" y="6445273"/>
            <a:ext cx="1255675" cy="294957"/>
          </a:xfrm>
          <a:prstGeom prst="rect">
            <a:avLst/>
          </a:prstGeom>
        </p:spPr>
      </p:pic>
      <p:pic>
        <p:nvPicPr>
          <p:cNvPr id="11" name="Picture 10">
            <a:extLst>
              <a:ext uri="{FF2B5EF4-FFF2-40B4-BE49-F238E27FC236}">
                <a16:creationId xmlns:a16="http://schemas.microsoft.com/office/drawing/2014/main" id="{759F0B88-2DA0-7C36-47DA-6ED36CC2EDED}"/>
              </a:ext>
            </a:extLst>
          </p:cNvPr>
          <p:cNvPicPr>
            <a:picLocks noChangeAspect="1"/>
          </p:cNvPicPr>
          <p:nvPr/>
        </p:nvPicPr>
        <p:blipFill>
          <a:blip r:embed="rId9"/>
          <a:stretch>
            <a:fillRect/>
          </a:stretch>
        </p:blipFill>
        <p:spPr>
          <a:xfrm>
            <a:off x="9471600" y="6443753"/>
            <a:ext cx="1106458" cy="396266"/>
          </a:xfrm>
          <a:prstGeom prst="rect">
            <a:avLst/>
          </a:prstGeom>
        </p:spPr>
      </p:pic>
      <p:sp>
        <p:nvSpPr>
          <p:cNvPr id="6" name="Rectangle 2">
            <a:extLst>
              <a:ext uri="{FF2B5EF4-FFF2-40B4-BE49-F238E27FC236}">
                <a16:creationId xmlns:a16="http://schemas.microsoft.com/office/drawing/2014/main" id="{06101731-0C76-DF46-9DD7-88F8668DCD2A}"/>
              </a:ext>
            </a:extLst>
          </p:cNvPr>
          <p:cNvSpPr>
            <a:spLocks noChangeArrowheads="1"/>
          </p:cNvSpPr>
          <p:nvPr/>
        </p:nvSpPr>
        <p:spPr bwMode="auto">
          <a:xfrm>
            <a:off x="1524001" y="102393"/>
            <a:ext cx="518135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latin typeface="Arial" panose="020B0604020202020204" pitchFamily="34" charset="0"/>
                <a:ea typeface="Times New Roman" panose="02020603050405020304" pitchFamily="18" charset="0"/>
                <a:cs typeface="Arial" panose="020B0604020202020204" pitchFamily="34" charset="0"/>
              </a:rPr>
              <a:t>.</a:t>
            </a:r>
            <a:endParaRPr lang="en-GB" altLang="en-US" sz="800" dirty="0"/>
          </a:p>
          <a:p>
            <a:pPr eaLnBrk="0" fontAlgn="base" hangingPunct="0">
              <a:spcBef>
                <a:spcPct val="0"/>
              </a:spcBef>
              <a:spcAft>
                <a:spcPct val="0"/>
              </a:spcAft>
            </a:pPr>
            <a:endParaRPr lang="en-GB" altLang="en-US" dirty="0">
              <a:latin typeface="Arial" panose="020B0604020202020204" pitchFamily="34" charset="0"/>
            </a:endParaRPr>
          </a:p>
        </p:txBody>
      </p:sp>
      <p:sp>
        <p:nvSpPr>
          <p:cNvPr id="12" name="Rectangle 4">
            <a:extLst>
              <a:ext uri="{FF2B5EF4-FFF2-40B4-BE49-F238E27FC236}">
                <a16:creationId xmlns:a16="http://schemas.microsoft.com/office/drawing/2014/main" id="{65D0B2FF-C864-635B-5511-8C53AA05A491}"/>
              </a:ext>
            </a:extLst>
          </p:cNvPr>
          <p:cNvSpPr>
            <a:spLocks noChangeArrowheads="1"/>
          </p:cNvSpPr>
          <p:nvPr/>
        </p:nvSpPr>
        <p:spPr bwMode="auto">
          <a:xfrm flipV="1">
            <a:off x="1524000" y="-161807"/>
            <a:ext cx="7444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9" name="Rectangle 10">
            <a:extLst>
              <a:ext uri="{FF2B5EF4-FFF2-40B4-BE49-F238E27FC236}">
                <a16:creationId xmlns:a16="http://schemas.microsoft.com/office/drawing/2014/main" id="{42ED7C97-EE93-B875-53C7-F5A0956F7AF0}"/>
              </a:ext>
            </a:extLst>
          </p:cNvPr>
          <p:cNvSpPr>
            <a:spLocks noChangeArrowheads="1"/>
          </p:cNvSpPr>
          <p:nvPr/>
        </p:nvSpPr>
        <p:spPr bwMode="auto">
          <a:xfrm>
            <a:off x="407323" y="5952672"/>
            <a:ext cx="11016890" cy="461665"/>
          </a:xfrm>
          <a:prstGeom prst="rect">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latin typeface="Arial" panose="020B0604020202020204" pitchFamily="34" charset="0"/>
                <a:ea typeface="Calibri" panose="020F0502020204030204" pitchFamily="34" charset="0"/>
                <a:cs typeface="Arial" panose="020B0604020202020204" pitchFamily="34" charset="0"/>
              </a:rPr>
              <a:t>More information and guidance on management of BGMs across the division and update on the current replacement project can be provided by the Professional Lead Nurse and divisional Governance Team. </a:t>
            </a:r>
            <a:r>
              <a:rPr lang="en-GB" altLang="en-US" sz="1200" b="1" dirty="0">
                <a:latin typeface="Arial" panose="020B0604020202020204" pitchFamily="34" charset="0"/>
                <a:ea typeface="Calibri" panose="020F0502020204030204" pitchFamily="34" charset="0"/>
                <a:cs typeface="Arial" panose="020B0604020202020204" pitchFamily="34" charset="0"/>
              </a:rPr>
              <a:t>Telephone:</a:t>
            </a:r>
            <a:r>
              <a:rPr lang="en-GB" altLang="en-US" sz="1200" dirty="0">
                <a:latin typeface="Arial" panose="020B0604020202020204" pitchFamily="34" charset="0"/>
                <a:ea typeface="Calibri" panose="020F0502020204030204" pitchFamily="34" charset="0"/>
                <a:cs typeface="Arial" panose="020B0604020202020204" pitchFamily="34" charset="0"/>
              </a:rPr>
              <a:t> 0121 466 6128</a:t>
            </a:r>
            <a:r>
              <a:rPr lang="en-GB" altLang="en-US" sz="800" dirty="0"/>
              <a:t>	</a:t>
            </a:r>
            <a:r>
              <a:rPr lang="en-GB" altLang="en-US" sz="1200" b="1" dirty="0">
                <a:latin typeface="Arial" panose="020B0604020202020204" pitchFamily="34" charset="0"/>
                <a:ea typeface="Calibri" panose="020F0502020204030204" pitchFamily="34" charset="0"/>
                <a:cs typeface="Arial" panose="020B0604020202020204" pitchFamily="34" charset="0"/>
              </a:rPr>
              <a:t>Email: </a:t>
            </a:r>
            <a:r>
              <a:rPr lang="en-GB" altLang="en-US" sz="1200" dirty="0">
                <a:latin typeface="Arial" panose="020B0604020202020204" pitchFamily="34" charset="0"/>
                <a:ea typeface="Calibri" panose="020F0502020204030204" pitchFamily="34" charset="0"/>
                <a:cs typeface="Arial" panose="020B0604020202020204" pitchFamily="34" charset="0"/>
                <a:hlinkClick r:id="rId5"/>
              </a:rPr>
              <a:t>bchnt.acsgovernance@nhs.net</a:t>
            </a:r>
            <a:r>
              <a:rPr lang="en-GB" altLang="en-US" sz="1200" dirty="0">
                <a:latin typeface="Arial" panose="020B0604020202020204" pitchFamily="34" charset="0"/>
                <a:ea typeface="Calibri" panose="020F0502020204030204" pitchFamily="34" charset="0"/>
                <a:cs typeface="Arial" panose="020B0604020202020204" pitchFamily="34" charset="0"/>
              </a:rPr>
              <a:t> </a:t>
            </a:r>
            <a:endParaRPr lang="en-GB" altLang="en-US" sz="800" dirty="0"/>
          </a:p>
        </p:txBody>
      </p:sp>
      <p:sp>
        <p:nvSpPr>
          <p:cNvPr id="3" name="Rectangle 8">
            <a:extLst>
              <a:ext uri="{FF2B5EF4-FFF2-40B4-BE49-F238E27FC236}">
                <a16:creationId xmlns:a16="http://schemas.microsoft.com/office/drawing/2014/main" id="{1BA396C8-8020-2B41-4A4E-5D6E52044468}"/>
              </a:ext>
            </a:extLst>
          </p:cNvPr>
          <p:cNvSpPr>
            <a:spLocks noChangeArrowheads="1"/>
          </p:cNvSpPr>
          <p:nvPr/>
        </p:nvSpPr>
        <p:spPr bwMode="auto">
          <a:xfrm>
            <a:off x="6182018" y="1243700"/>
            <a:ext cx="5242195" cy="4601260"/>
          </a:xfrm>
          <a:prstGeom prst="rect">
            <a:avLst/>
          </a:prstGeom>
          <a:solidFill>
            <a:srgbClr val="FBC5C5"/>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b="1" u="sng" dirty="0">
                <a:cs typeface="Arial" panose="020B0604020202020204" pitchFamily="34" charset="0"/>
              </a:rPr>
              <a:t>Don’t:</a:t>
            </a:r>
          </a:p>
          <a:p>
            <a:endParaRPr lang="en-GB" altLang="en-US" sz="300" b="1" dirty="0">
              <a:cs typeface="Arial" panose="020B0604020202020204" pitchFamily="34" charset="0"/>
            </a:endParaRPr>
          </a:p>
          <a:p>
            <a:pPr marL="171450" indent="-171450">
              <a:buFont typeface="Arial" panose="020B0604020202020204" pitchFamily="34" charset="0"/>
              <a:buChar char="•"/>
            </a:pPr>
            <a:r>
              <a:rPr lang="en-GB" altLang="en-US" sz="1200" b="1" dirty="0">
                <a:solidFill>
                  <a:srgbClr val="FF0000"/>
                </a:solidFill>
              </a:rPr>
              <a:t>DO NOT</a:t>
            </a:r>
            <a:r>
              <a:rPr lang="en-GB" altLang="en-US" sz="1200" b="1" dirty="0"/>
              <a:t> order excessive amount of Abbott consumables (testing glucose/ketone strips and testing solutions).</a:t>
            </a:r>
            <a:endParaRPr lang="en-GB" altLang="en-US" sz="1200" b="1" dirty="0">
              <a:solidFill>
                <a:srgbClr val="FF0000"/>
              </a:solidFill>
            </a:endParaRPr>
          </a:p>
          <a:p>
            <a:pPr marL="171450" indent="-171450">
              <a:buFont typeface="Arial" panose="020B0604020202020204" pitchFamily="34" charset="0"/>
              <a:buChar char="•"/>
            </a:pPr>
            <a:r>
              <a:rPr lang="en-GB" altLang="en-US" sz="1200" b="1" dirty="0">
                <a:solidFill>
                  <a:srgbClr val="FF0000"/>
                </a:solidFill>
              </a:rPr>
              <a:t>DO NOT </a:t>
            </a:r>
            <a:r>
              <a:rPr lang="en-GB" altLang="en-US" sz="1200" dirty="0"/>
              <a:t>purchase BGMs devices on your own – each medical device used across the Trust must meet appropriate standards and be compliant with a number of regulations. All medical equipment must be approved by the Trust before it can be used across the Trust/division. At present Birmingham Community Healthcare NHS Foundation Trust (BCHC) approved only two different types of BGM devices – </a:t>
            </a:r>
            <a:r>
              <a:rPr lang="en-GB" altLang="en-US" sz="1200" b="1" dirty="0"/>
              <a:t>Freestyle Optium Neo H </a:t>
            </a:r>
            <a:r>
              <a:rPr lang="en-GB" altLang="en-US" sz="1200" dirty="0"/>
              <a:t>and </a:t>
            </a:r>
            <a:r>
              <a:rPr lang="en-GB" altLang="en-US" sz="1200" b="1" dirty="0"/>
              <a:t>GlucoMen Areo 2K </a:t>
            </a:r>
            <a:r>
              <a:rPr lang="en-GB" altLang="en-US" sz="1200" dirty="0"/>
              <a:t>as per the Procedure for the Management of Capillary Blood Glucose and Blood Ketone Monitoring in Adults (CH465).</a:t>
            </a:r>
          </a:p>
          <a:p>
            <a:pPr marL="171450" indent="-171450">
              <a:buFont typeface="Arial" panose="020B0604020202020204" pitchFamily="34" charset="0"/>
              <a:buChar char="•"/>
            </a:pPr>
            <a:r>
              <a:rPr lang="en-GB" altLang="en-US" sz="1200" b="1" dirty="0">
                <a:solidFill>
                  <a:srgbClr val="FF0000"/>
                </a:solidFill>
              </a:rPr>
              <a:t>DO NOT </a:t>
            </a:r>
            <a:r>
              <a:rPr lang="en-GB" altLang="en-US" sz="1200" dirty="0"/>
              <a:t>purchase approved by the Trust devices (Freestyle Optium Neo H and GlucoMen Areo 2K) on your own via alternative suppliers (like local Pharmacy, internet) – this poses an additional risk due to unclear source of devices and does not align with the Trust Procurement process </a:t>
            </a:r>
          </a:p>
          <a:p>
            <a:pPr marL="171450" indent="-171450">
              <a:buFont typeface="Arial" panose="020B0604020202020204" pitchFamily="34" charset="0"/>
              <a:buChar char="•"/>
            </a:pPr>
            <a:r>
              <a:rPr lang="en-GB" altLang="en-US" sz="1200" b="1" dirty="0">
                <a:solidFill>
                  <a:srgbClr val="FF0000"/>
                </a:solidFill>
              </a:rPr>
              <a:t>DO NOT </a:t>
            </a:r>
            <a:r>
              <a:rPr lang="en-GB" altLang="en-US" sz="1200" dirty="0"/>
              <a:t>use BGMs owned by patients to take blood glucose readings on a regular basis – those devices are not calibrated in line with the Trust procedure and may result in incorrect clinical readings being taken, which may negatively impact on decision taken by clinicians for appropriate clinical treatment or intervention. This approach is only recommended where patients are independent with taking their own blood glucose monitoring.</a:t>
            </a:r>
          </a:p>
        </p:txBody>
      </p:sp>
    </p:spTree>
    <p:extLst>
      <p:ext uri="{BB962C8B-B14F-4D97-AF65-F5344CB8AC3E}">
        <p14:creationId xmlns:p14="http://schemas.microsoft.com/office/powerpoint/2010/main" val="278164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7b81177-85d5-4dcf-83a9-6ed71574603a"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2B83FA6D073F4A838DA64AE1A47404" ma:contentTypeVersion="15" ma:contentTypeDescription="Create a new document." ma:contentTypeScope="" ma:versionID="382cbcf3c9211cc54bb570ca52d9508a">
  <xsd:schema xmlns:xsd="http://www.w3.org/2001/XMLSchema" xmlns:xs="http://www.w3.org/2001/XMLSchema" xmlns:p="http://schemas.microsoft.com/office/2006/metadata/properties" xmlns:ns1="http://schemas.microsoft.com/sharepoint/v3" xmlns:ns3="47b81177-85d5-4dcf-83a9-6ed71574603a" xmlns:ns4="3144c107-4ff8-4e5a-8eb4-f485ad964162" targetNamespace="http://schemas.microsoft.com/office/2006/metadata/properties" ma:root="true" ma:fieldsID="4bd1ac32f9ed64fc163cc6aaf5c08d73" ns1:_="" ns3:_="" ns4:_="">
    <xsd:import namespace="http://schemas.microsoft.com/sharepoint/v3"/>
    <xsd:import namespace="47b81177-85d5-4dcf-83a9-6ed71574603a"/>
    <xsd:import namespace="3144c107-4ff8-4e5a-8eb4-f485ad96416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81177-85d5-4dcf-83a9-6ed715746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44c107-4ff8-4e5a-8eb4-f485ad9641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EB364-C1D9-4D28-BAD6-F29EE6FC913B}">
  <ds:schemaRef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3144c107-4ff8-4e5a-8eb4-f485ad964162"/>
    <ds:schemaRef ds:uri="47b81177-85d5-4dcf-83a9-6ed71574603a"/>
    <ds:schemaRef ds:uri="http://schemas.microsoft.com/sharepoint/v3"/>
    <ds:schemaRef ds:uri="http://purl.org/dc/terms/"/>
  </ds:schemaRefs>
</ds:datastoreItem>
</file>

<file path=customXml/itemProps2.xml><?xml version="1.0" encoding="utf-8"?>
<ds:datastoreItem xmlns:ds="http://schemas.openxmlformats.org/officeDocument/2006/customXml" ds:itemID="{9B164198-B87D-4EAF-B0F9-E74E366D6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b81177-85d5-4dcf-83a9-6ed71574603a"/>
    <ds:schemaRef ds:uri="3144c107-4ff8-4e5a-8eb4-f485ad964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2FD4A-9635-416E-BB34-FB16FD19DA0D}">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21729</TotalTime>
  <Words>3991</Words>
  <Application>Microsoft Office PowerPoint</Application>
  <PresentationFormat>Widescreen</PresentationFormat>
  <Paragraphs>364</Paragraphs>
  <Slides>20</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Aptos</vt:lpstr>
      <vt:lpstr>Aptos Display</vt:lpstr>
      <vt:lpstr>Aptos Narrow</vt:lpstr>
      <vt:lpstr>Arial</vt:lpstr>
      <vt:lpstr>Arial </vt:lpstr>
      <vt:lpstr>Calibri</vt:lpstr>
      <vt:lpstr>Courier New</vt:lpstr>
      <vt:lpstr>Segoe UI</vt:lpstr>
      <vt:lpstr>Times New Roman</vt:lpstr>
      <vt:lpstr>Trebuchet MS</vt:lpstr>
      <vt:lpstr>Office Theme</vt:lpstr>
      <vt:lpstr>Custom Design</vt:lpstr>
      <vt:lpstr>1_Office Theme</vt:lpstr>
      <vt:lpstr>COMMUNITY SMALL TALK: SHARING THE LEARNING:  December 2024</vt:lpstr>
      <vt:lpstr>PowerPoint Presentation</vt:lpstr>
      <vt:lpstr>PowerPoint Presentation</vt:lpstr>
      <vt:lpstr>PowerPoint Presentation</vt:lpstr>
      <vt:lpstr>PowerPoint Presentation</vt:lpstr>
      <vt:lpstr>PowerPoint Presentation</vt:lpstr>
      <vt:lpstr>   COMMUNITY SMALL TALK: UPDATE ON SHORTAGE OF BLOOD GLUCOSE MONITORS: December 2024</vt:lpstr>
      <vt:lpstr>   COMMUNITY SMALL TALK: UPDATE ON SHORTAGE OF BLOOD GLUCOSE MONITORS: December 2024</vt:lpstr>
      <vt:lpstr>    COMMUNITY SMALL TALK: UPDATE ON SHORTAGE OF BLOOD GLUCOSE MONITORS: December 2024</vt:lpstr>
      <vt:lpstr>Report an Incident on Datix </vt:lpstr>
      <vt:lpstr>COMMUNITY SMALL TALK: SHARING THE LEARNING: December, 2024 Clinical Record Keeping Audit 2024</vt:lpstr>
      <vt:lpstr> SMALL TALK: SHARING THE LEARNING: December 2024</vt:lpstr>
      <vt:lpstr>COMMUNITY SMALL TALK: SHARING THE LEARNING: December 2024</vt:lpstr>
      <vt:lpstr>COMMUNITY SMALL TALK: SHARING THE LEARNING: December, 2024</vt:lpstr>
      <vt:lpstr>COMMUNITY SMALL TALK: SHARING THE LEARNING: December 2024</vt:lpstr>
      <vt:lpstr>COMMUNITY SMALL TALK: SHARING THE LEARNING: December 2024</vt:lpstr>
      <vt:lpstr>COMMUNITY SMALL TALK: SHARING THE LEARNING: December, 2024</vt:lpstr>
      <vt:lpstr>COMMUNITY SMALL TALK: SHARING THE LEARNING: December, 2024</vt:lpstr>
      <vt:lpstr>AHP Career Conversation Sessions </vt:lpstr>
      <vt:lpstr>COMMUNITY SMALL TALK: SHARING THE LEARNING: December 2024</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SMALL TALK: SHARING THE LEARNING:  AUGUST 2021</dc:title>
  <dc:creator>Coghlan Rebecca</dc:creator>
  <cp:lastModifiedBy>FOSTER, Katharine (BIRMINGHAM COMMUNITY HEALTHCARE NHS FOUNDATION TRUST)</cp:lastModifiedBy>
  <cp:revision>294</cp:revision>
  <dcterms:created xsi:type="dcterms:W3CDTF">2021-08-12T12:26:49Z</dcterms:created>
  <dcterms:modified xsi:type="dcterms:W3CDTF">2025-01-02T14:23:17Z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0x0101003F2B83FA6D073F4A838DA64AE1A47404</vt:lpwstr>
  </property>
</Properties>
</file>