
<file path=[Content_Types].xml><?xml version="1.0" encoding="utf-8"?>
<Types xmlns="http://schemas.openxmlformats.org/package/2006/content-types">
  <Default Extension="emf" ContentType="image/x-emf"/>
  <Default Extension="jpeg" ContentType="image/jpeg"/>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media/image23.jpg" ContentType="image/jpe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 id="2147483744" r:id="rId8"/>
    <p:sldMasterId id="2147483756" r:id="rId9"/>
    <p:sldMasterId id="2147483768" r:id="rId10"/>
  </p:sldMasterIdLst>
  <p:notesMasterIdLst>
    <p:notesMasterId r:id="rId41"/>
  </p:notesMasterIdLst>
  <p:sldIdLst>
    <p:sldId id="257" r:id="rId11"/>
    <p:sldId id="364" r:id="rId12"/>
    <p:sldId id="256" r:id="rId13"/>
    <p:sldId id="262" r:id="rId14"/>
    <p:sldId id="372" r:id="rId15"/>
    <p:sldId id="275" r:id="rId16"/>
    <p:sldId id="274" r:id="rId17"/>
    <p:sldId id="265" r:id="rId18"/>
    <p:sldId id="266" r:id="rId19"/>
    <p:sldId id="271" r:id="rId20"/>
    <p:sldId id="267" r:id="rId21"/>
    <p:sldId id="268" r:id="rId22"/>
    <p:sldId id="269" r:id="rId23"/>
    <p:sldId id="270" r:id="rId24"/>
    <p:sldId id="258" r:id="rId25"/>
    <p:sldId id="259" r:id="rId26"/>
    <p:sldId id="365" r:id="rId27"/>
    <p:sldId id="366" r:id="rId28"/>
    <p:sldId id="367" r:id="rId29"/>
    <p:sldId id="368" r:id="rId30"/>
    <p:sldId id="369" r:id="rId31"/>
    <p:sldId id="280" r:id="rId32"/>
    <p:sldId id="277" r:id="rId33"/>
    <p:sldId id="305" r:id="rId34"/>
    <p:sldId id="312" r:id="rId35"/>
    <p:sldId id="370" r:id="rId36"/>
    <p:sldId id="371" r:id="rId37"/>
    <p:sldId id="316" r:id="rId38"/>
    <p:sldId id="263" r:id="rId39"/>
    <p:sldId id="264"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4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4" d="100"/>
          <a:sy n="74" d="100"/>
        </p:scale>
        <p:origin x="1060" y="56"/>
      </p:cViewPr>
      <p:guideLst>
        <p:guide orient="horz" pos="2160"/>
        <p:guide pos="2880"/>
      </p:guideLst>
    </p:cSldViewPr>
  </p:slideViewPr>
  <p:notesTextViewPr>
    <p:cViewPr>
      <p:scale>
        <a:sx n="1" d="1"/>
        <a:sy n="1" d="1"/>
      </p:scale>
      <p:origin x="0" y="0"/>
    </p:cViewPr>
  </p:notesTextViewPr>
  <p:sorterViewPr>
    <p:cViewPr>
      <p:scale>
        <a:sx n="100" d="100"/>
        <a:sy n="100" d="100"/>
      </p:scale>
      <p:origin x="0" y="-2828"/>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10.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viewProps" Target="viewProp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20" Type="http://schemas.openxmlformats.org/officeDocument/2006/relationships/slide" Target="slides/slide10.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4F701F1-B046-48D1-903C-AE9C41415012}"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784EC218-57AF-47FE-8DE3-435DFA2D1986}">
      <dgm:prSet/>
      <dgm:spPr/>
      <dgm:t>
        <a:bodyPr/>
        <a:lstStyle/>
        <a:p>
          <a:r>
            <a:rPr lang="en-GB" dirty="0">
              <a:latin typeface="Arial" panose="020B0604020202020204" pitchFamily="34" charset="0"/>
              <a:cs typeface="Arial" panose="020B0604020202020204" pitchFamily="34" charset="0"/>
            </a:rPr>
            <a:t>Who feels confident &amp; competent to assess mental Capacity?</a:t>
          </a:r>
          <a:endParaRPr lang="en-US" dirty="0">
            <a:latin typeface="Arial" panose="020B0604020202020204" pitchFamily="34" charset="0"/>
            <a:cs typeface="Arial" panose="020B0604020202020204" pitchFamily="34" charset="0"/>
          </a:endParaRPr>
        </a:p>
      </dgm:t>
    </dgm:pt>
    <dgm:pt modelId="{B7AE9BF6-46E8-4C85-BF68-74676904E1A2}" type="parTrans" cxnId="{6DEBCECA-D233-4378-B3CA-72918C7DE54A}">
      <dgm:prSet/>
      <dgm:spPr/>
      <dgm:t>
        <a:bodyPr/>
        <a:lstStyle/>
        <a:p>
          <a:endParaRPr lang="en-US"/>
        </a:p>
      </dgm:t>
    </dgm:pt>
    <dgm:pt modelId="{E42C4068-15D8-4B2F-90A0-6CDFEB3E9962}" type="sibTrans" cxnId="{6DEBCECA-D233-4378-B3CA-72918C7DE54A}">
      <dgm:prSet/>
      <dgm:spPr/>
      <dgm:t>
        <a:bodyPr/>
        <a:lstStyle/>
        <a:p>
          <a:endParaRPr lang="en-US"/>
        </a:p>
      </dgm:t>
    </dgm:pt>
    <dgm:pt modelId="{11AA7A58-4238-4E49-98F3-D15F7E0D76EA}">
      <dgm:prSet/>
      <dgm:spPr/>
      <dgm:t>
        <a:bodyPr/>
        <a:lstStyle/>
        <a:p>
          <a:r>
            <a:rPr lang="en-GB" dirty="0">
              <a:latin typeface="Arial" panose="020B0604020202020204" pitchFamily="34" charset="0"/>
              <a:cs typeface="Arial" panose="020B0604020202020204" pitchFamily="34" charset="0"/>
            </a:rPr>
            <a:t>Who seeks informed Consent when working with patients?</a:t>
          </a:r>
          <a:endParaRPr lang="en-US" dirty="0">
            <a:latin typeface="Arial" panose="020B0604020202020204" pitchFamily="34" charset="0"/>
            <a:cs typeface="Arial" panose="020B0604020202020204" pitchFamily="34" charset="0"/>
          </a:endParaRPr>
        </a:p>
      </dgm:t>
    </dgm:pt>
    <dgm:pt modelId="{0FC02664-57E8-4DC1-A102-3A32DFF965FC}" type="parTrans" cxnId="{F381BFB9-6FD9-4FEC-94DC-9D261EF144EA}">
      <dgm:prSet/>
      <dgm:spPr/>
      <dgm:t>
        <a:bodyPr/>
        <a:lstStyle/>
        <a:p>
          <a:endParaRPr lang="en-US"/>
        </a:p>
      </dgm:t>
    </dgm:pt>
    <dgm:pt modelId="{2F47F97D-DD94-44CE-89C7-11E715C75E95}" type="sibTrans" cxnId="{F381BFB9-6FD9-4FEC-94DC-9D261EF144EA}">
      <dgm:prSet/>
      <dgm:spPr/>
      <dgm:t>
        <a:bodyPr/>
        <a:lstStyle/>
        <a:p>
          <a:endParaRPr lang="en-US"/>
        </a:p>
      </dgm:t>
    </dgm:pt>
    <dgm:pt modelId="{DEC8A36D-26D9-4977-8802-9DC9938348F9}" type="pres">
      <dgm:prSet presAssocID="{84F701F1-B046-48D1-903C-AE9C41415012}" presName="hierChild1" presStyleCnt="0">
        <dgm:presLayoutVars>
          <dgm:chPref val="1"/>
          <dgm:dir/>
          <dgm:animOne val="branch"/>
          <dgm:animLvl val="lvl"/>
          <dgm:resizeHandles/>
        </dgm:presLayoutVars>
      </dgm:prSet>
      <dgm:spPr/>
    </dgm:pt>
    <dgm:pt modelId="{17532737-4661-4804-BC7D-23C37D0A6D57}" type="pres">
      <dgm:prSet presAssocID="{784EC218-57AF-47FE-8DE3-435DFA2D1986}" presName="hierRoot1" presStyleCnt="0"/>
      <dgm:spPr/>
    </dgm:pt>
    <dgm:pt modelId="{BC4DEE3B-037A-406A-83D1-956A127F73FE}" type="pres">
      <dgm:prSet presAssocID="{784EC218-57AF-47FE-8DE3-435DFA2D1986}" presName="composite" presStyleCnt="0"/>
      <dgm:spPr/>
    </dgm:pt>
    <dgm:pt modelId="{D6FCFA42-8C40-49AC-957F-3372A42122C9}" type="pres">
      <dgm:prSet presAssocID="{784EC218-57AF-47FE-8DE3-435DFA2D1986}" presName="background" presStyleLbl="node0" presStyleIdx="0" presStyleCnt="2"/>
      <dgm:spPr/>
    </dgm:pt>
    <dgm:pt modelId="{9BD2B0C0-ADC8-4C98-9375-C85F48A3662E}" type="pres">
      <dgm:prSet presAssocID="{784EC218-57AF-47FE-8DE3-435DFA2D1986}" presName="text" presStyleLbl="fgAcc0" presStyleIdx="0" presStyleCnt="2">
        <dgm:presLayoutVars>
          <dgm:chPref val="3"/>
        </dgm:presLayoutVars>
      </dgm:prSet>
      <dgm:spPr/>
    </dgm:pt>
    <dgm:pt modelId="{FE8021E8-9DA2-4194-89C1-5512760A56B3}" type="pres">
      <dgm:prSet presAssocID="{784EC218-57AF-47FE-8DE3-435DFA2D1986}" presName="hierChild2" presStyleCnt="0"/>
      <dgm:spPr/>
    </dgm:pt>
    <dgm:pt modelId="{C1AB748E-22B3-41FF-B1EC-6851B90941B2}" type="pres">
      <dgm:prSet presAssocID="{11AA7A58-4238-4E49-98F3-D15F7E0D76EA}" presName="hierRoot1" presStyleCnt="0"/>
      <dgm:spPr/>
    </dgm:pt>
    <dgm:pt modelId="{80A5721C-FF15-4DE0-B286-AF61AA6834EA}" type="pres">
      <dgm:prSet presAssocID="{11AA7A58-4238-4E49-98F3-D15F7E0D76EA}" presName="composite" presStyleCnt="0"/>
      <dgm:spPr/>
    </dgm:pt>
    <dgm:pt modelId="{CA5C6231-FE95-488B-BF31-56C448601420}" type="pres">
      <dgm:prSet presAssocID="{11AA7A58-4238-4E49-98F3-D15F7E0D76EA}" presName="background" presStyleLbl="node0" presStyleIdx="1" presStyleCnt="2"/>
      <dgm:spPr/>
    </dgm:pt>
    <dgm:pt modelId="{93BD92EB-3DDB-4743-ACE1-7BEADDB3A0DB}" type="pres">
      <dgm:prSet presAssocID="{11AA7A58-4238-4E49-98F3-D15F7E0D76EA}" presName="text" presStyleLbl="fgAcc0" presStyleIdx="1" presStyleCnt="2">
        <dgm:presLayoutVars>
          <dgm:chPref val="3"/>
        </dgm:presLayoutVars>
      </dgm:prSet>
      <dgm:spPr/>
    </dgm:pt>
    <dgm:pt modelId="{D78CDAD2-358F-4F2B-98D4-F33E71744994}" type="pres">
      <dgm:prSet presAssocID="{11AA7A58-4238-4E49-98F3-D15F7E0D76EA}" presName="hierChild2" presStyleCnt="0"/>
      <dgm:spPr/>
    </dgm:pt>
  </dgm:ptLst>
  <dgm:cxnLst>
    <dgm:cxn modelId="{9793D966-FD1E-4BA2-A997-FCF6176A1212}" type="presOf" srcId="{784EC218-57AF-47FE-8DE3-435DFA2D1986}" destId="{9BD2B0C0-ADC8-4C98-9375-C85F48A3662E}" srcOrd="0" destOrd="0" presId="urn:microsoft.com/office/officeart/2005/8/layout/hierarchy1"/>
    <dgm:cxn modelId="{88A8BF71-115F-4584-9C8F-D70F4B576AFA}" type="presOf" srcId="{84F701F1-B046-48D1-903C-AE9C41415012}" destId="{DEC8A36D-26D9-4977-8802-9DC9938348F9}" srcOrd="0" destOrd="0" presId="urn:microsoft.com/office/officeart/2005/8/layout/hierarchy1"/>
    <dgm:cxn modelId="{4368DEB5-4A46-47C8-B76B-896E19D2D0E4}" type="presOf" srcId="{11AA7A58-4238-4E49-98F3-D15F7E0D76EA}" destId="{93BD92EB-3DDB-4743-ACE1-7BEADDB3A0DB}" srcOrd="0" destOrd="0" presId="urn:microsoft.com/office/officeart/2005/8/layout/hierarchy1"/>
    <dgm:cxn modelId="{F381BFB9-6FD9-4FEC-94DC-9D261EF144EA}" srcId="{84F701F1-B046-48D1-903C-AE9C41415012}" destId="{11AA7A58-4238-4E49-98F3-D15F7E0D76EA}" srcOrd="1" destOrd="0" parTransId="{0FC02664-57E8-4DC1-A102-3A32DFF965FC}" sibTransId="{2F47F97D-DD94-44CE-89C7-11E715C75E95}"/>
    <dgm:cxn modelId="{6DEBCECA-D233-4378-B3CA-72918C7DE54A}" srcId="{84F701F1-B046-48D1-903C-AE9C41415012}" destId="{784EC218-57AF-47FE-8DE3-435DFA2D1986}" srcOrd="0" destOrd="0" parTransId="{B7AE9BF6-46E8-4C85-BF68-74676904E1A2}" sibTransId="{E42C4068-15D8-4B2F-90A0-6CDFEB3E9962}"/>
    <dgm:cxn modelId="{76C75479-1831-4A8A-A724-68A35C988287}" type="presParOf" srcId="{DEC8A36D-26D9-4977-8802-9DC9938348F9}" destId="{17532737-4661-4804-BC7D-23C37D0A6D57}" srcOrd="0" destOrd="0" presId="urn:microsoft.com/office/officeart/2005/8/layout/hierarchy1"/>
    <dgm:cxn modelId="{0AA3E031-E38D-4CD0-8DFC-536F918086B8}" type="presParOf" srcId="{17532737-4661-4804-BC7D-23C37D0A6D57}" destId="{BC4DEE3B-037A-406A-83D1-956A127F73FE}" srcOrd="0" destOrd="0" presId="urn:microsoft.com/office/officeart/2005/8/layout/hierarchy1"/>
    <dgm:cxn modelId="{E9CBC5B3-75D9-4CFC-99B9-8C4E128A8B7C}" type="presParOf" srcId="{BC4DEE3B-037A-406A-83D1-956A127F73FE}" destId="{D6FCFA42-8C40-49AC-957F-3372A42122C9}" srcOrd="0" destOrd="0" presId="urn:microsoft.com/office/officeart/2005/8/layout/hierarchy1"/>
    <dgm:cxn modelId="{AFB2FF2C-4E33-43CF-89CA-0D107B1765D0}" type="presParOf" srcId="{BC4DEE3B-037A-406A-83D1-956A127F73FE}" destId="{9BD2B0C0-ADC8-4C98-9375-C85F48A3662E}" srcOrd="1" destOrd="0" presId="urn:microsoft.com/office/officeart/2005/8/layout/hierarchy1"/>
    <dgm:cxn modelId="{480DF96E-948D-4447-B0A8-36CF88C7A4DF}" type="presParOf" srcId="{17532737-4661-4804-BC7D-23C37D0A6D57}" destId="{FE8021E8-9DA2-4194-89C1-5512760A56B3}" srcOrd="1" destOrd="0" presId="urn:microsoft.com/office/officeart/2005/8/layout/hierarchy1"/>
    <dgm:cxn modelId="{662D531E-0E0F-48F2-AFA8-DF61418392D7}" type="presParOf" srcId="{DEC8A36D-26D9-4977-8802-9DC9938348F9}" destId="{C1AB748E-22B3-41FF-B1EC-6851B90941B2}" srcOrd="1" destOrd="0" presId="urn:microsoft.com/office/officeart/2005/8/layout/hierarchy1"/>
    <dgm:cxn modelId="{3912CE4B-D751-482E-8E78-BE11610535D8}" type="presParOf" srcId="{C1AB748E-22B3-41FF-B1EC-6851B90941B2}" destId="{80A5721C-FF15-4DE0-B286-AF61AA6834EA}" srcOrd="0" destOrd="0" presId="urn:microsoft.com/office/officeart/2005/8/layout/hierarchy1"/>
    <dgm:cxn modelId="{878B1834-E052-413C-9D0F-9CF81FD817A6}" type="presParOf" srcId="{80A5721C-FF15-4DE0-B286-AF61AA6834EA}" destId="{CA5C6231-FE95-488B-BF31-56C448601420}" srcOrd="0" destOrd="0" presId="urn:microsoft.com/office/officeart/2005/8/layout/hierarchy1"/>
    <dgm:cxn modelId="{E934A394-7323-4068-B101-E47633CAE698}" type="presParOf" srcId="{80A5721C-FF15-4DE0-B286-AF61AA6834EA}" destId="{93BD92EB-3DDB-4743-ACE1-7BEADDB3A0DB}" srcOrd="1" destOrd="0" presId="urn:microsoft.com/office/officeart/2005/8/layout/hierarchy1"/>
    <dgm:cxn modelId="{917F01F5-A89A-4AFB-A158-1C808C8E714A}" type="presParOf" srcId="{C1AB748E-22B3-41FF-B1EC-6851B90941B2}" destId="{D78CDAD2-358F-4F2B-98D4-F33E71744994}"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FCFA42-8C40-49AC-957F-3372A42122C9}">
      <dsp:nvSpPr>
        <dsp:cNvPr id="0" name=""/>
        <dsp:cNvSpPr/>
      </dsp:nvSpPr>
      <dsp:spPr>
        <a:xfrm>
          <a:off x="962" y="731626"/>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D2B0C0-ADC8-4C98-9375-C85F48A3662E}">
      <dsp:nvSpPr>
        <dsp:cNvPr id="0" name=""/>
        <dsp:cNvSpPr/>
      </dsp:nvSpPr>
      <dsp:spPr>
        <a:xfrm>
          <a:off x="376428" y="1088318"/>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Who feels confident &amp; competent to assess mental Capacity?</a:t>
          </a:r>
          <a:endParaRPr lang="en-US" sz="2700" kern="1200" dirty="0">
            <a:latin typeface="Arial" panose="020B0604020202020204" pitchFamily="34" charset="0"/>
            <a:cs typeface="Arial" panose="020B0604020202020204" pitchFamily="34" charset="0"/>
          </a:endParaRPr>
        </a:p>
      </dsp:txBody>
      <dsp:txXfrm>
        <a:off x="439276" y="1151166"/>
        <a:ext cx="3253493" cy="2020089"/>
      </dsp:txXfrm>
    </dsp:sp>
    <dsp:sp modelId="{CA5C6231-FE95-488B-BF31-56C448601420}">
      <dsp:nvSpPr>
        <dsp:cNvPr id="0" name=""/>
        <dsp:cNvSpPr/>
      </dsp:nvSpPr>
      <dsp:spPr>
        <a:xfrm>
          <a:off x="4131082" y="731626"/>
          <a:ext cx="3379189" cy="214578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3BD92EB-3DDB-4743-ACE1-7BEADDB3A0DB}">
      <dsp:nvSpPr>
        <dsp:cNvPr id="0" name=""/>
        <dsp:cNvSpPr/>
      </dsp:nvSpPr>
      <dsp:spPr>
        <a:xfrm>
          <a:off x="4506548" y="1088318"/>
          <a:ext cx="3379189" cy="2145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GB" sz="2700" kern="1200" dirty="0">
              <a:latin typeface="Arial" panose="020B0604020202020204" pitchFamily="34" charset="0"/>
              <a:cs typeface="Arial" panose="020B0604020202020204" pitchFamily="34" charset="0"/>
            </a:rPr>
            <a:t>Who seeks informed Consent when working with patients?</a:t>
          </a:r>
          <a:endParaRPr lang="en-US" sz="2700" kern="1200" dirty="0">
            <a:latin typeface="Arial" panose="020B0604020202020204" pitchFamily="34" charset="0"/>
            <a:cs typeface="Arial" panose="020B0604020202020204" pitchFamily="34" charset="0"/>
          </a:endParaRPr>
        </a:p>
      </dsp:txBody>
      <dsp:txXfrm>
        <a:off x="4569396" y="1151166"/>
        <a:ext cx="3253493" cy="2020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13838-DA8C-408D-B07B-30BE87D64316}" type="datetimeFigureOut">
              <a:rPr lang="en-GB" smtClean="0"/>
              <a:t>30/10/2024</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31E5D8-0206-4836-8AE2-ED52B1F26CBD}" type="slidenum">
              <a:rPr lang="en-GB" smtClean="0"/>
              <a:t>‹#›</a:t>
            </a:fld>
            <a:endParaRPr lang="en-GB"/>
          </a:p>
        </p:txBody>
      </p:sp>
    </p:spTree>
    <p:extLst>
      <p:ext uri="{BB962C8B-B14F-4D97-AF65-F5344CB8AC3E}">
        <p14:creationId xmlns:p14="http://schemas.microsoft.com/office/powerpoint/2010/main" val="1182030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F31E5D8-0206-4836-8AE2-ED52B1F26CBD}" type="slidenum">
              <a:rPr lang="en-GB" smtClean="0"/>
              <a:t>1</a:t>
            </a:fld>
            <a:endParaRPr lang="en-GB"/>
          </a:p>
        </p:txBody>
      </p:sp>
    </p:spTree>
    <p:extLst>
      <p:ext uri="{BB962C8B-B14F-4D97-AF65-F5344CB8AC3E}">
        <p14:creationId xmlns:p14="http://schemas.microsoft.com/office/powerpoint/2010/main" val="3694799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Ask group to explain what Self-neglect means to them. </a:t>
            </a:r>
            <a:r>
              <a:rPr lang="en-GB" altLang="en-US" sz="1600" dirty="0"/>
              <a:t>Ask for examples.</a:t>
            </a:r>
          </a:p>
          <a:p>
            <a:r>
              <a:rPr lang="en-GB" altLang="en-US" sz="1600" dirty="0"/>
              <a:t>Explain that a case study will be presented that relates to a patient in BCHC care,</a:t>
            </a:r>
            <a:r>
              <a:rPr lang="en-GB" altLang="en-US" sz="1600" baseline="0" dirty="0"/>
              <a:t> that the patient died resulting in </a:t>
            </a:r>
            <a:r>
              <a:rPr lang="en-GB" altLang="en-US" sz="1600" baseline="0" dirty="0" err="1"/>
              <a:t>LeDeR</a:t>
            </a:r>
            <a:endParaRPr lang="en-GB" altLang="en-US" sz="1600" dirty="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40A24634-9607-4780-8D0A-81FCD8FD1655}" type="slidenum">
              <a:rPr lang="en-GB" altLang="en-US" smtClean="0"/>
              <a:pPr/>
              <a:t>17</a:t>
            </a:fld>
            <a:endParaRPr lang="en-GB" altLang="en-US"/>
          </a:p>
        </p:txBody>
      </p:sp>
    </p:spTree>
    <p:extLst>
      <p:ext uri="{BB962C8B-B14F-4D97-AF65-F5344CB8AC3E}">
        <p14:creationId xmlns:p14="http://schemas.microsoft.com/office/powerpoint/2010/main" val="32614899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71 page guidance. There</a:t>
            </a:r>
            <a:r>
              <a:rPr lang="en-GB" baseline="0" dirty="0"/>
              <a:t> is information about all types of Self-neglect &amp; Hoarding behaviour &amp; useful agencies that can be referred to for support.</a:t>
            </a:r>
            <a:endParaRPr lang="en-GB" dirty="0"/>
          </a:p>
        </p:txBody>
      </p:sp>
      <p:sp>
        <p:nvSpPr>
          <p:cNvPr id="4" name="Slide Number Placeholder 3"/>
          <p:cNvSpPr>
            <a:spLocks noGrp="1"/>
          </p:cNvSpPr>
          <p:nvPr>
            <p:ph type="sldNum" sz="quarter" idx="10"/>
          </p:nvPr>
        </p:nvSpPr>
        <p:spPr/>
        <p:txBody>
          <a:bodyPr/>
          <a:lstStyle/>
          <a:p>
            <a:fld id="{DD280C16-2821-4842-B345-DBC2456AF7D1}" type="slidenum">
              <a:rPr lang="en-GB" smtClean="0"/>
              <a:t>18</a:t>
            </a:fld>
            <a:endParaRPr lang="en-GB"/>
          </a:p>
        </p:txBody>
      </p:sp>
    </p:spTree>
    <p:extLst>
      <p:ext uri="{BB962C8B-B14F-4D97-AF65-F5344CB8AC3E}">
        <p14:creationId xmlns:p14="http://schemas.microsoft.com/office/powerpoint/2010/main" val="42895832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Self-neglect can</a:t>
            </a:r>
            <a:r>
              <a:rPr lang="en-GB" baseline="0" dirty="0"/>
              <a:t> be difficult to manage in the community.</a:t>
            </a:r>
          </a:p>
          <a:p>
            <a:r>
              <a:rPr lang="en-GB" baseline="0" dirty="0"/>
              <a:t>It is sometimes difficult to balance the patient’s rights with what they are identified as needing.</a:t>
            </a:r>
          </a:p>
          <a:p>
            <a:r>
              <a:rPr lang="en-GB" baseline="0" dirty="0"/>
              <a:t>Always consider whether the patient has capacity to make decisions that negatively impact on their wellbeing.</a:t>
            </a:r>
          </a:p>
        </p:txBody>
      </p:sp>
      <p:sp>
        <p:nvSpPr>
          <p:cNvPr id="4" name="Slide Number Placeholder 3"/>
          <p:cNvSpPr>
            <a:spLocks noGrp="1"/>
          </p:cNvSpPr>
          <p:nvPr>
            <p:ph type="sldNum" sz="quarter" idx="10"/>
          </p:nvPr>
        </p:nvSpPr>
        <p:spPr/>
        <p:txBody>
          <a:bodyPr/>
          <a:lstStyle/>
          <a:p>
            <a:fld id="{DD280C16-2821-4842-B345-DBC2456AF7D1}" type="slidenum">
              <a:rPr lang="en-GB" smtClean="0"/>
              <a:t>19</a:t>
            </a:fld>
            <a:endParaRPr lang="en-GB"/>
          </a:p>
        </p:txBody>
      </p:sp>
    </p:spTree>
    <p:extLst>
      <p:ext uri="{BB962C8B-B14F-4D97-AF65-F5344CB8AC3E}">
        <p14:creationId xmlns:p14="http://schemas.microsoft.com/office/powerpoint/2010/main" val="1178489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Show the Risk Assessment on screen &amp; talk through</a:t>
            </a:r>
            <a:r>
              <a:rPr lang="en-GB" baseline="0" dirty="0"/>
              <a:t> the categories from low, medium to high RISK.</a:t>
            </a:r>
          </a:p>
          <a:p>
            <a:r>
              <a:rPr lang="en-GB" baseline="0" dirty="0"/>
              <a:t>An objective assessment tool supports clarity in identifying problems &amp; risks.</a:t>
            </a:r>
          </a:p>
          <a:p>
            <a:r>
              <a:rPr lang="en-GB" baseline="0" dirty="0"/>
              <a:t>Discuss with team members &amp; become confident in using the Self-neglect Risk Assessment</a:t>
            </a:r>
          </a:p>
        </p:txBody>
      </p:sp>
      <p:sp>
        <p:nvSpPr>
          <p:cNvPr id="4" name="Slide Number Placeholder 3"/>
          <p:cNvSpPr>
            <a:spLocks noGrp="1"/>
          </p:cNvSpPr>
          <p:nvPr>
            <p:ph type="sldNum" sz="quarter" idx="10"/>
          </p:nvPr>
        </p:nvSpPr>
        <p:spPr/>
        <p:txBody>
          <a:bodyPr/>
          <a:lstStyle/>
          <a:p>
            <a:fld id="{DD280C16-2821-4842-B345-DBC2456AF7D1}" type="slidenum">
              <a:rPr lang="en-GB" smtClean="0"/>
              <a:t>20</a:t>
            </a:fld>
            <a:endParaRPr lang="en-GB"/>
          </a:p>
        </p:txBody>
      </p:sp>
    </p:spTree>
    <p:extLst>
      <p:ext uri="{BB962C8B-B14F-4D97-AF65-F5344CB8AC3E}">
        <p14:creationId xmlns:p14="http://schemas.microsoft.com/office/powerpoint/2010/main" val="40808844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Talk through the PATHWAY Step by step yellow – Orange – RED </a:t>
            </a:r>
          </a:p>
          <a:p>
            <a:endParaRPr lang="en-GB" altLang="en-US"/>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109C6D2-A3E7-49AA-A704-E22F25E58772}" type="slidenum">
              <a:rPr lang="en-GB" altLang="en-US" smtClean="0"/>
              <a:pPr/>
              <a:t>21</a:t>
            </a:fld>
            <a:endParaRPr lang="en-GB" altLang="en-US"/>
          </a:p>
        </p:txBody>
      </p:sp>
    </p:spTree>
    <p:extLst>
      <p:ext uri="{BB962C8B-B14F-4D97-AF65-F5344CB8AC3E}">
        <p14:creationId xmlns:p14="http://schemas.microsoft.com/office/powerpoint/2010/main" val="20267420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Consider the patient’s journey &amp; how the Risk Assessment  could support improved Problem Solving.</a:t>
            </a:r>
            <a:r>
              <a:rPr kumimoji="0" lang="en-GB" sz="1100" b="0" i="0" u="none" strike="noStrike" kern="1200" cap="none" spc="0" normalizeH="0" baseline="0" noProof="0" dirty="0">
                <a:ln>
                  <a:noFill/>
                </a:ln>
                <a:solidFill>
                  <a:prstClr val="black"/>
                </a:solidFill>
                <a:effectLst/>
                <a:uLnTx/>
                <a:uFillTx/>
                <a:latin typeface="Lucida Handwriting" panose="03010101010101010101" pitchFamily="66" charset="0"/>
                <a:ea typeface="+mn-ea"/>
                <a:cs typeface="+mn-cs"/>
              </a:rPr>
              <a:t>                               </a:t>
            </a:r>
          </a:p>
          <a:p>
            <a:endParaRPr lang="en-GB" dirty="0"/>
          </a:p>
          <a:p>
            <a:endParaRPr lang="en-GB" dirty="0"/>
          </a:p>
        </p:txBody>
      </p:sp>
      <p:sp>
        <p:nvSpPr>
          <p:cNvPr id="4" name="Slide Number Placeholder 3"/>
          <p:cNvSpPr>
            <a:spLocks noGrp="1"/>
          </p:cNvSpPr>
          <p:nvPr>
            <p:ph type="sldNum" sz="quarter" idx="10"/>
          </p:nvPr>
        </p:nvSpPr>
        <p:spPr/>
        <p:txBody>
          <a:bodyPr/>
          <a:lstStyle/>
          <a:p>
            <a:fld id="{DD280C16-2821-4842-B345-DBC2456AF7D1}" type="slidenum">
              <a:rPr lang="en-GB" smtClean="0"/>
              <a:t>22</a:t>
            </a:fld>
            <a:endParaRPr lang="en-GB"/>
          </a:p>
        </p:txBody>
      </p:sp>
    </p:spTree>
    <p:extLst>
      <p:ext uri="{BB962C8B-B14F-4D97-AF65-F5344CB8AC3E}">
        <p14:creationId xmlns:p14="http://schemas.microsoft.com/office/powerpoint/2010/main" val="219362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Before delivering the session read the </a:t>
            </a:r>
            <a:r>
              <a:rPr lang="en-GB" dirty="0" err="1"/>
              <a:t>LeDeR</a:t>
            </a:r>
            <a:r>
              <a:rPr lang="en-GB" dirty="0"/>
              <a:t> Action plan. – Explain</a:t>
            </a:r>
            <a:r>
              <a:rPr lang="en-GB" baseline="0" dirty="0"/>
              <a:t> BCHC &amp; particularly the Division’s responsibility to meet the required Actions decided by the CCG &amp; </a:t>
            </a:r>
            <a:r>
              <a:rPr lang="en-GB" baseline="0" dirty="0" err="1"/>
              <a:t>LeDeR</a:t>
            </a:r>
            <a:r>
              <a:rPr lang="en-GB" baseline="0" dirty="0"/>
              <a:t> panel.</a:t>
            </a:r>
          </a:p>
          <a:p>
            <a:r>
              <a:rPr lang="en-GB" baseline="0" dirty="0"/>
              <a:t>Discuss each point with clarity &amp; detail from the </a:t>
            </a:r>
            <a:r>
              <a:rPr lang="en-GB" baseline="0" dirty="0" err="1"/>
              <a:t>LeDeR</a:t>
            </a:r>
            <a:r>
              <a:rPr lang="en-GB" baseline="0" dirty="0"/>
              <a:t> Action Plan.</a:t>
            </a:r>
          </a:p>
          <a:p>
            <a:r>
              <a:rPr lang="en-GB" baseline="0" dirty="0"/>
              <a:t>1) Professional curiosity: explore diagnosis &amp; labels to establish fact. Challenge labels that have bee applied to patients without any formal diagnosis process. Explore &amp; understand how this impacts on the patient &amp; their life 2) Consider more than formulaic treatment plans. The diversity of patients &amp; their needs &amp; the people in their lives can impact on their behaviours, particularly if they have neurodiversity, LD or mental illness.</a:t>
            </a:r>
          </a:p>
          <a:p>
            <a:r>
              <a:rPr lang="en-GB" baseline="0" dirty="0"/>
              <a:t>3)When either a patient or someone in their life prevents you from seeing them &amp; there is no reasonable explanation escalate to your manager &amp; Matron.</a:t>
            </a:r>
          </a:p>
          <a:p>
            <a:r>
              <a:rPr lang="en-GB" baseline="0" dirty="0"/>
              <a:t>4)Question whether prescriptions should be provided when the patient is not being seen by the nurse. How does this meet the NMC requirements of a Nurse Prescriber &amp; Trust policy. Escalate &amp; seek support.</a:t>
            </a:r>
          </a:p>
          <a:p>
            <a:r>
              <a:rPr lang="en-GB" baseline="0" dirty="0"/>
              <a:t>5)During every assessment process consider whether the patient has Capacity to Consent to the plan of nursing care. If this is doubted complete &amp; document a Capacity Assessment – It’s one page of A4. Remember that Capacity can fluctuate &amp; change – re-assess Capacity when indicated. Discuss, CONFIRM &amp; CHALLENGE at Handover. Seek support from senior staff &amp; the Safeguarding team can be contacted 09:00 to 17:00 Mon – Fri: bchc.safeguardingadults’nhs.net</a:t>
            </a:r>
          </a:p>
          <a:p>
            <a:r>
              <a:rPr lang="en-GB" baseline="0" dirty="0"/>
              <a:t>6)Reflect on what has already been delivered on Self-Neglect Guidance &amp; Risk Assessment.</a:t>
            </a:r>
          </a:p>
          <a:p>
            <a:r>
              <a:rPr lang="en-GB" baseline="0" dirty="0"/>
              <a:t>7)Offer Carer’s Assessment in accordance with the Care Act (2014)</a:t>
            </a:r>
          </a:p>
          <a:p>
            <a:r>
              <a:rPr lang="en-GB" baseline="0" dirty="0"/>
              <a:t>TEAM MANTRA: Does the patient have Capacity to Consent to Nursing Care?  </a:t>
            </a:r>
            <a:endParaRPr lang="en-GB" dirty="0"/>
          </a:p>
        </p:txBody>
      </p:sp>
      <p:sp>
        <p:nvSpPr>
          <p:cNvPr id="4" name="Slide Number Placeholder 3"/>
          <p:cNvSpPr>
            <a:spLocks noGrp="1"/>
          </p:cNvSpPr>
          <p:nvPr>
            <p:ph type="sldNum" sz="quarter" idx="10"/>
          </p:nvPr>
        </p:nvSpPr>
        <p:spPr/>
        <p:txBody>
          <a:bodyPr/>
          <a:lstStyle/>
          <a:p>
            <a:fld id="{DD280C16-2821-4842-B345-DBC2456AF7D1}" type="slidenum">
              <a:rPr lang="en-GB" smtClean="0"/>
              <a:t>23</a:t>
            </a:fld>
            <a:endParaRPr lang="en-GB"/>
          </a:p>
        </p:txBody>
      </p:sp>
    </p:spTree>
    <p:extLst>
      <p:ext uri="{BB962C8B-B14F-4D97-AF65-F5344CB8AC3E}">
        <p14:creationId xmlns:p14="http://schemas.microsoft.com/office/powerpoint/2010/main" val="24754755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a:extLst>
              <a:ext uri="{FF2B5EF4-FFF2-40B4-BE49-F238E27FC236}">
                <a16:creationId xmlns:a16="http://schemas.microsoft.com/office/drawing/2014/main" id="{FF22619F-5E9A-1495-3D12-8F747899DF0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a:extLst>
              <a:ext uri="{FF2B5EF4-FFF2-40B4-BE49-F238E27FC236}">
                <a16:creationId xmlns:a16="http://schemas.microsoft.com/office/drawing/2014/main" id="{957E0A53-4BA6-6330-EA54-5C8E42807C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a:t>Discuss the need for professionals to have courageous conversations.</a:t>
            </a:r>
          </a:p>
        </p:txBody>
      </p:sp>
      <p:sp>
        <p:nvSpPr>
          <p:cNvPr id="31748" name="Slide Number Placeholder 3">
            <a:extLst>
              <a:ext uri="{FF2B5EF4-FFF2-40B4-BE49-F238E27FC236}">
                <a16:creationId xmlns:a16="http://schemas.microsoft.com/office/drawing/2014/main" id="{66E6228D-2C6D-B78B-71A4-0B8A86DBAF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1B8187A-1195-4E71-8D66-AD2C6CA67AFC}" type="slidenum">
              <a:rPr lang="en-GB" altLang="en-US" smtClean="0"/>
              <a:pPr/>
              <a:t>24</a:t>
            </a:fld>
            <a:endParaRPr lang="en-GB"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 if you are unsure you can seek support from the Safeguarding team: bchc.safeguardingadults@nhs.net</a:t>
            </a:r>
          </a:p>
          <a:p>
            <a:r>
              <a:rPr lang="en-GB" dirty="0"/>
              <a:t> </a:t>
            </a:r>
          </a:p>
        </p:txBody>
      </p:sp>
      <p:sp>
        <p:nvSpPr>
          <p:cNvPr id="4" name="Slide Number Placeholder 3"/>
          <p:cNvSpPr>
            <a:spLocks noGrp="1"/>
          </p:cNvSpPr>
          <p:nvPr>
            <p:ph type="sldNum" sz="quarter" idx="10"/>
          </p:nvPr>
        </p:nvSpPr>
        <p:spPr/>
        <p:txBody>
          <a:bodyPr/>
          <a:lstStyle/>
          <a:p>
            <a:fld id="{DD280C16-2821-4842-B345-DBC2456AF7D1}" type="slidenum">
              <a:rPr lang="en-GB" smtClean="0"/>
              <a:t>26</a:t>
            </a:fld>
            <a:endParaRPr lang="en-GB"/>
          </a:p>
        </p:txBody>
      </p:sp>
    </p:spTree>
    <p:extLst>
      <p:ext uri="{BB962C8B-B14F-4D97-AF65-F5344CB8AC3E}">
        <p14:creationId xmlns:p14="http://schemas.microsoft.com/office/powerpoint/2010/main" val="23657361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It is difficult sometime to balance Risk &amp; autonomy. The Self-neglect Risk assessment will support the</a:t>
            </a:r>
            <a:r>
              <a:rPr lang="en-GB" altLang="en-US" baseline="0" dirty="0"/>
              <a:t> process.</a:t>
            </a:r>
          </a:p>
          <a:p>
            <a:r>
              <a:rPr lang="en-GB" altLang="en-US" baseline="0" dirty="0"/>
              <a:t>If unsure seek support from your manager &amp; the Safeguarding Adults team</a:t>
            </a:r>
            <a:r>
              <a:rPr lang="en-GB" altLang="en-US" baseline="0"/>
              <a:t>: bchc.safeguardingadults@nhs.net</a:t>
            </a:r>
          </a:p>
          <a:p>
            <a:endParaRPr lang="en-GB" altLang="en-US"/>
          </a:p>
        </p:txBody>
      </p:sp>
      <p:sp>
        <p:nvSpPr>
          <p:cNvPr id="563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C9622E5-4674-42D6-8E08-7472495A1D9C}" type="slidenum">
              <a:rPr lang="en-GB" altLang="en-US" smtClean="0"/>
              <a:pPr/>
              <a:t>27</a:t>
            </a:fld>
            <a:endParaRPr lang="en-GB" altLang="en-US"/>
          </a:p>
        </p:txBody>
      </p:sp>
    </p:spTree>
    <p:extLst>
      <p:ext uri="{BB962C8B-B14F-4D97-AF65-F5344CB8AC3E}">
        <p14:creationId xmlns:p14="http://schemas.microsoft.com/office/powerpoint/2010/main" val="1785233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403D8490-2458-4AF0-A008-45BF3CD4028B}" type="slidenum">
              <a:rPr lang="en-GB" smtClean="0"/>
              <a:pPr>
                <a:defRPr/>
              </a:pPr>
              <a:t>2</a:t>
            </a:fld>
            <a:endParaRPr lang="en-GB" dirty="0"/>
          </a:p>
        </p:txBody>
      </p:sp>
    </p:spTree>
    <p:extLst>
      <p:ext uri="{BB962C8B-B14F-4D97-AF65-F5344CB8AC3E}">
        <p14:creationId xmlns:p14="http://schemas.microsoft.com/office/powerpoint/2010/main" val="19854336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about documentation regarding consent. HOW? WHY? WHERE?	</a:t>
            </a:r>
          </a:p>
        </p:txBody>
      </p:sp>
      <p:sp>
        <p:nvSpPr>
          <p:cNvPr id="4" name="Slide Number Placeholder 3"/>
          <p:cNvSpPr>
            <a:spLocks noGrp="1"/>
          </p:cNvSpPr>
          <p:nvPr>
            <p:ph type="sldNum" sz="quarter" idx="5"/>
          </p:nvPr>
        </p:nvSpPr>
        <p:spPr/>
        <p:txBody>
          <a:bodyPr/>
          <a:lstStyle/>
          <a:p>
            <a:fld id="{DF31E5D8-0206-4836-8AE2-ED52B1F26CBD}" type="slidenum">
              <a:rPr lang="en-GB" smtClean="0"/>
              <a:t>6</a:t>
            </a:fld>
            <a:endParaRPr lang="en-GB"/>
          </a:p>
        </p:txBody>
      </p:sp>
    </p:spTree>
    <p:extLst>
      <p:ext uri="{BB962C8B-B14F-4D97-AF65-F5344CB8AC3E}">
        <p14:creationId xmlns:p14="http://schemas.microsoft.com/office/powerpoint/2010/main" val="42746180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Remember that the patient must always be central to the decisions about their care &amp; treatment.</a:t>
            </a:r>
          </a:p>
          <a:p>
            <a:r>
              <a:rPr lang="en-GB" dirty="0"/>
              <a:t>Before moving on to the next slide ASK: What legislation (laws) must we observe in our care of patients? </a:t>
            </a:r>
          </a:p>
        </p:txBody>
      </p:sp>
      <p:sp>
        <p:nvSpPr>
          <p:cNvPr id="4" name="Slide Number Placeholder 3"/>
          <p:cNvSpPr>
            <a:spLocks noGrp="1"/>
          </p:cNvSpPr>
          <p:nvPr>
            <p:ph type="sldNum" sz="quarter" idx="5"/>
          </p:nvPr>
        </p:nvSpPr>
        <p:spPr/>
        <p:txBody>
          <a:bodyPr/>
          <a:lstStyle/>
          <a:p>
            <a:fld id="{DF31E5D8-0206-4836-8AE2-ED52B1F26CBD}" type="slidenum">
              <a:rPr lang="en-GB" smtClean="0"/>
              <a:t>7</a:t>
            </a:fld>
            <a:endParaRPr lang="en-GB"/>
          </a:p>
        </p:txBody>
      </p:sp>
    </p:spTree>
    <p:extLst>
      <p:ext uri="{BB962C8B-B14F-4D97-AF65-F5344CB8AC3E}">
        <p14:creationId xmlns:p14="http://schemas.microsoft.com/office/powerpoint/2010/main" val="553942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what do you know about these laws? How do they support &amp; protect the patient? </a:t>
            </a:r>
          </a:p>
          <a:p>
            <a:r>
              <a:rPr lang="en-GB" dirty="0"/>
              <a:t>How would you feel if your rights were not upheld? </a:t>
            </a:r>
          </a:p>
        </p:txBody>
      </p:sp>
      <p:sp>
        <p:nvSpPr>
          <p:cNvPr id="4" name="Slide Number Placeholder 3"/>
          <p:cNvSpPr>
            <a:spLocks noGrp="1"/>
          </p:cNvSpPr>
          <p:nvPr>
            <p:ph type="sldNum" sz="quarter" idx="10"/>
          </p:nvPr>
        </p:nvSpPr>
        <p:spPr/>
        <p:txBody>
          <a:bodyPr/>
          <a:lstStyle/>
          <a:p>
            <a:fld id="{DF31E5D8-0206-4836-8AE2-ED52B1F26CBD}" type="slidenum">
              <a:rPr lang="en-GB" smtClean="0"/>
              <a:t>8</a:t>
            </a:fld>
            <a:endParaRPr lang="en-GB"/>
          </a:p>
        </p:txBody>
      </p:sp>
    </p:spTree>
    <p:extLst>
      <p:ext uri="{BB962C8B-B14F-4D97-AF65-F5344CB8AC3E}">
        <p14:creationId xmlns:p14="http://schemas.microsoft.com/office/powerpoint/2010/main" val="26043389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dirty="0"/>
              <a:t>At the title &amp; before exposing The Principles of the MCA ask staff if they know what they are!</a:t>
            </a:r>
          </a:p>
          <a:p>
            <a:r>
              <a:rPr lang="en-GB" altLang="en-US" dirty="0"/>
              <a:t>Then work through each of the 5 Principles with examples.</a:t>
            </a:r>
          </a:p>
        </p:txBody>
      </p:sp>
      <p:sp>
        <p:nvSpPr>
          <p:cNvPr id="174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CE7ABD6-A6B1-47F2-B728-8616CFF75ACF}" type="slidenum">
              <a:rPr lang="en-GB" altLang="en-US" smtClean="0">
                <a:solidFill>
                  <a:prstClr val="black"/>
                </a:solidFill>
              </a:rPr>
              <a:pPr>
                <a:spcBef>
                  <a:spcPct val="0"/>
                </a:spcBef>
              </a:pPr>
              <a:t>9</a:t>
            </a:fld>
            <a:endParaRPr lang="en-GB" altLang="en-US">
              <a:solidFill>
                <a:prstClr val="black"/>
              </a:solidFill>
            </a:endParaRPr>
          </a:p>
        </p:txBody>
      </p:sp>
    </p:spTree>
    <p:extLst>
      <p:ext uri="{BB962C8B-B14F-4D97-AF65-F5344CB8AC3E}">
        <p14:creationId xmlns:p14="http://schemas.microsoft.com/office/powerpoint/2010/main" val="25087219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Open up to discussion.</a:t>
            </a:r>
          </a:p>
        </p:txBody>
      </p:sp>
      <p:sp>
        <p:nvSpPr>
          <p:cNvPr id="4" name="Slide Number Placeholder 3"/>
          <p:cNvSpPr>
            <a:spLocks noGrp="1"/>
          </p:cNvSpPr>
          <p:nvPr>
            <p:ph type="sldNum" sz="quarter" idx="5"/>
          </p:nvPr>
        </p:nvSpPr>
        <p:spPr/>
        <p:txBody>
          <a:bodyPr/>
          <a:lstStyle/>
          <a:p>
            <a:fld id="{DF31E5D8-0206-4836-8AE2-ED52B1F26CBD}" type="slidenum">
              <a:rPr lang="en-GB" smtClean="0"/>
              <a:t>11</a:t>
            </a:fld>
            <a:endParaRPr lang="en-GB"/>
          </a:p>
        </p:txBody>
      </p:sp>
    </p:spTree>
    <p:extLst>
      <p:ext uri="{BB962C8B-B14F-4D97-AF65-F5344CB8AC3E}">
        <p14:creationId xmlns:p14="http://schemas.microsoft.com/office/powerpoint/2010/main" val="5025077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opposing views! </a:t>
            </a:r>
          </a:p>
          <a:p>
            <a:r>
              <a:rPr lang="en-GB" dirty="0"/>
              <a:t>Consider concordance, capacity &amp; consent.</a:t>
            </a:r>
          </a:p>
          <a:p>
            <a:r>
              <a:rPr lang="en-GB" dirty="0"/>
              <a:t>Identify risks. Consider alternatives, effective communication, humanistic approach.</a:t>
            </a:r>
          </a:p>
          <a:p>
            <a:r>
              <a:rPr lang="en-GB" dirty="0"/>
              <a:t>Extrapolate a compromise?</a:t>
            </a:r>
          </a:p>
          <a:p>
            <a:r>
              <a:rPr lang="en-GB" dirty="0"/>
              <a:t>Contemporaneous documentation&gt; </a:t>
            </a:r>
          </a:p>
        </p:txBody>
      </p:sp>
      <p:sp>
        <p:nvSpPr>
          <p:cNvPr id="4" name="Slide Number Placeholder 3"/>
          <p:cNvSpPr>
            <a:spLocks noGrp="1"/>
          </p:cNvSpPr>
          <p:nvPr>
            <p:ph type="sldNum" sz="quarter" idx="5"/>
          </p:nvPr>
        </p:nvSpPr>
        <p:spPr/>
        <p:txBody>
          <a:bodyPr/>
          <a:lstStyle/>
          <a:p>
            <a:fld id="{DF31E5D8-0206-4836-8AE2-ED52B1F26CBD}" type="slidenum">
              <a:rPr lang="en-GB" smtClean="0"/>
              <a:t>13</a:t>
            </a:fld>
            <a:endParaRPr lang="en-GB"/>
          </a:p>
        </p:txBody>
      </p:sp>
    </p:spTree>
    <p:extLst>
      <p:ext uri="{BB962C8B-B14F-4D97-AF65-F5344CB8AC3E}">
        <p14:creationId xmlns:p14="http://schemas.microsoft.com/office/powerpoint/2010/main" val="23079915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Two opposing views! </a:t>
            </a:r>
          </a:p>
          <a:p>
            <a:r>
              <a:rPr lang="en-GB" dirty="0"/>
              <a:t>Consider concordance, capacity &amp; consent.</a:t>
            </a:r>
          </a:p>
          <a:p>
            <a:r>
              <a:rPr lang="en-GB" dirty="0"/>
              <a:t>Identify risks. Consider alternatives, effective communication, humanistic approach.</a:t>
            </a:r>
          </a:p>
          <a:p>
            <a:r>
              <a:rPr lang="en-GB" dirty="0"/>
              <a:t>Extrapolate a compromise?</a:t>
            </a:r>
          </a:p>
          <a:p>
            <a:r>
              <a:rPr lang="en-GB" dirty="0"/>
              <a:t>Contemporaneous documentation. </a:t>
            </a:r>
          </a:p>
          <a:p>
            <a:endParaRPr lang="en-GB" dirty="0"/>
          </a:p>
        </p:txBody>
      </p:sp>
      <p:sp>
        <p:nvSpPr>
          <p:cNvPr id="4" name="Slide Number Placeholder 3"/>
          <p:cNvSpPr>
            <a:spLocks noGrp="1"/>
          </p:cNvSpPr>
          <p:nvPr>
            <p:ph type="sldNum" sz="quarter" idx="5"/>
          </p:nvPr>
        </p:nvSpPr>
        <p:spPr/>
        <p:txBody>
          <a:bodyPr/>
          <a:lstStyle/>
          <a:p>
            <a:fld id="{DF31E5D8-0206-4836-8AE2-ED52B1F26CBD}" type="slidenum">
              <a:rPr lang="en-GB" smtClean="0"/>
              <a:t>14</a:t>
            </a:fld>
            <a:endParaRPr lang="en-GB"/>
          </a:p>
        </p:txBody>
      </p:sp>
    </p:spTree>
    <p:extLst>
      <p:ext uri="{BB962C8B-B14F-4D97-AF65-F5344CB8AC3E}">
        <p14:creationId xmlns:p14="http://schemas.microsoft.com/office/powerpoint/2010/main" val="4047416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6BAFF17-77AD-4115-B186-DAA8C4959367}"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830530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BAEC78-85BE-49CC-846D-010346FAC59D}"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38766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8017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70929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91377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115886"/>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82239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5573853"/>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438451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5658889"/>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63698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4580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80D074C-78CC-4C1B-9849-270CD5A09ACF}"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9719349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37277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2800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4923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222328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6931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27865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603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25935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93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DE621F-9F16-4AC3-BCED-B00AD37B66E9}"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057450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4478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3646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9853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1761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9809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3881931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576401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9848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38538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5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D046928-54AF-4E25-88CC-17313F465FF7}"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030902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7148149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97870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449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81770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8496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3055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7714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9994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542605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06666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A9C728A6-D6AE-48A3-BE13-0A8C865AD10B}" type="datetime1">
              <a:rPr lang="en-GB" smtClean="0">
                <a:solidFill>
                  <a:prstClr val="black">
                    <a:tint val="75000"/>
                  </a:prstClr>
                </a:solidFill>
              </a:rPr>
              <a:pPr/>
              <a:t>30/10/2024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1873436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96560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512175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05392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228053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98384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6528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19630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91328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1003013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36574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B89D6D9-DEEA-4B2D-8480-60BE28D8D222}" type="datetime1">
              <a:rPr lang="en-GB" smtClean="0">
                <a:solidFill>
                  <a:prstClr val="black">
                    <a:tint val="75000"/>
                  </a:prstClr>
                </a:solidFill>
              </a:rPr>
              <a:pPr/>
              <a:t>30/10/2024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684461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92860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699375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372192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183771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506191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24990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93116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42086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236861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90371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35DBE6C-14E8-469A-8F29-6739FF82AD54}" type="datetime1">
              <a:rPr lang="en-GB" smtClean="0">
                <a:solidFill>
                  <a:prstClr val="black">
                    <a:tint val="75000"/>
                  </a:prstClr>
                </a:solidFill>
              </a:rPr>
              <a:pPr/>
              <a:t>30/10/2024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4421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734424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916634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3087227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284465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214083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095124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54249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3272258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196530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54654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88DBCC-50EC-4071-8EFA-8A3942AD1E54}" type="datetime1">
              <a:rPr lang="en-GB" smtClean="0">
                <a:solidFill>
                  <a:prstClr val="black">
                    <a:tint val="75000"/>
                  </a:prstClr>
                </a:solidFill>
              </a:rPr>
              <a:pPr/>
              <a:t>30/10/2024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3147343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1515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31285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980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501829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3101249"/>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363544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234008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600230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183945"/>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6306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2A5D20-3F5D-43A9-96E1-72D53377E096}" type="datetime1">
              <a:rPr lang="en-GB" smtClean="0">
                <a:solidFill>
                  <a:prstClr val="black">
                    <a:tint val="75000"/>
                  </a:prstClr>
                </a:solidFill>
              </a:rPr>
              <a:pPr/>
              <a:t>30/10/2024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9847577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1"/>
            <a:ext cx="7886700" cy="2852737"/>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623888" y="4589466"/>
            <a:ext cx="7886700" cy="150018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516194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753093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8"/>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059317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38275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607064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3887391" y="987428"/>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3131401"/>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8"/>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292838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6407072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1"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158446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47362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9D294AE-05DC-4651-ADE6-3ADFDC11DE6F}" type="datetime1">
              <a:rPr lang="en-GB" smtClean="0">
                <a:solidFill>
                  <a:prstClr val="black">
                    <a:tint val="75000"/>
                  </a:prstClr>
                </a:solidFill>
              </a:rPr>
              <a:pPr/>
              <a:t>30/10/2024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446267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27273"/>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0572239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464743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72848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524548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48409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152948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667295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8830350"/>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A4429D-43EB-43E2-BF9B-768F85985CE3}" type="datetimeFigureOut">
              <a:rPr lang="en-US" smtClean="0">
                <a:solidFill>
                  <a:prstClr val="black">
                    <a:tint val="75000"/>
                  </a:prstClr>
                </a:solidFill>
              </a:rPr>
              <a:pPr/>
              <a:t>10/30/2024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F36BF09-10E6-4E94-AF0D-54A1B7B8B009}"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75219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B79083-3951-4A73-865A-85CBB12CB8FD}" type="datetime1">
              <a:rPr lang="en-GB" smtClean="0">
                <a:solidFill>
                  <a:prstClr val="black">
                    <a:tint val="75000"/>
                  </a:prstClr>
                </a:solidFill>
              </a:rPr>
              <a:pPr/>
              <a:t>30/10/2024</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E065AA-8417-42B6-93BE-0215F7A21DC9}"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796160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A4429D-43EB-43E2-BF9B-768F85985CE3}" type="datetimeFigureOut">
              <a:rPr lang="en-US" smtClean="0">
                <a:solidFill>
                  <a:prstClr val="black">
                    <a:tint val="75000"/>
                  </a:prstClr>
                </a:solidFill>
              </a:rPr>
              <a:pPr defTabSz="4572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36BF09-10E6-4E94-AF0D-54A1B7B8B0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312988361"/>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A4429D-43EB-43E2-BF9B-768F85985CE3}" type="datetimeFigureOut">
              <a:rPr lang="en-US" smtClean="0">
                <a:solidFill>
                  <a:prstClr val="black">
                    <a:tint val="75000"/>
                  </a:prstClr>
                </a:solidFill>
              </a:rPr>
              <a:pPr defTabSz="4572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36BF09-10E6-4E94-AF0D-54A1B7B8B0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19920641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A4429D-43EB-43E2-BF9B-768F85985CE3}" type="datetimeFigureOut">
              <a:rPr lang="en-US" smtClean="0">
                <a:solidFill>
                  <a:prstClr val="black">
                    <a:tint val="75000"/>
                  </a:prstClr>
                </a:solidFill>
              </a:rPr>
              <a:pPr defTabSz="4572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36BF09-10E6-4E94-AF0D-54A1B7B8B0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407264169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A4429D-43EB-43E2-BF9B-768F85985CE3}" type="datetimeFigureOut">
              <a:rPr lang="en-US" smtClean="0">
                <a:solidFill>
                  <a:prstClr val="black">
                    <a:tint val="75000"/>
                  </a:prstClr>
                </a:solidFill>
              </a:rPr>
              <a:pPr defTabSz="4572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36BF09-10E6-4E94-AF0D-54A1B7B8B0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308355202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A4429D-43EB-43E2-BF9B-768F85985CE3}" type="datetimeFigureOut">
              <a:rPr lang="en-US" smtClean="0">
                <a:solidFill>
                  <a:prstClr val="black">
                    <a:tint val="75000"/>
                  </a:prstClr>
                </a:solidFill>
              </a:rPr>
              <a:pPr defTabSz="3429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F36BF09-10E6-4E94-AF0D-54A1B7B8B00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55045258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A4429D-43EB-43E2-BF9B-768F85985CE3}" type="datetimeFigureOut">
              <a:rPr lang="en-US" smtClean="0">
                <a:solidFill>
                  <a:prstClr val="black">
                    <a:tint val="75000"/>
                  </a:prstClr>
                </a:solidFill>
              </a:rPr>
              <a:pPr defTabSz="3429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F36BF09-10E6-4E94-AF0D-54A1B7B8B00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1831270380"/>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A4429D-43EB-43E2-BF9B-768F85985CE3}" type="datetimeFigureOut">
              <a:rPr lang="en-US" smtClean="0">
                <a:solidFill>
                  <a:prstClr val="black">
                    <a:tint val="75000"/>
                  </a:prstClr>
                </a:solidFill>
              </a:rPr>
              <a:pPr defTabSz="3429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F36BF09-10E6-4E94-AF0D-54A1B7B8B00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5511784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3"/>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342900"/>
            <a:fld id="{B6A4429D-43EB-43E2-BF9B-768F85985CE3}" type="datetimeFigureOut">
              <a:rPr lang="en-US" smtClean="0">
                <a:solidFill>
                  <a:prstClr val="black">
                    <a:tint val="75000"/>
                  </a:prstClr>
                </a:solidFill>
              </a:rPr>
              <a:pPr defTabSz="3429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3"/>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3429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defTabSz="342900"/>
            <a:fld id="{7F36BF09-10E6-4E94-AF0D-54A1B7B8B009}" type="slidenum">
              <a:rPr lang="en-US" smtClean="0">
                <a:solidFill>
                  <a:prstClr val="black">
                    <a:tint val="75000"/>
                  </a:prstClr>
                </a:solidFill>
              </a:rPr>
              <a:pPr defTabSz="342900"/>
              <a:t>‹#›</a:t>
            </a:fld>
            <a:endParaRPr lang="en-US">
              <a:solidFill>
                <a:prstClr val="black">
                  <a:tint val="75000"/>
                </a:prstClr>
              </a:solidFill>
            </a:endParaRPr>
          </a:p>
        </p:txBody>
      </p:sp>
    </p:spTree>
    <p:extLst>
      <p:ext uri="{BB962C8B-B14F-4D97-AF65-F5344CB8AC3E}">
        <p14:creationId xmlns:p14="http://schemas.microsoft.com/office/powerpoint/2010/main" val="401156945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fld id="{B6A4429D-43EB-43E2-BF9B-768F85985CE3}" type="datetimeFigureOut">
              <a:rPr lang="en-US" smtClean="0">
                <a:solidFill>
                  <a:prstClr val="black">
                    <a:tint val="75000"/>
                  </a:prstClr>
                </a:solidFill>
              </a:rPr>
              <a:pPr defTabSz="457200"/>
              <a:t>10/30/2024</a:t>
            </a:fld>
            <a:endParaRPr lang="en-US">
              <a:solidFill>
                <a:prstClr val="black">
                  <a:tint val="75000"/>
                </a:prstClr>
              </a:solidFill>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US">
              <a:solidFill>
                <a:prstClr val="black">
                  <a:tint val="75000"/>
                </a:prstClr>
              </a:solidFill>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7F36BF09-10E6-4E94-AF0D-54A1B7B8B009}" type="slidenum">
              <a:rPr lang="en-US" smtClean="0">
                <a:solidFill>
                  <a:prstClr val="black">
                    <a:tint val="75000"/>
                  </a:prstClr>
                </a:solidFill>
              </a:rPr>
              <a:pPr defTabSz="457200"/>
              <a:t>‹#›</a:t>
            </a:fld>
            <a:endParaRPr lang="en-US">
              <a:solidFill>
                <a:prstClr val="black">
                  <a:tint val="75000"/>
                </a:prstClr>
              </a:solidFill>
            </a:endParaRPr>
          </a:p>
        </p:txBody>
      </p:sp>
    </p:spTree>
    <p:extLst>
      <p:ext uri="{BB962C8B-B14F-4D97-AF65-F5344CB8AC3E}">
        <p14:creationId xmlns:p14="http://schemas.microsoft.com/office/powerpoint/2010/main" val="917872210"/>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68.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68.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www.birmingham.gov.uk/info/20018/adult_social_care_and_health/111/report_possible_abuse_or_neglect_of_an_adult_with_care_and_support_needs/1" TargetMode="External"/><Relationship Id="rId1" Type="http://schemas.openxmlformats.org/officeDocument/2006/relationships/slideLayout" Target="../slideLayouts/slideLayout79.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9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9.xml"/><Relationship Id="rId1" Type="http://schemas.openxmlformats.org/officeDocument/2006/relationships/slideLayout" Target="../slideLayouts/slideLayout10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hyperlink" Target="mailto:bchc.safeguardingadults@nhs.net" TargetMode="External"/><Relationship Id="rId4" Type="http://schemas.openxmlformats.org/officeDocument/2006/relationships/image" Target="../media/image40.png"/></Relationships>
</file>

<file path=ppt/slides/_rels/slide2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3" Type="http://schemas.openxmlformats.org/officeDocument/2006/relationships/hyperlink" Target="mailto:bchc.safeguardingadults@nhs.net" TargetMode="External"/><Relationship Id="rId7" Type="http://schemas.openxmlformats.org/officeDocument/2006/relationships/image" Target="../media/image7.jpe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6.emf"/><Relationship Id="rId5" Type="http://schemas.openxmlformats.org/officeDocument/2006/relationships/hyperlink" Target="https://www.birmingham.gov.uk/safeguardingadults" TargetMode="External"/><Relationship Id="rId4" Type="http://schemas.openxmlformats.org/officeDocument/2006/relationships/hyperlink" Target="mailto:CSAdultSocialCare@Birmingham.gov.uk" TargetMode="Externa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thebluediamondgallery.com/handwriting/i/informed-consent.html" TargetMode="External"/><Relationship Id="rId5" Type="http://schemas.openxmlformats.org/officeDocument/2006/relationships/image" Target="../media/image10.jpeg"/><Relationship Id="rId4" Type="http://schemas.openxmlformats.org/officeDocument/2006/relationships/hyperlink" Target="https://www.picpedia.org/post-it-note/i/informed-consent.html"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552" y="1556792"/>
            <a:ext cx="8062664" cy="3312368"/>
          </a:xfrm>
        </p:spPr>
        <p:txBody>
          <a:bodyPr>
            <a:normAutofit/>
          </a:bodyPr>
          <a:lstStyle/>
          <a:p>
            <a:r>
              <a:rPr lang="en-GB" b="1" dirty="0">
                <a:solidFill>
                  <a:srgbClr val="0070C0"/>
                </a:solidFill>
                <a:latin typeface="Arial" panose="020B0604020202020204" pitchFamily="34" charset="0"/>
                <a:cs typeface="Arial" panose="020B0604020202020204" pitchFamily="34" charset="0"/>
              </a:rPr>
              <a:t>Safeguarding Boot Camp </a:t>
            </a:r>
            <a:br>
              <a:rPr lang="en-GB" dirty="0"/>
            </a:br>
            <a:endParaRPr lang="en-GB" dirty="0"/>
          </a:p>
        </p:txBody>
      </p:sp>
      <p:sp>
        <p:nvSpPr>
          <p:cNvPr id="3" name="Subtitle 2"/>
          <p:cNvSpPr>
            <a:spLocks noGrp="1"/>
          </p:cNvSpPr>
          <p:nvPr>
            <p:ph type="subTitle" idx="1"/>
          </p:nvPr>
        </p:nvSpPr>
        <p:spPr>
          <a:xfrm>
            <a:off x="1380421" y="3789040"/>
            <a:ext cx="6400800" cy="1728192"/>
          </a:xfrm>
        </p:spPr>
        <p:txBody>
          <a:bodyPr>
            <a:normAutofit lnSpcReduction="10000"/>
          </a:bodyPr>
          <a:lstStyle/>
          <a:p>
            <a:endParaRPr lang="en-GB" dirty="0">
              <a:solidFill>
                <a:srgbClr val="0070C0"/>
              </a:solidFill>
            </a:endParaRPr>
          </a:p>
          <a:p>
            <a:r>
              <a:rPr lang="en-GB" dirty="0">
                <a:solidFill>
                  <a:srgbClr val="0070C0"/>
                </a:solidFill>
              </a:rPr>
              <a:t>ACS Division</a:t>
            </a:r>
          </a:p>
          <a:p>
            <a:r>
              <a:rPr lang="en-GB" dirty="0">
                <a:solidFill>
                  <a:srgbClr val="0070C0"/>
                </a:solidFill>
              </a:rPr>
              <a:t>Cathy Knox</a:t>
            </a:r>
          </a:p>
        </p:txBody>
      </p:sp>
      <p:pic>
        <p:nvPicPr>
          <p:cNvPr id="5" name="Picture 4" descr="A4 BCHC NHS 2018"/>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24128" y="274854"/>
            <a:ext cx="3135507" cy="1137922"/>
          </a:xfrm>
          <a:prstGeom prst="rect">
            <a:avLst/>
          </a:prstGeom>
          <a:noFill/>
          <a:ln>
            <a:noFill/>
          </a:ln>
        </p:spPr>
      </p:pic>
      <p:pic>
        <p:nvPicPr>
          <p:cNvPr id="8"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4023" y="5729312"/>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W:\BCHC\Communications\Brandingandidentity\01 - VVS - December 2018\Values Imagery\Values images\Values as M.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04248" y="5661248"/>
            <a:ext cx="2024044" cy="1020795"/>
          </a:xfrm>
          <a:prstGeom prst="rect">
            <a:avLst/>
          </a:prstGeom>
          <a:noFill/>
          <a:extLst>
            <a:ext uri="{909E8E84-426E-40DD-AFC4-6F175D3DCCD1}">
              <a14:hiddenFill xmlns:a14="http://schemas.microsoft.com/office/drawing/2010/main">
                <a:solidFill>
                  <a:srgbClr val="FFFFFF"/>
                </a:solidFill>
              </a14:hiddenFill>
            </a:ext>
          </a:extLst>
        </p:spPr>
      </p:pic>
      <p:sp>
        <p:nvSpPr>
          <p:cNvPr id="4" name="AutoShape 2" descr="Green Christmas Holly Leaves - Free Clip Art | Christmas clipart free,  Christmas clipart, Christmas images clip a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6" name="AutoShape 4" descr="Green Christmas Holly Leaves - Free Clip Art | Christmas clipart free,  Christmas clipart, Christmas images clip a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
        <p:nvSpPr>
          <p:cNvPr id="10" name="AutoShape 6" descr="Green Christmas Holly Leaves - Free Clip Art | Christmas clipart free,  Christmas clipart, Christmas images clip art"/>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solidFill>
                <a:prstClr val="black"/>
              </a:solidFill>
            </a:endParaRPr>
          </a:p>
        </p:txBody>
      </p:sp>
    </p:spTree>
    <p:extLst>
      <p:ext uri="{BB962C8B-B14F-4D97-AF65-F5344CB8AC3E}">
        <p14:creationId xmlns:p14="http://schemas.microsoft.com/office/powerpoint/2010/main" val="10702439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   Human Rights Act (1998) </a:t>
            </a:r>
            <a:r>
              <a:rPr lang="en-GB" i="1" dirty="0">
                <a:latin typeface="Arial" panose="020B0604020202020204" pitchFamily="34" charset="0"/>
                <a:cs typeface="Arial" panose="020B0604020202020204" pitchFamily="34" charset="0"/>
              </a:rPr>
              <a:t> </a:t>
            </a:r>
            <a:endParaRPr lang="en-GB" dirty="0"/>
          </a:p>
        </p:txBody>
      </p:sp>
      <p:sp>
        <p:nvSpPr>
          <p:cNvPr id="3" name="Content Placeholder 2"/>
          <p:cNvSpPr>
            <a:spLocks noGrp="1"/>
          </p:cNvSpPr>
          <p:nvPr>
            <p:ph idx="1"/>
          </p:nvPr>
        </p:nvSpPr>
        <p:spPr>
          <a:xfrm>
            <a:off x="251520" y="1412776"/>
            <a:ext cx="8640960" cy="4764187"/>
          </a:xfrm>
        </p:spPr>
        <p:txBody>
          <a:bodyPr>
            <a:normAutofit/>
          </a:bodyPr>
          <a:lstStyle/>
          <a:p>
            <a:pPr marL="0" indent="0">
              <a:buNone/>
            </a:pPr>
            <a:endParaRPr lang="en-GB" sz="28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Sets out the fundamental rights and freedoms that everyone in the UK is entitled to.</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Human Rights include the right to life &amp; liberty, freedom from slavery &amp; torture, freedom of opinion &amp; expression, the right to work &amp; education &amp; more - - - - - -</a:t>
            </a:r>
          </a:p>
          <a:p>
            <a:pPr marL="0" indent="0">
              <a:buNone/>
            </a:pPr>
            <a:endParaRPr lang="en-GB" sz="2400" dirty="0">
              <a:latin typeface="Arial" panose="020B0604020202020204" pitchFamily="34" charset="0"/>
              <a:cs typeface="Arial" panose="020B0604020202020204" pitchFamily="34" charset="0"/>
            </a:endParaRPr>
          </a:p>
          <a:p>
            <a:pPr marL="0" indent="0">
              <a:buNone/>
            </a:pPr>
            <a:r>
              <a:rPr lang="en-GB" sz="2400" dirty="0">
                <a:latin typeface="Arial" panose="020B0604020202020204" pitchFamily="34" charset="0"/>
                <a:cs typeface="Arial" panose="020B0604020202020204" pitchFamily="34" charset="0"/>
              </a:rPr>
              <a:t>These basic rights are based on shared values like dignity, fairness, equality, respect &amp; independence &amp; protected by law.                        </a:t>
            </a:r>
          </a:p>
        </p:txBody>
      </p:sp>
      <p:pic>
        <p:nvPicPr>
          <p:cNvPr id="4" name="Picture 3"/>
          <p:cNvPicPr>
            <a:picLocks noChangeAspect="1"/>
          </p:cNvPicPr>
          <p:nvPr/>
        </p:nvPicPr>
        <p:blipFill>
          <a:blip r:embed="rId2"/>
          <a:stretch>
            <a:fillRect/>
          </a:stretch>
        </p:blipFill>
        <p:spPr>
          <a:xfrm>
            <a:off x="6516216" y="598103"/>
            <a:ext cx="713294" cy="859611"/>
          </a:xfrm>
          <a:prstGeom prst="rect">
            <a:avLst/>
          </a:prstGeom>
        </p:spPr>
      </p:pic>
      <p:pic>
        <p:nvPicPr>
          <p:cNvPr id="5" name="Picture 4"/>
          <p:cNvPicPr>
            <a:picLocks noChangeAspect="1"/>
          </p:cNvPicPr>
          <p:nvPr/>
        </p:nvPicPr>
        <p:blipFill>
          <a:blip r:embed="rId3"/>
          <a:stretch>
            <a:fillRect/>
          </a:stretch>
        </p:blipFill>
        <p:spPr>
          <a:xfrm>
            <a:off x="7229510" y="5279142"/>
            <a:ext cx="1853345" cy="1554615"/>
          </a:xfrm>
          <a:prstGeom prst="rect">
            <a:avLst/>
          </a:prstGeom>
        </p:spPr>
      </p:pic>
    </p:spTree>
    <p:extLst>
      <p:ext uri="{BB962C8B-B14F-4D97-AF65-F5344CB8AC3E}">
        <p14:creationId xmlns:p14="http://schemas.microsoft.com/office/powerpoint/2010/main" val="1931328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Human Rights Act (1998) </a:t>
            </a:r>
            <a:r>
              <a:rPr lang="en-GB" i="1" dirty="0">
                <a:latin typeface="Arial" panose="020B0604020202020204" pitchFamily="34" charset="0"/>
                <a:cs typeface="Arial" panose="020B0604020202020204" pitchFamily="34" charset="0"/>
              </a:rPr>
              <a:t>Article 8:   </a:t>
            </a:r>
            <a:endParaRPr lang="en-GB"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690691"/>
            <a:ext cx="8496944" cy="4906661"/>
          </a:xfrm>
        </p:spPr>
        <p:txBody>
          <a:bodyPr>
            <a:normAutofit/>
          </a:bodyPr>
          <a:lstStyle/>
          <a:p>
            <a:pPr marL="0" indent="0">
              <a:buNone/>
            </a:pPr>
            <a:r>
              <a:rPr lang="en-GB" sz="2400" b="1" u="sng" dirty="0">
                <a:latin typeface="Arial" panose="020B0604020202020204" pitchFamily="34" charset="0"/>
                <a:cs typeface="Arial" panose="020B0604020202020204" pitchFamily="34" charset="0"/>
              </a:rPr>
              <a:t>The right to respect for private and family life</a:t>
            </a:r>
          </a:p>
          <a:p>
            <a:pPr marL="0" indent="0">
              <a:buNone/>
            </a:pPr>
            <a:endParaRPr lang="en-GB" b="1" dirty="0"/>
          </a:p>
          <a:p>
            <a:pPr marL="385763" indent="-385763">
              <a:buFont typeface="+mj-lt"/>
              <a:buAutoNum type="arabicPeriod"/>
            </a:pPr>
            <a:r>
              <a:rPr lang="en-GB" dirty="0">
                <a:latin typeface="Arial" panose="020B0604020202020204" pitchFamily="34" charset="0"/>
                <a:cs typeface="Arial" panose="020B0604020202020204" pitchFamily="34" charset="0"/>
              </a:rPr>
              <a:t>Everyone has the right to respect for his private and family life, his home and his correspondence.</a:t>
            </a:r>
          </a:p>
          <a:p>
            <a:pPr marL="385763" indent="-385763">
              <a:buFont typeface="+mj-lt"/>
              <a:buAutoNum type="arabicPeriod"/>
            </a:pPr>
            <a:endParaRPr lang="en-GB" dirty="0">
              <a:latin typeface="Arial" panose="020B0604020202020204" pitchFamily="34" charset="0"/>
              <a:cs typeface="Arial" panose="020B0604020202020204" pitchFamily="34" charset="0"/>
            </a:endParaRPr>
          </a:p>
          <a:p>
            <a:pPr marL="385763" indent="-385763">
              <a:buFont typeface="+mj-lt"/>
              <a:buAutoNum type="arabicPeriod"/>
            </a:pPr>
            <a:r>
              <a:rPr lang="en-GB" dirty="0">
                <a:latin typeface="Arial" panose="020B0604020202020204" pitchFamily="34" charset="0"/>
                <a:cs typeface="Arial" panose="020B0604020202020204" pitchFamily="34" charset="0"/>
              </a:rPr>
              <a:t>There shall be no interference by a public authority with the exercise of this right except such as is in accordance with the law and is necessary in a democratic society in the interests of national security, public safety or the economic well-being of the country, for the prevention of disorder or crime, for the protection of </a:t>
            </a:r>
            <a:r>
              <a:rPr lang="en-GB" b="1" dirty="0">
                <a:latin typeface="Arial" panose="020B0604020202020204" pitchFamily="34" charset="0"/>
                <a:cs typeface="Arial" panose="020B0604020202020204" pitchFamily="34" charset="0"/>
              </a:rPr>
              <a:t>health</a:t>
            </a:r>
            <a:r>
              <a:rPr lang="en-GB" dirty="0">
                <a:latin typeface="Arial" panose="020B0604020202020204" pitchFamily="34" charset="0"/>
                <a:cs typeface="Arial" panose="020B0604020202020204" pitchFamily="34" charset="0"/>
              </a:rPr>
              <a:t> or morals, or for the protection of the rights and freedoms of others.</a:t>
            </a:r>
          </a:p>
          <a:p>
            <a:pPr marL="0" indent="0">
              <a:buNone/>
            </a:pPr>
            <a:endParaRPr lang="en-GB" dirty="0"/>
          </a:p>
          <a:p>
            <a:pPr marL="0" indent="0">
              <a:buNone/>
            </a:pPr>
            <a:r>
              <a:rPr lang="en-GB" sz="2400" dirty="0">
                <a:latin typeface="Arial" panose="020B0604020202020204" pitchFamily="34" charset="0"/>
                <a:cs typeface="Arial" panose="020B0604020202020204" pitchFamily="34" charset="0"/>
              </a:rPr>
              <a:t>Article 8 rights are qualified rights; this means that in certain circumstances they can be interfered with by the state.</a:t>
            </a:r>
          </a:p>
          <a:p>
            <a:endParaRPr lang="en-GB" dirty="0"/>
          </a:p>
        </p:txBody>
      </p:sp>
      <p:pic>
        <p:nvPicPr>
          <p:cNvPr id="4" name="Picture 3"/>
          <p:cNvPicPr>
            <a:picLocks noChangeAspect="1"/>
          </p:cNvPicPr>
          <p:nvPr/>
        </p:nvPicPr>
        <p:blipFill>
          <a:blip r:embed="rId3"/>
          <a:stretch>
            <a:fillRect/>
          </a:stretch>
        </p:blipFill>
        <p:spPr>
          <a:xfrm>
            <a:off x="7673331" y="1131096"/>
            <a:ext cx="713294" cy="859610"/>
          </a:xfrm>
          <a:prstGeom prst="rect">
            <a:avLst/>
          </a:prstGeom>
        </p:spPr>
      </p:pic>
    </p:spTree>
    <p:extLst>
      <p:ext uri="{BB962C8B-B14F-4D97-AF65-F5344CB8AC3E}">
        <p14:creationId xmlns:p14="http://schemas.microsoft.com/office/powerpoint/2010/main" val="740220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106" name="Rectangle 46105">
            <a:extLst>
              <a:ext uri="{FF2B5EF4-FFF2-40B4-BE49-F238E27FC236}">
                <a16:creationId xmlns:a16="http://schemas.microsoft.com/office/drawing/2014/main" id="{2CB962CF-61A3-4EF9-94F6-7C59B03295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2" name="Title 1"/>
          <p:cNvSpPr>
            <a:spLocks noGrp="1"/>
          </p:cNvSpPr>
          <p:nvPr>
            <p:ph type="title"/>
          </p:nvPr>
        </p:nvSpPr>
        <p:spPr>
          <a:xfrm>
            <a:off x="628650" y="556337"/>
            <a:ext cx="5098053" cy="1651404"/>
          </a:xfrm>
        </p:spPr>
        <p:txBody>
          <a:bodyPr>
            <a:normAutofit/>
          </a:bodyPr>
          <a:lstStyle/>
          <a:p>
            <a:r>
              <a:rPr lang="en-GB" altLang="en-US" sz="3500" b="0"/>
              <a:t>The Care Act (2014)</a:t>
            </a:r>
            <a:r>
              <a:rPr lang="en-GB" altLang="en-US" sz="3500"/>
              <a:t> </a:t>
            </a:r>
          </a:p>
        </p:txBody>
      </p:sp>
      <p:sp>
        <p:nvSpPr>
          <p:cNvPr id="3" name="Content Placeholder 2"/>
          <p:cNvSpPr>
            <a:spLocks noGrp="1"/>
          </p:cNvSpPr>
          <p:nvPr>
            <p:ph idx="1"/>
          </p:nvPr>
        </p:nvSpPr>
        <p:spPr>
          <a:xfrm>
            <a:off x="251520" y="1844824"/>
            <a:ext cx="5746647" cy="4824536"/>
          </a:xfrm>
        </p:spPr>
        <p:txBody>
          <a:bodyPr>
            <a:normAutofit/>
          </a:bodyPr>
          <a:lstStyle/>
          <a:p>
            <a:pPr marL="0" indent="0">
              <a:buNone/>
              <a:defRPr/>
            </a:pPr>
            <a:r>
              <a:rPr lang="en-GB" sz="2000">
                <a:latin typeface="Arial" panose="020B0604020202020204" pitchFamily="34" charset="0"/>
                <a:cs typeface="Arial" panose="020B0604020202020204" pitchFamily="34" charset="0"/>
              </a:rPr>
              <a:t>Statutory Safeguarding responsibilities only apply where an adult:</a:t>
            </a:r>
          </a:p>
          <a:p>
            <a:pPr marL="0" indent="0">
              <a:buNone/>
              <a:defRPr/>
            </a:pPr>
            <a:endParaRPr lang="en-GB" sz="2000">
              <a:latin typeface="Arial" panose="020B0604020202020204" pitchFamily="34" charset="0"/>
              <a:cs typeface="Arial" panose="020B0604020202020204" pitchFamily="34" charset="0"/>
            </a:endParaRPr>
          </a:p>
          <a:p>
            <a:pPr>
              <a:defRPr/>
            </a:pPr>
            <a:r>
              <a:rPr lang="en-GB" sz="2000">
                <a:latin typeface="Arial" panose="020B0604020202020204" pitchFamily="34" charset="0"/>
                <a:cs typeface="Arial" panose="020B0604020202020204" pitchFamily="34" charset="0"/>
              </a:rPr>
              <a:t>Has care and support needs</a:t>
            </a:r>
          </a:p>
          <a:p>
            <a:pPr marL="0" indent="0">
              <a:buNone/>
              <a:defRPr/>
            </a:pPr>
            <a:r>
              <a:rPr lang="en-GB" sz="2000" b="1">
                <a:latin typeface="Arial" panose="020B0604020202020204" pitchFamily="34" charset="0"/>
                <a:cs typeface="Arial" panose="020B0604020202020204" pitchFamily="34" charset="0"/>
              </a:rPr>
              <a:t>                            &amp;</a:t>
            </a:r>
          </a:p>
          <a:p>
            <a:pPr>
              <a:defRPr/>
            </a:pPr>
            <a:r>
              <a:rPr lang="en-GB" sz="2000">
                <a:latin typeface="Arial" panose="020B0604020202020204" pitchFamily="34" charset="0"/>
                <a:cs typeface="Arial" panose="020B0604020202020204" pitchFamily="34" charset="0"/>
              </a:rPr>
              <a:t>Is experiencing, or at risk of, abuse or neglect</a:t>
            </a:r>
          </a:p>
          <a:p>
            <a:pPr marL="0" indent="0">
              <a:buNone/>
              <a:defRPr/>
            </a:pPr>
            <a:r>
              <a:rPr lang="en-GB" sz="2000">
                <a:latin typeface="Arial" panose="020B0604020202020204" pitchFamily="34" charset="0"/>
                <a:cs typeface="Arial" panose="020B0604020202020204" pitchFamily="34" charset="0"/>
              </a:rPr>
              <a:t>                            </a:t>
            </a:r>
            <a:r>
              <a:rPr lang="en-GB" sz="2000" b="1">
                <a:latin typeface="Arial" panose="020B0604020202020204" pitchFamily="34" charset="0"/>
                <a:cs typeface="Arial" panose="020B0604020202020204" pitchFamily="34" charset="0"/>
              </a:rPr>
              <a:t>&amp;</a:t>
            </a:r>
            <a:endParaRPr lang="en-GB" sz="2000">
              <a:latin typeface="Arial" panose="020B0604020202020204" pitchFamily="34" charset="0"/>
              <a:cs typeface="Arial" panose="020B0604020202020204" pitchFamily="34" charset="0"/>
            </a:endParaRPr>
          </a:p>
          <a:p>
            <a:pPr>
              <a:defRPr/>
            </a:pPr>
            <a:r>
              <a:rPr lang="en-GB" sz="2000">
                <a:latin typeface="Arial" panose="020B0604020202020204" pitchFamily="34" charset="0"/>
                <a:cs typeface="Arial" panose="020B0604020202020204" pitchFamily="34" charset="0"/>
              </a:rPr>
              <a:t>As a result of those care and support needs is unable to protect themselves from either the risk of, or the experience of, abuse or neglect. </a:t>
            </a:r>
          </a:p>
          <a:p>
            <a:pPr>
              <a:defRPr/>
            </a:pPr>
            <a:endParaRPr lang="en-GB" sz="1600">
              <a:latin typeface="Arial" panose="020B0604020202020204" pitchFamily="34" charset="0"/>
              <a:cs typeface="Arial" panose="020B0604020202020204" pitchFamily="34" charset="0"/>
            </a:endParaRPr>
          </a:p>
          <a:p>
            <a:pPr marL="0" indent="0">
              <a:buNone/>
              <a:defRPr/>
            </a:pPr>
            <a:r>
              <a:rPr lang="en-GB" altLang="en-US" sz="1600">
                <a:latin typeface="Arial" pitchFamily="34" charset="0"/>
                <a:hlinkClick r:id="rId2"/>
              </a:rPr>
              <a:t>https://www.birmingham.gov.uk/info/20018/adult_social_care_and_health/111/report_possible_abuse_or_neglect_of_an_adult_with_care_and_support_needs/1</a:t>
            </a:r>
            <a:endParaRPr lang="en-GB" altLang="en-US" sz="1600">
              <a:latin typeface="Arial" pitchFamily="34" charset="0"/>
            </a:endParaRPr>
          </a:p>
          <a:p>
            <a:pPr marL="0" indent="0">
              <a:buNone/>
              <a:defRPr/>
            </a:pPr>
            <a:endParaRPr lang="en-GB" sz="1600"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8046C280-1A41-E83C-C9EC-97E9DF3D506B}"/>
              </a:ext>
            </a:extLst>
          </p:cNvPr>
          <p:cNvPicPr>
            <a:picLocks noChangeAspect="1"/>
          </p:cNvPicPr>
          <p:nvPr/>
        </p:nvPicPr>
        <p:blipFill>
          <a:blip r:embed="rId3"/>
          <a:stretch>
            <a:fillRect/>
          </a:stretch>
        </p:blipFill>
        <p:spPr>
          <a:xfrm>
            <a:off x="5998167" y="495399"/>
            <a:ext cx="2996717" cy="2513693"/>
          </a:xfrm>
          <a:prstGeom prst="rect">
            <a:avLst/>
          </a:prstGeom>
        </p:spPr>
      </p:pic>
      <p:pic>
        <p:nvPicPr>
          <p:cNvPr id="4608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bwMode="auto">
          <a:xfrm>
            <a:off x="5998167" y="3830217"/>
            <a:ext cx="2996717" cy="247910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482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321732"/>
            <a:ext cx="5293730" cy="1964266"/>
          </a:xfrm>
          <a:prstGeom prst="rect">
            <a:avLst/>
          </a:prstGeom>
          <a:solidFill>
            <a:srgbClr val="5B4744">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73" name="Rectangle 72">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7731" y="321732"/>
            <a:ext cx="323497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Rounded Rectangle 1"/>
          <p:cNvSpPr/>
          <p:nvPr/>
        </p:nvSpPr>
        <p:spPr>
          <a:xfrm>
            <a:off x="6000939" y="1068727"/>
            <a:ext cx="2568554" cy="4852362"/>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p>
            <a:pPr>
              <a:lnSpc>
                <a:spcPct val="90000"/>
              </a:lnSpc>
              <a:spcAft>
                <a:spcPts val="600"/>
              </a:spcAft>
            </a:pPr>
            <a:r>
              <a:rPr lang="en-US" dirty="0">
                <a:solidFill>
                  <a:srgbClr val="FFFFFF"/>
                </a:solidFill>
                <a:latin typeface="Arial Rounded MT Bold" panose="020F0704030504030204" pitchFamily="34" charset="0"/>
              </a:rPr>
              <a:t>Beryl has extensive MASD, bilateral lower limb oedema &amp; is refusing to go to bed, spending days &amp; nights in her chair. </a:t>
            </a:r>
          </a:p>
          <a:p>
            <a:pPr>
              <a:lnSpc>
                <a:spcPct val="90000"/>
              </a:lnSpc>
              <a:spcAft>
                <a:spcPts val="600"/>
              </a:spcAft>
            </a:pPr>
            <a:endParaRPr lang="en-US" dirty="0">
              <a:solidFill>
                <a:srgbClr val="FFFFFF"/>
              </a:solidFill>
              <a:latin typeface="Arial Rounded MT Bold" panose="020F0704030504030204" pitchFamily="34" charset="0"/>
            </a:endParaRPr>
          </a:p>
          <a:p>
            <a:pPr>
              <a:lnSpc>
                <a:spcPct val="90000"/>
              </a:lnSpc>
              <a:spcAft>
                <a:spcPts val="600"/>
              </a:spcAft>
            </a:pPr>
            <a:r>
              <a:rPr lang="en-US" dirty="0">
                <a:solidFill>
                  <a:srgbClr val="FFFFFF"/>
                </a:solidFill>
                <a:latin typeface="Arial Rounded MT Bold" panose="020F0704030504030204" pitchFamily="34" charset="0"/>
              </a:rPr>
              <a:t>I advised her to go to bed at night &amp; during afternoon.</a:t>
            </a:r>
          </a:p>
          <a:p>
            <a:pPr>
              <a:lnSpc>
                <a:spcPct val="90000"/>
              </a:lnSpc>
              <a:spcAft>
                <a:spcPts val="600"/>
              </a:spcAft>
            </a:pPr>
            <a:r>
              <a:rPr lang="en-US" dirty="0">
                <a:solidFill>
                  <a:srgbClr val="FFFFFF"/>
                </a:solidFill>
                <a:latin typeface="Arial Rounded MT Bold" panose="020F0704030504030204" pitchFamily="34" charset="0"/>
              </a:rPr>
              <a:t> </a:t>
            </a:r>
          </a:p>
          <a:p>
            <a:pPr>
              <a:lnSpc>
                <a:spcPct val="90000"/>
              </a:lnSpc>
              <a:spcAft>
                <a:spcPts val="600"/>
              </a:spcAft>
            </a:pPr>
            <a:r>
              <a:rPr lang="en-US" dirty="0">
                <a:solidFill>
                  <a:srgbClr val="FFFFFF"/>
                </a:solidFill>
                <a:latin typeface="Arial Rounded MT Bold" panose="020F0704030504030204" pitchFamily="34" charset="0"/>
              </a:rPr>
              <a:t>She will not listen to advice.</a:t>
            </a:r>
          </a:p>
        </p:txBody>
      </p:sp>
      <p:pic>
        <p:nvPicPr>
          <p:cNvPr id="1028" name="Picture 4" descr="Old Lady Mouth Images, Stock Photos &amp; Vectors | Shutterstock">
            <a:extLst>
              <a:ext uri="{FF2B5EF4-FFF2-40B4-BE49-F238E27FC236}">
                <a16:creationId xmlns:a16="http://schemas.microsoft.com/office/drawing/2014/main" id="{48942B90-D66B-4B38-AB42-287392C8C7D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3066" t="5384" r="12711" b="7143"/>
          <a:stretch/>
        </p:blipFill>
        <p:spPr bwMode="auto">
          <a:xfrm>
            <a:off x="539552" y="2821300"/>
            <a:ext cx="3058501" cy="40695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le 2"/>
          <p:cNvSpPr/>
          <p:nvPr/>
        </p:nvSpPr>
        <p:spPr>
          <a:xfrm>
            <a:off x="241299" y="265728"/>
            <a:ext cx="5293730" cy="2555572"/>
          </a:xfrm>
          <a:prstGeom prst="wedgeRoundRectCallout">
            <a:avLst>
              <a:gd name="adj1" fmla="val 15742"/>
              <a:gd name="adj2" fmla="val 87672"/>
              <a:gd name="adj3" fmla="val 16667"/>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457200">
              <a:spcAft>
                <a:spcPts val="600"/>
              </a:spcAft>
            </a:pPr>
            <a:r>
              <a:rPr lang="en-GB" dirty="0">
                <a:solidFill>
                  <a:srgbClr val="C00000"/>
                </a:solidFill>
              </a:rPr>
              <a:t>My bottom is feeling really sore. The skin on my legs feels tight and uncomfortable and my ankles are swelling.  It is getting more difficult to get around the house and I am frightened of falling down the stairs. I have a toilet downstairs which is easier to get to than the bathroom, which is upstairs. The nurse was not happy when I told her I’m sleeping in my chair. </a:t>
            </a:r>
          </a:p>
        </p:txBody>
      </p:sp>
    </p:spTree>
    <p:extLst>
      <p:ext uri="{BB962C8B-B14F-4D97-AF65-F5344CB8AC3E}">
        <p14:creationId xmlns:p14="http://schemas.microsoft.com/office/powerpoint/2010/main" val="3192478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A0118C5-4F8D-4CF4-BADD-53FEACC6C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dirty="0">
              <a:solidFill>
                <a:prstClr val="white"/>
              </a:solidFill>
            </a:endParaRPr>
          </a:p>
        </p:txBody>
      </p:sp>
      <p:grpSp>
        <p:nvGrpSpPr>
          <p:cNvPr id="12" name="Group 11">
            <a:extLst>
              <a:ext uri="{FF2B5EF4-FFF2-40B4-BE49-F238E27FC236}">
                <a16:creationId xmlns:a16="http://schemas.microsoft.com/office/drawing/2014/main" id="{B894EFA8-F425-4D19-A94B-445388B31E2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77893"/>
            <a:ext cx="1396390" cy="717514"/>
            <a:chOff x="0" y="377893"/>
            <a:chExt cx="1861854" cy="717514"/>
          </a:xfrm>
          <a:solidFill>
            <a:schemeClr val="bg1"/>
          </a:solidFill>
        </p:grpSpPr>
        <p:sp>
          <p:nvSpPr>
            <p:cNvPr id="13" name="Freeform: Shape 12">
              <a:extLst>
                <a:ext uri="{FF2B5EF4-FFF2-40B4-BE49-F238E27FC236}">
                  <a16:creationId xmlns:a16="http://schemas.microsoft.com/office/drawing/2014/main" id="{C5A741B9-65EC-4C5B-9FE0-4A18575771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77893"/>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7963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283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7963"/>
                  </a:lnTo>
                  <a:lnTo>
                    <a:pt x="1613277" y="39017"/>
                  </a:lnTo>
                  <a:lnTo>
                    <a:pt x="1374516" y="277779"/>
                  </a:lnTo>
                  <a:lnTo>
                    <a:pt x="1135754" y="39017"/>
                  </a:lnTo>
                  <a:lnTo>
                    <a:pt x="896745" y="277779"/>
                  </a:lnTo>
                  <a:lnTo>
                    <a:pt x="657984" y="39017"/>
                  </a:lnTo>
                  <a:lnTo>
                    <a:pt x="419222" y="277779"/>
                  </a:lnTo>
                  <a:lnTo>
                    <a:pt x="180458" y="39017"/>
                  </a:lnTo>
                  <a:lnTo>
                    <a:pt x="0" y="219283"/>
                  </a:lnTo>
                  <a:lnTo>
                    <a:pt x="0" y="180458"/>
                  </a:lnTo>
                  <a:close/>
                </a:path>
              </a:pathLst>
            </a:custGeom>
            <a:grpFill/>
            <a:ln w="9525" cap="flat">
              <a:noFill/>
              <a:prstDash val="solid"/>
              <a:miter/>
            </a:ln>
          </p:spPr>
          <p:txBody>
            <a:bodyPr wrap="square" rtlCol="0" anchor="ctr">
              <a:noAutofit/>
            </a:bodyPr>
            <a:lstStyle/>
            <a:p>
              <a:pPr defTabSz="457200"/>
              <a:endParaRPr lang="en-US">
                <a:solidFill>
                  <a:prstClr val="black"/>
                </a:solidFill>
              </a:endParaRPr>
            </a:p>
          </p:txBody>
        </p:sp>
        <p:sp>
          <p:nvSpPr>
            <p:cNvPr id="14" name="Freeform: Shape 13">
              <a:extLst>
                <a:ext uri="{FF2B5EF4-FFF2-40B4-BE49-F238E27FC236}">
                  <a16:creationId xmlns:a16="http://schemas.microsoft.com/office/drawing/2014/main" id="{C0BB4301-41FA-4453-956F-A11CC664B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17628"/>
              <a:ext cx="1861854" cy="277779"/>
            </a:xfrm>
            <a:custGeom>
              <a:avLst/>
              <a:gdLst>
                <a:gd name="connsiteX0" fmla="*/ 180458 w 1861854"/>
                <a:gd name="connsiteY0" fmla="*/ 0 h 277779"/>
                <a:gd name="connsiteX1" fmla="*/ 419222 w 1861854"/>
                <a:gd name="connsiteY1" fmla="*/ 238761 h 277779"/>
                <a:gd name="connsiteX2" fmla="*/ 657984 w 1861854"/>
                <a:gd name="connsiteY2" fmla="*/ 0 h 277779"/>
                <a:gd name="connsiteX3" fmla="*/ 896745 w 1861854"/>
                <a:gd name="connsiteY3" fmla="*/ 238761 h 277779"/>
                <a:gd name="connsiteX4" fmla="*/ 1135754 w 1861854"/>
                <a:gd name="connsiteY4" fmla="*/ 0 h 277779"/>
                <a:gd name="connsiteX5" fmla="*/ 1374516 w 1861854"/>
                <a:gd name="connsiteY5" fmla="*/ 238761 h 277779"/>
                <a:gd name="connsiteX6" fmla="*/ 1613277 w 1861854"/>
                <a:gd name="connsiteY6" fmla="*/ 0 h 277779"/>
                <a:gd name="connsiteX7" fmla="*/ 1861854 w 1861854"/>
                <a:gd name="connsiteY7" fmla="*/ 248577 h 277779"/>
                <a:gd name="connsiteX8" fmla="*/ 1842470 w 1861854"/>
                <a:gd name="connsiteY8" fmla="*/ 268208 h 277779"/>
                <a:gd name="connsiteX9" fmla="*/ 1613277 w 1861854"/>
                <a:gd name="connsiteY9" fmla="*/ 39017 h 277779"/>
                <a:gd name="connsiteX10" fmla="*/ 1374516 w 1861854"/>
                <a:gd name="connsiteY10" fmla="*/ 277779 h 277779"/>
                <a:gd name="connsiteX11" fmla="*/ 1135754 w 1861854"/>
                <a:gd name="connsiteY11" fmla="*/ 39017 h 277779"/>
                <a:gd name="connsiteX12" fmla="*/ 896745 w 1861854"/>
                <a:gd name="connsiteY12" fmla="*/ 277779 h 277779"/>
                <a:gd name="connsiteX13" fmla="*/ 657984 w 1861854"/>
                <a:gd name="connsiteY13" fmla="*/ 39017 h 277779"/>
                <a:gd name="connsiteX14" fmla="*/ 419222 w 1861854"/>
                <a:gd name="connsiteY14" fmla="*/ 277779 h 277779"/>
                <a:gd name="connsiteX15" fmla="*/ 180458 w 1861854"/>
                <a:gd name="connsiteY15" fmla="*/ 39017 h 277779"/>
                <a:gd name="connsiteX16" fmla="*/ 0 w 1861854"/>
                <a:gd name="connsiteY16" fmla="*/ 219475 h 277779"/>
                <a:gd name="connsiteX17" fmla="*/ 0 w 1861854"/>
                <a:gd name="connsiteY17" fmla="*/ 180458 h 277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61854" h="277779">
                  <a:moveTo>
                    <a:pt x="180458" y="0"/>
                  </a:moveTo>
                  <a:lnTo>
                    <a:pt x="419222" y="238761"/>
                  </a:lnTo>
                  <a:lnTo>
                    <a:pt x="657984" y="0"/>
                  </a:lnTo>
                  <a:lnTo>
                    <a:pt x="896745" y="238761"/>
                  </a:lnTo>
                  <a:lnTo>
                    <a:pt x="1135754" y="0"/>
                  </a:lnTo>
                  <a:lnTo>
                    <a:pt x="1374516" y="238761"/>
                  </a:lnTo>
                  <a:lnTo>
                    <a:pt x="1613277" y="0"/>
                  </a:lnTo>
                  <a:lnTo>
                    <a:pt x="1861854" y="248577"/>
                  </a:lnTo>
                  <a:lnTo>
                    <a:pt x="1842470" y="268208"/>
                  </a:lnTo>
                  <a:lnTo>
                    <a:pt x="1613277" y="39017"/>
                  </a:lnTo>
                  <a:lnTo>
                    <a:pt x="1374516" y="277779"/>
                  </a:lnTo>
                  <a:lnTo>
                    <a:pt x="1135754" y="39017"/>
                  </a:lnTo>
                  <a:lnTo>
                    <a:pt x="896745" y="277779"/>
                  </a:lnTo>
                  <a:lnTo>
                    <a:pt x="657984" y="39017"/>
                  </a:lnTo>
                  <a:lnTo>
                    <a:pt x="419222" y="277779"/>
                  </a:lnTo>
                  <a:lnTo>
                    <a:pt x="180458" y="39017"/>
                  </a:lnTo>
                  <a:lnTo>
                    <a:pt x="0" y="219475"/>
                  </a:lnTo>
                  <a:lnTo>
                    <a:pt x="0" y="180458"/>
                  </a:lnTo>
                  <a:close/>
                </a:path>
              </a:pathLst>
            </a:custGeom>
            <a:grpFill/>
            <a:ln w="9525" cap="flat">
              <a:noFill/>
              <a:prstDash val="solid"/>
              <a:miter/>
            </a:ln>
          </p:spPr>
          <p:txBody>
            <a:bodyPr wrap="square" rtlCol="0" anchor="ctr">
              <a:noAutofit/>
            </a:bodyPr>
            <a:lstStyle/>
            <a:p>
              <a:pPr defTabSz="457200"/>
              <a:endParaRPr lang="en-US" dirty="0">
                <a:solidFill>
                  <a:prstClr val="black"/>
                </a:solidFill>
              </a:endParaRPr>
            </a:p>
          </p:txBody>
        </p:sp>
      </p:grpSp>
      <p:sp>
        <p:nvSpPr>
          <p:cNvPr id="2" name="Rounded Rectangle 1"/>
          <p:cNvSpPr/>
          <p:nvPr/>
        </p:nvSpPr>
        <p:spPr>
          <a:xfrm>
            <a:off x="4150689" y="2176070"/>
            <a:ext cx="4957815" cy="3409747"/>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ormAutofit fontScale="92500"/>
          </a:bodyPr>
          <a:lstStyle/>
          <a:p>
            <a:pPr>
              <a:lnSpc>
                <a:spcPct val="90000"/>
              </a:lnSpc>
              <a:spcAft>
                <a:spcPts val="600"/>
              </a:spcAft>
            </a:pPr>
            <a:r>
              <a:rPr lang="en-US" dirty="0">
                <a:solidFill>
                  <a:prstClr val="white"/>
                </a:solidFill>
                <a:latin typeface="Arial Rounded MT Bold" panose="020F0704030504030204" pitchFamily="34" charset="0"/>
              </a:rPr>
              <a:t>Tom has a progressive neurological condition, requiring use of a wheelchair. Which he is spending more than 15 hours a day in. He’s also losing weigh. He has evidence of MASD, shear, friction &amp; ungradable skin damage to his sacrum. </a:t>
            </a:r>
          </a:p>
          <a:p>
            <a:pPr>
              <a:lnSpc>
                <a:spcPct val="90000"/>
              </a:lnSpc>
              <a:spcAft>
                <a:spcPts val="600"/>
              </a:spcAft>
            </a:pPr>
            <a:r>
              <a:rPr lang="en-US" dirty="0">
                <a:solidFill>
                  <a:prstClr val="white"/>
                </a:solidFill>
                <a:latin typeface="Arial Rounded MT Bold" panose="020F0704030504030204" pitchFamily="34" charset="0"/>
              </a:rPr>
              <a:t>He declines equipment &amp; advice to return to bed in the day &amp; he is unable to take time off work as he is concerned about losing his job.</a:t>
            </a:r>
          </a:p>
          <a:p>
            <a:pPr>
              <a:lnSpc>
                <a:spcPct val="90000"/>
              </a:lnSpc>
              <a:spcAft>
                <a:spcPts val="600"/>
              </a:spcAft>
            </a:pPr>
            <a:r>
              <a:rPr lang="en-US" dirty="0">
                <a:solidFill>
                  <a:prstClr val="white"/>
                </a:solidFill>
                <a:latin typeface="Arial Rounded MT Bold" panose="020F0704030504030204" pitchFamily="34" charset="0"/>
              </a:rPr>
              <a:t>He gets agitated &amp; angry when we visit , tells us to leave &amp; not bother returning.  </a:t>
            </a:r>
          </a:p>
        </p:txBody>
      </p:sp>
      <p:grpSp>
        <p:nvGrpSpPr>
          <p:cNvPr id="16" name="Graphic 185">
            <a:extLst>
              <a:ext uri="{FF2B5EF4-FFF2-40B4-BE49-F238E27FC236}">
                <a16:creationId xmlns:a16="http://schemas.microsoft.com/office/drawing/2014/main" id="{582A903B-6B78-4F0A-B7C9-3D80499020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821453" y="5987064"/>
            <a:ext cx="790849" cy="469689"/>
            <a:chOff x="9841624" y="4115729"/>
            <a:chExt cx="602169" cy="268223"/>
          </a:xfrm>
          <a:solidFill>
            <a:schemeClr val="bg1"/>
          </a:solidFill>
        </p:grpSpPr>
        <p:sp>
          <p:nvSpPr>
            <p:cNvPr id="17" name="Freeform: Shape 16">
              <a:extLst>
                <a:ext uri="{FF2B5EF4-FFF2-40B4-BE49-F238E27FC236}">
                  <a16:creationId xmlns:a16="http://schemas.microsoft.com/office/drawing/2014/main" id="{D510EA93-8F64-42C8-A630-D449506E95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841624"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457200"/>
              <a:endParaRPr lang="en-US">
                <a:solidFill>
                  <a:prstClr val="black"/>
                </a:solidFill>
              </a:endParaRPr>
            </a:p>
          </p:txBody>
        </p:sp>
        <p:sp>
          <p:nvSpPr>
            <p:cNvPr id="18" name="Freeform: Shape 17">
              <a:extLst>
                <a:ext uri="{FF2B5EF4-FFF2-40B4-BE49-F238E27FC236}">
                  <a16:creationId xmlns:a16="http://schemas.microsoft.com/office/drawing/2014/main" id="{06CB53FC-E4DA-4001-928B-9998A85EA5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941445" y="4115729"/>
              <a:ext cx="202882" cy="268223"/>
            </a:xfrm>
            <a:custGeom>
              <a:avLst/>
              <a:gdLst>
                <a:gd name="connsiteX0" fmla="*/ 20765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765" y="268224"/>
                  </a:moveTo>
                  <a:lnTo>
                    <a:pt x="0" y="268224"/>
                  </a:lnTo>
                  <a:lnTo>
                    <a:pt x="182118" y="0"/>
                  </a:lnTo>
                  <a:lnTo>
                    <a:pt x="202883" y="0"/>
                  </a:lnTo>
                  <a:close/>
                </a:path>
              </a:pathLst>
            </a:custGeom>
            <a:grpFill/>
            <a:ln w="9525" cap="flat">
              <a:noFill/>
              <a:prstDash val="solid"/>
              <a:miter/>
            </a:ln>
          </p:spPr>
          <p:txBody>
            <a:bodyPr rtlCol="0" anchor="ctr"/>
            <a:lstStyle/>
            <a:p>
              <a:pPr defTabSz="457200"/>
              <a:endParaRPr lang="en-US">
                <a:solidFill>
                  <a:prstClr val="black"/>
                </a:solidFill>
              </a:endParaRPr>
            </a:p>
          </p:txBody>
        </p:sp>
        <p:sp>
          <p:nvSpPr>
            <p:cNvPr id="19" name="Freeform: Shape 18">
              <a:extLst>
                <a:ext uri="{FF2B5EF4-FFF2-40B4-BE49-F238E27FC236}">
                  <a16:creationId xmlns:a16="http://schemas.microsoft.com/office/drawing/2014/main" id="{D210B969-4FDF-4AAC-9397-63D5434958D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041267"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457200"/>
              <a:endParaRPr lang="en-US">
                <a:solidFill>
                  <a:prstClr val="black"/>
                </a:solidFill>
              </a:endParaRPr>
            </a:p>
          </p:txBody>
        </p:sp>
        <p:sp>
          <p:nvSpPr>
            <p:cNvPr id="20" name="Freeform: Shape 19">
              <a:extLst>
                <a:ext uri="{FF2B5EF4-FFF2-40B4-BE49-F238E27FC236}">
                  <a16:creationId xmlns:a16="http://schemas.microsoft.com/office/drawing/2014/main" id="{570B3EF0-84EA-4F47-86A3-1EA1F644A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141090"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457200"/>
              <a:endParaRPr lang="en-US">
                <a:solidFill>
                  <a:prstClr val="black"/>
                </a:solidFill>
              </a:endParaRPr>
            </a:p>
          </p:txBody>
        </p:sp>
        <p:sp>
          <p:nvSpPr>
            <p:cNvPr id="21" name="Freeform: Shape 20">
              <a:extLst>
                <a:ext uri="{FF2B5EF4-FFF2-40B4-BE49-F238E27FC236}">
                  <a16:creationId xmlns:a16="http://schemas.microsoft.com/office/drawing/2014/main" id="{259369A8-EF57-42A1-8EC8-F6A9F92A3A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240911" y="4115729"/>
              <a:ext cx="202882" cy="268223"/>
            </a:xfrm>
            <a:custGeom>
              <a:avLst/>
              <a:gdLst>
                <a:gd name="connsiteX0" fmla="*/ 20669 w 202882"/>
                <a:gd name="connsiteY0" fmla="*/ 268224 h 268223"/>
                <a:gd name="connsiteX1" fmla="*/ 0 w 202882"/>
                <a:gd name="connsiteY1" fmla="*/ 268224 h 268223"/>
                <a:gd name="connsiteX2" fmla="*/ 182118 w 202882"/>
                <a:gd name="connsiteY2" fmla="*/ 0 h 268223"/>
                <a:gd name="connsiteX3" fmla="*/ 202883 w 202882"/>
                <a:gd name="connsiteY3" fmla="*/ 0 h 268223"/>
              </a:gdLst>
              <a:ahLst/>
              <a:cxnLst>
                <a:cxn ang="0">
                  <a:pos x="connsiteX0" y="connsiteY0"/>
                </a:cxn>
                <a:cxn ang="0">
                  <a:pos x="connsiteX1" y="connsiteY1"/>
                </a:cxn>
                <a:cxn ang="0">
                  <a:pos x="connsiteX2" y="connsiteY2"/>
                </a:cxn>
                <a:cxn ang="0">
                  <a:pos x="connsiteX3" y="connsiteY3"/>
                </a:cxn>
              </a:cxnLst>
              <a:rect l="l" t="t" r="r" b="b"/>
              <a:pathLst>
                <a:path w="202882" h="268223">
                  <a:moveTo>
                    <a:pt x="20669" y="268224"/>
                  </a:moveTo>
                  <a:lnTo>
                    <a:pt x="0" y="268224"/>
                  </a:lnTo>
                  <a:lnTo>
                    <a:pt x="182118" y="0"/>
                  </a:lnTo>
                  <a:lnTo>
                    <a:pt x="202883" y="0"/>
                  </a:lnTo>
                  <a:close/>
                </a:path>
              </a:pathLst>
            </a:custGeom>
            <a:grpFill/>
            <a:ln w="9525" cap="flat">
              <a:noFill/>
              <a:prstDash val="solid"/>
              <a:miter/>
            </a:ln>
          </p:spPr>
          <p:txBody>
            <a:bodyPr rtlCol="0" anchor="ctr"/>
            <a:lstStyle/>
            <a:p>
              <a:pPr defTabSz="457200"/>
              <a:endParaRPr lang="en-US">
                <a:solidFill>
                  <a:prstClr val="black"/>
                </a:solidFill>
              </a:endParaRPr>
            </a:p>
          </p:txBody>
        </p:sp>
      </p:grpSp>
      <p:sp>
        <p:nvSpPr>
          <p:cNvPr id="3" name="Rounded Rectangle 2"/>
          <p:cNvSpPr/>
          <p:nvPr/>
        </p:nvSpPr>
        <p:spPr>
          <a:xfrm>
            <a:off x="3059832" y="188641"/>
            <a:ext cx="6048672" cy="1798788"/>
          </a:xfrm>
          <a:prstGeom prst="wedgeRoundRectCallout">
            <a:avLst>
              <a:gd name="adj1" fmla="val -60183"/>
              <a:gd name="adj2" fmla="val 38710"/>
              <a:gd name="adj3" fmla="val 16667"/>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spcAft>
                <a:spcPts val="600"/>
              </a:spcAft>
            </a:pPr>
            <a:r>
              <a:rPr lang="en-GB" dirty="0">
                <a:solidFill>
                  <a:schemeClr val="tx1"/>
                </a:solidFill>
              </a:rPr>
              <a:t>I have lived on my own with this for years. I enjoy getting out of this place to go to work. They want me to stay at home &amp; go to bed all day. That wouldn’t do me any good.  The GP asked them to visit after a recent infection &amp; bout of diarrhoea. They say I have a sore area, but I don’t know what all the fuss is about. </a:t>
            </a:r>
          </a:p>
        </p:txBody>
      </p:sp>
      <p:sp>
        <p:nvSpPr>
          <p:cNvPr id="4" name="Rounded Rectangle 3"/>
          <p:cNvSpPr/>
          <p:nvPr/>
        </p:nvSpPr>
        <p:spPr>
          <a:xfrm>
            <a:off x="143664" y="2200035"/>
            <a:ext cx="3863360" cy="3787030"/>
          </a:xfrm>
          <a:prstGeom prst="round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13462" r="7692"/>
          <a:stretch/>
        </p:blipFill>
        <p:spPr>
          <a:xfrm>
            <a:off x="143665" y="1844824"/>
            <a:ext cx="3833976" cy="4248471"/>
          </a:xfrm>
          <a:prstGeom prst="rect">
            <a:avLst/>
          </a:prstGeom>
        </p:spPr>
      </p:pic>
      <p:sp>
        <p:nvSpPr>
          <p:cNvPr id="5" name="Rounded Rectangle 4"/>
          <p:cNvSpPr/>
          <p:nvPr/>
        </p:nvSpPr>
        <p:spPr>
          <a:xfrm>
            <a:off x="4248026" y="5805263"/>
            <a:ext cx="4644454" cy="864097"/>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rgbClr val="C00000"/>
                </a:solidFill>
                <a:latin typeface="Arial" panose="020B0604020202020204" pitchFamily="34" charset="0"/>
                <a:cs typeface="Arial" panose="020B0604020202020204" pitchFamily="34" charset="0"/>
              </a:rPr>
              <a:t>You are unable to gain access to Tom’s home &amp; he isn’t answering his phone. </a:t>
            </a:r>
          </a:p>
        </p:txBody>
      </p:sp>
    </p:spTree>
    <p:extLst>
      <p:ext uri="{BB962C8B-B14F-4D97-AF65-F5344CB8AC3E}">
        <p14:creationId xmlns:p14="http://schemas.microsoft.com/office/powerpoint/2010/main" val="374066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A597D97-203B-498B-95D3-E90DC961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2"/>
          <a:srcRect t="6684"/>
          <a:stretch/>
        </p:blipFill>
        <p:spPr>
          <a:xfrm>
            <a:off x="3200400" y="10"/>
            <a:ext cx="5943600" cy="3383270"/>
          </a:xfrm>
          <a:prstGeom prst="rect">
            <a:avLst/>
          </a:prstGeom>
        </p:spPr>
      </p:pic>
      <p:pic>
        <p:nvPicPr>
          <p:cNvPr id="3" name="Picture 2"/>
          <p:cNvPicPr>
            <a:picLocks noChangeAspect="1"/>
          </p:cNvPicPr>
          <p:nvPr/>
        </p:nvPicPr>
        <p:blipFill rotWithShape="1">
          <a:blip r:embed="rId3"/>
          <a:srcRect r="7880" b="3"/>
          <a:stretch/>
        </p:blipFill>
        <p:spPr>
          <a:xfrm>
            <a:off x="3488187" y="3474720"/>
            <a:ext cx="5666874" cy="3383280"/>
          </a:xfrm>
          <a:prstGeom prst="rect">
            <a:avLst/>
          </a:prstGeom>
        </p:spPr>
      </p:pic>
      <p:sp useBgFill="1">
        <p:nvSpPr>
          <p:cNvPr id="17" name="Freeform: Shape 16">
            <a:extLst>
              <a:ext uri="{FF2B5EF4-FFF2-40B4-BE49-F238E27FC236}">
                <a16:creationId xmlns:a16="http://schemas.microsoft.com/office/drawing/2014/main" id="{6A6EF10E-DF41-4BD3-8EB4-6F646531DC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83204" cy="6858000"/>
          </a:xfrm>
          <a:custGeom>
            <a:avLst/>
            <a:gdLst>
              <a:gd name="connsiteX0" fmla="*/ 0 w 6244272"/>
              <a:gd name="connsiteY0" fmla="*/ 0 h 6858000"/>
              <a:gd name="connsiteX1" fmla="*/ 732568 w 6244272"/>
              <a:gd name="connsiteY1" fmla="*/ 0 h 6858000"/>
              <a:gd name="connsiteX2" fmla="*/ 947849 w 6244272"/>
              <a:gd name="connsiteY2" fmla="*/ 0 h 6858000"/>
              <a:gd name="connsiteX3" fmla="*/ 1823619 w 6244272"/>
              <a:gd name="connsiteY3" fmla="*/ 0 h 6858000"/>
              <a:gd name="connsiteX4" fmla="*/ 5235673 w 6244272"/>
              <a:gd name="connsiteY4" fmla="*/ 0 h 6858000"/>
              <a:gd name="connsiteX5" fmla="*/ 4933297 w 6244272"/>
              <a:gd name="connsiteY5" fmla="*/ 110269 h 6858000"/>
              <a:gd name="connsiteX6" fmla="*/ 4976910 w 6244272"/>
              <a:gd name="connsiteY6" fmla="*/ 135168 h 6858000"/>
              <a:gd name="connsiteX7" fmla="*/ 5238580 w 6244272"/>
              <a:gd name="connsiteY7" fmla="*/ 71141 h 6858000"/>
              <a:gd name="connsiteX8" fmla="*/ 5290914 w 6244272"/>
              <a:gd name="connsiteY8" fmla="*/ 88927 h 6858000"/>
              <a:gd name="connsiteX9" fmla="*/ 5264747 w 6244272"/>
              <a:gd name="connsiteY9" fmla="*/ 163625 h 6858000"/>
              <a:gd name="connsiteX10" fmla="*/ 5151357 w 6244272"/>
              <a:gd name="connsiteY10" fmla="*/ 192082 h 6858000"/>
              <a:gd name="connsiteX11" fmla="*/ 4974002 w 6244272"/>
              <a:gd name="connsiteY11" fmla="*/ 373491 h 6858000"/>
              <a:gd name="connsiteX12" fmla="*/ 5241488 w 6244272"/>
              <a:gd name="connsiteY12" fmla="*/ 352148 h 6858000"/>
              <a:gd name="connsiteX13" fmla="*/ 5288007 w 6244272"/>
              <a:gd name="connsiteY13" fmla="*/ 394834 h 6858000"/>
              <a:gd name="connsiteX14" fmla="*/ 5305452 w 6244272"/>
              <a:gd name="connsiteY14" fmla="*/ 451747 h 6858000"/>
              <a:gd name="connsiteX15" fmla="*/ 5383953 w 6244272"/>
              <a:gd name="connsiteY15" fmla="*/ 359262 h 6858000"/>
              <a:gd name="connsiteX16" fmla="*/ 5450825 w 6244272"/>
              <a:gd name="connsiteY16" fmla="*/ 334364 h 6858000"/>
              <a:gd name="connsiteX17" fmla="*/ 5471177 w 6244272"/>
              <a:gd name="connsiteY17" fmla="*/ 416176 h 6858000"/>
              <a:gd name="connsiteX18" fmla="*/ 5410121 w 6244272"/>
              <a:gd name="connsiteY18" fmla="*/ 505101 h 6858000"/>
              <a:gd name="connsiteX19" fmla="*/ 5247303 w 6244272"/>
              <a:gd name="connsiteY19" fmla="*/ 558458 h 6858000"/>
              <a:gd name="connsiteX20" fmla="*/ 5421750 w 6244272"/>
              <a:gd name="connsiteY20" fmla="*/ 558458 h 6858000"/>
              <a:gd name="connsiteX21" fmla="*/ 5622364 w 6244272"/>
              <a:gd name="connsiteY21" fmla="*/ 522887 h 6858000"/>
              <a:gd name="connsiteX22" fmla="*/ 5834608 w 6244272"/>
              <a:gd name="connsiteY22" fmla="*/ 533558 h 6858000"/>
              <a:gd name="connsiteX23" fmla="*/ 6035223 w 6244272"/>
              <a:gd name="connsiteY23" fmla="*/ 462417 h 6858000"/>
              <a:gd name="connsiteX24" fmla="*/ 6238745 w 6244272"/>
              <a:gd name="connsiteY24" fmla="*/ 465975 h 6858000"/>
              <a:gd name="connsiteX25" fmla="*/ 5337434 w 6244272"/>
              <a:gd name="connsiteY25" fmla="*/ 910606 h 6858000"/>
              <a:gd name="connsiteX26" fmla="*/ 5381046 w 6244272"/>
              <a:gd name="connsiteY26" fmla="*/ 921277 h 6858000"/>
              <a:gd name="connsiteX27" fmla="*/ 5439195 w 6244272"/>
              <a:gd name="connsiteY27" fmla="*/ 949734 h 6858000"/>
              <a:gd name="connsiteX28" fmla="*/ 5395583 w 6244272"/>
              <a:gd name="connsiteY28" fmla="*/ 1006647 h 6858000"/>
              <a:gd name="connsiteX29" fmla="*/ 5160079 w 6244272"/>
              <a:gd name="connsiteY29" fmla="*/ 1113358 h 6858000"/>
              <a:gd name="connsiteX30" fmla="*/ 5101930 w 6244272"/>
              <a:gd name="connsiteY30" fmla="*/ 1220069 h 6858000"/>
              <a:gd name="connsiteX31" fmla="*/ 5174617 w 6244272"/>
              <a:gd name="connsiteY31" fmla="*/ 1209399 h 6858000"/>
              <a:gd name="connsiteX32" fmla="*/ 5238580 w 6244272"/>
              <a:gd name="connsiteY32" fmla="*/ 1230741 h 6858000"/>
              <a:gd name="connsiteX33" fmla="*/ 5212414 w 6244272"/>
              <a:gd name="connsiteY33" fmla="*/ 1365909 h 6858000"/>
              <a:gd name="connsiteX34" fmla="*/ 4878056 w 6244272"/>
              <a:gd name="connsiteY34" fmla="*/ 1540204 h 6858000"/>
              <a:gd name="connsiteX35" fmla="*/ 4848982 w 6244272"/>
              <a:gd name="connsiteY35" fmla="*/ 1597117 h 6858000"/>
              <a:gd name="connsiteX36" fmla="*/ 4889686 w 6244272"/>
              <a:gd name="connsiteY36" fmla="*/ 1636245 h 6858000"/>
              <a:gd name="connsiteX37" fmla="*/ 4997261 w 6244272"/>
              <a:gd name="connsiteY37" fmla="*/ 1657587 h 6858000"/>
              <a:gd name="connsiteX38" fmla="*/ 4846074 w 6244272"/>
              <a:gd name="connsiteY38" fmla="*/ 1849668 h 6858000"/>
              <a:gd name="connsiteX39" fmla="*/ 4790832 w 6244272"/>
              <a:gd name="connsiteY39" fmla="*/ 1903025 h 6858000"/>
              <a:gd name="connsiteX40" fmla="*/ 4694886 w 6244272"/>
              <a:gd name="connsiteY40" fmla="*/ 1984836 h 6858000"/>
              <a:gd name="connsiteX41" fmla="*/ 4694886 w 6244272"/>
              <a:gd name="connsiteY41" fmla="*/ 2013292 h 6858000"/>
              <a:gd name="connsiteX42" fmla="*/ 4822814 w 6244272"/>
              <a:gd name="connsiteY42" fmla="*/ 2102219 h 6858000"/>
              <a:gd name="connsiteX43" fmla="*/ 5055411 w 6244272"/>
              <a:gd name="connsiteY43" fmla="*/ 2077320 h 6858000"/>
              <a:gd name="connsiteX44" fmla="*/ 4712331 w 6244272"/>
              <a:gd name="connsiteY44" fmla="*/ 2208931 h 6858000"/>
              <a:gd name="connsiteX45" fmla="*/ 5822979 w 6244272"/>
              <a:gd name="connsiteY45" fmla="*/ 1892353 h 6858000"/>
              <a:gd name="connsiteX46" fmla="*/ 5753200 w 6244272"/>
              <a:gd name="connsiteY46" fmla="*/ 1974165 h 6858000"/>
              <a:gd name="connsiteX47" fmla="*/ 5363601 w 6244272"/>
              <a:gd name="connsiteY47" fmla="*/ 2191146 h 6858000"/>
              <a:gd name="connsiteX48" fmla="*/ 5253118 w 6244272"/>
              <a:gd name="connsiteY48" fmla="*/ 2326314 h 6858000"/>
              <a:gd name="connsiteX49" fmla="*/ 5136819 w 6244272"/>
              <a:gd name="connsiteY49" fmla="*/ 2401012 h 6858000"/>
              <a:gd name="connsiteX50" fmla="*/ 4974002 w 6244272"/>
              <a:gd name="connsiteY50" fmla="*/ 2401012 h 6858000"/>
              <a:gd name="connsiteX51" fmla="*/ 4857704 w 6244272"/>
              <a:gd name="connsiteY51" fmla="*/ 2518395 h 6858000"/>
              <a:gd name="connsiteX52" fmla="*/ 4976910 w 6244272"/>
              <a:gd name="connsiteY52" fmla="*/ 2543294 h 6858000"/>
              <a:gd name="connsiteX53" fmla="*/ 5116467 w 6244272"/>
              <a:gd name="connsiteY53" fmla="*/ 2525509 h 6858000"/>
              <a:gd name="connsiteX54" fmla="*/ 5273470 w 6244272"/>
              <a:gd name="connsiteY54" fmla="*/ 2564636 h 6858000"/>
              <a:gd name="connsiteX55" fmla="*/ 5418843 w 6244272"/>
              <a:gd name="connsiteY55" fmla="*/ 2532623 h 6858000"/>
              <a:gd name="connsiteX56" fmla="*/ 5593290 w 6244272"/>
              <a:gd name="connsiteY56" fmla="*/ 2553965 h 6858000"/>
              <a:gd name="connsiteX57" fmla="*/ 5648532 w 6244272"/>
              <a:gd name="connsiteY57" fmla="*/ 2692689 h 6858000"/>
              <a:gd name="connsiteX58" fmla="*/ 5665976 w 6244272"/>
              <a:gd name="connsiteY58" fmla="*/ 2703362 h 6858000"/>
              <a:gd name="connsiteX59" fmla="*/ 5988704 w 6244272"/>
              <a:gd name="connsiteY59" fmla="*/ 2923898 h 6858000"/>
              <a:gd name="connsiteX60" fmla="*/ 6078835 w 6244272"/>
              <a:gd name="connsiteY60" fmla="*/ 2941684 h 6858000"/>
              <a:gd name="connsiteX61" fmla="*/ 5546771 w 6244272"/>
              <a:gd name="connsiteY61" fmla="*/ 3329402 h 6858000"/>
              <a:gd name="connsiteX62" fmla="*/ 5904388 w 6244272"/>
              <a:gd name="connsiteY62" fmla="*/ 3229805 h 6858000"/>
              <a:gd name="connsiteX63" fmla="*/ 5953814 w 6244272"/>
              <a:gd name="connsiteY63" fmla="*/ 3393429 h 6858000"/>
              <a:gd name="connsiteX64" fmla="*/ 5785182 w 6244272"/>
              <a:gd name="connsiteY64" fmla="*/ 3539269 h 6858000"/>
              <a:gd name="connsiteX65" fmla="*/ 5724125 w 6244272"/>
              <a:gd name="connsiteY65" fmla="*/ 3827390 h 6858000"/>
              <a:gd name="connsiteX66" fmla="*/ 5753200 w 6244272"/>
              <a:gd name="connsiteY66" fmla="*/ 4090612 h 6858000"/>
              <a:gd name="connsiteX67" fmla="*/ 5825886 w 6244272"/>
              <a:gd name="connsiteY67" fmla="*/ 4172424 h 6858000"/>
              <a:gd name="connsiteX68" fmla="*/ 5930554 w 6244272"/>
              <a:gd name="connsiteY68" fmla="*/ 4321821 h 6858000"/>
              <a:gd name="connsiteX69" fmla="*/ 5994519 w 6244272"/>
              <a:gd name="connsiteY69" fmla="*/ 4414305 h 6858000"/>
              <a:gd name="connsiteX70" fmla="*/ 6218393 w 6244272"/>
              <a:gd name="connsiteY70" fmla="*/ 4378734 h 6858000"/>
              <a:gd name="connsiteX71" fmla="*/ 5918925 w 6244272"/>
              <a:gd name="connsiteY71" fmla="*/ 4613499 h 6858000"/>
              <a:gd name="connsiteX72" fmla="*/ 6160243 w 6244272"/>
              <a:gd name="connsiteY72" fmla="*/ 4585042 h 6858000"/>
              <a:gd name="connsiteX73" fmla="*/ 6238745 w 6244272"/>
              <a:gd name="connsiteY73" fmla="*/ 4602828 h 6858000"/>
              <a:gd name="connsiteX74" fmla="*/ 6195133 w 6244272"/>
              <a:gd name="connsiteY74" fmla="*/ 4677526 h 6858000"/>
              <a:gd name="connsiteX75" fmla="*/ 6017778 w 6244272"/>
              <a:gd name="connsiteY75" fmla="*/ 4805580 h 6858000"/>
              <a:gd name="connsiteX76" fmla="*/ 5651439 w 6244272"/>
              <a:gd name="connsiteY76" fmla="*/ 5154171 h 6858000"/>
              <a:gd name="connsiteX77" fmla="*/ 6006149 w 6244272"/>
              <a:gd name="connsiteY77" fmla="*/ 4994104 h 6858000"/>
              <a:gd name="connsiteX78" fmla="*/ 5633994 w 6244272"/>
              <a:gd name="connsiteY78" fmla="*/ 5353367 h 6858000"/>
              <a:gd name="connsiteX79" fmla="*/ 5552586 w 6244272"/>
              <a:gd name="connsiteY79" fmla="*/ 5474306 h 6858000"/>
              <a:gd name="connsiteX80" fmla="*/ 5383953 w 6244272"/>
              <a:gd name="connsiteY80" fmla="*/ 5769542 h 6858000"/>
              <a:gd name="connsiteX81" fmla="*/ 5392675 w 6244272"/>
              <a:gd name="connsiteY81" fmla="*/ 5801555 h 6858000"/>
              <a:gd name="connsiteX82" fmla="*/ 5584568 w 6244272"/>
              <a:gd name="connsiteY82" fmla="*/ 5755314 h 6858000"/>
              <a:gd name="connsiteX83" fmla="*/ 5334526 w 6244272"/>
              <a:gd name="connsiteY83" fmla="*/ 6004307 h 6858000"/>
              <a:gd name="connsiteX84" fmla="*/ 5075763 w 6244272"/>
              <a:gd name="connsiteY84" fmla="*/ 6196388 h 6858000"/>
              <a:gd name="connsiteX85" fmla="*/ 5258933 w 6244272"/>
              <a:gd name="connsiteY85" fmla="*/ 6167932 h 6858000"/>
              <a:gd name="connsiteX86" fmla="*/ 5511881 w 6244272"/>
              <a:gd name="connsiteY86" fmla="*/ 6057663 h 6858000"/>
              <a:gd name="connsiteX87" fmla="*/ 5599105 w 6244272"/>
              <a:gd name="connsiteY87" fmla="*/ 6100347 h 6858000"/>
              <a:gd name="connsiteX88" fmla="*/ 5360693 w 6244272"/>
              <a:gd name="connsiteY88" fmla="*/ 6281757 h 6858000"/>
              <a:gd name="connsiteX89" fmla="*/ 5224043 w 6244272"/>
              <a:gd name="connsiteY89" fmla="*/ 6367127 h 6858000"/>
              <a:gd name="connsiteX90" fmla="*/ 5168801 w 6244272"/>
              <a:gd name="connsiteY90" fmla="*/ 6431153 h 6858000"/>
              <a:gd name="connsiteX91" fmla="*/ 5011799 w 6244272"/>
              <a:gd name="connsiteY91" fmla="*/ 6658805 h 6858000"/>
              <a:gd name="connsiteX92" fmla="*/ 4651275 w 6244272"/>
              <a:gd name="connsiteY92" fmla="*/ 6858000 h 6858000"/>
              <a:gd name="connsiteX93" fmla="*/ 1823619 w 6244272"/>
              <a:gd name="connsiteY93" fmla="*/ 6858000 h 6858000"/>
              <a:gd name="connsiteX94" fmla="*/ 947849 w 6244272"/>
              <a:gd name="connsiteY94" fmla="*/ 6858000 h 6858000"/>
              <a:gd name="connsiteX95" fmla="*/ 732568 w 6244272"/>
              <a:gd name="connsiteY95" fmla="*/ 6858000 h 6858000"/>
              <a:gd name="connsiteX96" fmla="*/ 0 w 6244272"/>
              <a:gd name="connsiteY9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Lst>
            <a:rect l="l" t="t" r="r" b="b"/>
            <a:pathLst>
              <a:path w="6244272" h="6858000">
                <a:moveTo>
                  <a:pt x="0" y="0"/>
                </a:moveTo>
                <a:lnTo>
                  <a:pt x="732568" y="0"/>
                </a:lnTo>
                <a:lnTo>
                  <a:pt x="947849" y="0"/>
                </a:lnTo>
                <a:lnTo>
                  <a:pt x="1823619" y="0"/>
                </a:lnTo>
                <a:lnTo>
                  <a:pt x="5235673" y="0"/>
                </a:lnTo>
                <a:cubicBezTo>
                  <a:pt x="5133912" y="35571"/>
                  <a:pt x="5035058" y="78255"/>
                  <a:pt x="4933297" y="110269"/>
                </a:cubicBezTo>
                <a:cubicBezTo>
                  <a:pt x="4947835" y="145839"/>
                  <a:pt x="4962372" y="138725"/>
                  <a:pt x="4976910" y="135168"/>
                </a:cubicBezTo>
                <a:cubicBezTo>
                  <a:pt x="5064133" y="120941"/>
                  <a:pt x="5154264" y="110269"/>
                  <a:pt x="5238580" y="71141"/>
                </a:cubicBezTo>
                <a:cubicBezTo>
                  <a:pt x="5258933" y="64027"/>
                  <a:pt x="5282192" y="64027"/>
                  <a:pt x="5290914" y="88927"/>
                </a:cubicBezTo>
                <a:cubicBezTo>
                  <a:pt x="5305452" y="124497"/>
                  <a:pt x="5285100" y="145839"/>
                  <a:pt x="5264747" y="163625"/>
                </a:cubicBezTo>
                <a:cubicBezTo>
                  <a:pt x="5229858" y="195638"/>
                  <a:pt x="5189154" y="188525"/>
                  <a:pt x="5151357" y="192082"/>
                </a:cubicBezTo>
                <a:cubicBezTo>
                  <a:pt x="5046689" y="209867"/>
                  <a:pt x="4997261" y="259665"/>
                  <a:pt x="4974002" y="373491"/>
                </a:cubicBezTo>
                <a:cubicBezTo>
                  <a:pt x="5064133" y="327250"/>
                  <a:pt x="5154264" y="384162"/>
                  <a:pt x="5241488" y="352148"/>
                </a:cubicBezTo>
                <a:cubicBezTo>
                  <a:pt x="5264747" y="345034"/>
                  <a:pt x="5299637" y="355706"/>
                  <a:pt x="5288007" y="394834"/>
                </a:cubicBezTo>
                <a:cubicBezTo>
                  <a:pt x="5276378" y="430405"/>
                  <a:pt x="5238580" y="458860"/>
                  <a:pt x="5305452" y="451747"/>
                </a:cubicBezTo>
                <a:cubicBezTo>
                  <a:pt x="5354879" y="448189"/>
                  <a:pt x="5369416" y="405504"/>
                  <a:pt x="5383953" y="359262"/>
                </a:cubicBezTo>
                <a:cubicBezTo>
                  <a:pt x="5395583" y="334364"/>
                  <a:pt x="5427565" y="320135"/>
                  <a:pt x="5450825" y="334364"/>
                </a:cubicBezTo>
                <a:cubicBezTo>
                  <a:pt x="5479899" y="348592"/>
                  <a:pt x="5471177" y="387720"/>
                  <a:pt x="5471177" y="416176"/>
                </a:cubicBezTo>
                <a:cubicBezTo>
                  <a:pt x="5474085" y="469532"/>
                  <a:pt x="5450825" y="494431"/>
                  <a:pt x="5410121" y="505101"/>
                </a:cubicBezTo>
                <a:cubicBezTo>
                  <a:pt x="5360693" y="519330"/>
                  <a:pt x="5311267" y="537116"/>
                  <a:pt x="5247303" y="558458"/>
                </a:cubicBezTo>
                <a:cubicBezTo>
                  <a:pt x="5317082" y="594028"/>
                  <a:pt x="5369416" y="586915"/>
                  <a:pt x="5421750" y="558458"/>
                </a:cubicBezTo>
                <a:cubicBezTo>
                  <a:pt x="5485714" y="526444"/>
                  <a:pt x="5570030" y="483759"/>
                  <a:pt x="5622364" y="522887"/>
                </a:cubicBezTo>
                <a:cubicBezTo>
                  <a:pt x="5700865" y="579800"/>
                  <a:pt x="5764829" y="544229"/>
                  <a:pt x="5834608" y="533558"/>
                </a:cubicBezTo>
                <a:cubicBezTo>
                  <a:pt x="5979982" y="512216"/>
                  <a:pt x="5889850" y="480203"/>
                  <a:pt x="6035223" y="462417"/>
                </a:cubicBezTo>
                <a:cubicBezTo>
                  <a:pt x="6093372" y="455303"/>
                  <a:pt x="6154429" y="426847"/>
                  <a:pt x="6238745" y="465975"/>
                </a:cubicBezTo>
                <a:cubicBezTo>
                  <a:pt x="5857868" y="672284"/>
                  <a:pt x="5677606" y="658055"/>
                  <a:pt x="5337434" y="910606"/>
                </a:cubicBezTo>
                <a:cubicBezTo>
                  <a:pt x="5351971" y="935506"/>
                  <a:pt x="5366508" y="924835"/>
                  <a:pt x="5381046" y="921277"/>
                </a:cubicBezTo>
                <a:cubicBezTo>
                  <a:pt x="5404305" y="917720"/>
                  <a:pt x="5433380" y="903491"/>
                  <a:pt x="5439195" y="949734"/>
                </a:cubicBezTo>
                <a:cubicBezTo>
                  <a:pt x="5442103" y="985305"/>
                  <a:pt x="5424657" y="1003089"/>
                  <a:pt x="5395583" y="1006647"/>
                </a:cubicBezTo>
                <a:cubicBezTo>
                  <a:pt x="5311267" y="1020875"/>
                  <a:pt x="5235673" y="1070674"/>
                  <a:pt x="5160079" y="1113358"/>
                </a:cubicBezTo>
                <a:cubicBezTo>
                  <a:pt x="5125190" y="1131144"/>
                  <a:pt x="5087393" y="1156043"/>
                  <a:pt x="5101930" y="1220069"/>
                </a:cubicBezTo>
                <a:cubicBezTo>
                  <a:pt x="5131004" y="1237855"/>
                  <a:pt x="5151357" y="1212955"/>
                  <a:pt x="5174617" y="1209399"/>
                </a:cubicBezTo>
                <a:cubicBezTo>
                  <a:pt x="5197876" y="1205842"/>
                  <a:pt x="5253118" y="1220069"/>
                  <a:pt x="5238580" y="1230741"/>
                </a:cubicBezTo>
                <a:cubicBezTo>
                  <a:pt x="5171709" y="1269868"/>
                  <a:pt x="5293822" y="1365909"/>
                  <a:pt x="5212414" y="1365909"/>
                </a:cubicBezTo>
                <a:cubicBezTo>
                  <a:pt x="5078671" y="1365909"/>
                  <a:pt x="5005984" y="1536647"/>
                  <a:pt x="4878056" y="1540204"/>
                </a:cubicBezTo>
                <a:cubicBezTo>
                  <a:pt x="4857704" y="1540204"/>
                  <a:pt x="4848982" y="1572219"/>
                  <a:pt x="4848982" y="1597117"/>
                </a:cubicBezTo>
                <a:cubicBezTo>
                  <a:pt x="4848982" y="1629132"/>
                  <a:pt x="4869333" y="1632688"/>
                  <a:pt x="4889686" y="1636245"/>
                </a:cubicBezTo>
                <a:cubicBezTo>
                  <a:pt x="4921668" y="1639802"/>
                  <a:pt x="4956557" y="1597117"/>
                  <a:pt x="4997261" y="1657587"/>
                </a:cubicBezTo>
                <a:cubicBezTo>
                  <a:pt x="4921668" y="1693158"/>
                  <a:pt x="4843167" y="1728729"/>
                  <a:pt x="4846074" y="1849668"/>
                </a:cubicBezTo>
                <a:cubicBezTo>
                  <a:pt x="4846074" y="1881683"/>
                  <a:pt x="4814092" y="1895910"/>
                  <a:pt x="4790832" y="1903025"/>
                </a:cubicBezTo>
                <a:cubicBezTo>
                  <a:pt x="4750128" y="1917252"/>
                  <a:pt x="4718146" y="1938595"/>
                  <a:pt x="4694886" y="1984836"/>
                </a:cubicBezTo>
                <a:cubicBezTo>
                  <a:pt x="4694886" y="1995507"/>
                  <a:pt x="4694886" y="2002622"/>
                  <a:pt x="4694886" y="2013292"/>
                </a:cubicBezTo>
                <a:cubicBezTo>
                  <a:pt x="4700701" y="2123562"/>
                  <a:pt x="4758850" y="2120004"/>
                  <a:pt x="4822814" y="2102219"/>
                </a:cubicBezTo>
                <a:cubicBezTo>
                  <a:pt x="4898408" y="2080877"/>
                  <a:pt x="4974002" y="2038192"/>
                  <a:pt x="5055411" y="2077320"/>
                </a:cubicBezTo>
                <a:cubicBezTo>
                  <a:pt x="4942020" y="2130676"/>
                  <a:pt x="4817000" y="2134233"/>
                  <a:pt x="4712331" y="2208931"/>
                </a:cubicBezTo>
                <a:cubicBezTo>
                  <a:pt x="5101930" y="2223159"/>
                  <a:pt x="5445010" y="1984836"/>
                  <a:pt x="5822979" y="1892353"/>
                </a:cubicBezTo>
                <a:cubicBezTo>
                  <a:pt x="5811349" y="1952823"/>
                  <a:pt x="5779367" y="1967051"/>
                  <a:pt x="5753200" y="1974165"/>
                </a:cubicBezTo>
                <a:cubicBezTo>
                  <a:pt x="5613642" y="2020407"/>
                  <a:pt x="5491529" y="2112891"/>
                  <a:pt x="5363601" y="2191146"/>
                </a:cubicBezTo>
                <a:cubicBezTo>
                  <a:pt x="5311267" y="2223159"/>
                  <a:pt x="5273470" y="2258731"/>
                  <a:pt x="5253118" y="2326314"/>
                </a:cubicBezTo>
                <a:cubicBezTo>
                  <a:pt x="5235673" y="2390340"/>
                  <a:pt x="5200783" y="2418796"/>
                  <a:pt x="5136819" y="2401012"/>
                </a:cubicBezTo>
                <a:cubicBezTo>
                  <a:pt x="5084485" y="2386784"/>
                  <a:pt x="5029243" y="2393898"/>
                  <a:pt x="4974002" y="2401012"/>
                </a:cubicBezTo>
                <a:cubicBezTo>
                  <a:pt x="4912946" y="2408126"/>
                  <a:pt x="4843167" y="2479267"/>
                  <a:pt x="4857704" y="2518395"/>
                </a:cubicBezTo>
                <a:cubicBezTo>
                  <a:pt x="4886778" y="2582422"/>
                  <a:pt x="4936205" y="2550408"/>
                  <a:pt x="4976910" y="2543294"/>
                </a:cubicBezTo>
                <a:cubicBezTo>
                  <a:pt x="5026336" y="2536181"/>
                  <a:pt x="5116467" y="2518395"/>
                  <a:pt x="5116467" y="2525509"/>
                </a:cubicBezTo>
                <a:cubicBezTo>
                  <a:pt x="5148450" y="2685576"/>
                  <a:pt x="5221136" y="2564636"/>
                  <a:pt x="5273470" y="2564636"/>
                </a:cubicBezTo>
                <a:cubicBezTo>
                  <a:pt x="5322897" y="2564636"/>
                  <a:pt x="5372323" y="2546851"/>
                  <a:pt x="5418843" y="2532623"/>
                </a:cubicBezTo>
                <a:cubicBezTo>
                  <a:pt x="5479899" y="2514837"/>
                  <a:pt x="5535140" y="2546851"/>
                  <a:pt x="5593290" y="2553965"/>
                </a:cubicBezTo>
                <a:cubicBezTo>
                  <a:pt x="5645624" y="2561080"/>
                  <a:pt x="5616550" y="2653563"/>
                  <a:pt x="5648532" y="2692689"/>
                </a:cubicBezTo>
                <a:cubicBezTo>
                  <a:pt x="5654346" y="2703362"/>
                  <a:pt x="5660161" y="2703362"/>
                  <a:pt x="5665976" y="2703362"/>
                </a:cubicBezTo>
                <a:cubicBezTo>
                  <a:pt x="5683421" y="2980812"/>
                  <a:pt x="5988704" y="2913227"/>
                  <a:pt x="5988704" y="2923898"/>
                </a:cubicBezTo>
                <a:cubicBezTo>
                  <a:pt x="6014871" y="2941684"/>
                  <a:pt x="6046853" y="2899000"/>
                  <a:pt x="6078835" y="2941684"/>
                </a:cubicBezTo>
                <a:cubicBezTo>
                  <a:pt x="5942185" y="3137322"/>
                  <a:pt x="5732847" y="3183563"/>
                  <a:pt x="5546771" y="3329402"/>
                </a:cubicBezTo>
                <a:cubicBezTo>
                  <a:pt x="5700865" y="3379202"/>
                  <a:pt x="5790997" y="3208463"/>
                  <a:pt x="5904388" y="3229805"/>
                </a:cubicBezTo>
                <a:cubicBezTo>
                  <a:pt x="5959629" y="3283162"/>
                  <a:pt x="5793904" y="3368530"/>
                  <a:pt x="5953814" y="3393429"/>
                </a:cubicBezTo>
                <a:cubicBezTo>
                  <a:pt x="5884036" y="3439672"/>
                  <a:pt x="5834608" y="3485914"/>
                  <a:pt x="5785182" y="3539269"/>
                </a:cubicBezTo>
                <a:cubicBezTo>
                  <a:pt x="5700865" y="3635309"/>
                  <a:pt x="5683421" y="3699337"/>
                  <a:pt x="5724125" y="3827390"/>
                </a:cubicBezTo>
                <a:cubicBezTo>
                  <a:pt x="5750293" y="3912759"/>
                  <a:pt x="5788089" y="3991015"/>
                  <a:pt x="5753200" y="4090612"/>
                </a:cubicBezTo>
                <a:cubicBezTo>
                  <a:pt x="5729940" y="4158196"/>
                  <a:pt x="5738663" y="4204438"/>
                  <a:pt x="5825886" y="4172424"/>
                </a:cubicBezTo>
                <a:cubicBezTo>
                  <a:pt x="5918925" y="4140411"/>
                  <a:pt x="5953814" y="4200882"/>
                  <a:pt x="5930554" y="4321821"/>
                </a:cubicBezTo>
                <a:cubicBezTo>
                  <a:pt x="5916018" y="4400076"/>
                  <a:pt x="5930554" y="4424975"/>
                  <a:pt x="5994519" y="4414305"/>
                </a:cubicBezTo>
                <a:cubicBezTo>
                  <a:pt x="6064297" y="4403633"/>
                  <a:pt x="6131169" y="4353835"/>
                  <a:pt x="6218393" y="4378734"/>
                </a:cubicBezTo>
                <a:cubicBezTo>
                  <a:pt x="6148614" y="4521016"/>
                  <a:pt x="6000333" y="4478331"/>
                  <a:pt x="5918925" y="4613499"/>
                </a:cubicBezTo>
                <a:cubicBezTo>
                  <a:pt x="6014871" y="4613499"/>
                  <a:pt x="6090465" y="4613499"/>
                  <a:pt x="6160243" y="4585042"/>
                </a:cubicBezTo>
                <a:cubicBezTo>
                  <a:pt x="6189318" y="4574373"/>
                  <a:pt x="6221300" y="4560144"/>
                  <a:pt x="6238745" y="4602828"/>
                </a:cubicBezTo>
                <a:cubicBezTo>
                  <a:pt x="6259098" y="4652628"/>
                  <a:pt x="6218393" y="4670412"/>
                  <a:pt x="6195133" y="4677526"/>
                </a:cubicBezTo>
                <a:cubicBezTo>
                  <a:pt x="6128261" y="4702425"/>
                  <a:pt x="6075928" y="4759339"/>
                  <a:pt x="6017778" y="4805580"/>
                </a:cubicBezTo>
                <a:cubicBezTo>
                  <a:pt x="5892758" y="4905177"/>
                  <a:pt x="5756107" y="4990547"/>
                  <a:pt x="5651439" y="5154171"/>
                </a:cubicBezTo>
                <a:cubicBezTo>
                  <a:pt x="5782275" y="5111487"/>
                  <a:pt x="5881128" y="5011889"/>
                  <a:pt x="6006149" y="4994104"/>
                </a:cubicBezTo>
                <a:cubicBezTo>
                  <a:pt x="5898572" y="5143500"/>
                  <a:pt x="5761922" y="5243097"/>
                  <a:pt x="5633994" y="5353367"/>
                </a:cubicBezTo>
                <a:cubicBezTo>
                  <a:pt x="5596197" y="5385379"/>
                  <a:pt x="5558400" y="5406721"/>
                  <a:pt x="5552586" y="5474306"/>
                </a:cubicBezTo>
                <a:cubicBezTo>
                  <a:pt x="5535140" y="5605917"/>
                  <a:pt x="5488622" y="5712629"/>
                  <a:pt x="5383953" y="5769542"/>
                </a:cubicBezTo>
                <a:cubicBezTo>
                  <a:pt x="5383953" y="5769542"/>
                  <a:pt x="5389768" y="5790884"/>
                  <a:pt x="5392675" y="5801555"/>
                </a:cubicBezTo>
                <a:cubicBezTo>
                  <a:pt x="5456640" y="5805112"/>
                  <a:pt x="5506066" y="5726858"/>
                  <a:pt x="5584568" y="5755314"/>
                </a:cubicBezTo>
                <a:cubicBezTo>
                  <a:pt x="5506066" y="5862025"/>
                  <a:pt x="5442103" y="5954508"/>
                  <a:pt x="5334526" y="6004307"/>
                </a:cubicBezTo>
                <a:cubicBezTo>
                  <a:pt x="5247303" y="6043434"/>
                  <a:pt x="5139727" y="6068335"/>
                  <a:pt x="5075763" y="6196388"/>
                </a:cubicBezTo>
                <a:cubicBezTo>
                  <a:pt x="5148450" y="6221287"/>
                  <a:pt x="5203691" y="6189274"/>
                  <a:pt x="5258933" y="6167932"/>
                </a:cubicBezTo>
                <a:cubicBezTo>
                  <a:pt x="5343249" y="6132361"/>
                  <a:pt x="5427565" y="6093234"/>
                  <a:pt x="5511881" y="6057663"/>
                </a:cubicBezTo>
                <a:cubicBezTo>
                  <a:pt x="5543864" y="6043434"/>
                  <a:pt x="5578753" y="6036320"/>
                  <a:pt x="5599105" y="6100347"/>
                </a:cubicBezTo>
                <a:cubicBezTo>
                  <a:pt x="5491529" y="6114575"/>
                  <a:pt x="5427565" y="6199945"/>
                  <a:pt x="5360693" y="6281757"/>
                </a:cubicBezTo>
                <a:cubicBezTo>
                  <a:pt x="5322897" y="6327999"/>
                  <a:pt x="5290914" y="6388469"/>
                  <a:pt x="5224043" y="6367127"/>
                </a:cubicBezTo>
                <a:cubicBezTo>
                  <a:pt x="5189154" y="6356456"/>
                  <a:pt x="5165894" y="6388469"/>
                  <a:pt x="5168801" y="6431153"/>
                </a:cubicBezTo>
                <a:cubicBezTo>
                  <a:pt x="5183339" y="6580550"/>
                  <a:pt x="5099022" y="6630349"/>
                  <a:pt x="5011799" y="6658805"/>
                </a:cubicBezTo>
                <a:cubicBezTo>
                  <a:pt x="4883871" y="6701489"/>
                  <a:pt x="4770480" y="6786859"/>
                  <a:pt x="4651275" y="6858000"/>
                </a:cubicBezTo>
                <a:lnTo>
                  <a:pt x="1823619" y="6858000"/>
                </a:lnTo>
                <a:lnTo>
                  <a:pt x="947849" y="6858000"/>
                </a:lnTo>
                <a:lnTo>
                  <a:pt x="732568"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Title 9"/>
          <p:cNvSpPr>
            <a:spLocks noGrp="1"/>
          </p:cNvSpPr>
          <p:nvPr>
            <p:ph type="title"/>
          </p:nvPr>
        </p:nvSpPr>
        <p:spPr>
          <a:xfrm>
            <a:off x="482601" y="609600"/>
            <a:ext cx="2994525" cy="3877197"/>
          </a:xfrm>
        </p:spPr>
        <p:txBody>
          <a:bodyPr vert="horz" lIns="91440" tIns="45720" rIns="91440" bIns="45720" rtlCol="0" anchor="b">
            <a:normAutofit/>
          </a:bodyPr>
          <a:lstStyle/>
          <a:p>
            <a:pPr algn="l">
              <a:lnSpc>
                <a:spcPct val="90000"/>
              </a:lnSpc>
            </a:pPr>
            <a:r>
              <a:rPr lang="en-US" sz="3800" kern="1200">
                <a:solidFill>
                  <a:schemeClr val="tx1"/>
                </a:solidFill>
                <a:latin typeface="+mj-lt"/>
                <a:ea typeface="+mj-ea"/>
                <a:cs typeface="+mj-cs"/>
              </a:rPr>
              <a:t>It’s the patient’s right to live like this!</a:t>
            </a:r>
            <a:br>
              <a:rPr lang="en-US" sz="3800" kern="1200">
                <a:solidFill>
                  <a:schemeClr val="tx1"/>
                </a:solidFill>
                <a:latin typeface="+mj-lt"/>
                <a:ea typeface="+mj-ea"/>
                <a:cs typeface="+mj-cs"/>
              </a:rPr>
            </a:br>
            <a:r>
              <a:rPr lang="en-US" sz="3800" kern="1200">
                <a:solidFill>
                  <a:schemeClr val="tx1"/>
                </a:solidFill>
                <a:latin typeface="+mj-lt"/>
                <a:ea typeface="+mj-ea"/>
                <a:cs typeface="+mj-cs"/>
              </a:rPr>
              <a:t>Isn’t it?</a:t>
            </a:r>
          </a:p>
        </p:txBody>
      </p:sp>
      <p:sp>
        <p:nvSpPr>
          <p:cNvPr id="2" name="Slide Number Placeholder 1"/>
          <p:cNvSpPr>
            <a:spLocks noGrp="1"/>
          </p:cNvSpPr>
          <p:nvPr>
            <p:ph type="sldNum" sz="quarter" idx="12"/>
          </p:nvPr>
        </p:nvSpPr>
        <p:spPr>
          <a:xfrm>
            <a:off x="7429500" y="6356350"/>
            <a:ext cx="1085850" cy="365125"/>
          </a:xfrm>
        </p:spPr>
        <p:txBody>
          <a:bodyPr vert="horz" lIns="91440" tIns="45720" rIns="91440" bIns="45720" rtlCol="0" anchor="ctr">
            <a:normAutofit/>
          </a:bodyPr>
          <a:lstStyle/>
          <a:p>
            <a:pPr>
              <a:spcAft>
                <a:spcPts val="600"/>
              </a:spcAft>
            </a:pPr>
            <a:fld id="{B4E065AA-8417-42B6-93BE-0215F7A21DC9}" type="slidenum">
              <a:rPr lang="en-US">
                <a:solidFill>
                  <a:srgbClr val="FFFFFF"/>
                </a:solidFill>
              </a:rPr>
              <a:pPr>
                <a:spcAft>
                  <a:spcPts val="600"/>
                </a:spcAft>
              </a:pPr>
              <a:t>15</a:t>
            </a:fld>
            <a:endParaRPr lang="en-US">
              <a:solidFill>
                <a:srgbClr val="FFFFFF"/>
              </a:solidFill>
            </a:endParaRPr>
          </a:p>
        </p:txBody>
      </p:sp>
    </p:spTree>
    <p:extLst>
      <p:ext uri="{BB962C8B-B14F-4D97-AF65-F5344CB8AC3E}">
        <p14:creationId xmlns:p14="http://schemas.microsoft.com/office/powerpoint/2010/main" val="4270531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4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5292" y="5729310"/>
            <a:ext cx="4439985" cy="1012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title"/>
          </p:nvPr>
        </p:nvSpPr>
        <p:spPr>
          <a:xfrm>
            <a:off x="107504" y="116632"/>
            <a:ext cx="8523088" cy="712643"/>
          </a:xfrm>
        </p:spPr>
        <p:txBody>
          <a:bodyPr>
            <a:noAutofit/>
          </a:bodyPr>
          <a:lstStyle/>
          <a:p>
            <a:pPr algn="l"/>
            <a:r>
              <a:rPr lang="en-GB" sz="3200" b="1" dirty="0">
                <a:solidFill>
                  <a:srgbClr val="0070C0"/>
                </a:solidFill>
                <a:latin typeface="Arial" panose="020B0604020202020204" pitchFamily="34" charset="0"/>
                <a:cs typeface="Arial" panose="020B0604020202020204" pitchFamily="34" charset="0"/>
              </a:rPr>
              <a:t> My decisions, my rights. Leave me alone!</a:t>
            </a: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16</a:t>
            </a:fld>
            <a:endParaRPr lang="en-GB" dirty="0">
              <a:solidFill>
                <a:prstClr val="black">
                  <a:tint val="75000"/>
                </a:prstClr>
              </a:solidFill>
            </a:endParaRPr>
          </a:p>
        </p:txBody>
      </p:sp>
      <p:pic>
        <p:nvPicPr>
          <p:cNvPr id="3" name="Picture 2"/>
          <p:cNvPicPr>
            <a:picLocks noChangeAspect="1"/>
          </p:cNvPicPr>
          <p:nvPr/>
        </p:nvPicPr>
        <p:blipFill>
          <a:blip r:embed="rId3"/>
          <a:stretch>
            <a:fillRect/>
          </a:stretch>
        </p:blipFill>
        <p:spPr>
          <a:xfrm>
            <a:off x="3203848" y="1412776"/>
            <a:ext cx="2268137" cy="3191854"/>
          </a:xfrm>
          <a:prstGeom prst="rect">
            <a:avLst/>
          </a:prstGeom>
        </p:spPr>
      </p:pic>
      <p:sp>
        <p:nvSpPr>
          <p:cNvPr id="4" name="Rounded Rectangle 3"/>
          <p:cNvSpPr/>
          <p:nvPr/>
        </p:nvSpPr>
        <p:spPr>
          <a:xfrm>
            <a:off x="205068" y="1054264"/>
            <a:ext cx="2714628" cy="4675046"/>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u="sng" dirty="0">
                <a:solidFill>
                  <a:schemeClr val="accent2">
                    <a:lumMod val="50000"/>
                  </a:schemeClr>
                </a:solidFill>
                <a:latin typeface="Arial" panose="020B0604020202020204" pitchFamily="34" charset="0"/>
                <a:cs typeface="Arial" panose="020B0604020202020204" pitchFamily="34" charset="0"/>
              </a:rPr>
              <a:t>Its MY choice:</a:t>
            </a:r>
          </a:p>
          <a:p>
            <a:pPr algn="ctr"/>
            <a:endParaRPr lang="en-GB" sz="2000" b="1" u="sng" dirty="0">
              <a:solidFill>
                <a:schemeClr val="accent2">
                  <a:lumMod val="50000"/>
                </a:schemeClr>
              </a:solidFill>
              <a:latin typeface="Arial" panose="020B0604020202020204" pitchFamily="34" charset="0"/>
              <a:cs typeface="Arial" panose="020B0604020202020204" pitchFamily="34" charset="0"/>
            </a:endParaRPr>
          </a:p>
          <a:p>
            <a:pPr marL="285750" indent="-285750" algn="just">
              <a:buFont typeface="Arial" panose="020B0604020202020204" pitchFamily="34" charset="0"/>
              <a:buChar char="•"/>
            </a:pPr>
            <a:r>
              <a:rPr lang="en-GB" b="1" dirty="0">
                <a:solidFill>
                  <a:schemeClr val="accent2">
                    <a:lumMod val="50000"/>
                  </a:schemeClr>
                </a:solidFill>
                <a:latin typeface="Arial" panose="020B0604020202020204" pitchFamily="34" charset="0"/>
                <a:cs typeface="Arial" panose="020B0604020202020204" pitchFamily="34" charset="0"/>
              </a:rPr>
              <a:t>Where I live</a:t>
            </a:r>
          </a:p>
          <a:p>
            <a:pPr marL="285750" indent="-285750" algn="just">
              <a:buFont typeface="Arial" panose="020B0604020202020204" pitchFamily="34" charset="0"/>
              <a:buChar char="•"/>
            </a:pPr>
            <a:r>
              <a:rPr lang="en-GB" b="1" dirty="0">
                <a:solidFill>
                  <a:schemeClr val="accent2">
                    <a:lumMod val="50000"/>
                  </a:schemeClr>
                </a:solidFill>
                <a:latin typeface="Arial" panose="020B0604020202020204" pitchFamily="34" charset="0"/>
                <a:cs typeface="Arial" panose="020B0604020202020204" pitchFamily="34" charset="0"/>
              </a:rPr>
              <a:t>How I live my life</a:t>
            </a:r>
          </a:p>
          <a:p>
            <a:pPr marL="285750" indent="-285750" algn="just">
              <a:buFont typeface="Arial" panose="020B0604020202020204" pitchFamily="34" charset="0"/>
              <a:buChar char="•"/>
            </a:pPr>
            <a:r>
              <a:rPr lang="en-GB" b="1" dirty="0">
                <a:solidFill>
                  <a:schemeClr val="accent2">
                    <a:lumMod val="50000"/>
                  </a:schemeClr>
                </a:solidFill>
                <a:latin typeface="Arial" panose="020B0604020202020204" pitchFamily="34" charset="0"/>
                <a:cs typeface="Arial" panose="020B0604020202020204" pitchFamily="34" charset="0"/>
              </a:rPr>
              <a:t>The environment </a:t>
            </a:r>
          </a:p>
          <a:p>
            <a:pPr marL="285750" indent="-285750" algn="just">
              <a:buFont typeface="Arial" panose="020B0604020202020204" pitchFamily="34" charset="0"/>
              <a:buChar char="•"/>
            </a:pPr>
            <a:r>
              <a:rPr lang="en-GB" b="1" dirty="0">
                <a:solidFill>
                  <a:schemeClr val="accent2">
                    <a:lumMod val="50000"/>
                  </a:schemeClr>
                </a:solidFill>
                <a:latin typeface="Arial" panose="020B0604020202020204" pitchFamily="34" charset="0"/>
                <a:cs typeface="Arial" panose="020B0604020202020204" pitchFamily="34" charset="0"/>
              </a:rPr>
              <a:t>To decline health or social support</a:t>
            </a:r>
          </a:p>
          <a:p>
            <a:pPr marL="285750" indent="-285750" algn="just">
              <a:buFont typeface="Arial" panose="020B0604020202020204" pitchFamily="34" charset="0"/>
              <a:buChar char="•"/>
            </a:pPr>
            <a:r>
              <a:rPr lang="en-GB" b="1" dirty="0">
                <a:solidFill>
                  <a:schemeClr val="accent2">
                    <a:lumMod val="50000"/>
                  </a:schemeClr>
                </a:solidFill>
                <a:latin typeface="Arial" panose="020B0604020202020204" pitchFamily="34" charset="0"/>
                <a:cs typeface="Arial" panose="020B0604020202020204" pitchFamily="34" charset="0"/>
              </a:rPr>
              <a:t>To accept, decline interventions, treatments, equipment </a:t>
            </a:r>
            <a:r>
              <a:rPr lang="en-GB" b="1" dirty="0" err="1">
                <a:solidFill>
                  <a:schemeClr val="accent2">
                    <a:lumMod val="50000"/>
                  </a:schemeClr>
                </a:solidFill>
                <a:latin typeface="Arial" panose="020B0604020202020204" pitchFamily="34" charset="0"/>
                <a:cs typeface="Arial" panose="020B0604020202020204" pitchFamily="34" charset="0"/>
              </a:rPr>
              <a:t>etc</a:t>
            </a:r>
            <a:r>
              <a:rPr lang="en-GB" b="1" dirty="0">
                <a:solidFill>
                  <a:schemeClr val="accent2">
                    <a:lumMod val="50000"/>
                  </a:schemeClr>
                </a:solidFill>
                <a:latin typeface="Arial" panose="020B0604020202020204" pitchFamily="34" charset="0"/>
                <a:cs typeface="Arial" panose="020B0604020202020204" pitchFamily="34" charset="0"/>
              </a:rPr>
              <a:t>  </a:t>
            </a:r>
          </a:p>
        </p:txBody>
      </p:sp>
      <p:sp>
        <p:nvSpPr>
          <p:cNvPr id="7" name="Rounded Rectangle 6"/>
          <p:cNvSpPr/>
          <p:nvPr/>
        </p:nvSpPr>
        <p:spPr>
          <a:xfrm>
            <a:off x="5868144" y="1054264"/>
            <a:ext cx="2818656" cy="4675046"/>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accent4">
                    <a:lumMod val="50000"/>
                  </a:schemeClr>
                </a:solidFill>
                <a:latin typeface="Arial" panose="020B0604020202020204" pitchFamily="34" charset="0"/>
                <a:cs typeface="Arial" panose="020B0604020202020204" pitchFamily="34" charset="0"/>
              </a:rPr>
              <a:t>What If the decisions an adult is making, negatively impact on their wellbeing?</a:t>
            </a:r>
          </a:p>
          <a:p>
            <a:pPr algn="ctr"/>
            <a:endParaRPr lang="en-GB" sz="2400" b="1" dirty="0">
              <a:solidFill>
                <a:schemeClr val="accent4">
                  <a:lumMod val="50000"/>
                </a:schemeClr>
              </a:solidFill>
              <a:latin typeface="Arial" panose="020B0604020202020204" pitchFamily="34" charset="0"/>
              <a:cs typeface="Arial" panose="020B0604020202020204" pitchFamily="34" charset="0"/>
            </a:endParaRPr>
          </a:p>
          <a:p>
            <a:pPr algn="ctr"/>
            <a:endParaRPr lang="en-GB" sz="2400" b="1" dirty="0">
              <a:solidFill>
                <a:schemeClr val="accent4">
                  <a:lumMod val="50000"/>
                </a:schemeClr>
              </a:solidFill>
              <a:latin typeface="Arial" panose="020B0604020202020204" pitchFamily="34" charset="0"/>
              <a:cs typeface="Arial" panose="020B0604020202020204" pitchFamily="34" charset="0"/>
            </a:endParaRPr>
          </a:p>
          <a:p>
            <a:pPr algn="ctr"/>
            <a:endParaRPr lang="en-GB" sz="2400" b="1" dirty="0">
              <a:solidFill>
                <a:schemeClr val="accent4">
                  <a:lumMod val="50000"/>
                </a:schemeClr>
              </a:solidFill>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4"/>
          <a:stretch>
            <a:fillRect/>
          </a:stretch>
        </p:blipFill>
        <p:spPr>
          <a:xfrm>
            <a:off x="6732240" y="4077072"/>
            <a:ext cx="1281565" cy="1332925"/>
          </a:xfrm>
          <a:prstGeom prst="rect">
            <a:avLst/>
          </a:prstGeom>
        </p:spPr>
      </p:pic>
    </p:spTree>
    <p:extLst>
      <p:ext uri="{BB962C8B-B14F-4D97-AF65-F5344CB8AC3E}">
        <p14:creationId xmlns:p14="http://schemas.microsoft.com/office/powerpoint/2010/main" val="31555881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18488" cy="1143000"/>
          </a:xfrm>
        </p:spPr>
        <p:txBody>
          <a:bodyPr rtlCol="0">
            <a:normAutofit fontScale="90000"/>
          </a:bodyPr>
          <a:lstStyle/>
          <a:p>
            <a:pPr eaLnBrk="1" fontAlgn="auto" hangingPunct="1">
              <a:spcAft>
                <a:spcPts val="0"/>
              </a:spcAft>
              <a:defRPr/>
            </a:pPr>
            <a:r>
              <a:rPr lang="en-GB" dirty="0">
                <a:latin typeface="Arial" panose="020B0604020202020204" pitchFamily="34" charset="0"/>
                <a:cs typeface="Arial" panose="020B0604020202020204" pitchFamily="34" charset="0"/>
              </a:rPr>
              <a:t>Self-neglect </a:t>
            </a:r>
            <a:br>
              <a:rPr lang="en-GB" dirty="0">
                <a:latin typeface="Arial" panose="020B0604020202020204" pitchFamily="34" charset="0"/>
                <a:cs typeface="Arial" panose="020B0604020202020204" pitchFamily="34" charset="0"/>
              </a:rPr>
            </a:br>
            <a:r>
              <a:rPr lang="en-GB" dirty="0">
                <a:latin typeface="Arial" panose="020B0604020202020204" pitchFamily="34" charset="0"/>
                <a:cs typeface="Arial" panose="020B0604020202020204" pitchFamily="34" charset="0"/>
              </a:rPr>
              <a:t>What does that mean to you?</a:t>
            </a:r>
          </a:p>
        </p:txBody>
      </p:sp>
      <p:sp>
        <p:nvSpPr>
          <p:cNvPr id="11267" name="Content Placeholder 4"/>
          <p:cNvSpPr>
            <a:spLocks noGrp="1"/>
          </p:cNvSpPr>
          <p:nvPr>
            <p:ph idx="1"/>
          </p:nvPr>
        </p:nvSpPr>
        <p:spPr/>
        <p:txBody>
          <a:bodyPr/>
          <a:lstStyle/>
          <a:p>
            <a:pPr eaLnBrk="1" hangingPunct="1"/>
            <a:endParaRPr lang="en-GB" altLang="en-US" dirty="0">
              <a:latin typeface="Arial" panose="020B0604020202020204" pitchFamily="34" charset="0"/>
              <a:cs typeface="Arial" panose="020B0604020202020204" pitchFamily="34" charset="0"/>
            </a:endParaRPr>
          </a:p>
        </p:txBody>
      </p:sp>
      <p:sp>
        <p:nvSpPr>
          <p:cNvPr id="2" name="Flowchart: Sequential Access Storage 1"/>
          <p:cNvSpPr/>
          <p:nvPr/>
        </p:nvSpPr>
        <p:spPr>
          <a:xfrm>
            <a:off x="323850" y="1600200"/>
            <a:ext cx="2654300" cy="1973263"/>
          </a:xfrm>
          <a:prstGeom prst="flowChartMagneticTape">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dirty="0"/>
              <a:t>Not taking care of themselves or allowing others to provide care.</a:t>
            </a:r>
          </a:p>
        </p:txBody>
      </p:sp>
      <p:sp>
        <p:nvSpPr>
          <p:cNvPr id="3" name="Oval Callout 2"/>
          <p:cNvSpPr/>
          <p:nvPr/>
        </p:nvSpPr>
        <p:spPr>
          <a:xfrm>
            <a:off x="6084888" y="1700212"/>
            <a:ext cx="2890562" cy="2052157"/>
          </a:xfrm>
          <a:prstGeom prst="wedgeEllipseCallout">
            <a:avLst/>
          </a:prstGeom>
          <a:ln>
            <a:solidFill>
              <a:srgbClr val="00B0F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dirty="0"/>
              <a:t>Dirty, smelly environment.  Dirty, urine soaked, faeces smeared clothing &amp; linen.</a:t>
            </a:r>
          </a:p>
        </p:txBody>
      </p:sp>
      <p:sp>
        <p:nvSpPr>
          <p:cNvPr id="5" name="Rounded Rectangular Callout 4"/>
          <p:cNvSpPr/>
          <p:nvPr/>
        </p:nvSpPr>
        <p:spPr>
          <a:xfrm rot="2253504">
            <a:off x="719138" y="4003675"/>
            <a:ext cx="2439987" cy="1736725"/>
          </a:xfrm>
          <a:prstGeom prst="wedgeRoundRectCallout">
            <a:avLst/>
          </a:prstGeom>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dirty="0"/>
              <a:t>Infestations – rats, maggots, flies etc. </a:t>
            </a:r>
          </a:p>
        </p:txBody>
      </p:sp>
      <p:sp>
        <p:nvSpPr>
          <p:cNvPr id="6" name="Rounded Rectangular Callout 5"/>
          <p:cNvSpPr/>
          <p:nvPr/>
        </p:nvSpPr>
        <p:spPr>
          <a:xfrm rot="2621378">
            <a:off x="6488113" y="4149725"/>
            <a:ext cx="1928812" cy="1941513"/>
          </a:xfrm>
          <a:prstGeom prst="wedgeRoundRectCallou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lgn="ctr" eaLnBrk="1" hangingPunct="1">
              <a:defRPr/>
            </a:pPr>
            <a:r>
              <a:rPr lang="en-GB" dirty="0"/>
              <a:t>Hoarding Including animals! </a:t>
            </a:r>
          </a:p>
        </p:txBody>
      </p:sp>
      <p:sp>
        <p:nvSpPr>
          <p:cNvPr id="9" name="Oval 8"/>
          <p:cNvSpPr/>
          <p:nvPr/>
        </p:nvSpPr>
        <p:spPr>
          <a:xfrm>
            <a:off x="2989263" y="1517650"/>
            <a:ext cx="3084512" cy="1839913"/>
          </a:xfrm>
          <a:prstGeom prst="ellipse">
            <a:avLst/>
          </a:prstGeom>
          <a:ln>
            <a:solidFill>
              <a:srgbClr val="C00000"/>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Declines treatment or surgical interventions. Stops taking medication.</a:t>
            </a:r>
          </a:p>
        </p:txBody>
      </p:sp>
      <p:sp>
        <p:nvSpPr>
          <p:cNvPr id="10" name="Rounded Rectangle 9"/>
          <p:cNvSpPr/>
          <p:nvPr/>
        </p:nvSpPr>
        <p:spPr>
          <a:xfrm>
            <a:off x="3568700" y="5013325"/>
            <a:ext cx="2227263" cy="1570038"/>
          </a:xfrm>
          <a:prstGeom prst="roundRect">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Sleeping in a chair – causing physiological problems.</a:t>
            </a:r>
          </a:p>
        </p:txBody>
      </p:sp>
      <p:sp>
        <p:nvSpPr>
          <p:cNvPr id="7" name="Snip Diagonal Corner Rectangle 6"/>
          <p:cNvSpPr/>
          <p:nvPr/>
        </p:nvSpPr>
        <p:spPr>
          <a:xfrm>
            <a:off x="3435350" y="3540125"/>
            <a:ext cx="2792413" cy="1295275"/>
          </a:xfrm>
          <a:prstGeom prst="snip2DiagRect">
            <a:avLst/>
          </a:prstGeom>
          <a:ln>
            <a:solidFill>
              <a:schemeClr val="tx2"/>
            </a:solidFill>
          </a:ln>
        </p:spPr>
        <p:style>
          <a:lnRef idx="2">
            <a:schemeClr val="accent6"/>
          </a:lnRef>
          <a:fillRef idx="1">
            <a:schemeClr val="lt1"/>
          </a:fillRef>
          <a:effectRef idx="0">
            <a:schemeClr val="accent6"/>
          </a:effectRef>
          <a:fontRef idx="minor">
            <a:schemeClr val="dk1"/>
          </a:fontRef>
        </p:style>
        <p:txBody>
          <a:bodyPr anchor="ctr"/>
          <a:lstStyle/>
          <a:p>
            <a:pPr algn="ctr">
              <a:defRPr/>
            </a:pPr>
            <a:r>
              <a:rPr lang="en-GB" dirty="0"/>
              <a:t>Declines visits. </a:t>
            </a:r>
          </a:p>
          <a:p>
            <a:pPr algn="ctr">
              <a:defRPr/>
            </a:pPr>
            <a:r>
              <a:rPr lang="en-GB" dirty="0"/>
              <a:t>Won’t allow us in. </a:t>
            </a:r>
          </a:p>
          <a:p>
            <a:pPr algn="ctr">
              <a:defRPr/>
            </a:pPr>
            <a:r>
              <a:rPr lang="en-GB" dirty="0"/>
              <a:t>Missed appointments.</a:t>
            </a:r>
          </a:p>
        </p:txBody>
      </p:sp>
      <p:sp>
        <p:nvSpPr>
          <p:cNvPr id="11275" name="Rectangle 7"/>
          <p:cNvSpPr>
            <a:spLocks noChangeArrowheads="1"/>
          </p:cNvSpPr>
          <p:nvPr/>
        </p:nvSpPr>
        <p:spPr bwMode="auto">
          <a:xfrm flipH="1">
            <a:off x="-3751263" y="1790700"/>
            <a:ext cx="460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GB" altLang="en-US" sz="1800"/>
          </a:p>
        </p:txBody>
      </p:sp>
    </p:spTree>
    <p:extLst>
      <p:ext uri="{BB962C8B-B14F-4D97-AF65-F5344CB8AC3E}">
        <p14:creationId xmlns:p14="http://schemas.microsoft.com/office/powerpoint/2010/main" val="2455336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274638"/>
            <a:ext cx="8218488" cy="1143000"/>
          </a:xfrm>
        </p:spPr>
        <p:txBody>
          <a:bodyPr>
            <a:normAutofit fontScale="90000"/>
          </a:bodyPr>
          <a:lstStyle/>
          <a:p>
            <a:pPr eaLnBrk="1" hangingPunct="1"/>
            <a:r>
              <a:rPr lang="en-GB" altLang="en-US"/>
              <a:t>Birmingham Safeguarding Adults Board (BSAB) latest Guidance:</a:t>
            </a:r>
          </a:p>
        </p:txBody>
      </p:sp>
      <p:sp>
        <p:nvSpPr>
          <p:cNvPr id="32771" name="Content Placeholder 2"/>
          <p:cNvSpPr>
            <a:spLocks noGrp="1"/>
          </p:cNvSpPr>
          <p:nvPr>
            <p:ph idx="1"/>
          </p:nvPr>
        </p:nvSpPr>
        <p:spPr>
          <a:xfrm>
            <a:off x="3706937" y="1900238"/>
            <a:ext cx="5437063" cy="4768850"/>
          </a:xfrm>
        </p:spPr>
        <p:txBody>
          <a:bodyPr/>
          <a:lstStyle/>
          <a:p>
            <a:pPr marL="0" indent="0" eaLnBrk="1" hangingPunct="1">
              <a:buFontTx/>
              <a:buNone/>
            </a:pPr>
            <a:r>
              <a:rPr lang="en-GB" altLang="en-US" dirty="0"/>
              <a:t>BSAB has produced Guidance and self-neglect risk assessment to support the process:</a:t>
            </a:r>
          </a:p>
          <a:p>
            <a:pPr marL="0" indent="0" eaLnBrk="1" hangingPunct="1">
              <a:buFontTx/>
              <a:buNone/>
            </a:pPr>
            <a:r>
              <a:rPr lang="en-GB" altLang="en-US" sz="2400" u="sng" dirty="0">
                <a:solidFill>
                  <a:srgbClr val="002060"/>
                </a:solidFill>
              </a:rPr>
              <a:t>BSAB_Self_Neglect_Guidance_and_Process_Nov_21.pdf</a:t>
            </a:r>
          </a:p>
          <a:p>
            <a:pPr marL="0" indent="0" eaLnBrk="1" hangingPunct="1">
              <a:buFontTx/>
              <a:buNone/>
            </a:pPr>
            <a:r>
              <a:rPr lang="en-GB" altLang="en-US" sz="2400" dirty="0">
                <a:solidFill>
                  <a:srgbClr val="002060"/>
                </a:solidFill>
              </a:rPr>
              <a:t>See page 46 for the assessment which must be completed on all cases</a:t>
            </a:r>
          </a:p>
          <a:p>
            <a:pPr marL="0" indent="0" eaLnBrk="1" hangingPunct="1">
              <a:buFontTx/>
              <a:buNone/>
            </a:pPr>
            <a:endParaRPr lang="en-GB" altLang="en-US" sz="2800" u="sng" dirty="0">
              <a:solidFill>
                <a:srgbClr val="002060"/>
              </a:solidFill>
            </a:endParaRPr>
          </a:p>
          <a:p>
            <a:pPr marL="0" indent="0" eaLnBrk="1" hangingPunct="1">
              <a:buFontTx/>
              <a:buNone/>
            </a:pPr>
            <a:endParaRPr lang="en-GB" altLang="en-US" dirty="0"/>
          </a:p>
        </p:txBody>
      </p:sp>
      <p:pic>
        <p:nvPicPr>
          <p:cNvPr id="32772"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886936"/>
            <a:ext cx="3527425" cy="418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3172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7353" name="Rectangle 57352">
            <a:extLst>
              <a:ext uri="{FF2B5EF4-FFF2-40B4-BE49-F238E27FC236}">
                <a16:creationId xmlns:a16="http://schemas.microsoft.com/office/drawing/2014/main" id="{117AB3D3-3C9C-4DED-809A-78734805B8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3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46" name="Title 1"/>
          <p:cNvSpPr>
            <a:spLocks noGrp="1"/>
          </p:cNvSpPr>
          <p:nvPr>
            <p:ph type="title"/>
          </p:nvPr>
        </p:nvSpPr>
        <p:spPr>
          <a:xfrm>
            <a:off x="595246" y="386930"/>
            <a:ext cx="7549592" cy="1298448"/>
          </a:xfrm>
        </p:spPr>
        <p:txBody>
          <a:bodyPr anchor="b">
            <a:normAutofit/>
          </a:bodyPr>
          <a:lstStyle/>
          <a:p>
            <a:pPr eaLnBrk="1" hangingPunct="1">
              <a:lnSpc>
                <a:spcPct val="90000"/>
              </a:lnSpc>
            </a:pPr>
            <a:r>
              <a:rPr lang="en-GB" altLang="en-US" sz="4200"/>
              <a:t>Duty of Care &amp; Risk Enablement:</a:t>
            </a:r>
            <a:br>
              <a:rPr lang="en-GB" altLang="en-US" sz="4200"/>
            </a:br>
            <a:endParaRPr lang="en-GB" altLang="en-US" sz="4200"/>
          </a:p>
        </p:txBody>
      </p:sp>
      <p:sp>
        <p:nvSpPr>
          <p:cNvPr id="57355" name="Rectangle 57354">
            <a:extLst>
              <a:ext uri="{FF2B5EF4-FFF2-40B4-BE49-F238E27FC236}">
                <a16:creationId xmlns:a16="http://schemas.microsoft.com/office/drawing/2014/main" id="{3A9A4357-BD1D-4622-A4FE-766E6AB8DE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1998845"/>
            <a:ext cx="8590945" cy="7816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357" name="Rectangle 57356">
            <a:extLst>
              <a:ext uri="{FF2B5EF4-FFF2-40B4-BE49-F238E27FC236}">
                <a16:creationId xmlns:a16="http://schemas.microsoft.com/office/drawing/2014/main" id="{E659831F-0D9A-4C63-9EBB-8435B85A4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3079"/>
            <a:ext cx="8537521" cy="4267991"/>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372688" y="2203079"/>
            <a:ext cx="4060959" cy="4035880"/>
          </a:xfrm>
        </p:spPr>
        <p:txBody>
          <a:bodyPr anchor="ctr">
            <a:normAutofit/>
          </a:bodyPr>
          <a:lstStyle/>
          <a:p>
            <a:pPr marL="0" indent="0" eaLnBrk="1" hangingPunct="1">
              <a:buNone/>
              <a:defRPr/>
            </a:pPr>
            <a:endParaRPr lang="en-GB" sz="2000" dirty="0">
              <a:latin typeface="Arial" panose="020B0604020202020204" pitchFamily="34" charset="0"/>
              <a:cs typeface="Arial" panose="020B0604020202020204" pitchFamily="34" charset="0"/>
            </a:endParaRPr>
          </a:p>
          <a:p>
            <a:pPr marL="0" indent="0" eaLnBrk="1" hangingPunct="1">
              <a:buNone/>
              <a:defRPr/>
            </a:pPr>
            <a:endParaRPr lang="en-GB" sz="2000" dirty="0">
              <a:latin typeface="Arial" panose="020B0604020202020204" pitchFamily="34" charset="0"/>
              <a:cs typeface="Arial" panose="020B0604020202020204" pitchFamily="34" charset="0"/>
            </a:endParaRPr>
          </a:p>
          <a:p>
            <a:pPr marL="0" indent="0" eaLnBrk="1" hangingPunct="1">
              <a:buNone/>
              <a:defRPr/>
            </a:pPr>
            <a:r>
              <a:rPr lang="en-GB" sz="2000" dirty="0">
                <a:latin typeface="Arial" panose="020B0604020202020204" pitchFamily="34" charset="0"/>
                <a:cs typeface="Arial" panose="020B0604020202020204" pitchFamily="34" charset="0"/>
              </a:rPr>
              <a:t>Managing the balance between protecting adults at risk from self-neglect against their right to self-determination is a serious challenge for all services and agencies.</a:t>
            </a:r>
          </a:p>
          <a:p>
            <a:pPr marL="0" indent="0" eaLnBrk="1" hangingPunct="1">
              <a:buNone/>
              <a:defRPr/>
            </a:pPr>
            <a:endParaRPr lang="en-GB" sz="2000" dirty="0">
              <a:latin typeface="Arial" panose="020B0604020202020204" pitchFamily="34" charset="0"/>
              <a:cs typeface="Arial" panose="020B0604020202020204" pitchFamily="34" charset="0"/>
            </a:endParaRPr>
          </a:p>
          <a:p>
            <a:pPr marL="0" indent="0" eaLnBrk="1" hangingPunct="1">
              <a:buNone/>
              <a:defRPr/>
            </a:pPr>
            <a:r>
              <a:rPr lang="en-GB" sz="2000" dirty="0">
                <a:latin typeface="Arial" panose="020B0604020202020204" pitchFamily="34" charset="0"/>
                <a:cs typeface="Arial" panose="020B0604020202020204" pitchFamily="34" charset="0"/>
              </a:rPr>
              <a:t>Using an objective assessment tool will support problem solving objectively.</a:t>
            </a:r>
          </a:p>
          <a:p>
            <a:pPr marL="0" indent="0" eaLnBrk="1" hangingPunct="1">
              <a:buNone/>
              <a:defRPr/>
            </a:pPr>
            <a:endParaRPr lang="en-GB" sz="1700" dirty="0"/>
          </a:p>
          <a:p>
            <a:pPr marL="0" indent="0" eaLnBrk="1" hangingPunct="1">
              <a:buNone/>
              <a:defRPr/>
            </a:pPr>
            <a:endParaRPr lang="en-GB" sz="1700" dirty="0"/>
          </a:p>
          <a:p>
            <a:pPr marL="0" indent="0" eaLnBrk="1" hangingPunct="1">
              <a:buNone/>
              <a:defRPr/>
            </a:pPr>
            <a:endParaRPr lang="en-GB" sz="1700" dirty="0"/>
          </a:p>
          <a:p>
            <a:pPr eaLnBrk="1" hangingPunct="1">
              <a:buFont typeface="Arial" charset="0"/>
              <a:buChar char="•"/>
              <a:defRPr/>
            </a:pPr>
            <a:endParaRPr lang="en-GB" sz="1700" dirty="0"/>
          </a:p>
        </p:txBody>
      </p:sp>
      <p:pic>
        <p:nvPicPr>
          <p:cNvPr id="57348" name="Picture 13" descr="C:\Users\catherine.knox\AppData\Local\Microsoft\Windows\Temporary Internet Files\Content.IE5\TYU5SPD1\balanca[1].png"/>
          <p:cNvPicPr>
            <a:picLocks noChangeAspect="1" noChangeArrowheads="1"/>
          </p:cNvPicPr>
          <p:nvPr/>
        </p:nvPicPr>
        <p:blipFill>
          <a:blip r:embed="rId3">
            <a:extLst>
              <a:ext uri="{28A0092B-C50C-407E-A947-70E740481C1C}">
                <a14:useLocalDpi xmlns:a14="http://schemas.microsoft.com/office/drawing/2010/main" val="0"/>
              </a:ext>
            </a:extLst>
          </a:blip>
          <a:srcRect l="14333" r="15192"/>
          <a:stretch/>
        </p:blipFill>
        <p:spPr bwMode="auto">
          <a:xfrm>
            <a:off x="4433649" y="2484255"/>
            <a:ext cx="3862707" cy="37142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9" name="Rectangle 57358">
            <a:extLst>
              <a:ext uri="{FF2B5EF4-FFF2-40B4-BE49-F238E27FC236}">
                <a16:creationId xmlns:a16="http://schemas.microsoft.com/office/drawing/2014/main" id="{E6995CE5-F890-4ABA-82A2-26507CE8D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323318" y="2332075"/>
            <a:ext cx="781700" cy="11428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766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7029400"/>
            <a:ext cx="6516216" cy="1143000"/>
          </a:xfrm>
        </p:spPr>
        <p:txBody>
          <a:bodyPr/>
          <a:lstStyle/>
          <a:p>
            <a:pPr eaLnBrk="1" hangingPunct="1">
              <a:defRPr/>
            </a:pPr>
            <a:r>
              <a:rPr lang="en-GB" dirty="0"/>
              <a:t>Safeguarding adults</a:t>
            </a:r>
          </a:p>
        </p:txBody>
      </p:sp>
      <p:pic>
        <p:nvPicPr>
          <p:cNvPr id="53251"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154" t="21324" r="32941" b="26471"/>
          <a:stretch>
            <a:fillRect/>
          </a:stretch>
        </p:blipFill>
        <p:spPr>
          <a:xfrm>
            <a:off x="0" y="1196752"/>
            <a:ext cx="9144000" cy="5661248"/>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1"/>
          <p:cNvSpPr txBox="1">
            <a:spLocks/>
          </p:cNvSpPr>
          <p:nvPr/>
        </p:nvSpPr>
        <p:spPr>
          <a:xfrm>
            <a:off x="179512" y="0"/>
            <a:ext cx="8964488" cy="1556792"/>
          </a:xfrm>
          <a:prstGeom prst="rect">
            <a:avLst/>
          </a:prstGeom>
        </p:spPr>
        <p:txBody>
          <a:bodyPr anchor="ctr">
            <a:normAutofit/>
            <a:scene3d>
              <a:camera prst="orthographicFront"/>
              <a:lightRig rig="soft" dir="t">
                <a:rot lat="0" lon="0" rev="16800000"/>
              </a:lightRig>
            </a:scene3d>
            <a:sp3d prstMaterial="softEdge"/>
          </a:bodyPr>
          <a:lst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Lucida Sans" pitchFamily="34" charset="0"/>
              </a:defRPr>
            </a:lvl2pPr>
            <a:lvl3pPr algn="ctr" rtl="0" eaLnBrk="0" fontAlgn="base" hangingPunct="0">
              <a:spcBef>
                <a:spcPct val="0"/>
              </a:spcBef>
              <a:spcAft>
                <a:spcPct val="0"/>
              </a:spcAft>
              <a:defRPr sz="4100" b="1">
                <a:solidFill>
                  <a:schemeClr val="tx1"/>
                </a:solidFill>
                <a:latin typeface="Lucida Sans" pitchFamily="34" charset="0"/>
              </a:defRPr>
            </a:lvl3pPr>
            <a:lvl4pPr algn="ctr" rtl="0" eaLnBrk="0" fontAlgn="base" hangingPunct="0">
              <a:spcBef>
                <a:spcPct val="0"/>
              </a:spcBef>
              <a:spcAft>
                <a:spcPct val="0"/>
              </a:spcAft>
              <a:defRPr sz="4100" b="1">
                <a:solidFill>
                  <a:schemeClr val="tx1"/>
                </a:solidFill>
                <a:latin typeface="Lucida Sans" pitchFamily="34" charset="0"/>
              </a:defRPr>
            </a:lvl4pPr>
            <a:lvl5pPr algn="ctr" rtl="0" eaLnBrk="0" fontAlgn="base" hangingPunct="0">
              <a:spcBef>
                <a:spcPct val="0"/>
              </a:spcBef>
              <a:spcAft>
                <a:spcPct val="0"/>
              </a:spcAft>
              <a:defRPr sz="4100" b="1">
                <a:solidFill>
                  <a:schemeClr val="tx1"/>
                </a:solidFill>
                <a:latin typeface="Lucida Sans" pitchFamily="34" charset="0"/>
              </a:defRPr>
            </a:lvl5pPr>
            <a:lvl6pPr marL="457200" algn="ctr" rtl="0" fontAlgn="base">
              <a:spcBef>
                <a:spcPct val="0"/>
              </a:spcBef>
              <a:spcAft>
                <a:spcPct val="0"/>
              </a:spcAft>
              <a:defRPr sz="4100" b="1">
                <a:solidFill>
                  <a:schemeClr val="tx1"/>
                </a:solidFill>
                <a:latin typeface="Lucida Sans" pitchFamily="34" charset="0"/>
              </a:defRPr>
            </a:lvl6pPr>
            <a:lvl7pPr marL="914400" algn="ctr" rtl="0" fontAlgn="base">
              <a:spcBef>
                <a:spcPct val="0"/>
              </a:spcBef>
              <a:spcAft>
                <a:spcPct val="0"/>
              </a:spcAft>
              <a:defRPr sz="4100" b="1">
                <a:solidFill>
                  <a:schemeClr val="tx1"/>
                </a:solidFill>
                <a:latin typeface="Lucida Sans" pitchFamily="34" charset="0"/>
              </a:defRPr>
            </a:lvl7pPr>
            <a:lvl8pPr marL="1371600" algn="ctr" rtl="0" fontAlgn="base">
              <a:spcBef>
                <a:spcPct val="0"/>
              </a:spcBef>
              <a:spcAft>
                <a:spcPct val="0"/>
              </a:spcAft>
              <a:defRPr sz="4100" b="1">
                <a:solidFill>
                  <a:schemeClr val="tx1"/>
                </a:solidFill>
                <a:latin typeface="Lucida Sans" pitchFamily="34" charset="0"/>
              </a:defRPr>
            </a:lvl8pPr>
            <a:lvl9pPr marL="1828800" algn="ctr" rtl="0" fontAlgn="base">
              <a:spcBef>
                <a:spcPct val="0"/>
              </a:spcBef>
              <a:spcAft>
                <a:spcPct val="0"/>
              </a:spcAft>
              <a:defRPr sz="4100" b="1">
                <a:solidFill>
                  <a:schemeClr val="tx1"/>
                </a:solidFill>
                <a:latin typeface="Lucida Sans" pitchFamily="34" charset="0"/>
              </a:defRPr>
            </a:lvl9pPr>
          </a:lstStyle>
          <a:p>
            <a:pPr algn="l" eaLnBrk="1" fontAlgn="auto" hangingPunct="1">
              <a:spcAft>
                <a:spcPts val="0"/>
              </a:spcAft>
              <a:defRPr/>
            </a:pPr>
            <a:r>
              <a:rPr lang="en-GB" sz="3200" dirty="0">
                <a:solidFill>
                  <a:schemeClr val="accent1">
                    <a:lumMod val="50000"/>
                  </a:schemeClr>
                </a:solidFill>
                <a:effectLst/>
                <a:latin typeface="Arial" panose="020B0604020202020204" pitchFamily="34" charset="0"/>
                <a:cs typeface="Arial" panose="020B0604020202020204" pitchFamily="34" charset="0"/>
              </a:rPr>
              <a:t>Safeguarding Adults Training &amp; Competence.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Self-neglect Risk Assessment</a:t>
            </a:r>
          </a:p>
        </p:txBody>
      </p:sp>
      <p:sp>
        <p:nvSpPr>
          <p:cNvPr id="4" name="Slide Number Placeholder 3"/>
          <p:cNvSpPr>
            <a:spLocks noGrp="1"/>
          </p:cNvSpPr>
          <p:nvPr>
            <p:ph type="sldNum" sz="quarter" idx="12"/>
          </p:nvPr>
        </p:nvSpPr>
        <p:spPr/>
        <p:txBody>
          <a:bodyPr/>
          <a:lstStyle/>
          <a:p>
            <a:fld id="{B4E065AA-8417-42B6-93BE-0215F7A21DC9}" type="slidenum">
              <a:rPr lang="en-GB" smtClean="0">
                <a:solidFill>
                  <a:prstClr val="black">
                    <a:tint val="75000"/>
                  </a:prstClr>
                </a:solidFill>
              </a:rPr>
              <a:pPr/>
              <a:t>20</a:t>
            </a:fld>
            <a:endParaRPr lang="en-GB">
              <a:solidFill>
                <a:prstClr val="black">
                  <a:tint val="75000"/>
                </a:prstClr>
              </a:solidFill>
            </a:endParaRPr>
          </a:p>
        </p:txBody>
      </p:sp>
      <p:pic>
        <p:nvPicPr>
          <p:cNvPr id="7" name="Content Placeholder 6"/>
          <p:cNvPicPr>
            <a:picLocks noGrp="1" noChangeAspect="1"/>
          </p:cNvPicPr>
          <p:nvPr>
            <p:ph idx="1"/>
          </p:nvPr>
        </p:nvPicPr>
        <p:blipFill>
          <a:blip r:embed="rId3"/>
          <a:stretch>
            <a:fillRect/>
          </a:stretch>
        </p:blipFill>
        <p:spPr>
          <a:xfrm>
            <a:off x="0" y="1988840"/>
            <a:ext cx="8388424" cy="2088232"/>
          </a:xfrm>
          <a:prstGeom prst="rect">
            <a:avLst/>
          </a:prstGeom>
        </p:spPr>
      </p:pic>
      <p:sp>
        <p:nvSpPr>
          <p:cNvPr id="9" name="Rectangle 8"/>
          <p:cNvSpPr/>
          <p:nvPr/>
        </p:nvSpPr>
        <p:spPr>
          <a:xfrm>
            <a:off x="457200" y="4302310"/>
            <a:ext cx="8229600" cy="1790985"/>
          </a:xfrm>
          <a:prstGeom prst="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rtlCol="0" anchor="ctr"/>
          <a:lstStyle/>
          <a:p>
            <a:r>
              <a:rPr lang="en-GB" altLang="en-US" sz="2400" dirty="0">
                <a:solidFill>
                  <a:srgbClr val="002060"/>
                </a:solidFill>
                <a:latin typeface="Arial" panose="020B0604020202020204" pitchFamily="34" charset="0"/>
                <a:cs typeface="Arial" panose="020B0604020202020204" pitchFamily="34" charset="0"/>
              </a:rPr>
              <a:t>Within the BSAB Guidance there is a Self-neglect Risk Assessment  which can be found here:</a:t>
            </a:r>
          </a:p>
          <a:p>
            <a:endParaRPr lang="en-GB" altLang="en-US" sz="2400" dirty="0">
              <a:solidFill>
                <a:srgbClr val="002060"/>
              </a:solidFill>
              <a:latin typeface="Arial" panose="020B0604020202020204" pitchFamily="34" charset="0"/>
              <a:cs typeface="Arial" panose="020B0604020202020204" pitchFamily="34" charset="0"/>
            </a:endParaRPr>
          </a:p>
          <a:p>
            <a:r>
              <a:rPr lang="en-GB" altLang="en-US" u="sng" dirty="0">
                <a:solidFill>
                  <a:srgbClr val="002060"/>
                </a:solidFill>
              </a:rPr>
              <a:t>https://www.bsab.org/downloads/file/175/self-neglect-risk-assessment</a:t>
            </a:r>
          </a:p>
        </p:txBody>
      </p:sp>
    </p:spTree>
    <p:extLst>
      <p:ext uri="{BB962C8B-B14F-4D97-AF65-F5344CB8AC3E}">
        <p14:creationId xmlns:p14="http://schemas.microsoft.com/office/powerpoint/2010/main" val="28817029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384969" y="0"/>
            <a:ext cx="8218488" cy="1143000"/>
          </a:xfrm>
        </p:spPr>
        <p:txBody>
          <a:bodyPr/>
          <a:lstStyle/>
          <a:p>
            <a:r>
              <a:rPr lang="en-GB" altLang="en-US" dirty="0"/>
              <a:t>BSAB Self-neglect Pathway:</a:t>
            </a:r>
          </a:p>
        </p:txBody>
      </p:sp>
      <p:pic>
        <p:nvPicPr>
          <p:cNvPr id="33795"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30163" y="1052736"/>
            <a:ext cx="8928100" cy="5689377"/>
          </a:xfrm>
        </p:spPr>
      </p:pic>
    </p:spTree>
    <p:extLst>
      <p:ext uri="{BB962C8B-B14F-4D97-AF65-F5344CB8AC3E}">
        <p14:creationId xmlns:p14="http://schemas.microsoft.com/office/powerpoint/2010/main" val="16998513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a:extLst>
              <a:ext uri="{FF2B5EF4-FFF2-40B4-BE49-F238E27FC236}">
                <a16:creationId xmlns:a16="http://schemas.microsoft.com/office/drawing/2014/main" id="{924DDEFF-06FE-43B0-B90E-E6C34FEEFF55}"/>
              </a:ext>
            </a:extLst>
          </p:cNvPr>
          <p:cNvSpPr txBox="1"/>
          <p:nvPr/>
        </p:nvSpPr>
        <p:spPr>
          <a:xfrm>
            <a:off x="6355631" y="1176212"/>
            <a:ext cx="1573556"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25" name="TextBox 24">
            <a:extLst>
              <a:ext uri="{FF2B5EF4-FFF2-40B4-BE49-F238E27FC236}">
                <a16:creationId xmlns:a16="http://schemas.microsoft.com/office/drawing/2014/main" id="{F4C124C0-05E8-4644-AA9A-0620716E76A6}"/>
              </a:ext>
            </a:extLst>
          </p:cNvPr>
          <p:cNvSpPr txBox="1"/>
          <p:nvPr/>
        </p:nvSpPr>
        <p:spPr>
          <a:xfrm>
            <a:off x="3336609" y="1148507"/>
            <a:ext cx="1990400" cy="369332"/>
          </a:xfrm>
          <a:prstGeom prst="rect">
            <a:avLst/>
          </a:prstGeom>
          <a:solidFill>
            <a:srgbClr val="EAEAEA"/>
          </a:solidFill>
        </p:spPr>
        <p:txBody>
          <a:bodyPr wrap="square" rtlCol="0">
            <a:spAutoFit/>
          </a:bodyPr>
          <a:lstStyle/>
          <a:p>
            <a:pPr defTabSz="457200"/>
            <a:endParaRPr lang="en-GB" dirty="0">
              <a:solidFill>
                <a:prstClr val="black"/>
              </a:solidFill>
            </a:endParaRPr>
          </a:p>
        </p:txBody>
      </p:sp>
      <p:sp>
        <p:nvSpPr>
          <p:cNvPr id="24" name="TextBox 23">
            <a:extLst>
              <a:ext uri="{FF2B5EF4-FFF2-40B4-BE49-F238E27FC236}">
                <a16:creationId xmlns:a16="http://schemas.microsoft.com/office/drawing/2014/main" id="{3C220373-E47B-4927-A57D-A7B0A18CD046}"/>
              </a:ext>
            </a:extLst>
          </p:cNvPr>
          <p:cNvSpPr txBox="1"/>
          <p:nvPr/>
        </p:nvSpPr>
        <p:spPr>
          <a:xfrm>
            <a:off x="722006" y="1158669"/>
            <a:ext cx="1573556"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20" name="TextBox 19">
            <a:extLst>
              <a:ext uri="{FF2B5EF4-FFF2-40B4-BE49-F238E27FC236}">
                <a16:creationId xmlns:a16="http://schemas.microsoft.com/office/drawing/2014/main" id="{A0B7FE75-B5EC-4C72-BF1E-440D1EE9DDD8}"/>
              </a:ext>
            </a:extLst>
          </p:cNvPr>
          <p:cNvSpPr txBox="1"/>
          <p:nvPr/>
        </p:nvSpPr>
        <p:spPr>
          <a:xfrm>
            <a:off x="1288353" y="2630893"/>
            <a:ext cx="1573556"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22" name="TextBox 21">
            <a:extLst>
              <a:ext uri="{FF2B5EF4-FFF2-40B4-BE49-F238E27FC236}">
                <a16:creationId xmlns:a16="http://schemas.microsoft.com/office/drawing/2014/main" id="{9744399A-A0C5-4226-B35A-C6DDAA2C29D2}"/>
              </a:ext>
            </a:extLst>
          </p:cNvPr>
          <p:cNvSpPr txBox="1"/>
          <p:nvPr/>
        </p:nvSpPr>
        <p:spPr>
          <a:xfrm>
            <a:off x="6245126" y="5322771"/>
            <a:ext cx="2091677" cy="923330"/>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p:txBody>
      </p:sp>
      <p:sp>
        <p:nvSpPr>
          <p:cNvPr id="21" name="TextBox 20">
            <a:extLst>
              <a:ext uri="{FF2B5EF4-FFF2-40B4-BE49-F238E27FC236}">
                <a16:creationId xmlns:a16="http://schemas.microsoft.com/office/drawing/2014/main" id="{77F4BDE8-CD18-4F57-917A-BEDC0969A68D}"/>
              </a:ext>
            </a:extLst>
          </p:cNvPr>
          <p:cNvSpPr txBox="1"/>
          <p:nvPr/>
        </p:nvSpPr>
        <p:spPr>
          <a:xfrm>
            <a:off x="3368721" y="5451957"/>
            <a:ext cx="2054836"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19" name="TextBox 18">
            <a:extLst>
              <a:ext uri="{FF2B5EF4-FFF2-40B4-BE49-F238E27FC236}">
                <a16:creationId xmlns:a16="http://schemas.microsoft.com/office/drawing/2014/main" id="{CA1403E4-5C1E-4D04-9C66-629F5B0057F7}"/>
              </a:ext>
            </a:extLst>
          </p:cNvPr>
          <p:cNvSpPr txBox="1"/>
          <p:nvPr/>
        </p:nvSpPr>
        <p:spPr>
          <a:xfrm>
            <a:off x="662754" y="5487404"/>
            <a:ext cx="1573556" cy="369332"/>
          </a:xfrm>
          <a:prstGeom prst="rect">
            <a:avLst/>
          </a:prstGeom>
          <a:solidFill>
            <a:srgbClr val="EAEAEA"/>
          </a:solidFill>
        </p:spPr>
        <p:txBody>
          <a:bodyPr wrap="square" rtlCol="0">
            <a:spAutoFit/>
          </a:bodyPr>
          <a:lstStyle/>
          <a:p>
            <a:pPr defTabSz="457200"/>
            <a:endParaRPr lang="en-GB" dirty="0">
              <a:solidFill>
                <a:prstClr val="black"/>
              </a:solidFill>
            </a:endParaRPr>
          </a:p>
        </p:txBody>
      </p:sp>
      <p:pic>
        <p:nvPicPr>
          <p:cNvPr id="3" name="Picture 2">
            <a:extLst>
              <a:ext uri="{FF2B5EF4-FFF2-40B4-BE49-F238E27FC236}">
                <a16:creationId xmlns:a16="http://schemas.microsoft.com/office/drawing/2014/main" id="{41089596-EB1D-420B-8B0B-77CBD3FB181A}"/>
              </a:ext>
            </a:extLst>
          </p:cNvPr>
          <p:cNvPicPr>
            <a:picLocks noChangeAspect="1"/>
          </p:cNvPicPr>
          <p:nvPr/>
        </p:nvPicPr>
        <p:blipFill rotWithShape="1">
          <a:blip r:embed="rId3"/>
          <a:srcRect t="19130" b="12657"/>
          <a:stretch/>
        </p:blipFill>
        <p:spPr>
          <a:xfrm>
            <a:off x="409829" y="502563"/>
            <a:ext cx="8299770" cy="5464377"/>
          </a:xfrm>
          <a:prstGeom prst="rect">
            <a:avLst/>
          </a:prstGeom>
        </p:spPr>
      </p:pic>
      <p:pic>
        <p:nvPicPr>
          <p:cNvPr id="2" name="Picture 1">
            <a:extLst>
              <a:ext uri="{FF2B5EF4-FFF2-40B4-BE49-F238E27FC236}">
                <a16:creationId xmlns:a16="http://schemas.microsoft.com/office/drawing/2014/main" id="{FE714CCD-6159-4B10-9CDA-97C5B5E6B2ED}"/>
              </a:ext>
            </a:extLst>
          </p:cNvPr>
          <p:cNvPicPr>
            <a:picLocks noChangeAspect="1"/>
          </p:cNvPicPr>
          <p:nvPr/>
        </p:nvPicPr>
        <p:blipFill rotWithShape="1">
          <a:blip r:embed="rId4"/>
          <a:srcRect t="19130" b="12657"/>
          <a:stretch/>
        </p:blipFill>
        <p:spPr>
          <a:xfrm>
            <a:off x="409827" y="188640"/>
            <a:ext cx="8858519" cy="6096203"/>
          </a:xfrm>
          <a:prstGeom prst="rect">
            <a:avLst/>
          </a:prstGeom>
        </p:spPr>
      </p:pic>
      <p:sp>
        <p:nvSpPr>
          <p:cNvPr id="16" name="TextBox 15">
            <a:extLst>
              <a:ext uri="{FF2B5EF4-FFF2-40B4-BE49-F238E27FC236}">
                <a16:creationId xmlns:a16="http://schemas.microsoft.com/office/drawing/2014/main" id="{D275B00F-BE9F-4F2D-B364-BA5E4ECEE453}"/>
              </a:ext>
            </a:extLst>
          </p:cNvPr>
          <p:cNvSpPr txBox="1"/>
          <p:nvPr/>
        </p:nvSpPr>
        <p:spPr>
          <a:xfrm>
            <a:off x="1288352" y="2515885"/>
            <a:ext cx="7222900" cy="803439"/>
          </a:xfrm>
          <a:prstGeom prst="rect">
            <a:avLst/>
          </a:prstGeom>
          <a:solidFill>
            <a:srgbClr val="ECECEC"/>
          </a:solidFill>
        </p:spPr>
        <p:txBody>
          <a:bodyPr wrap="square" rtlCol="0">
            <a:spAutoFit/>
          </a:bodyPr>
          <a:lstStyle/>
          <a:p>
            <a:pPr defTabSz="457200"/>
            <a:endParaRPr lang="en-GB" dirty="0">
              <a:solidFill>
                <a:prstClr val="black"/>
              </a:solidFill>
            </a:endParaRPr>
          </a:p>
        </p:txBody>
      </p:sp>
      <p:sp>
        <p:nvSpPr>
          <p:cNvPr id="17" name="TextBox 16">
            <a:extLst>
              <a:ext uri="{FF2B5EF4-FFF2-40B4-BE49-F238E27FC236}">
                <a16:creationId xmlns:a16="http://schemas.microsoft.com/office/drawing/2014/main" id="{0BF2D2DB-0E42-4C8F-8EA4-2FAA89FA6751}"/>
              </a:ext>
            </a:extLst>
          </p:cNvPr>
          <p:cNvSpPr txBox="1"/>
          <p:nvPr/>
        </p:nvSpPr>
        <p:spPr>
          <a:xfrm>
            <a:off x="639215" y="4029985"/>
            <a:ext cx="7032568" cy="803439"/>
          </a:xfrm>
          <a:prstGeom prst="rect">
            <a:avLst/>
          </a:prstGeom>
          <a:solidFill>
            <a:srgbClr val="ECECEC"/>
          </a:solidFill>
        </p:spPr>
        <p:txBody>
          <a:bodyPr wrap="square" rtlCol="0">
            <a:spAutoFit/>
          </a:bodyPr>
          <a:lstStyle/>
          <a:p>
            <a:pPr defTabSz="457200"/>
            <a:endParaRPr lang="en-GB" dirty="0">
              <a:solidFill>
                <a:prstClr val="black"/>
              </a:solidFill>
            </a:endParaRPr>
          </a:p>
        </p:txBody>
      </p:sp>
      <p:sp>
        <p:nvSpPr>
          <p:cNvPr id="7" name="Flowchart: Alternate Process 6">
            <a:extLst>
              <a:ext uri="{FF2B5EF4-FFF2-40B4-BE49-F238E27FC236}">
                <a16:creationId xmlns:a16="http://schemas.microsoft.com/office/drawing/2014/main" id="{DB0D70F5-6D0E-415E-AD00-3ECE0A6E1B12}"/>
              </a:ext>
            </a:extLst>
          </p:cNvPr>
          <p:cNvSpPr/>
          <p:nvPr/>
        </p:nvSpPr>
        <p:spPr>
          <a:xfrm>
            <a:off x="1039522" y="2128743"/>
            <a:ext cx="3244446" cy="1144359"/>
          </a:xfrm>
          <a:prstGeom prst="flowChartAlternateProcess">
            <a:avLst/>
          </a:prstGeom>
          <a:solidFill>
            <a:schemeClr val="bg1">
              <a:lumMod val="65000"/>
            </a:schemeClr>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GB" sz="1200" u="sng" dirty="0">
                <a:solidFill>
                  <a:schemeClr val="tx1"/>
                </a:solidFill>
                <a:latin typeface="Arial" panose="020B0604020202020204" pitchFamily="34" charset="0"/>
                <a:cs typeface="Arial" panose="020B0604020202020204" pitchFamily="34" charset="0"/>
              </a:rPr>
              <a:t>2010</a:t>
            </a:r>
            <a:r>
              <a:rPr lang="en-GB" sz="1200" dirty="0">
                <a:solidFill>
                  <a:schemeClr val="tx1"/>
                </a:solidFill>
                <a:latin typeface="Arial" panose="020B0604020202020204" pitchFamily="34" charset="0"/>
                <a:cs typeface="Arial" panose="020B0604020202020204" pitchFamily="34" charset="0"/>
              </a:rPr>
              <a:t> referred to DNs for care of feet &amp; legs; applying creams and dressings.</a:t>
            </a:r>
          </a:p>
          <a:p>
            <a:pPr algn="ctr" defTabSz="457200"/>
            <a:r>
              <a:rPr lang="en-GB" sz="1200" dirty="0">
                <a:solidFill>
                  <a:schemeClr val="tx1"/>
                </a:solidFill>
                <a:latin typeface="Arial" panose="020B0604020202020204" pitchFamily="34" charset="0"/>
                <a:cs typeface="Arial" panose="020B0604020202020204" pitchFamily="34" charset="0"/>
              </a:rPr>
              <a:t>Visits were several times per week. Despite this wounds to feet &amp; legs did not heal &amp; Pressure Ulcers developed</a:t>
            </a:r>
            <a:endParaRPr lang="en-GB" sz="1200" dirty="0">
              <a:solidFill>
                <a:schemeClr val="tx1"/>
              </a:solidFill>
            </a:endParaRPr>
          </a:p>
        </p:txBody>
      </p:sp>
      <p:sp>
        <p:nvSpPr>
          <p:cNvPr id="9" name="Flowchart: Alternate Process 8">
            <a:extLst>
              <a:ext uri="{FF2B5EF4-FFF2-40B4-BE49-F238E27FC236}">
                <a16:creationId xmlns:a16="http://schemas.microsoft.com/office/drawing/2014/main" id="{89FA8F3E-99D9-4CA6-9218-303FAB4994B0}"/>
              </a:ext>
            </a:extLst>
          </p:cNvPr>
          <p:cNvSpPr/>
          <p:nvPr/>
        </p:nvSpPr>
        <p:spPr>
          <a:xfrm>
            <a:off x="4355976" y="2152818"/>
            <a:ext cx="2088232" cy="1120284"/>
          </a:xfrm>
          <a:prstGeom prst="flowChartAlternateProcess">
            <a:avLst/>
          </a:prstGeom>
          <a:solidFill>
            <a:srgbClr val="AC0000"/>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GB" sz="1200" dirty="0">
                <a:solidFill>
                  <a:prstClr val="white"/>
                </a:solidFill>
                <a:latin typeface="Arial" panose="020B0604020202020204" pitchFamily="34" charset="0"/>
                <a:cs typeface="Arial" panose="020B0604020202020204" pitchFamily="34" charset="0"/>
              </a:rPr>
              <a:t>Over the years the wounds improved then deteriorate with non-concordance a factor for periods</a:t>
            </a:r>
            <a:endParaRPr lang="en-GB" sz="1200" dirty="0">
              <a:solidFill>
                <a:prstClr val="white"/>
              </a:solidFill>
            </a:endParaRPr>
          </a:p>
        </p:txBody>
      </p:sp>
      <p:sp>
        <p:nvSpPr>
          <p:cNvPr id="8" name="Flowchart: Alternate Process 7">
            <a:extLst>
              <a:ext uri="{FF2B5EF4-FFF2-40B4-BE49-F238E27FC236}">
                <a16:creationId xmlns:a16="http://schemas.microsoft.com/office/drawing/2014/main" id="{E3AA66AA-26BB-40E1-9653-7B253A7AB877}"/>
              </a:ext>
            </a:extLst>
          </p:cNvPr>
          <p:cNvSpPr/>
          <p:nvPr/>
        </p:nvSpPr>
        <p:spPr>
          <a:xfrm>
            <a:off x="6516217" y="2128743"/>
            <a:ext cx="2193381" cy="1144359"/>
          </a:xfrm>
          <a:prstGeom prst="flowChartAlternateProcess">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sz="1400" dirty="0">
                <a:solidFill>
                  <a:prstClr val="white"/>
                </a:solidFill>
                <a:latin typeface="Arial" panose="020B0604020202020204" pitchFamily="34" charset="0"/>
                <a:cs typeface="Arial" panose="020B0604020202020204" pitchFamily="34" charset="0"/>
              </a:rPr>
              <a:t>Self-neglect &amp; Neglect evident.</a:t>
            </a:r>
          </a:p>
        </p:txBody>
      </p:sp>
      <p:sp>
        <p:nvSpPr>
          <p:cNvPr id="15" name="Flowchart: Alternate Process 14">
            <a:extLst>
              <a:ext uri="{FF2B5EF4-FFF2-40B4-BE49-F238E27FC236}">
                <a16:creationId xmlns:a16="http://schemas.microsoft.com/office/drawing/2014/main" id="{F327D4AA-F92E-48D4-94F4-59BB6BDB54DC}"/>
              </a:ext>
            </a:extLst>
          </p:cNvPr>
          <p:cNvSpPr/>
          <p:nvPr/>
        </p:nvSpPr>
        <p:spPr>
          <a:xfrm>
            <a:off x="5814032" y="3660244"/>
            <a:ext cx="2522771" cy="1133288"/>
          </a:xfrm>
          <a:prstGeom prst="flowChartAlternateProcess">
            <a:avLst/>
          </a:prstGeom>
          <a:solidFill>
            <a:srgbClr val="FFCC66"/>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200" dirty="0">
                <a:solidFill>
                  <a:prstClr val="black"/>
                </a:solidFill>
                <a:latin typeface="Arial" panose="020B0604020202020204" pitchFamily="34" charset="0"/>
                <a:cs typeface="Arial" panose="020B0604020202020204" pitchFamily="34" charset="0"/>
              </a:rPr>
              <a:t>Mum may have had some difficulties with caring duties as her son would be clear in what support he did &amp; did not want.</a:t>
            </a:r>
          </a:p>
        </p:txBody>
      </p:sp>
      <p:sp>
        <p:nvSpPr>
          <p:cNvPr id="11" name="Flowchart: Alternate Process 10">
            <a:extLst>
              <a:ext uri="{FF2B5EF4-FFF2-40B4-BE49-F238E27FC236}">
                <a16:creationId xmlns:a16="http://schemas.microsoft.com/office/drawing/2014/main" id="{88AE6C7E-44E8-4432-AB39-8103656AEF5E}"/>
              </a:ext>
            </a:extLst>
          </p:cNvPr>
          <p:cNvSpPr/>
          <p:nvPr/>
        </p:nvSpPr>
        <p:spPr>
          <a:xfrm>
            <a:off x="3640116" y="3727595"/>
            <a:ext cx="2089235" cy="1024696"/>
          </a:xfrm>
          <a:prstGeom prst="flowChartAlternateProcess">
            <a:avLst/>
          </a:prstGeom>
          <a:solidFill>
            <a:srgbClr val="F33136"/>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GB" sz="1200" dirty="0">
                <a:solidFill>
                  <a:prstClr val="white"/>
                </a:solidFill>
                <a:latin typeface="Arial" panose="020B0604020202020204" pitchFamily="34" charset="0"/>
                <a:cs typeface="Arial" panose="020B0604020202020204" pitchFamily="34" charset="0"/>
              </a:rPr>
              <a:t>Loved going on family holidays &amp; to the football. Annually renewed his season ticket.</a:t>
            </a:r>
            <a:endParaRPr lang="en-GB" sz="1200" dirty="0">
              <a:solidFill>
                <a:prstClr val="white"/>
              </a:solidFill>
            </a:endParaRPr>
          </a:p>
        </p:txBody>
      </p:sp>
      <p:sp>
        <p:nvSpPr>
          <p:cNvPr id="10" name="Flowchart: Alternate Process 9">
            <a:extLst>
              <a:ext uri="{FF2B5EF4-FFF2-40B4-BE49-F238E27FC236}">
                <a16:creationId xmlns:a16="http://schemas.microsoft.com/office/drawing/2014/main" id="{420BFB7C-1417-48B1-A69C-69B0E88DC7EA}"/>
              </a:ext>
            </a:extLst>
          </p:cNvPr>
          <p:cNvSpPr/>
          <p:nvPr/>
        </p:nvSpPr>
        <p:spPr>
          <a:xfrm>
            <a:off x="218043" y="3660244"/>
            <a:ext cx="3337392" cy="1104785"/>
          </a:xfrm>
          <a:prstGeom prst="flowChartAlternateProcess">
            <a:avLst/>
          </a:prstGeom>
          <a:solidFill>
            <a:srgbClr val="00B0F0"/>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sz="1100" b="1" u="sng" dirty="0">
              <a:solidFill>
                <a:prstClr val="black"/>
              </a:solidFill>
              <a:latin typeface="Arial" panose="020B0604020202020204" pitchFamily="34" charset="0"/>
              <a:cs typeface="Arial" panose="020B0604020202020204" pitchFamily="34" charset="0"/>
            </a:endParaRPr>
          </a:p>
          <a:p>
            <a:pPr algn="ctr"/>
            <a:r>
              <a:rPr lang="en-GB" sz="1200" b="1" u="sng" dirty="0">
                <a:solidFill>
                  <a:prstClr val="black"/>
                </a:solidFill>
                <a:latin typeface="Arial" panose="020B0604020202020204" pitchFamily="34" charset="0"/>
                <a:cs typeface="Arial" panose="020B0604020202020204" pitchFamily="34" charset="0"/>
              </a:rPr>
              <a:t>2013</a:t>
            </a:r>
            <a:r>
              <a:rPr lang="en-GB" sz="1200" dirty="0">
                <a:solidFill>
                  <a:prstClr val="black"/>
                </a:solidFill>
                <a:latin typeface="Arial" panose="020B0604020202020204" pitchFamily="34" charset="0"/>
                <a:cs typeface="Arial" panose="020B0604020202020204" pitchFamily="34" charset="0"/>
              </a:rPr>
              <a:t> Social Worker assessed that client has capacity  for DN input.</a:t>
            </a:r>
          </a:p>
          <a:p>
            <a:pPr algn="ctr"/>
            <a:r>
              <a:rPr lang="en-GB" sz="1200" b="1" u="sng" dirty="0">
                <a:solidFill>
                  <a:prstClr val="black"/>
                </a:solidFill>
                <a:latin typeface="Arial" panose="020B0604020202020204" pitchFamily="34" charset="0"/>
                <a:cs typeface="Arial" panose="020B0604020202020204" pitchFamily="34" charset="0"/>
              </a:rPr>
              <a:t> 2014 </a:t>
            </a:r>
            <a:r>
              <a:rPr lang="en-GB" sz="1200" dirty="0">
                <a:solidFill>
                  <a:prstClr val="black"/>
                </a:solidFill>
                <a:latin typeface="Arial" panose="020B0604020202020204" pitchFamily="34" charset="0"/>
                <a:cs typeface="Arial" panose="020B0604020202020204" pitchFamily="34" charset="0"/>
              </a:rPr>
              <a:t>BCHC clinicians assessed that patient has capacity. </a:t>
            </a:r>
            <a:r>
              <a:rPr lang="en-GB" sz="1200" b="1" u="sng" dirty="0">
                <a:solidFill>
                  <a:prstClr val="black"/>
                </a:solidFill>
                <a:latin typeface="Arial" panose="020B0604020202020204" pitchFamily="34" charset="0"/>
                <a:cs typeface="Arial" panose="020B0604020202020204" pitchFamily="34" charset="0"/>
              </a:rPr>
              <a:t>Between 2014 &amp; 2021 </a:t>
            </a:r>
            <a:r>
              <a:rPr lang="en-GB" sz="1200" dirty="0">
                <a:solidFill>
                  <a:prstClr val="black"/>
                </a:solidFill>
                <a:latin typeface="Arial" panose="020B0604020202020204" pitchFamily="34" charset="0"/>
                <a:cs typeface="Arial" panose="020B0604020202020204" pitchFamily="34" charset="0"/>
              </a:rPr>
              <a:t>no further capacity assessments</a:t>
            </a:r>
            <a:r>
              <a:rPr lang="en-GB" sz="1100" dirty="0">
                <a:solidFill>
                  <a:prstClr val="black"/>
                </a:solidFill>
                <a:latin typeface="Arial" panose="020B0604020202020204" pitchFamily="34" charset="0"/>
                <a:cs typeface="Arial" panose="020B0604020202020204" pitchFamily="34" charset="0"/>
              </a:rPr>
              <a:t>.</a:t>
            </a:r>
          </a:p>
          <a:p>
            <a:pPr algn="ctr"/>
            <a:endParaRPr lang="en-GB" sz="1100" dirty="0">
              <a:solidFill>
                <a:prstClr val="black"/>
              </a:solidFill>
              <a:latin typeface="Arial" panose="020B0604020202020204" pitchFamily="34" charset="0"/>
              <a:cs typeface="Arial" panose="020B0604020202020204" pitchFamily="34" charset="0"/>
            </a:endParaRPr>
          </a:p>
        </p:txBody>
      </p:sp>
      <p:sp>
        <p:nvSpPr>
          <p:cNvPr id="23" name="TextBox 22">
            <a:extLst>
              <a:ext uri="{FF2B5EF4-FFF2-40B4-BE49-F238E27FC236}">
                <a16:creationId xmlns:a16="http://schemas.microsoft.com/office/drawing/2014/main" id="{941A92FF-C62A-4EE9-AC29-621CAFE21F38}"/>
              </a:ext>
            </a:extLst>
          </p:cNvPr>
          <p:cNvSpPr txBox="1"/>
          <p:nvPr/>
        </p:nvSpPr>
        <p:spPr>
          <a:xfrm>
            <a:off x="669146" y="1113910"/>
            <a:ext cx="1573556"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27" name="TextBox 26">
            <a:extLst>
              <a:ext uri="{FF2B5EF4-FFF2-40B4-BE49-F238E27FC236}">
                <a16:creationId xmlns:a16="http://schemas.microsoft.com/office/drawing/2014/main" id="{8439B6C3-EFEB-407C-BC2D-446974464A78}"/>
              </a:ext>
            </a:extLst>
          </p:cNvPr>
          <p:cNvSpPr txBox="1"/>
          <p:nvPr/>
        </p:nvSpPr>
        <p:spPr>
          <a:xfrm>
            <a:off x="6167464" y="5346001"/>
            <a:ext cx="1772134" cy="923330"/>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a:p>
            <a:pPr defTabSz="457200"/>
            <a:endParaRPr lang="en-GB" dirty="0">
              <a:solidFill>
                <a:prstClr val="black"/>
              </a:solidFill>
            </a:endParaRPr>
          </a:p>
        </p:txBody>
      </p:sp>
      <p:sp>
        <p:nvSpPr>
          <p:cNvPr id="4" name="Flowchart: Alternate Process 3">
            <a:extLst>
              <a:ext uri="{FF2B5EF4-FFF2-40B4-BE49-F238E27FC236}">
                <a16:creationId xmlns:a16="http://schemas.microsoft.com/office/drawing/2014/main" id="{624665C0-EB54-4F01-9337-5E26C8D246C4}"/>
              </a:ext>
            </a:extLst>
          </p:cNvPr>
          <p:cNvSpPr/>
          <p:nvPr/>
        </p:nvSpPr>
        <p:spPr>
          <a:xfrm>
            <a:off x="452323" y="692696"/>
            <a:ext cx="2673886" cy="1067545"/>
          </a:xfrm>
          <a:prstGeom prst="flowChartAlternateProcess">
            <a:avLst/>
          </a:prstGeom>
          <a:solidFill>
            <a:srgbClr val="92D050"/>
          </a:solidFill>
        </p:spPr>
        <p:style>
          <a:lnRef idx="0">
            <a:schemeClr val="accent6"/>
          </a:lnRef>
          <a:fillRef idx="3">
            <a:schemeClr val="accent6"/>
          </a:fillRef>
          <a:effectRef idx="3">
            <a:schemeClr val="accent6"/>
          </a:effectRef>
          <a:fontRef idx="minor">
            <a:schemeClr val="lt1"/>
          </a:fontRef>
        </p:style>
        <p:txBody>
          <a:bodyPr rtlCol="0" anchor="ctr"/>
          <a:lstStyle/>
          <a:p>
            <a:pPr algn="just"/>
            <a:r>
              <a:rPr lang="en-GB" sz="1200" dirty="0">
                <a:solidFill>
                  <a:schemeClr val="bg1"/>
                </a:solidFill>
                <a:latin typeface="Arial" panose="020B0604020202020204" pitchFamily="34" charset="0"/>
                <a:cs typeface="Arial" panose="020B0604020202020204" pitchFamily="34" charset="0"/>
              </a:rPr>
              <a:t>Born 1973. X</a:t>
            </a:r>
            <a:r>
              <a:rPr lang="en-GB" sz="1200" dirty="0">
                <a:solidFill>
                  <a:prstClr val="white"/>
                </a:solidFill>
                <a:latin typeface="Arial" panose="020B0604020202020204" pitchFamily="34" charset="0"/>
                <a:cs typeface="Arial" panose="020B0604020202020204" pitchFamily="34" charset="0"/>
              </a:rPr>
              <a:t> lived downstairs in a three bedroom house with his mother and younger brother. His brother worked full-time, and his mother was his carer. </a:t>
            </a:r>
          </a:p>
        </p:txBody>
      </p:sp>
      <p:sp>
        <p:nvSpPr>
          <p:cNvPr id="30" name="TextBox 29">
            <a:extLst>
              <a:ext uri="{FF2B5EF4-FFF2-40B4-BE49-F238E27FC236}">
                <a16:creationId xmlns:a16="http://schemas.microsoft.com/office/drawing/2014/main" id="{904C23B5-8728-4409-9E2E-30E596C292D9}"/>
              </a:ext>
            </a:extLst>
          </p:cNvPr>
          <p:cNvSpPr txBox="1"/>
          <p:nvPr/>
        </p:nvSpPr>
        <p:spPr>
          <a:xfrm>
            <a:off x="3370348" y="1094335"/>
            <a:ext cx="1990400" cy="369332"/>
          </a:xfrm>
          <a:prstGeom prst="rect">
            <a:avLst/>
          </a:prstGeom>
          <a:solidFill>
            <a:srgbClr val="EAEAEA"/>
          </a:solidFill>
        </p:spPr>
        <p:txBody>
          <a:bodyPr wrap="square" rtlCol="0">
            <a:spAutoFit/>
          </a:bodyPr>
          <a:lstStyle/>
          <a:p>
            <a:pPr defTabSz="457200"/>
            <a:endParaRPr lang="en-GB" dirty="0">
              <a:solidFill>
                <a:prstClr val="black"/>
              </a:solidFill>
            </a:endParaRPr>
          </a:p>
        </p:txBody>
      </p:sp>
      <p:sp>
        <p:nvSpPr>
          <p:cNvPr id="28" name="TextBox 27">
            <a:extLst>
              <a:ext uri="{FF2B5EF4-FFF2-40B4-BE49-F238E27FC236}">
                <a16:creationId xmlns:a16="http://schemas.microsoft.com/office/drawing/2014/main" id="{D6497288-C947-4687-BC01-E166D52B4F75}"/>
              </a:ext>
            </a:extLst>
          </p:cNvPr>
          <p:cNvSpPr txBox="1"/>
          <p:nvPr/>
        </p:nvSpPr>
        <p:spPr>
          <a:xfrm>
            <a:off x="3545030" y="5522550"/>
            <a:ext cx="1815717"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31" name="TextBox 30">
            <a:extLst>
              <a:ext uri="{FF2B5EF4-FFF2-40B4-BE49-F238E27FC236}">
                <a16:creationId xmlns:a16="http://schemas.microsoft.com/office/drawing/2014/main" id="{538B4C4E-C0E2-4272-B5D5-886D9BD61807}"/>
              </a:ext>
            </a:extLst>
          </p:cNvPr>
          <p:cNvSpPr txBox="1"/>
          <p:nvPr/>
        </p:nvSpPr>
        <p:spPr>
          <a:xfrm>
            <a:off x="6160076" y="1192563"/>
            <a:ext cx="1742939" cy="646331"/>
          </a:xfrm>
          <a:prstGeom prst="rect">
            <a:avLst/>
          </a:prstGeom>
          <a:solidFill>
            <a:srgbClr val="EAEAEA"/>
          </a:solidFill>
        </p:spPr>
        <p:txBody>
          <a:bodyPr wrap="square" rtlCol="0">
            <a:spAutoFit/>
          </a:bodyPr>
          <a:lstStyle/>
          <a:p>
            <a:pPr defTabSz="457200"/>
            <a:endParaRPr lang="en-GB" dirty="0">
              <a:solidFill>
                <a:prstClr val="black"/>
              </a:solidFill>
            </a:endParaRPr>
          </a:p>
          <a:p>
            <a:pPr defTabSz="457200"/>
            <a:endParaRPr lang="en-GB" dirty="0">
              <a:solidFill>
                <a:prstClr val="black"/>
              </a:solidFill>
            </a:endParaRPr>
          </a:p>
        </p:txBody>
      </p:sp>
      <p:sp>
        <p:nvSpPr>
          <p:cNvPr id="5" name="Flowchart: Alternate Process 4">
            <a:extLst>
              <a:ext uri="{FF2B5EF4-FFF2-40B4-BE49-F238E27FC236}">
                <a16:creationId xmlns:a16="http://schemas.microsoft.com/office/drawing/2014/main" id="{6556F79E-33FD-4EF3-BC37-02388F311CA0}"/>
              </a:ext>
            </a:extLst>
          </p:cNvPr>
          <p:cNvSpPr/>
          <p:nvPr/>
        </p:nvSpPr>
        <p:spPr>
          <a:xfrm>
            <a:off x="3231409" y="692696"/>
            <a:ext cx="2404763" cy="1067545"/>
          </a:xfrm>
          <a:prstGeom prst="flowChartAlternateProcess">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200" b="1" u="sng" dirty="0">
                <a:solidFill>
                  <a:schemeClr val="bg1"/>
                </a:solidFill>
                <a:latin typeface="Arial" panose="020B0604020202020204" pitchFamily="34" charset="0"/>
                <a:cs typeface="Arial" panose="020B0604020202020204" pitchFamily="34" charset="0"/>
              </a:rPr>
              <a:t>2001</a:t>
            </a:r>
            <a:r>
              <a:rPr lang="en-GB" sz="1200" dirty="0">
                <a:solidFill>
                  <a:schemeClr val="bg1"/>
                </a:solidFill>
                <a:latin typeface="Arial" panose="020B0604020202020204" pitchFamily="34" charset="0"/>
                <a:cs typeface="Arial" panose="020B0604020202020204" pitchFamily="34" charset="0"/>
              </a:rPr>
              <a:t> diagnosed with seronegative rheumatoid arthritis, pyoderma gangrenosum &amp; venous leg ulcers.</a:t>
            </a:r>
          </a:p>
        </p:txBody>
      </p:sp>
      <p:sp>
        <p:nvSpPr>
          <p:cNvPr id="29" name="TextBox 28">
            <a:extLst>
              <a:ext uri="{FF2B5EF4-FFF2-40B4-BE49-F238E27FC236}">
                <a16:creationId xmlns:a16="http://schemas.microsoft.com/office/drawing/2014/main" id="{72C951D6-798F-47B2-8938-E51A3A42FE17}"/>
              </a:ext>
            </a:extLst>
          </p:cNvPr>
          <p:cNvSpPr txBox="1"/>
          <p:nvPr/>
        </p:nvSpPr>
        <p:spPr>
          <a:xfrm>
            <a:off x="546156" y="5525994"/>
            <a:ext cx="1573556" cy="369332"/>
          </a:xfrm>
          <a:prstGeom prst="rect">
            <a:avLst/>
          </a:prstGeom>
          <a:solidFill>
            <a:srgbClr val="EAEAEA"/>
          </a:solidFill>
        </p:spPr>
        <p:txBody>
          <a:bodyPr wrap="square" rtlCol="0">
            <a:spAutoFit/>
          </a:bodyPr>
          <a:lstStyle/>
          <a:p>
            <a:pPr defTabSz="457200"/>
            <a:endParaRPr lang="en-GB" dirty="0">
              <a:solidFill>
                <a:prstClr val="black"/>
              </a:solidFill>
            </a:endParaRPr>
          </a:p>
        </p:txBody>
      </p:sp>
      <p:sp>
        <p:nvSpPr>
          <p:cNvPr id="6" name="Flowchart: Alternate Process 5">
            <a:extLst>
              <a:ext uri="{FF2B5EF4-FFF2-40B4-BE49-F238E27FC236}">
                <a16:creationId xmlns:a16="http://schemas.microsoft.com/office/drawing/2014/main" id="{1051268A-8D5E-45D8-A21D-678FE3EB0B9F}"/>
              </a:ext>
            </a:extLst>
          </p:cNvPr>
          <p:cNvSpPr/>
          <p:nvPr/>
        </p:nvSpPr>
        <p:spPr>
          <a:xfrm>
            <a:off x="5814032" y="692696"/>
            <a:ext cx="2697220" cy="1112304"/>
          </a:xfrm>
          <a:prstGeom prst="flowChartAlternateProcess">
            <a:avLst/>
          </a:prstGeom>
          <a:solidFill>
            <a:schemeClr val="accent1">
              <a:lumMod val="75000"/>
            </a:schemeClr>
          </a:solidFill>
        </p:spPr>
        <p:style>
          <a:lnRef idx="0">
            <a:schemeClr val="dk1"/>
          </a:lnRef>
          <a:fillRef idx="3">
            <a:schemeClr val="dk1"/>
          </a:fillRef>
          <a:effectRef idx="3">
            <a:schemeClr val="dk1"/>
          </a:effectRef>
          <a:fontRef idx="minor">
            <a:schemeClr val="lt1"/>
          </a:fontRef>
        </p:style>
        <p:txBody>
          <a:bodyPr rtlCol="0" anchor="ctr"/>
          <a:lstStyle/>
          <a:p>
            <a:pPr algn="ctr" defTabSz="457200"/>
            <a:r>
              <a:rPr lang="en-GB" sz="1200" dirty="0">
                <a:solidFill>
                  <a:prstClr val="white"/>
                </a:solidFill>
                <a:latin typeface="Arial" panose="020B0604020202020204" pitchFamily="34" charset="0"/>
                <a:cs typeface="Arial" panose="020B0604020202020204" pitchFamily="34" charset="0"/>
              </a:rPr>
              <a:t>Mild LD/MH was noted in records, however GP notes no LD. Referrals to LD 2011, 2013 &amp; 2018. One inpatient stay notes </a:t>
            </a:r>
            <a:r>
              <a:rPr lang="en-GB" sz="1200" dirty="0" err="1">
                <a:solidFill>
                  <a:prstClr val="white"/>
                </a:solidFill>
                <a:latin typeface="Arial" panose="020B0604020202020204" pitchFamily="34" charset="0"/>
                <a:cs typeface="Arial" panose="020B0604020202020204" pitchFamily="34" charset="0"/>
              </a:rPr>
              <a:t>Newbridge</a:t>
            </a:r>
            <a:r>
              <a:rPr lang="en-GB" sz="1200" dirty="0">
                <a:solidFill>
                  <a:prstClr val="white"/>
                </a:solidFill>
                <a:latin typeface="Arial" panose="020B0604020202020204" pitchFamily="34" charset="0"/>
                <a:cs typeface="Arial" panose="020B0604020202020204" pitchFamily="34" charset="0"/>
              </a:rPr>
              <a:t> House</a:t>
            </a:r>
            <a:endParaRPr lang="en-GB" sz="1200" dirty="0">
              <a:solidFill>
                <a:prstClr val="white"/>
              </a:solidFill>
            </a:endParaRPr>
          </a:p>
        </p:txBody>
      </p:sp>
      <p:sp>
        <p:nvSpPr>
          <p:cNvPr id="14" name="Flowchart: Alternate Process 13">
            <a:extLst>
              <a:ext uri="{FF2B5EF4-FFF2-40B4-BE49-F238E27FC236}">
                <a16:creationId xmlns:a16="http://schemas.microsoft.com/office/drawing/2014/main" id="{91BD104A-1A7B-44DA-8059-BABEF6212702}"/>
              </a:ext>
            </a:extLst>
          </p:cNvPr>
          <p:cNvSpPr/>
          <p:nvPr/>
        </p:nvSpPr>
        <p:spPr>
          <a:xfrm>
            <a:off x="0" y="5148049"/>
            <a:ext cx="2850707" cy="1660160"/>
          </a:xfrm>
          <a:prstGeom prst="flowChartAlternateProcess">
            <a:avLst/>
          </a:prstGeom>
          <a:solidFill>
            <a:srgbClr val="CDA533"/>
          </a:solidFill>
        </p:spPr>
        <p:style>
          <a:lnRef idx="0">
            <a:schemeClr val="accent4"/>
          </a:lnRef>
          <a:fillRef idx="3">
            <a:schemeClr val="accent4"/>
          </a:fillRef>
          <a:effectRef idx="3">
            <a:schemeClr val="accent4"/>
          </a:effectRef>
          <a:fontRef idx="minor">
            <a:schemeClr val="lt1"/>
          </a:fontRef>
        </p:style>
        <p:txBody>
          <a:bodyPr rtlCol="0" anchor="ctr"/>
          <a:lstStyle/>
          <a:p>
            <a:pPr algn="ctr"/>
            <a:r>
              <a:rPr lang="en-GB" sz="1200" b="1" u="sng" dirty="0">
                <a:solidFill>
                  <a:prstClr val="white"/>
                </a:solidFill>
                <a:latin typeface="Arial" panose="020B0604020202020204" pitchFamily="34" charset="0"/>
                <a:cs typeface="Arial" panose="020B0604020202020204" pitchFamily="34" charset="0"/>
              </a:rPr>
              <a:t>07/12/2021 22:00 </a:t>
            </a:r>
            <a:r>
              <a:rPr lang="en-GB" sz="1200" dirty="0">
                <a:solidFill>
                  <a:prstClr val="white"/>
                </a:solidFill>
                <a:latin typeface="Arial" panose="020B0604020202020204" pitchFamily="34" charset="0"/>
                <a:cs typeface="Arial" panose="020B0604020202020204" pitchFamily="34" charset="0"/>
              </a:rPr>
              <a:t> Admitted to hospital following cardiac arrest. Safeguarding concern raised by hospital staff due to concerns about his condition, including multiple, infected Pressure Ulcers &amp; being covered in urine &amp; faeces. </a:t>
            </a:r>
          </a:p>
          <a:p>
            <a:pPr algn="ctr"/>
            <a:r>
              <a:rPr lang="en-GB" sz="1200" dirty="0">
                <a:solidFill>
                  <a:prstClr val="white"/>
                </a:solidFill>
                <a:latin typeface="Arial" panose="020B0604020202020204" pitchFamily="34" charset="0"/>
                <a:cs typeface="Arial" panose="020B0604020202020204" pitchFamily="34" charset="0"/>
              </a:rPr>
              <a:t>Our patient died 08/12/2021</a:t>
            </a:r>
            <a:r>
              <a:rPr lang="en-GB" sz="1100" dirty="0">
                <a:solidFill>
                  <a:prstClr val="white"/>
                </a:solidFill>
                <a:latin typeface="Arial" panose="020B0604020202020204" pitchFamily="34" charset="0"/>
                <a:cs typeface="Arial" panose="020B0604020202020204" pitchFamily="34" charset="0"/>
              </a:rPr>
              <a:t>. </a:t>
            </a:r>
          </a:p>
        </p:txBody>
      </p:sp>
      <p:sp>
        <p:nvSpPr>
          <p:cNvPr id="13" name="Flowchart: Alternate Process 12">
            <a:extLst>
              <a:ext uri="{FF2B5EF4-FFF2-40B4-BE49-F238E27FC236}">
                <a16:creationId xmlns:a16="http://schemas.microsoft.com/office/drawing/2014/main" id="{B6AA484A-99C8-46B5-992E-0266BCB1EEB9}"/>
              </a:ext>
            </a:extLst>
          </p:cNvPr>
          <p:cNvSpPr/>
          <p:nvPr/>
        </p:nvSpPr>
        <p:spPr>
          <a:xfrm>
            <a:off x="2980734" y="5249127"/>
            <a:ext cx="3015562" cy="1559082"/>
          </a:xfrm>
          <a:prstGeom prst="flowChartAlternateProcess">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GB" sz="1400" b="1" u="sng" dirty="0">
                <a:solidFill>
                  <a:prstClr val="white"/>
                </a:solidFill>
                <a:latin typeface="Arial" panose="020B0604020202020204" pitchFamily="34" charset="0"/>
                <a:cs typeface="Arial" panose="020B0604020202020204" pitchFamily="34" charset="0"/>
              </a:rPr>
              <a:t>07/12/2021</a:t>
            </a:r>
            <a:r>
              <a:rPr lang="en-GB" sz="1400" dirty="0">
                <a:solidFill>
                  <a:prstClr val="white"/>
                </a:solidFill>
                <a:latin typeface="Arial" panose="020B0604020202020204" pitchFamily="34" charset="0"/>
                <a:cs typeface="Arial" panose="020B0604020202020204" pitchFamily="34" charset="0"/>
              </a:rPr>
              <a:t> GP contacted – home visit completed; patient was vomiting &amp; in pain</a:t>
            </a:r>
            <a:r>
              <a:rPr lang="en-GB" sz="1400" b="1" dirty="0">
                <a:solidFill>
                  <a:prstClr val="white"/>
                </a:solidFill>
                <a:latin typeface="Arial" panose="020B0604020202020204" pitchFamily="34" charset="0"/>
                <a:cs typeface="Arial" panose="020B0604020202020204" pitchFamily="34" charset="0"/>
              </a:rPr>
              <a:t>. Self-neglect &amp; neglect evident</a:t>
            </a:r>
            <a:r>
              <a:rPr lang="en-GB" sz="1400" dirty="0">
                <a:solidFill>
                  <a:prstClr val="white"/>
                </a:solidFill>
                <a:latin typeface="Arial" panose="020B0604020202020204" pitchFamily="34" charset="0"/>
                <a:cs typeface="Arial" panose="020B0604020202020204" pitchFamily="34" charset="0"/>
              </a:rPr>
              <a:t>. Admitted to hospital.</a:t>
            </a:r>
          </a:p>
        </p:txBody>
      </p:sp>
      <p:sp>
        <p:nvSpPr>
          <p:cNvPr id="12" name="Flowchart: Alternate Process 11">
            <a:extLst>
              <a:ext uri="{FF2B5EF4-FFF2-40B4-BE49-F238E27FC236}">
                <a16:creationId xmlns:a16="http://schemas.microsoft.com/office/drawing/2014/main" id="{687B163F-8019-4786-AF9C-928D3C140DE4}"/>
              </a:ext>
            </a:extLst>
          </p:cNvPr>
          <p:cNvSpPr/>
          <p:nvPr/>
        </p:nvSpPr>
        <p:spPr>
          <a:xfrm>
            <a:off x="6068378" y="5203165"/>
            <a:ext cx="2890051" cy="1563802"/>
          </a:xfrm>
          <a:prstGeom prst="flowChartAlternateProcess">
            <a:avLst/>
          </a:prstGeom>
          <a:solidFill>
            <a:srgbClr val="6600FF"/>
          </a:solidFill>
        </p:spPr>
        <p:style>
          <a:lnRef idx="0">
            <a:schemeClr val="accent4"/>
          </a:lnRef>
          <a:fillRef idx="3">
            <a:schemeClr val="accent4"/>
          </a:fillRef>
          <a:effectRef idx="3">
            <a:schemeClr val="accent4"/>
          </a:effectRef>
          <a:fontRef idx="minor">
            <a:schemeClr val="lt1"/>
          </a:fontRef>
        </p:style>
        <p:txBody>
          <a:bodyPr rtlCol="0" anchor="ctr"/>
          <a:lstStyle/>
          <a:p>
            <a:pPr algn="ctr" defTabSz="457200"/>
            <a:r>
              <a:rPr lang="en-GB" sz="1200" dirty="0">
                <a:solidFill>
                  <a:prstClr val="white"/>
                </a:solidFill>
                <a:latin typeface="Arial" panose="020B0604020202020204" pitchFamily="34" charset="0"/>
                <a:cs typeface="Arial" panose="020B0604020202020204" pitchFamily="34" charset="0"/>
              </a:rPr>
              <a:t>He was seen infrequently by staff during the COVID 19 pandemic &amp; not at all for eight months prior to his death. This meant that the deterioration that led to his death was not identified until a few hours before</a:t>
            </a:r>
            <a:r>
              <a:rPr lang="en-GB" sz="1100" dirty="0">
                <a:solidFill>
                  <a:prstClr val="white"/>
                </a:solidFill>
                <a:latin typeface="Arial" panose="020B0604020202020204" pitchFamily="34" charset="0"/>
                <a:cs typeface="Arial" panose="020B0604020202020204" pitchFamily="34" charset="0"/>
              </a:rPr>
              <a:t>.</a:t>
            </a:r>
            <a:endParaRPr lang="en-GB" sz="1100" dirty="0">
              <a:solidFill>
                <a:prstClr val="white"/>
              </a:solidFill>
            </a:endParaRPr>
          </a:p>
        </p:txBody>
      </p:sp>
    </p:spTree>
    <p:extLst>
      <p:ext uri="{BB962C8B-B14F-4D97-AF65-F5344CB8AC3E}">
        <p14:creationId xmlns:p14="http://schemas.microsoft.com/office/powerpoint/2010/main" val="3888641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fade">
                                      <p:cBhvr>
                                        <p:cTn id="14" dur="1000"/>
                                        <p:tgtEl>
                                          <p:spTgt spid="5">
                                            <p:txEl>
                                              <p:pRg st="0" end="0"/>
                                            </p:txEl>
                                          </p:spTgt>
                                        </p:tgtEl>
                                      </p:cBhvr>
                                    </p:animEffect>
                                    <p:anim calcmode="lin" valueType="num">
                                      <p:cBhvr>
                                        <p:cTn id="15"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fade">
                                      <p:cBhvr>
                                        <p:cTn id="49" dur="1000"/>
                                        <p:tgtEl>
                                          <p:spTgt spid="10"/>
                                        </p:tgtEl>
                                      </p:cBhvr>
                                    </p:animEffect>
                                    <p:anim calcmode="lin" valueType="num">
                                      <p:cBhvr>
                                        <p:cTn id="50" dur="1000" fill="hold"/>
                                        <p:tgtEl>
                                          <p:spTgt spid="10"/>
                                        </p:tgtEl>
                                        <p:attrNameLst>
                                          <p:attrName>ppt_x</p:attrName>
                                        </p:attrNameLst>
                                      </p:cBhvr>
                                      <p:tavLst>
                                        <p:tav tm="0">
                                          <p:val>
                                            <p:strVal val="#ppt_x"/>
                                          </p:val>
                                        </p:tav>
                                        <p:tav tm="100000">
                                          <p:val>
                                            <p:strVal val="#ppt_x"/>
                                          </p:val>
                                        </p:tav>
                                      </p:tavLst>
                                    </p:anim>
                                    <p:anim calcmode="lin" valueType="num">
                                      <p:cBhvr>
                                        <p:cTn id="5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1"/>
                                        </p:tgtEl>
                                        <p:attrNameLst>
                                          <p:attrName>style.visibility</p:attrName>
                                        </p:attrNameLst>
                                      </p:cBhvr>
                                      <p:to>
                                        <p:strVal val="visible"/>
                                      </p:to>
                                    </p:set>
                                    <p:animEffect transition="in" filter="fade">
                                      <p:cBhvr>
                                        <p:cTn id="56" dur="1000"/>
                                        <p:tgtEl>
                                          <p:spTgt spid="11"/>
                                        </p:tgtEl>
                                      </p:cBhvr>
                                    </p:animEffect>
                                    <p:anim calcmode="lin" valueType="num">
                                      <p:cBhvr>
                                        <p:cTn id="57" dur="1000" fill="hold"/>
                                        <p:tgtEl>
                                          <p:spTgt spid="11"/>
                                        </p:tgtEl>
                                        <p:attrNameLst>
                                          <p:attrName>ppt_x</p:attrName>
                                        </p:attrNameLst>
                                      </p:cBhvr>
                                      <p:tavLst>
                                        <p:tav tm="0">
                                          <p:val>
                                            <p:strVal val="#ppt_x"/>
                                          </p:val>
                                        </p:tav>
                                        <p:tav tm="100000">
                                          <p:val>
                                            <p:strVal val="#ppt_x"/>
                                          </p:val>
                                        </p:tav>
                                      </p:tavLst>
                                    </p:anim>
                                    <p:anim calcmode="lin" valueType="num">
                                      <p:cBhvr>
                                        <p:cTn id="58"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fade">
                                      <p:cBhvr>
                                        <p:cTn id="63" dur="1000"/>
                                        <p:tgtEl>
                                          <p:spTgt spid="15"/>
                                        </p:tgtEl>
                                      </p:cBhvr>
                                    </p:animEffect>
                                    <p:anim calcmode="lin" valueType="num">
                                      <p:cBhvr>
                                        <p:cTn id="64" dur="1000" fill="hold"/>
                                        <p:tgtEl>
                                          <p:spTgt spid="15"/>
                                        </p:tgtEl>
                                        <p:attrNameLst>
                                          <p:attrName>ppt_x</p:attrName>
                                        </p:attrNameLst>
                                      </p:cBhvr>
                                      <p:tavLst>
                                        <p:tav tm="0">
                                          <p:val>
                                            <p:strVal val="#ppt_x"/>
                                          </p:val>
                                        </p:tav>
                                        <p:tav tm="100000">
                                          <p:val>
                                            <p:strVal val="#ppt_x"/>
                                          </p:val>
                                        </p:tav>
                                      </p:tavLst>
                                    </p:anim>
                                    <p:anim calcmode="lin" valueType="num">
                                      <p:cBhvr>
                                        <p:cTn id="65"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fade">
                                      <p:cBhvr>
                                        <p:cTn id="70" dur="1000"/>
                                        <p:tgtEl>
                                          <p:spTgt spid="12"/>
                                        </p:tgtEl>
                                      </p:cBhvr>
                                    </p:animEffect>
                                    <p:anim calcmode="lin" valueType="num">
                                      <p:cBhvr>
                                        <p:cTn id="71" dur="1000" fill="hold"/>
                                        <p:tgtEl>
                                          <p:spTgt spid="12"/>
                                        </p:tgtEl>
                                        <p:attrNameLst>
                                          <p:attrName>ppt_x</p:attrName>
                                        </p:attrNameLst>
                                      </p:cBhvr>
                                      <p:tavLst>
                                        <p:tav tm="0">
                                          <p:val>
                                            <p:strVal val="#ppt_x"/>
                                          </p:val>
                                        </p:tav>
                                        <p:tav tm="100000">
                                          <p:val>
                                            <p:strVal val="#ppt_x"/>
                                          </p:val>
                                        </p:tav>
                                      </p:tavLst>
                                    </p:anim>
                                    <p:anim calcmode="lin" valueType="num">
                                      <p:cBhvr>
                                        <p:cTn id="7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3"/>
                                        </p:tgtEl>
                                        <p:attrNameLst>
                                          <p:attrName>style.visibility</p:attrName>
                                        </p:attrNameLst>
                                      </p:cBhvr>
                                      <p:to>
                                        <p:strVal val="visible"/>
                                      </p:to>
                                    </p:set>
                                    <p:animEffect transition="in" filter="fade">
                                      <p:cBhvr>
                                        <p:cTn id="77" dur="1000"/>
                                        <p:tgtEl>
                                          <p:spTgt spid="13"/>
                                        </p:tgtEl>
                                      </p:cBhvr>
                                    </p:animEffect>
                                    <p:anim calcmode="lin" valueType="num">
                                      <p:cBhvr>
                                        <p:cTn id="78" dur="1000" fill="hold"/>
                                        <p:tgtEl>
                                          <p:spTgt spid="13"/>
                                        </p:tgtEl>
                                        <p:attrNameLst>
                                          <p:attrName>ppt_x</p:attrName>
                                        </p:attrNameLst>
                                      </p:cBhvr>
                                      <p:tavLst>
                                        <p:tav tm="0">
                                          <p:val>
                                            <p:strVal val="#ppt_x"/>
                                          </p:val>
                                        </p:tav>
                                        <p:tav tm="100000">
                                          <p:val>
                                            <p:strVal val="#ppt_x"/>
                                          </p:val>
                                        </p:tav>
                                      </p:tavLst>
                                    </p:anim>
                                    <p:anim calcmode="lin" valueType="num">
                                      <p:cBhvr>
                                        <p:cTn id="7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14"/>
                                        </p:tgtEl>
                                        <p:attrNameLst>
                                          <p:attrName>style.visibility</p:attrName>
                                        </p:attrNameLst>
                                      </p:cBhvr>
                                      <p:to>
                                        <p:strVal val="visible"/>
                                      </p:to>
                                    </p:set>
                                    <p:animEffect transition="in" filter="fade">
                                      <p:cBhvr>
                                        <p:cTn id="84" dur="1000"/>
                                        <p:tgtEl>
                                          <p:spTgt spid="14"/>
                                        </p:tgtEl>
                                      </p:cBhvr>
                                    </p:animEffect>
                                    <p:anim calcmode="lin" valueType="num">
                                      <p:cBhvr>
                                        <p:cTn id="85" dur="1000" fill="hold"/>
                                        <p:tgtEl>
                                          <p:spTgt spid="14"/>
                                        </p:tgtEl>
                                        <p:attrNameLst>
                                          <p:attrName>ppt_x</p:attrName>
                                        </p:attrNameLst>
                                      </p:cBhvr>
                                      <p:tavLst>
                                        <p:tav tm="0">
                                          <p:val>
                                            <p:strVal val="#ppt_x"/>
                                          </p:val>
                                        </p:tav>
                                        <p:tav tm="100000">
                                          <p:val>
                                            <p:strVal val="#ppt_x"/>
                                          </p:val>
                                        </p:tav>
                                      </p:tavLst>
                                    </p:anim>
                                    <p:anim calcmode="lin" valueType="num">
                                      <p:cBhvr>
                                        <p:cTn id="8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8" grpId="0" animBg="1"/>
      <p:bldP spid="15" grpId="0" animBg="1"/>
      <p:bldP spid="11" grpId="0" animBg="1"/>
      <p:bldP spid="10" grpId="0" animBg="1"/>
      <p:bldP spid="4" grpId="0" animBg="1"/>
      <p:bldP spid="6" grpId="0" animBg="1"/>
      <p:bldP spid="14" grpId="0" animBg="1"/>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850106"/>
          </a:xfrm>
        </p:spPr>
        <p:txBody>
          <a:bodyPr>
            <a:normAutofit fontScale="90000"/>
          </a:bodyPr>
          <a:lstStyle/>
          <a:p>
            <a:br>
              <a:rPr lang="en-GB"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br>
            <a:r>
              <a:rPr lang="en-GB" b="1" dirty="0">
                <a:ln w="12700" cmpd="sng">
                  <a:solidFill>
                    <a:schemeClr val="accent4"/>
                  </a:solidFill>
                  <a:prstDash val="solid"/>
                </a:ln>
                <a:solidFill>
                  <a:srgbClr val="7030A0"/>
                </a:solidFill>
              </a:rPr>
              <a:t>Learning from </a:t>
            </a:r>
            <a:r>
              <a:rPr lang="en-GB" b="1" dirty="0" err="1">
                <a:ln w="12700" cmpd="sng">
                  <a:solidFill>
                    <a:schemeClr val="accent4"/>
                  </a:solidFill>
                  <a:prstDash val="solid"/>
                </a:ln>
                <a:solidFill>
                  <a:srgbClr val="7030A0"/>
                </a:solidFill>
              </a:rPr>
              <a:t>LeDeR</a:t>
            </a:r>
            <a:br>
              <a:rPr lang="en-GB" b="1" dirty="0">
                <a:ln w="12700" cmpd="sng">
                  <a:solidFill>
                    <a:schemeClr val="accent4"/>
                  </a:solidFill>
                  <a:prstDash val="solid"/>
                </a:ln>
                <a:solidFill>
                  <a:srgbClr val="7030A0"/>
                </a:solidFill>
              </a:rPr>
            </a:br>
            <a:endParaRPr lang="en-GB" dirty="0">
              <a:solidFill>
                <a:srgbClr val="7030A0"/>
              </a:solidFill>
            </a:endParaRPr>
          </a:p>
        </p:txBody>
      </p:sp>
      <p:sp>
        <p:nvSpPr>
          <p:cNvPr id="4" name="Content Placeholder 3"/>
          <p:cNvSpPr>
            <a:spLocks noGrp="1"/>
          </p:cNvSpPr>
          <p:nvPr>
            <p:ph idx="1"/>
          </p:nvPr>
        </p:nvSpPr>
        <p:spPr>
          <a:xfrm>
            <a:off x="107504" y="980728"/>
            <a:ext cx="9036496" cy="5740747"/>
          </a:xfrm>
        </p:spPr>
        <p:txBody>
          <a:bodyPr>
            <a:normAutofit fontScale="70000" lnSpcReduction="20000"/>
          </a:bodyPr>
          <a:lstStyle/>
          <a:p>
            <a:endParaRPr lang="en-GB" dirty="0"/>
          </a:p>
          <a:p>
            <a:r>
              <a:rPr lang="en-GB" dirty="0"/>
              <a:t>Professional curiosity: what does Learning Disability or Mental Health mean &amp; how does this impact on our patients’ lives?</a:t>
            </a:r>
          </a:p>
          <a:p>
            <a:endParaRPr lang="en-GB" dirty="0"/>
          </a:p>
          <a:p>
            <a:r>
              <a:rPr lang="en-GB" dirty="0"/>
              <a:t>How do other people &amp;/or the environment impact on our patients’ lives?</a:t>
            </a:r>
          </a:p>
          <a:p>
            <a:pPr marL="0" indent="0">
              <a:buNone/>
            </a:pPr>
            <a:endParaRPr lang="en-GB" dirty="0"/>
          </a:p>
          <a:p>
            <a:r>
              <a:rPr lang="en-GB" dirty="0"/>
              <a:t>Escalation when staff are prevented from seeing the patient.</a:t>
            </a:r>
          </a:p>
          <a:p>
            <a:pPr marL="0" indent="0">
              <a:buNone/>
            </a:pPr>
            <a:endParaRPr lang="en-GB" dirty="0"/>
          </a:p>
          <a:p>
            <a:r>
              <a:rPr lang="en-GB" dirty="0"/>
              <a:t>Prescribing for patients who are not seen.</a:t>
            </a:r>
          </a:p>
          <a:p>
            <a:endParaRPr lang="en-GB" dirty="0"/>
          </a:p>
          <a:p>
            <a:r>
              <a:rPr lang="en-GB" dirty="0"/>
              <a:t>MCA – Assess capacity &amp; review – </a:t>
            </a:r>
            <a:r>
              <a:rPr lang="en-GB" b="1" dirty="0"/>
              <a:t>CONFIRM &amp; CHALLENGE </a:t>
            </a:r>
            <a:r>
              <a:rPr lang="en-GB" dirty="0"/>
              <a:t>at Handover</a:t>
            </a:r>
          </a:p>
          <a:p>
            <a:endParaRPr lang="en-GB" dirty="0"/>
          </a:p>
          <a:p>
            <a:r>
              <a:rPr lang="en-GB" dirty="0"/>
              <a:t>Self-neglect – BSAB Guidance &amp; Risk Assessment.</a:t>
            </a:r>
          </a:p>
          <a:p>
            <a:endParaRPr lang="en-GB" dirty="0"/>
          </a:p>
          <a:p>
            <a:r>
              <a:rPr lang="en-GB" dirty="0"/>
              <a:t>Carers’ Assessment </a:t>
            </a:r>
          </a:p>
          <a:p>
            <a:endParaRPr lang="en-GB" dirty="0"/>
          </a:p>
          <a:p>
            <a:pPr marL="0" indent="0">
              <a:buNone/>
            </a:pPr>
            <a:r>
              <a:rPr lang="en-GB" sz="3400" b="1" dirty="0">
                <a:solidFill>
                  <a:srgbClr val="FF0000"/>
                </a:solidFill>
              </a:rPr>
              <a:t>THINK! Does the patient have Capacity </a:t>
            </a:r>
            <a:r>
              <a:rPr lang="en-GB" sz="3400" b="1">
                <a:solidFill>
                  <a:srgbClr val="FF0000"/>
                </a:solidFill>
              </a:rPr>
              <a:t>to Consent to care?</a:t>
            </a:r>
            <a:endParaRPr lang="en-GB" sz="3400" b="1" dirty="0">
              <a:solidFill>
                <a:srgbClr val="FF0000"/>
              </a:solidFill>
            </a:endParaRPr>
          </a:p>
        </p:txBody>
      </p:sp>
      <p:sp>
        <p:nvSpPr>
          <p:cNvPr id="2" name="Slide Number Placeholder 1"/>
          <p:cNvSpPr>
            <a:spLocks noGrp="1"/>
          </p:cNvSpPr>
          <p:nvPr>
            <p:ph type="sldNum" sz="quarter" idx="12"/>
          </p:nvPr>
        </p:nvSpPr>
        <p:spPr/>
        <p:txBody>
          <a:bodyPr/>
          <a:lstStyle/>
          <a:p>
            <a:fld id="{B4E065AA-8417-42B6-93BE-0215F7A21DC9}" type="slidenum">
              <a:rPr lang="en-GB" smtClean="0">
                <a:solidFill>
                  <a:prstClr val="black">
                    <a:tint val="75000"/>
                  </a:prstClr>
                </a:solidFill>
              </a:rPr>
              <a:pPr/>
              <a:t>23</a:t>
            </a:fld>
            <a:endParaRPr lang="en-GB">
              <a:solidFill>
                <a:prstClr val="black">
                  <a:tint val="75000"/>
                </a:prstClr>
              </a:solidFill>
            </a:endParaRPr>
          </a:p>
        </p:txBody>
      </p:sp>
    </p:spTree>
    <p:extLst>
      <p:ext uri="{BB962C8B-B14F-4D97-AF65-F5344CB8AC3E}">
        <p14:creationId xmlns:p14="http://schemas.microsoft.com/office/powerpoint/2010/main" val="257257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11" end="1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13" end="13"/>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a:extLst>
              <a:ext uri="{FF2B5EF4-FFF2-40B4-BE49-F238E27FC236}">
                <a16:creationId xmlns:a16="http://schemas.microsoft.com/office/drawing/2014/main" id="{DA673A63-99AD-83B2-B029-7F6424149F6B}"/>
              </a:ext>
            </a:extLst>
          </p:cNvPr>
          <p:cNvSpPr>
            <a:spLocks noGrp="1"/>
          </p:cNvSpPr>
          <p:nvPr>
            <p:ph type="title"/>
          </p:nvPr>
        </p:nvSpPr>
        <p:spPr>
          <a:xfrm>
            <a:off x="457200" y="274638"/>
            <a:ext cx="8218488" cy="1143000"/>
          </a:xfrm>
        </p:spPr>
        <p:txBody>
          <a:bodyPr/>
          <a:lstStyle/>
          <a:p>
            <a:r>
              <a:rPr lang="en-GB" altLang="en-US" dirty="0"/>
              <a:t>Decision making!</a:t>
            </a:r>
          </a:p>
        </p:txBody>
      </p:sp>
      <p:sp>
        <p:nvSpPr>
          <p:cNvPr id="26627" name="Content Placeholder 2">
            <a:extLst>
              <a:ext uri="{FF2B5EF4-FFF2-40B4-BE49-F238E27FC236}">
                <a16:creationId xmlns:a16="http://schemas.microsoft.com/office/drawing/2014/main" id="{78A09510-37BF-32D4-1938-D6D609255F82}"/>
              </a:ext>
            </a:extLst>
          </p:cNvPr>
          <p:cNvSpPr>
            <a:spLocks noGrp="1"/>
          </p:cNvSpPr>
          <p:nvPr>
            <p:ph idx="1"/>
          </p:nvPr>
        </p:nvSpPr>
        <p:spPr>
          <a:xfrm>
            <a:off x="35496" y="1600200"/>
            <a:ext cx="8857679" cy="5141168"/>
          </a:xfrm>
        </p:spPr>
        <p:txBody>
          <a:bodyPr>
            <a:normAutofit/>
          </a:bodyPr>
          <a:lstStyle/>
          <a:p>
            <a:r>
              <a:rPr lang="en-GB" altLang="en-US" sz="2800" dirty="0">
                <a:latin typeface="Arial" panose="020B0604020202020204" pitchFamily="34" charset="0"/>
                <a:cs typeface="Arial" panose="020B0604020202020204" pitchFamily="34" charset="0"/>
              </a:rPr>
              <a:t>There is a need to explore the adult’s understanding of the identified risk of harm from self-neglecting behaviour. </a:t>
            </a:r>
          </a:p>
          <a:p>
            <a:r>
              <a:rPr lang="en-GB" altLang="en-US" sz="2800" dirty="0">
                <a:latin typeface="Arial" panose="020B0604020202020204" pitchFamily="34" charset="0"/>
                <a:cs typeface="Arial" panose="020B0604020202020204" pitchFamily="34" charset="0"/>
              </a:rPr>
              <a:t>Does the adult have capacity regarding the decisions they are making that are neglectful?</a:t>
            </a:r>
          </a:p>
          <a:p>
            <a:r>
              <a:rPr lang="en-GB" altLang="en-US" sz="2800" dirty="0">
                <a:latin typeface="Arial" panose="020B0604020202020204" pitchFamily="34" charset="0"/>
                <a:cs typeface="Arial" panose="020B0604020202020204" pitchFamily="34" charset="0"/>
              </a:rPr>
              <a:t>Has the adult been provided with all the information, that they are able to understand, to realise risk of harm? </a:t>
            </a:r>
          </a:p>
          <a:p>
            <a:r>
              <a:rPr lang="en-GB" altLang="en-US" sz="2800" dirty="0">
                <a:latin typeface="Arial" panose="020B0604020202020204" pitchFamily="34" charset="0"/>
                <a:cs typeface="Arial" panose="020B0604020202020204" pitchFamily="34" charset="0"/>
              </a:rPr>
              <a:t>Is there catastrophic risk of harm?</a:t>
            </a:r>
          </a:p>
          <a:p>
            <a:r>
              <a:rPr lang="en-GB" altLang="en-US" sz="2800" dirty="0">
                <a:latin typeface="Arial" panose="020B0604020202020204" pitchFamily="34" charset="0"/>
                <a:cs typeface="Arial" panose="020B0604020202020204" pitchFamily="34" charset="0"/>
              </a:rPr>
              <a:t>Identify and work with other services</a:t>
            </a:r>
          </a:p>
        </p:txBody>
      </p:sp>
      <p:pic>
        <p:nvPicPr>
          <p:cNvPr id="30724" name="Picture 3">
            <a:extLst>
              <a:ext uri="{FF2B5EF4-FFF2-40B4-BE49-F238E27FC236}">
                <a16:creationId xmlns:a16="http://schemas.microsoft.com/office/drawing/2014/main" id="{8B90A953-E493-972E-8D3A-C0E62BEBDFB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40644" y="4869160"/>
            <a:ext cx="2466975" cy="217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6F2C7FA5-6DE0-91BA-E1A7-01ABAB03F842}"/>
              </a:ext>
            </a:extLst>
          </p:cNvPr>
          <p:cNvSpPr>
            <a:spLocks noGrp="1"/>
          </p:cNvSpPr>
          <p:nvPr>
            <p:ph type="title"/>
          </p:nvPr>
        </p:nvSpPr>
        <p:spPr>
          <a:xfrm>
            <a:off x="457200" y="274638"/>
            <a:ext cx="8218488" cy="1143000"/>
          </a:xfrm>
        </p:spPr>
        <p:txBody>
          <a:bodyPr/>
          <a:lstStyle/>
          <a:p>
            <a:r>
              <a:rPr lang="en-GB" altLang="en-US"/>
              <a:t>Ask yourself !!</a:t>
            </a:r>
          </a:p>
        </p:txBody>
      </p:sp>
      <p:pic>
        <p:nvPicPr>
          <p:cNvPr id="32771" name="Content Placeholder 8">
            <a:extLst>
              <a:ext uri="{FF2B5EF4-FFF2-40B4-BE49-F238E27FC236}">
                <a16:creationId xmlns:a16="http://schemas.microsoft.com/office/drawing/2014/main" id="{9E78295C-6C80-C7DC-94E2-EC3B938C00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06727" y="1556792"/>
            <a:ext cx="4351337" cy="4525963"/>
          </a:xfrm>
        </p:spPr>
      </p:pic>
      <p:sp>
        <p:nvSpPr>
          <p:cNvPr id="5" name="Rounded Rectangle 4">
            <a:extLst>
              <a:ext uri="{FF2B5EF4-FFF2-40B4-BE49-F238E27FC236}">
                <a16:creationId xmlns:a16="http://schemas.microsoft.com/office/drawing/2014/main" id="{E4365D59-342E-9435-CD5F-92D343CD896E}"/>
              </a:ext>
            </a:extLst>
          </p:cNvPr>
          <p:cNvSpPr/>
          <p:nvPr/>
        </p:nvSpPr>
        <p:spPr>
          <a:xfrm>
            <a:off x="107504" y="1417638"/>
            <a:ext cx="2304256" cy="4459287"/>
          </a:xfrm>
          <a:prstGeom prst="roundRect">
            <a:avLst/>
          </a:prstGeom>
          <a:ln>
            <a:solidFill>
              <a:srgbClr val="7030A0"/>
            </a:solidFill>
          </a:ln>
        </p:spPr>
        <p:style>
          <a:lnRef idx="2">
            <a:schemeClr val="accent6"/>
          </a:lnRef>
          <a:fillRef idx="1">
            <a:schemeClr val="lt1"/>
          </a:fillRef>
          <a:effectRef idx="0">
            <a:schemeClr val="accent6"/>
          </a:effectRef>
          <a:fontRef idx="minor">
            <a:schemeClr val="dk1"/>
          </a:fontRef>
        </p:style>
        <p:txBody>
          <a:bodyPr anchor="ctr"/>
          <a:lstStyle/>
          <a:p>
            <a:pPr>
              <a:defRPr/>
            </a:pPr>
            <a:r>
              <a:rPr lang="en-GB" sz="2800" dirty="0">
                <a:latin typeface="Arial" panose="020B0604020202020204" pitchFamily="34" charset="0"/>
                <a:cs typeface="Arial" panose="020B0604020202020204" pitchFamily="34" charset="0"/>
              </a:rPr>
              <a:t>Do the decisions that the adult makes negatively affect their wellbeing?</a:t>
            </a:r>
          </a:p>
        </p:txBody>
      </p:sp>
      <p:sp>
        <p:nvSpPr>
          <p:cNvPr id="6" name="Rounded Rectangle 5">
            <a:extLst>
              <a:ext uri="{FF2B5EF4-FFF2-40B4-BE49-F238E27FC236}">
                <a16:creationId xmlns:a16="http://schemas.microsoft.com/office/drawing/2014/main" id="{704305FB-4BC8-F0C3-C646-90D4E8BC1B69}"/>
              </a:ext>
            </a:extLst>
          </p:cNvPr>
          <p:cNvSpPr/>
          <p:nvPr/>
        </p:nvSpPr>
        <p:spPr>
          <a:xfrm>
            <a:off x="5580112" y="1417638"/>
            <a:ext cx="3563889" cy="4497387"/>
          </a:xfrm>
          <a:prstGeom prst="roundRect">
            <a:avLst/>
          </a:prstGeom>
          <a:ln>
            <a:solidFill>
              <a:schemeClr val="accent2">
                <a:lumMod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b="1" dirty="0"/>
          </a:p>
          <a:p>
            <a:pPr algn="ctr">
              <a:defRPr/>
            </a:pPr>
            <a:endParaRPr lang="en-GB" b="1" dirty="0"/>
          </a:p>
          <a:p>
            <a:pPr algn="ctr">
              <a:defRPr/>
            </a:pPr>
            <a:r>
              <a:rPr lang="en-GB" sz="2000" b="1" dirty="0">
                <a:latin typeface="Arial" panose="020B0604020202020204" pitchFamily="34" charset="0"/>
                <a:cs typeface="Arial" panose="020B0604020202020204" pitchFamily="34" charset="0"/>
              </a:rPr>
              <a:t>If the answer is YES, consider</a:t>
            </a:r>
            <a:r>
              <a:rPr lang="en-GB" sz="2000" dirty="0">
                <a:latin typeface="Arial" panose="020B0604020202020204" pitchFamily="34" charset="0"/>
                <a:cs typeface="Arial" panose="020B0604020202020204" pitchFamily="34" charset="0"/>
              </a:rPr>
              <a:t>:</a:t>
            </a:r>
          </a:p>
          <a:p>
            <a:pPr marL="285750" indent="-285750" algn="just">
              <a:buFont typeface="Wingdings" panose="05000000000000000000" pitchFamily="2" charset="2"/>
              <a:buChar char="Ø"/>
              <a:defRPr/>
            </a:pPr>
            <a:r>
              <a:rPr lang="en-GB" sz="2000" dirty="0">
                <a:latin typeface="Arial" panose="020B0604020202020204" pitchFamily="34" charset="0"/>
                <a:cs typeface="Arial" panose="020B0604020202020204" pitchFamily="34" charset="0"/>
              </a:rPr>
              <a:t>Whether the adult has any unmet health or social care needs.</a:t>
            </a:r>
          </a:p>
          <a:p>
            <a:pPr marL="285750" indent="-285750" algn="just">
              <a:buFont typeface="Wingdings" panose="05000000000000000000" pitchFamily="2" charset="2"/>
              <a:buChar char="Ø"/>
              <a:defRPr/>
            </a:pPr>
            <a:r>
              <a:rPr lang="en-GB" sz="2000" dirty="0">
                <a:latin typeface="Arial" panose="020B0604020202020204" pitchFamily="34" charset="0"/>
                <a:cs typeface="Arial" panose="020B0604020202020204" pitchFamily="34" charset="0"/>
              </a:rPr>
              <a:t>What else could services provide to meet those needs and support the adult?</a:t>
            </a:r>
          </a:p>
          <a:p>
            <a:pPr marL="285750" indent="-285750" algn="just">
              <a:buFont typeface="Wingdings" panose="05000000000000000000" pitchFamily="2" charset="2"/>
              <a:buChar char="Ø"/>
              <a:defRPr/>
            </a:pPr>
            <a:r>
              <a:rPr lang="en-GB" sz="2000" dirty="0">
                <a:latin typeface="Arial" panose="020B0604020202020204" pitchFamily="34" charset="0"/>
                <a:cs typeface="Arial" panose="020B0604020202020204" pitchFamily="34" charset="0"/>
              </a:rPr>
              <a:t>Collaboration, communication &amp; co-ordination as an MDT with the adult.</a:t>
            </a:r>
          </a:p>
          <a:p>
            <a:pPr marL="285750" indent="-285750" algn="just">
              <a:buFont typeface="Wingdings" panose="05000000000000000000" pitchFamily="2" charset="2"/>
              <a:buChar char="Ø"/>
              <a:defRPr/>
            </a:pPr>
            <a:endParaRPr lang="en-GB" dirty="0"/>
          </a:p>
          <a:p>
            <a:pPr marL="285750" indent="-285750" algn="ctr">
              <a:buFont typeface="Wingdings" panose="05000000000000000000" pitchFamily="2" charset="2"/>
              <a:buChar char="Ø"/>
              <a:defRPr/>
            </a:pPr>
            <a:endParaRPr lang="en-GB" dirty="0"/>
          </a:p>
          <a:p>
            <a:pPr marL="285750" indent="-285750" algn="ctr">
              <a:buFont typeface="Wingdings" panose="05000000000000000000" pitchFamily="2" charset="2"/>
              <a:buChar char="Ø"/>
              <a:defRPr/>
            </a:pPr>
            <a:endParaRPr lang="en-GB"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57200" y="274638"/>
            <a:ext cx="8218488" cy="706090"/>
          </a:xfrm>
        </p:spPr>
        <p:txBody>
          <a:bodyPr>
            <a:normAutofit fontScale="90000"/>
          </a:bodyPr>
          <a:lstStyle/>
          <a:p>
            <a:r>
              <a:rPr lang="en-GB" altLang="en-US" dirty="0"/>
              <a:t>THINK!!</a:t>
            </a:r>
          </a:p>
        </p:txBody>
      </p:sp>
      <p:pic>
        <p:nvPicPr>
          <p:cNvPr id="51203"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6372200" y="2049239"/>
            <a:ext cx="3529012" cy="3527425"/>
          </a:xfrm>
        </p:spPr>
      </p:pic>
      <p:sp>
        <p:nvSpPr>
          <p:cNvPr id="7" name="Rounded Rectangle 6"/>
          <p:cNvSpPr/>
          <p:nvPr/>
        </p:nvSpPr>
        <p:spPr>
          <a:xfrm>
            <a:off x="107504" y="908720"/>
            <a:ext cx="6768752" cy="5832648"/>
          </a:xfrm>
          <a:prstGeom prst="roundRect">
            <a:avLst/>
          </a:prstGeom>
          <a:ln>
            <a:solidFill>
              <a:srgbClr val="0070C0"/>
            </a:solidFill>
          </a:ln>
        </p:spPr>
        <p:style>
          <a:lnRef idx="2">
            <a:schemeClr val="accent6"/>
          </a:lnRef>
          <a:fillRef idx="1">
            <a:schemeClr val="lt1"/>
          </a:fillRef>
          <a:effectRef idx="0">
            <a:schemeClr val="accent6"/>
          </a:effectRef>
          <a:fontRef idx="minor">
            <a:schemeClr val="dk1"/>
          </a:fontRef>
        </p:style>
        <p:txBody>
          <a:bodyPr anchor="ctr"/>
          <a:lstStyle/>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What are the RISKS of doing nothing ?</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Is there a RISK of catastrophic harm ?</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Can the adult understand the RISK ?</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Does the patient have Capacity to consent to care?</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Concordance/non-concordance only applies if the patient has capacity.</a:t>
            </a:r>
          </a:p>
          <a:p>
            <a:pPr marL="342900" indent="-342900">
              <a:buFont typeface="Arial" panose="020B0604020202020204" pitchFamily="34" charset="0"/>
              <a:buChar char="•"/>
              <a:defRPr/>
            </a:pPr>
            <a:endParaRPr lang="en-GB"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defRPr/>
            </a:pPr>
            <a:r>
              <a:rPr lang="en-GB" sz="2400" dirty="0">
                <a:latin typeface="Arial" panose="020B0604020202020204" pitchFamily="34" charset="0"/>
                <a:cs typeface="Arial" panose="020B0604020202020204" pitchFamily="34" charset="0"/>
              </a:rPr>
              <a:t>Are there any other agencies or professionals that could support the adult? Utilise early support of the wider MDT. </a:t>
            </a:r>
          </a:p>
        </p:txBody>
      </p:sp>
    </p:spTree>
    <p:extLst>
      <p:ext uri="{BB962C8B-B14F-4D97-AF65-F5344CB8AC3E}">
        <p14:creationId xmlns:p14="http://schemas.microsoft.com/office/powerpoint/2010/main" val="18652422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18488" cy="1143000"/>
          </a:xfrm>
        </p:spPr>
        <p:txBody>
          <a:bodyPr/>
          <a:lstStyle/>
          <a:p>
            <a:pPr>
              <a:defRPr/>
            </a:pPr>
            <a:r>
              <a:rPr lang="en-GB" altLang="en-US" kern="0" dirty="0">
                <a:solidFill>
                  <a:srgbClr val="FFFFFF"/>
                </a:solidFill>
                <a:latin typeface="Arial"/>
                <a:ea typeface="ＭＳ Ｐゴシック"/>
              </a:rPr>
              <a:t>Risk Enablement </a:t>
            </a:r>
            <a:endParaRPr lang="en-GB" dirty="0"/>
          </a:p>
        </p:txBody>
      </p:sp>
      <p:sp>
        <p:nvSpPr>
          <p:cNvPr id="6" name="TextBox 3"/>
          <p:cNvSpPr txBox="1">
            <a:spLocks noChangeArrowheads="1"/>
          </p:cNvSpPr>
          <p:nvPr/>
        </p:nvSpPr>
        <p:spPr bwMode="auto">
          <a:xfrm>
            <a:off x="395288" y="1700213"/>
            <a:ext cx="2952750" cy="4524375"/>
          </a:xfrm>
          <a:prstGeom prst="rect">
            <a:avLst/>
          </a:prstGeom>
          <a:noFill/>
          <a:ln>
            <a:noFill/>
          </a:ln>
        </p:spPr>
        <p:txBody>
          <a:bodyP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r>
              <a:rPr lang="en-GB" altLang="en-US" sz="3600" dirty="0">
                <a:solidFill>
                  <a:srgbClr val="000000"/>
                </a:solidFill>
                <a:cs typeface="+mn-cs"/>
              </a:rPr>
              <a:t>Recognise the tension at the heart of adult safeguarding; balancing risk and autonomy</a:t>
            </a:r>
          </a:p>
        </p:txBody>
      </p:sp>
      <p:pic>
        <p:nvPicPr>
          <p:cNvPr id="553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9475" y="1700213"/>
            <a:ext cx="5075238" cy="424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2627313" y="6092825"/>
            <a:ext cx="6516687" cy="576263"/>
          </a:xfrm>
          <a:prstGeom prst="rect">
            <a:avLst/>
          </a:prstGeom>
          <a:ln>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a:defRPr/>
            </a:pPr>
            <a:r>
              <a:rPr lang="en-GB" dirty="0"/>
              <a:t>https://www.bsab.org/download/downloads/id/35/risk-enablement-balancing-wellbeing-and-risk.pdf</a:t>
            </a:r>
          </a:p>
        </p:txBody>
      </p:sp>
    </p:spTree>
    <p:extLst>
      <p:ext uri="{BB962C8B-B14F-4D97-AF65-F5344CB8AC3E}">
        <p14:creationId xmlns:p14="http://schemas.microsoft.com/office/powerpoint/2010/main" val="14012219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7D392-E774-FFE1-4CB7-811782382661}"/>
              </a:ext>
            </a:extLst>
          </p:cNvPr>
          <p:cNvSpPr>
            <a:spLocks noGrp="1"/>
          </p:cNvSpPr>
          <p:nvPr>
            <p:ph type="ctrTitle"/>
          </p:nvPr>
        </p:nvSpPr>
        <p:spPr/>
        <p:txBody>
          <a:bodyPr/>
          <a:lstStyle/>
          <a:p>
            <a:endParaRPr lang="en-GB"/>
          </a:p>
        </p:txBody>
      </p:sp>
      <p:sp>
        <p:nvSpPr>
          <p:cNvPr id="3" name="Subtitle 2">
            <a:extLst>
              <a:ext uri="{FF2B5EF4-FFF2-40B4-BE49-F238E27FC236}">
                <a16:creationId xmlns:a16="http://schemas.microsoft.com/office/drawing/2014/main" id="{959ACD30-9206-9FA4-C96B-9DBD52851A6B}"/>
              </a:ext>
            </a:extLst>
          </p:cNvPr>
          <p:cNvSpPr>
            <a:spLocks noGrp="1"/>
          </p:cNvSpPr>
          <p:nvPr>
            <p:ph type="subTitle" idx="1"/>
          </p:nvPr>
        </p:nvSpPr>
        <p:spPr/>
        <p:txBody>
          <a:bodyPr/>
          <a:lstStyle/>
          <a:p>
            <a:endParaRPr lang="en-GB"/>
          </a:p>
        </p:txBody>
      </p:sp>
      <p:pic>
        <p:nvPicPr>
          <p:cNvPr id="4" name="Picture 3">
            <a:extLst>
              <a:ext uri="{FF2B5EF4-FFF2-40B4-BE49-F238E27FC236}">
                <a16:creationId xmlns:a16="http://schemas.microsoft.com/office/drawing/2014/main" id="{B8BBD710-F48E-3561-507F-2D82C9ABF25A}"/>
              </a:ext>
            </a:extLst>
          </p:cNvPr>
          <p:cNvPicPr>
            <a:picLocks noChangeAspect="1"/>
          </p:cNvPicPr>
          <p:nvPr/>
        </p:nvPicPr>
        <p:blipFill>
          <a:blip r:embed="rId2"/>
          <a:stretch>
            <a:fillRect/>
          </a:stretch>
        </p:blipFill>
        <p:spPr>
          <a:xfrm>
            <a:off x="651703" y="912509"/>
            <a:ext cx="7981631" cy="4944730"/>
          </a:xfrm>
          <a:prstGeom prst="rect">
            <a:avLst/>
          </a:prstGeom>
        </p:spPr>
      </p:pic>
      <p:sp>
        <p:nvSpPr>
          <p:cNvPr id="5" name="TextBox 4">
            <a:extLst>
              <a:ext uri="{FF2B5EF4-FFF2-40B4-BE49-F238E27FC236}">
                <a16:creationId xmlns:a16="http://schemas.microsoft.com/office/drawing/2014/main" id="{3490D339-8634-D72E-D9AE-8D68AE51ED55}"/>
              </a:ext>
            </a:extLst>
          </p:cNvPr>
          <p:cNvSpPr txBox="1"/>
          <p:nvPr/>
        </p:nvSpPr>
        <p:spPr>
          <a:xfrm>
            <a:off x="893219" y="1119591"/>
            <a:ext cx="2705519"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    </a:t>
            </a:r>
            <a:r>
              <a:rPr lang="en-GB" sz="1200" b="1" dirty="0">
                <a:latin typeface="Arial" panose="020B0604020202020204" pitchFamily="34" charset="0"/>
                <a:cs typeface="Arial" panose="020B0604020202020204" pitchFamily="34" charset="0"/>
              </a:rPr>
              <a:t>How to support adults who self-neglect.</a:t>
            </a:r>
            <a:r>
              <a:rPr lang="en-GB" sz="1200" dirty="0">
                <a:latin typeface="Arial" panose="020B0604020202020204" pitchFamily="34" charset="0"/>
                <a:cs typeface="Arial" panose="020B0604020202020204" pitchFamily="34" charset="0"/>
              </a:rPr>
              <a:t> Follow BSAB Guidance:</a:t>
            </a:r>
          </a:p>
          <a:p>
            <a:r>
              <a:rPr lang="en-GB" sz="1200" i="1" u="sng" dirty="0">
                <a:solidFill>
                  <a:schemeClr val="accent4">
                    <a:lumMod val="75000"/>
                  </a:schemeClr>
                </a:solidFill>
                <a:latin typeface="Arial" panose="020B0604020202020204" pitchFamily="34" charset="0"/>
                <a:cs typeface="Arial" panose="020B0604020202020204" pitchFamily="34" charset="0"/>
              </a:rPr>
              <a:t>https://www.bsab.org/downloads/download/58/self-neglect-and-hoarding-birmingham-multi-agency-guidance-and-procedure</a:t>
            </a:r>
          </a:p>
          <a:p>
            <a:pPr algn="ctr"/>
            <a:endParaRPr lang="en-GB" sz="1200" dirty="0">
              <a:latin typeface="Arial" panose="020B0604020202020204" pitchFamily="34" charset="0"/>
              <a:cs typeface="Arial" panose="020B0604020202020204" pitchFamily="34" charset="0"/>
            </a:endParaRPr>
          </a:p>
        </p:txBody>
      </p:sp>
      <p:sp>
        <p:nvSpPr>
          <p:cNvPr id="6" name="TextBox 5">
            <a:extLst>
              <a:ext uri="{FF2B5EF4-FFF2-40B4-BE49-F238E27FC236}">
                <a16:creationId xmlns:a16="http://schemas.microsoft.com/office/drawing/2014/main" id="{95EC7D05-4288-32D8-9675-56C611089DE8}"/>
              </a:ext>
            </a:extLst>
          </p:cNvPr>
          <p:cNvSpPr txBox="1"/>
          <p:nvPr/>
        </p:nvSpPr>
        <p:spPr>
          <a:xfrm rot="10800000" flipV="1">
            <a:off x="5794918" y="958007"/>
            <a:ext cx="2838415" cy="1384995"/>
          </a:xfrm>
          <a:prstGeom prst="rect">
            <a:avLst/>
          </a:prstGeom>
          <a:noFill/>
        </p:spPr>
        <p:txBody>
          <a:bodyPr wrap="square" rtlCol="0">
            <a:spAutoFit/>
          </a:bodyPr>
          <a:lstStyle/>
          <a:p>
            <a:endParaRPr lang="en-GB" sz="1200" dirty="0"/>
          </a:p>
          <a:p>
            <a:r>
              <a:rPr lang="en-GB" sz="1200" dirty="0">
                <a:latin typeface="Arial" panose="020B0604020202020204" pitchFamily="34" charset="0"/>
                <a:cs typeface="Arial" panose="020B0604020202020204" pitchFamily="34" charset="0"/>
              </a:rPr>
              <a:t>     Identify what aspect of Self-neglecting behaviour causes concern: </a:t>
            </a:r>
            <a:r>
              <a:rPr lang="en-GB" sz="1200" dirty="0">
                <a:solidFill>
                  <a:srgbClr val="FF0000"/>
                </a:solidFill>
                <a:latin typeface="Arial" panose="020B0604020202020204" pitchFamily="34" charset="0"/>
                <a:cs typeface="Arial" panose="020B0604020202020204" pitchFamily="34" charset="0"/>
              </a:rPr>
              <a:t>Environment (clutter/hoarding etc.) Personal care &amp; hygiene. Medication &amp;/or clinical care concordance. DNA appointments.</a:t>
            </a:r>
            <a:endParaRPr lang="en-GB" sz="1200" dirty="0">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0D908059-F1F6-0865-8815-17097FE4A77A}"/>
              </a:ext>
            </a:extLst>
          </p:cNvPr>
          <p:cNvSpPr txBox="1"/>
          <p:nvPr/>
        </p:nvSpPr>
        <p:spPr>
          <a:xfrm>
            <a:off x="5721591" y="2594373"/>
            <a:ext cx="3051997" cy="1546577"/>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     Express your concerns with patient </a:t>
            </a:r>
          </a:p>
          <a:p>
            <a:r>
              <a:rPr lang="en-GB" sz="1200" dirty="0">
                <a:latin typeface="Arial" panose="020B0604020202020204" pitchFamily="34" charset="0"/>
                <a:cs typeface="Arial" panose="020B0604020202020204" pitchFamily="34" charset="0"/>
              </a:rPr>
              <a:t>and seek their consent to complete assessment.</a:t>
            </a:r>
          </a:p>
          <a:p>
            <a:r>
              <a:rPr lang="en-GB" sz="1200" dirty="0">
                <a:latin typeface="Arial" panose="020B0604020202020204" pitchFamily="34" charset="0"/>
                <a:cs typeface="Arial" panose="020B0604020202020204" pitchFamily="34" charset="0"/>
              </a:rPr>
              <a:t>Assess patient’s capacity regarding the decisions they are making that constitute self-neglecting behaviour. </a:t>
            </a:r>
          </a:p>
          <a:p>
            <a:r>
              <a:rPr lang="en-GB" sz="1200" b="1" dirty="0">
                <a:solidFill>
                  <a:srgbClr val="FF0000"/>
                </a:solidFill>
                <a:latin typeface="Arial" panose="020B0604020202020204" pitchFamily="34" charset="0"/>
                <a:cs typeface="Arial" panose="020B0604020202020204" pitchFamily="34" charset="0"/>
              </a:rPr>
              <a:t>Does the patient understand the RISK?</a:t>
            </a:r>
          </a:p>
          <a:p>
            <a:endParaRPr lang="en-GB" sz="105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C242B550-2D12-F95A-C4A6-594BD81FF781}"/>
              </a:ext>
            </a:extLst>
          </p:cNvPr>
          <p:cNvSpPr txBox="1"/>
          <p:nvPr/>
        </p:nvSpPr>
        <p:spPr>
          <a:xfrm>
            <a:off x="6088458" y="4230262"/>
            <a:ext cx="2544876" cy="138499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Identify other professionals &amp;/or agencies involved in the adult’s care &amp; complete BSAB self-neglect risk assessment with them. </a:t>
            </a:r>
          </a:p>
          <a:p>
            <a:r>
              <a:rPr lang="en-GB" sz="1200" i="1" dirty="0">
                <a:solidFill>
                  <a:srgbClr val="0070C0"/>
                </a:solidFill>
                <a:latin typeface="Arial" panose="020B0604020202020204" pitchFamily="34" charset="0"/>
                <a:cs typeface="Arial" panose="020B0604020202020204" pitchFamily="34" charset="0"/>
              </a:rPr>
              <a:t>If unable to gain collaboration with others complete risk assessment alone.</a:t>
            </a:r>
          </a:p>
        </p:txBody>
      </p:sp>
      <p:sp>
        <p:nvSpPr>
          <p:cNvPr id="10" name="TextBox 9">
            <a:extLst>
              <a:ext uri="{FF2B5EF4-FFF2-40B4-BE49-F238E27FC236}">
                <a16:creationId xmlns:a16="http://schemas.microsoft.com/office/drawing/2014/main" id="{0E30CB13-1861-A7EB-97A5-10B699E2CE90}"/>
              </a:ext>
            </a:extLst>
          </p:cNvPr>
          <p:cNvSpPr txBox="1"/>
          <p:nvPr/>
        </p:nvSpPr>
        <p:spPr>
          <a:xfrm>
            <a:off x="3575196" y="4044413"/>
            <a:ext cx="2219723" cy="253916"/>
          </a:xfrm>
          <a:prstGeom prst="rect">
            <a:avLst/>
          </a:prstGeom>
          <a:noFill/>
        </p:spPr>
        <p:txBody>
          <a:bodyPr wrap="square" rtlCol="0">
            <a:spAutoFit/>
          </a:bodyPr>
          <a:lstStyle/>
          <a:p>
            <a:pPr algn="ctr"/>
            <a:r>
              <a:rPr lang="en-GB" sz="1050" b="1" dirty="0">
                <a:latin typeface="Arial" panose="020B0604020202020204" pitchFamily="34" charset="0"/>
                <a:cs typeface="Arial" panose="020B0604020202020204" pitchFamily="34" charset="0"/>
              </a:rPr>
              <a:t>         </a:t>
            </a:r>
            <a:endParaRPr lang="en-GB" sz="1050" dirty="0">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3ECF2FF7-7875-5FBA-1396-FAFFE548234D}"/>
              </a:ext>
            </a:extLst>
          </p:cNvPr>
          <p:cNvSpPr txBox="1"/>
          <p:nvPr/>
        </p:nvSpPr>
        <p:spPr>
          <a:xfrm rot="10800000" flipV="1">
            <a:off x="852859" y="4652895"/>
            <a:ext cx="2374994" cy="253916"/>
          </a:xfrm>
          <a:prstGeom prst="rect">
            <a:avLst/>
          </a:prstGeom>
          <a:noFill/>
        </p:spPr>
        <p:txBody>
          <a:bodyPr wrap="square" rtlCol="0">
            <a:spAutoFit/>
          </a:bodyPr>
          <a:lstStyle/>
          <a:p>
            <a:pPr algn="ctr"/>
            <a:r>
              <a:rPr lang="en-GB" sz="105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E85139A6-9112-C577-83F4-E4600B19119C}"/>
              </a:ext>
            </a:extLst>
          </p:cNvPr>
          <p:cNvPicPr>
            <a:picLocks noChangeAspect="1"/>
          </p:cNvPicPr>
          <p:nvPr/>
        </p:nvPicPr>
        <p:blipFill>
          <a:blip r:embed="rId3"/>
          <a:stretch>
            <a:fillRect/>
          </a:stretch>
        </p:blipFill>
        <p:spPr>
          <a:xfrm>
            <a:off x="4098176" y="1069363"/>
            <a:ext cx="1422015" cy="502964"/>
          </a:xfrm>
          <a:prstGeom prst="rect">
            <a:avLst/>
          </a:prstGeom>
        </p:spPr>
      </p:pic>
      <p:pic>
        <p:nvPicPr>
          <p:cNvPr id="14" name="Picture 13">
            <a:extLst>
              <a:ext uri="{FF2B5EF4-FFF2-40B4-BE49-F238E27FC236}">
                <a16:creationId xmlns:a16="http://schemas.microsoft.com/office/drawing/2014/main" id="{1504629D-6989-643E-C878-A637849E0515}"/>
              </a:ext>
            </a:extLst>
          </p:cNvPr>
          <p:cNvPicPr>
            <a:picLocks noChangeAspect="1"/>
          </p:cNvPicPr>
          <p:nvPr/>
        </p:nvPicPr>
        <p:blipFill>
          <a:blip r:embed="rId4"/>
          <a:stretch>
            <a:fillRect/>
          </a:stretch>
        </p:blipFill>
        <p:spPr>
          <a:xfrm>
            <a:off x="3634402" y="1523424"/>
            <a:ext cx="1161389" cy="411516"/>
          </a:xfrm>
          <a:prstGeom prst="rect">
            <a:avLst/>
          </a:prstGeom>
        </p:spPr>
      </p:pic>
      <p:sp>
        <p:nvSpPr>
          <p:cNvPr id="16" name="TextBox 15">
            <a:extLst>
              <a:ext uri="{FF2B5EF4-FFF2-40B4-BE49-F238E27FC236}">
                <a16:creationId xmlns:a16="http://schemas.microsoft.com/office/drawing/2014/main" id="{C7EB0761-B4C4-5857-1DA4-378B0BA2210A}"/>
              </a:ext>
            </a:extLst>
          </p:cNvPr>
          <p:cNvSpPr txBox="1"/>
          <p:nvPr/>
        </p:nvSpPr>
        <p:spPr>
          <a:xfrm>
            <a:off x="3529908" y="1883317"/>
            <a:ext cx="2558550" cy="276999"/>
          </a:xfrm>
          <a:prstGeom prst="rect">
            <a:avLst/>
          </a:prstGeom>
          <a:noFill/>
        </p:spPr>
        <p:txBody>
          <a:bodyPr wrap="square" rtlCol="0">
            <a:spAutoFit/>
          </a:bodyPr>
          <a:lstStyle/>
          <a:p>
            <a:r>
              <a:rPr lang="en-GB" sz="1200" b="1" dirty="0">
                <a:solidFill>
                  <a:schemeClr val="tx2">
                    <a:lumMod val="50000"/>
                    <a:lumOff val="50000"/>
                  </a:schemeClr>
                </a:solidFill>
                <a:latin typeface="Arial" panose="020B0604020202020204" pitchFamily="34" charset="0"/>
                <a:cs typeface="Arial" panose="020B0604020202020204" pitchFamily="34" charset="0"/>
              </a:rPr>
              <a:t>     Safeguarding Team</a:t>
            </a:r>
          </a:p>
        </p:txBody>
      </p:sp>
      <p:sp>
        <p:nvSpPr>
          <p:cNvPr id="18" name="Rectangle: Rounded Corners 17">
            <a:extLst>
              <a:ext uri="{FF2B5EF4-FFF2-40B4-BE49-F238E27FC236}">
                <a16:creationId xmlns:a16="http://schemas.microsoft.com/office/drawing/2014/main" id="{F866896C-F7EB-9958-EE02-EE83967C964C}"/>
              </a:ext>
            </a:extLst>
          </p:cNvPr>
          <p:cNvSpPr/>
          <p:nvPr/>
        </p:nvSpPr>
        <p:spPr>
          <a:xfrm>
            <a:off x="3429008" y="4230262"/>
            <a:ext cx="2435895" cy="1241822"/>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21" name="Rectangle: Rounded Corners 20">
            <a:extLst>
              <a:ext uri="{FF2B5EF4-FFF2-40B4-BE49-F238E27FC236}">
                <a16:creationId xmlns:a16="http://schemas.microsoft.com/office/drawing/2014/main" id="{891C6F8F-1418-259C-E245-54180FB6A83E}"/>
              </a:ext>
            </a:extLst>
          </p:cNvPr>
          <p:cNvSpPr/>
          <p:nvPr/>
        </p:nvSpPr>
        <p:spPr>
          <a:xfrm>
            <a:off x="3429007" y="4069155"/>
            <a:ext cx="2435895" cy="1402928"/>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Complete Self-neglect Risk assessment fully &amp; identify whether: Low, Medium or High Risk. Share document with Safeguarding Adults Duty: </a:t>
            </a:r>
            <a:r>
              <a:rPr lang="en-GB" sz="1200" dirty="0">
                <a:solidFill>
                  <a:schemeClr val="tx1"/>
                </a:solidFill>
                <a:latin typeface="Arial" panose="020B0604020202020204" pitchFamily="34" charset="0"/>
                <a:cs typeface="Arial" panose="020B0604020202020204" pitchFamily="34" charset="0"/>
                <a:hlinkClick r:id="rId5"/>
              </a:rPr>
              <a:t>bchc.safeguardingadults@nhs.net</a:t>
            </a:r>
            <a:r>
              <a:rPr lang="en-GB" sz="1200" dirty="0">
                <a:solidFill>
                  <a:schemeClr val="tx1"/>
                </a:solidFill>
                <a:latin typeface="Arial" panose="020B0604020202020204" pitchFamily="34" charset="0"/>
                <a:cs typeface="Arial" panose="020B0604020202020204" pitchFamily="34" charset="0"/>
              </a:rPr>
              <a:t> </a:t>
            </a:r>
          </a:p>
        </p:txBody>
      </p:sp>
      <p:sp>
        <p:nvSpPr>
          <p:cNvPr id="23" name="Rectangle: Rounded Corners 22">
            <a:extLst>
              <a:ext uri="{FF2B5EF4-FFF2-40B4-BE49-F238E27FC236}">
                <a16:creationId xmlns:a16="http://schemas.microsoft.com/office/drawing/2014/main" id="{7A3AA7F1-BFC0-7F07-66AD-08A4E476CD1D}"/>
              </a:ext>
            </a:extLst>
          </p:cNvPr>
          <p:cNvSpPr/>
          <p:nvPr/>
        </p:nvSpPr>
        <p:spPr>
          <a:xfrm>
            <a:off x="791957" y="4069155"/>
            <a:ext cx="2435895" cy="1397315"/>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tx1"/>
                </a:solidFill>
                <a:latin typeface="Arial" panose="020B0604020202020204" pitchFamily="34" charset="0"/>
                <a:cs typeface="Arial" panose="020B0604020202020204" pitchFamily="34" charset="0"/>
              </a:rPr>
              <a:t>If assessment identifies HIGH risk; discuss concerns further with the patient. Plan MDT meeting with all appropriate professionals &amp; agencies in accordance with Self-neglect Pathway and Guidance.</a:t>
            </a:r>
          </a:p>
        </p:txBody>
      </p:sp>
      <p:sp>
        <p:nvSpPr>
          <p:cNvPr id="24" name="Rectangle: Rounded Corners 23">
            <a:extLst>
              <a:ext uri="{FF2B5EF4-FFF2-40B4-BE49-F238E27FC236}">
                <a16:creationId xmlns:a16="http://schemas.microsoft.com/office/drawing/2014/main" id="{919823FD-AB02-94FE-5A41-36854AC3A9A7}"/>
              </a:ext>
            </a:extLst>
          </p:cNvPr>
          <p:cNvSpPr/>
          <p:nvPr/>
        </p:nvSpPr>
        <p:spPr>
          <a:xfrm>
            <a:off x="791956" y="2525123"/>
            <a:ext cx="2915947" cy="1311071"/>
          </a:xfrm>
          <a:prstGeom prst="round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Arial" panose="020B0604020202020204" pitchFamily="34" charset="0"/>
                <a:cs typeface="Arial" panose="020B0604020202020204" pitchFamily="34" charset="0"/>
              </a:rPr>
              <a:t>      </a:t>
            </a:r>
            <a:r>
              <a:rPr lang="en-GB" sz="1100" dirty="0">
                <a:solidFill>
                  <a:schemeClr val="tx1"/>
                </a:solidFill>
                <a:latin typeface="Arial" panose="020B0604020202020204" pitchFamily="34" charset="0"/>
                <a:cs typeface="Arial" panose="020B0604020202020204" pitchFamily="34" charset="0"/>
              </a:rPr>
              <a:t>If the patient’s self-neglecting</a:t>
            </a:r>
          </a:p>
          <a:p>
            <a:r>
              <a:rPr lang="en-GB" sz="1100" dirty="0">
                <a:solidFill>
                  <a:schemeClr val="tx1"/>
                </a:solidFill>
                <a:latin typeface="Arial" panose="020B0604020202020204" pitchFamily="34" charset="0"/>
                <a:cs typeface="Arial" panose="020B0604020202020204" pitchFamily="34" charset="0"/>
              </a:rPr>
              <a:t>     behaviour negatively impacts their wellbeing – Safeguarding concerns could be raised – discuss with Safeguarding.</a:t>
            </a:r>
          </a:p>
          <a:p>
            <a:r>
              <a:rPr lang="en-GB" sz="1100" dirty="0">
                <a:solidFill>
                  <a:schemeClr val="tx1"/>
                </a:solidFill>
                <a:latin typeface="Arial" panose="020B0604020202020204" pitchFamily="34" charset="0"/>
                <a:cs typeface="Arial" panose="020B0604020202020204" pitchFamily="34" charset="0"/>
              </a:rPr>
              <a:t>Remember to keep the patient central to the process. </a:t>
            </a:r>
          </a:p>
          <a:p>
            <a:pPr algn="ctr"/>
            <a:r>
              <a:rPr lang="en-GB" sz="1100" b="1" dirty="0">
                <a:solidFill>
                  <a:schemeClr val="tx1"/>
                </a:solidFill>
                <a:latin typeface="Arial" panose="020B0604020202020204" pitchFamily="34" charset="0"/>
                <a:cs typeface="Arial" panose="020B0604020202020204" pitchFamily="34" charset="0"/>
              </a:rPr>
              <a:t>THINK! Capacity. Risk of harm.</a:t>
            </a:r>
          </a:p>
          <a:p>
            <a:pPr algn="ctr"/>
            <a:r>
              <a:rPr lang="en-GB" sz="1100" b="1" dirty="0">
                <a:solidFill>
                  <a:schemeClr val="tx1"/>
                </a:solidFill>
                <a:latin typeface="Arial" panose="020B0604020202020204" pitchFamily="34" charset="0"/>
                <a:cs typeface="Arial" panose="020B0604020202020204" pitchFamily="34" charset="0"/>
              </a:rPr>
              <a:t>THINK FAMILY </a:t>
            </a:r>
          </a:p>
        </p:txBody>
      </p:sp>
    </p:spTree>
    <p:extLst>
      <p:ext uri="{BB962C8B-B14F-4D97-AF65-F5344CB8AC3E}">
        <p14:creationId xmlns:p14="http://schemas.microsoft.com/office/powerpoint/2010/main" val="1482230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1000"/>
                                        <p:tgtEl>
                                          <p:spTgt spid="8">
                                            <p:txEl>
                                              <p:pRg st="0" end="0"/>
                                            </p:txEl>
                                          </p:spTgt>
                                        </p:tgtEl>
                                      </p:cBhvr>
                                    </p:animEffect>
                                    <p:anim calcmode="lin" valueType="num">
                                      <p:cBhvr>
                                        <p:cTn id="29"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8">
                                            <p:txEl>
                                              <p:pRg st="0" end="0"/>
                                            </p:txEl>
                                          </p:spTgt>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Effect transition="in" filter="fade">
                                      <p:cBhvr>
                                        <p:cTn id="33" dur="1000"/>
                                        <p:tgtEl>
                                          <p:spTgt spid="8">
                                            <p:txEl>
                                              <p:pRg st="1" end="1"/>
                                            </p:txEl>
                                          </p:spTgt>
                                        </p:tgtEl>
                                      </p:cBhvr>
                                    </p:animEffect>
                                    <p:anim calcmode="lin" valueType="num">
                                      <p:cBhvr>
                                        <p:cTn id="34" dur="1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21">
                                            <p:txEl>
                                              <p:pRg st="0" end="0"/>
                                            </p:txEl>
                                          </p:spTgt>
                                        </p:tgtEl>
                                        <p:attrNameLst>
                                          <p:attrName>style.visibility</p:attrName>
                                        </p:attrNameLst>
                                      </p:cBhvr>
                                      <p:to>
                                        <p:strVal val="visible"/>
                                      </p:to>
                                    </p:set>
                                    <p:animEffect transition="in" filter="fade">
                                      <p:cBhvr>
                                        <p:cTn id="40" dur="1000"/>
                                        <p:tgtEl>
                                          <p:spTgt spid="21">
                                            <p:txEl>
                                              <p:pRg st="0" end="0"/>
                                            </p:txEl>
                                          </p:spTgt>
                                        </p:tgtEl>
                                      </p:cBhvr>
                                    </p:animEffect>
                                    <p:anim calcmode="lin" valueType="num">
                                      <p:cBhvr>
                                        <p:cTn id="41"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23">
                                            <p:txEl>
                                              <p:pRg st="0" end="0"/>
                                            </p:txEl>
                                          </p:spTgt>
                                        </p:tgtEl>
                                        <p:attrNameLst>
                                          <p:attrName>style.visibility</p:attrName>
                                        </p:attrNameLst>
                                      </p:cBhvr>
                                      <p:to>
                                        <p:strVal val="visible"/>
                                      </p:to>
                                    </p:set>
                                    <p:animEffect transition="in" filter="fade">
                                      <p:cBhvr>
                                        <p:cTn id="47" dur="1000"/>
                                        <p:tgtEl>
                                          <p:spTgt spid="23">
                                            <p:txEl>
                                              <p:pRg st="0" end="0"/>
                                            </p:txEl>
                                          </p:spTgt>
                                        </p:tgtEl>
                                      </p:cBhvr>
                                    </p:animEffect>
                                    <p:anim calcmode="lin" valueType="num">
                                      <p:cBhvr>
                                        <p:cTn id="4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8" name="Rectangle 70">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sp>
        <p:nvSpPr>
          <p:cNvPr id="73" name="Rectangle 72">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7759" y="480060"/>
            <a:ext cx="8428482"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endParaRPr lang="en-US">
              <a:solidFill>
                <a:prstClr val="white"/>
              </a:solidFill>
            </a:endParaRPr>
          </a:p>
        </p:txBody>
      </p:sp>
      <p:pic>
        <p:nvPicPr>
          <p:cNvPr id="11266" name="Picture 2" descr="In Their Shoes Word Shoe | Resolution">
            <a:extLst>
              <a:ext uri="{FF2B5EF4-FFF2-40B4-BE49-F238E27FC236}">
                <a16:creationId xmlns:a16="http://schemas.microsoft.com/office/drawing/2014/main" id="{44986423-F761-4DC1-A1AB-BE5FA328727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964" b="18641"/>
          <a:stretch/>
        </p:blipFill>
        <p:spPr bwMode="auto">
          <a:xfrm>
            <a:off x="2894522" y="2357306"/>
            <a:ext cx="5571066" cy="3531766"/>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2">
            <a:extLst>
              <a:ext uri="{FF2B5EF4-FFF2-40B4-BE49-F238E27FC236}">
                <a16:creationId xmlns:a16="http://schemas.microsoft.com/office/drawing/2014/main" id="{1B4AFAD9-EA51-47F3-9F33-9A19F9EB8509}"/>
              </a:ext>
            </a:extLst>
          </p:cNvPr>
          <p:cNvSpPr/>
          <p:nvPr/>
        </p:nvSpPr>
        <p:spPr>
          <a:xfrm>
            <a:off x="676549" y="891115"/>
            <a:ext cx="4078187" cy="2537885"/>
          </a:xfrm>
          <a:prstGeom prst="wedgeRoundRectCallout">
            <a:avLst>
              <a:gd name="adj1" fmla="val 73380"/>
              <a:gd name="adj2" fmla="val -44124"/>
              <a:gd name="adj3" fmla="val 16667"/>
            </a:avLst>
          </a:prstGeom>
          <a:solidFill>
            <a:schemeClr val="accent2">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r>
              <a:rPr lang="en-GB" sz="2000" dirty="0">
                <a:solidFill>
                  <a:srgbClr val="C00000"/>
                </a:solidFill>
                <a:latin typeface="Arial" panose="020B0604020202020204" pitchFamily="34" charset="0"/>
                <a:cs typeface="Arial" panose="020B0604020202020204" pitchFamily="34" charset="0"/>
              </a:rPr>
              <a:t>In addressing patient non-concordance or disengagement, we first need to walk in their shoes to understand.</a:t>
            </a:r>
          </a:p>
          <a:p>
            <a:pPr algn="ctr" defTabSz="457200"/>
            <a:endParaRPr lang="en-GB" sz="2000" dirty="0">
              <a:solidFill>
                <a:srgbClr val="C00000"/>
              </a:solidFill>
              <a:latin typeface="Arial" panose="020B0604020202020204" pitchFamily="34" charset="0"/>
              <a:cs typeface="Arial" panose="020B0604020202020204" pitchFamily="34" charset="0"/>
            </a:endParaRPr>
          </a:p>
          <a:p>
            <a:pPr algn="ctr" defTabSz="457200"/>
            <a:r>
              <a:rPr lang="en-GB" sz="2000" dirty="0">
                <a:solidFill>
                  <a:srgbClr val="C00000"/>
                </a:solidFill>
                <a:latin typeface="Arial" panose="020B0604020202020204" pitchFamily="34" charset="0"/>
                <a:cs typeface="Arial" panose="020B0604020202020204" pitchFamily="34" charset="0"/>
              </a:rPr>
              <a:t>Consider a Trauma Informed approach. </a:t>
            </a:r>
          </a:p>
        </p:txBody>
      </p:sp>
    </p:spTree>
    <p:extLst>
      <p:ext uri="{BB962C8B-B14F-4D97-AF65-F5344CB8AC3E}">
        <p14:creationId xmlns:p14="http://schemas.microsoft.com/office/powerpoint/2010/main" val="68103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11"/>
          <p:cNvSpPr/>
          <p:nvPr/>
        </p:nvSpPr>
        <p:spPr>
          <a:xfrm>
            <a:off x="4294" y="190155"/>
            <a:ext cx="9143131" cy="6463787"/>
          </a:xfrm>
          <a:prstGeom prst="rect">
            <a:avLst/>
          </a:prstGeom>
          <a:blipFill>
            <a:blip r:embed="rId2" cstate="print"/>
            <a:stretch>
              <a:fillRect/>
            </a:stretch>
          </a:blipFill>
        </p:spPr>
        <p:txBody>
          <a:bodyPr wrap="square" lIns="0" tIns="0" rIns="0" bIns="0" rtlCol="0">
            <a:noAutofit/>
          </a:bodyPr>
          <a:lstStyle/>
          <a:p>
            <a:endParaRPr sz="1539" dirty="0"/>
          </a:p>
        </p:txBody>
      </p:sp>
      <p:sp>
        <p:nvSpPr>
          <p:cNvPr id="14" name="object 14"/>
          <p:cNvSpPr txBox="1"/>
          <p:nvPr/>
        </p:nvSpPr>
        <p:spPr>
          <a:xfrm>
            <a:off x="0" y="192763"/>
            <a:ext cx="9143131" cy="6461180"/>
          </a:xfrm>
          <a:prstGeom prst="rect">
            <a:avLst/>
          </a:prstGeom>
        </p:spPr>
        <p:txBody>
          <a:bodyPr wrap="square" lIns="0" tIns="1979" rIns="0" bIns="0" rtlCol="0">
            <a:noAutofit/>
          </a:bodyPr>
          <a:lstStyle/>
          <a:p>
            <a:pPr>
              <a:lnSpc>
                <a:spcPts val="556"/>
              </a:lnSpc>
            </a:pPr>
            <a:endParaRPr sz="556" dirty="0"/>
          </a:p>
        </p:txBody>
      </p:sp>
      <p:sp>
        <p:nvSpPr>
          <p:cNvPr id="10" name="object 10"/>
          <p:cNvSpPr txBox="1"/>
          <p:nvPr/>
        </p:nvSpPr>
        <p:spPr>
          <a:xfrm>
            <a:off x="107504" y="404664"/>
            <a:ext cx="3878063" cy="1665572"/>
          </a:xfrm>
          <a:prstGeom prst="rect">
            <a:avLst/>
          </a:prstGeom>
        </p:spPr>
        <p:txBody>
          <a:bodyPr wrap="square" lIns="0" tIns="6542" rIns="0" bIns="0" rtlCol="0">
            <a:noAutofit/>
          </a:bodyPr>
          <a:lstStyle/>
          <a:p>
            <a:pPr marL="153918" marR="813331" algn="just">
              <a:lnSpc>
                <a:spcPts val="1437"/>
              </a:lnSpc>
            </a:pPr>
            <a:endParaRPr lang="en-GB" sz="1197" b="1" dirty="0">
              <a:latin typeface="Arial" panose="020B0604020202020204" pitchFamily="34" charset="0"/>
              <a:cs typeface="Arial" panose="020B0604020202020204" pitchFamily="34" charset="0"/>
            </a:endParaRPr>
          </a:p>
          <a:p>
            <a:pPr marL="153918" marR="813331" algn="just">
              <a:lnSpc>
                <a:spcPts val="1437"/>
              </a:lnSpc>
            </a:pPr>
            <a:r>
              <a:rPr lang="en-GB" sz="1197" b="1" dirty="0">
                <a:latin typeface="Arial" panose="020B0604020202020204" pitchFamily="34" charset="0"/>
                <a:cs typeface="Arial" panose="020B0604020202020204" pitchFamily="34" charset="0"/>
              </a:rPr>
              <a:t>Safeguarding applies to an adult who</a:t>
            </a:r>
            <a:r>
              <a:rPr lang="en-GB" sz="1197" dirty="0">
                <a:latin typeface="Arial" panose="020B0604020202020204" pitchFamily="34" charset="0"/>
                <a:cs typeface="Arial" panose="020B0604020202020204" pitchFamily="34" charset="0"/>
              </a:rPr>
              <a:t>:</a:t>
            </a:r>
          </a:p>
          <a:p>
            <a:pPr marL="398263" marR="813331" indent="-244345" algn="just">
              <a:lnSpc>
                <a:spcPts val="1437"/>
              </a:lnSpc>
              <a:buFont typeface="Arial" panose="020B0604020202020204" pitchFamily="34" charset="0"/>
              <a:buChar char="•"/>
            </a:pPr>
            <a:r>
              <a:rPr lang="en-GB" sz="1197" dirty="0">
                <a:latin typeface="Arial" panose="020B0604020202020204" pitchFamily="34" charset="0"/>
                <a:cs typeface="Arial" panose="020B0604020202020204" pitchFamily="34" charset="0"/>
              </a:rPr>
              <a:t>Has care &amp; support needs </a:t>
            </a:r>
            <a:r>
              <a:rPr lang="en-GB" sz="1197" b="1" dirty="0">
                <a:latin typeface="Arial" panose="020B0604020202020204" pitchFamily="34" charset="0"/>
                <a:cs typeface="Arial" panose="020B0604020202020204" pitchFamily="34" charset="0"/>
              </a:rPr>
              <a:t>and</a:t>
            </a:r>
          </a:p>
          <a:p>
            <a:pPr marL="398263" marR="813331" indent="-244345" algn="just">
              <a:lnSpc>
                <a:spcPts val="1437"/>
              </a:lnSpc>
              <a:buFont typeface="Arial" panose="020B0604020202020204" pitchFamily="34" charset="0"/>
              <a:buChar char="•"/>
            </a:pPr>
            <a:r>
              <a:rPr lang="en-GB" sz="1197" dirty="0">
                <a:latin typeface="Arial" panose="020B0604020202020204" pitchFamily="34" charset="0"/>
                <a:cs typeface="Arial" panose="020B0604020202020204" pitchFamily="34" charset="0"/>
              </a:rPr>
              <a:t>Is experiencing, or is at risk of, abuse or neglect </a:t>
            </a:r>
            <a:r>
              <a:rPr lang="en-GB" sz="1197" b="1" dirty="0">
                <a:latin typeface="Arial" panose="020B0604020202020204" pitchFamily="34" charset="0"/>
                <a:cs typeface="Arial" panose="020B0604020202020204" pitchFamily="34" charset="0"/>
              </a:rPr>
              <a:t>and</a:t>
            </a:r>
          </a:p>
          <a:p>
            <a:pPr marL="398263" marR="813331" indent="-244345" algn="just">
              <a:lnSpc>
                <a:spcPts val="1437"/>
              </a:lnSpc>
              <a:buFont typeface="Arial" panose="020B0604020202020204" pitchFamily="34" charset="0"/>
              <a:buChar char="•"/>
            </a:pPr>
            <a:r>
              <a:rPr lang="en-GB" sz="1197" dirty="0">
                <a:latin typeface="Arial" panose="020B0604020202020204" pitchFamily="34" charset="0"/>
                <a:cs typeface="Arial" panose="020B0604020202020204" pitchFamily="34" charset="0"/>
              </a:rPr>
              <a:t>As a result of their care and support needs is unable to protect themselves from either the risk or experience of abuse or neglect.     (Care Act 2014)     </a:t>
            </a:r>
          </a:p>
          <a:p>
            <a:pPr marL="398263" marR="813331" indent="-244345" algn="just">
              <a:lnSpc>
                <a:spcPts val="1437"/>
              </a:lnSpc>
              <a:buFont typeface="Arial" panose="020B0604020202020204" pitchFamily="34" charset="0"/>
              <a:buChar char="•"/>
            </a:pPr>
            <a:endParaRPr lang="en-GB" sz="1197" dirty="0">
              <a:latin typeface="Arial" panose="020B0604020202020204" pitchFamily="34" charset="0"/>
              <a:cs typeface="Arial" panose="020B0604020202020204" pitchFamily="34" charset="0"/>
            </a:endParaRPr>
          </a:p>
          <a:p>
            <a:pPr marL="153918" marR="813331" algn="just">
              <a:lnSpc>
                <a:spcPts val="1030"/>
              </a:lnSpc>
            </a:pPr>
            <a:endParaRPr lang="en-GB" sz="1026" b="1" u="sng" dirty="0">
              <a:latin typeface="Arial" panose="020B0604020202020204" pitchFamily="34" charset="0"/>
              <a:cs typeface="Arial" panose="020B0604020202020204" pitchFamily="34" charset="0"/>
            </a:endParaRPr>
          </a:p>
          <a:p>
            <a:pPr marL="799300" marR="813331" algn="ctr">
              <a:lnSpc>
                <a:spcPts val="1030"/>
              </a:lnSpc>
            </a:pPr>
            <a:endParaRPr lang="en-GB" sz="770" dirty="0">
              <a:latin typeface="Calibri"/>
              <a:cs typeface="Calibri"/>
            </a:endParaRPr>
          </a:p>
        </p:txBody>
      </p:sp>
      <p:sp>
        <p:nvSpPr>
          <p:cNvPr id="9" name="object 9"/>
          <p:cNvSpPr txBox="1"/>
          <p:nvPr/>
        </p:nvSpPr>
        <p:spPr>
          <a:xfrm>
            <a:off x="5928736" y="404664"/>
            <a:ext cx="3878063" cy="1606164"/>
          </a:xfrm>
          <a:prstGeom prst="rect">
            <a:avLst/>
          </a:prstGeom>
        </p:spPr>
        <p:txBody>
          <a:bodyPr wrap="square" lIns="0" tIns="6542" rIns="0" bIns="0" rtlCol="0">
            <a:noAutofit/>
          </a:bodyPr>
          <a:lstStyle/>
          <a:p>
            <a:pPr marL="153918" marR="813331" algn="just">
              <a:lnSpc>
                <a:spcPts val="1030"/>
              </a:lnSpc>
            </a:pPr>
            <a:r>
              <a:rPr lang="en-GB" sz="1000" b="1" dirty="0">
                <a:latin typeface="Arial" panose="020B0604020202020204" pitchFamily="34" charset="0"/>
                <a:cs typeface="Arial" panose="020B0604020202020204" pitchFamily="34" charset="0"/>
              </a:rPr>
              <a:t>      </a:t>
            </a:r>
            <a:r>
              <a:rPr lang="en-GB" sz="1000" b="1" u="sng" dirty="0">
                <a:latin typeface="Arial" panose="020B0604020202020204" pitchFamily="34" charset="0"/>
                <a:cs typeface="Arial" panose="020B0604020202020204" pitchFamily="34" charset="0"/>
              </a:rPr>
              <a:t>Identification of Abuse in Adults:</a:t>
            </a:r>
          </a:p>
          <a:p>
            <a:pPr marL="153918" marR="813331" algn="just">
              <a:lnSpc>
                <a:spcPts val="1030"/>
              </a:lnSpc>
            </a:pPr>
            <a:endParaRPr lang="en-GB" sz="1000" b="1" u="sng" dirty="0">
              <a:latin typeface="Arial" panose="020B0604020202020204" pitchFamily="34" charset="0"/>
              <a:cs typeface="Arial" panose="020B0604020202020204" pitchFamily="34" charset="0"/>
            </a:endParaRP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Physical      * Psychological</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Neglect       * Self-neglect</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Financial     * Sexual</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Domestic Abuse </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Modern Slavery</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Organisational</a:t>
            </a:r>
          </a:p>
          <a:p>
            <a:pPr marL="300525" marR="813331" indent="-146607" algn="just">
              <a:lnSpc>
                <a:spcPts val="1030"/>
              </a:lnSpc>
              <a:buFont typeface="Arial" panose="020B0604020202020204" pitchFamily="34" charset="0"/>
              <a:buChar char="•"/>
            </a:pPr>
            <a:r>
              <a:rPr lang="en-GB" sz="1000" dirty="0">
                <a:latin typeface="Arial" panose="020B0604020202020204" pitchFamily="34" charset="0"/>
                <a:cs typeface="Arial" panose="020B0604020202020204" pitchFamily="34" charset="0"/>
              </a:rPr>
              <a:t>Discriminatory</a:t>
            </a:r>
          </a:p>
          <a:p>
            <a:pPr marR="813331" algn="just"/>
            <a:r>
              <a:rPr lang="en-GB" sz="1200" b="1" i="1" dirty="0">
                <a:latin typeface="Arial" panose="020B0604020202020204" pitchFamily="34" charset="0"/>
                <a:cs typeface="Arial" panose="020B0604020202020204" pitchFamily="34" charset="0"/>
              </a:rPr>
              <a:t>Safeguarding is everyone’s business, regardless of role or seniority.</a:t>
            </a:r>
          </a:p>
          <a:p>
            <a:pPr marL="799300" marR="813331" algn="ctr">
              <a:lnSpc>
                <a:spcPts val="1030"/>
              </a:lnSpc>
            </a:pPr>
            <a:endParaRPr lang="en-GB" sz="770" dirty="0">
              <a:latin typeface="Calibri"/>
              <a:cs typeface="Calibri"/>
            </a:endParaRPr>
          </a:p>
          <a:p>
            <a:pPr marL="908441" marR="944063" algn="ctr">
              <a:lnSpc>
                <a:spcPts val="1030"/>
              </a:lnSpc>
            </a:pPr>
            <a:endParaRPr sz="941" dirty="0">
              <a:latin typeface="Calibri"/>
              <a:cs typeface="Calibri"/>
            </a:endParaRPr>
          </a:p>
        </p:txBody>
      </p:sp>
      <p:sp>
        <p:nvSpPr>
          <p:cNvPr id="8" name="object 8"/>
          <p:cNvSpPr txBox="1"/>
          <p:nvPr/>
        </p:nvSpPr>
        <p:spPr>
          <a:xfrm>
            <a:off x="3399136" y="1083271"/>
            <a:ext cx="2345729" cy="927558"/>
          </a:xfrm>
          <a:prstGeom prst="rect">
            <a:avLst/>
          </a:prstGeom>
        </p:spPr>
        <p:txBody>
          <a:bodyPr wrap="square" lIns="0" tIns="9204" rIns="0" bIns="0" rtlCol="0">
            <a:noAutofit/>
          </a:bodyPr>
          <a:lstStyle/>
          <a:p>
            <a:pPr marL="10860" algn="ctr">
              <a:lnSpc>
                <a:spcPts val="1449"/>
              </a:lnSpc>
            </a:pPr>
            <a:r>
              <a:rPr lang="en-GB" sz="1539" b="1" spc="-3" dirty="0">
                <a:solidFill>
                  <a:srgbClr val="2D74B5"/>
                </a:solidFill>
                <a:latin typeface="Calibri"/>
                <a:cs typeface="Calibri"/>
              </a:rPr>
              <a:t>Safeguarding Team</a:t>
            </a:r>
          </a:p>
          <a:p>
            <a:pPr marL="10860" algn="ctr">
              <a:lnSpc>
                <a:spcPts val="1449"/>
              </a:lnSpc>
            </a:pPr>
            <a:endParaRPr lang="en-GB" sz="1539" b="1" spc="-3" dirty="0">
              <a:solidFill>
                <a:srgbClr val="2D74B5"/>
              </a:solidFill>
              <a:latin typeface="Calibri"/>
              <a:cs typeface="Calibri"/>
            </a:endParaRPr>
          </a:p>
          <a:p>
            <a:pPr marL="10860" algn="ctr">
              <a:lnSpc>
                <a:spcPts val="1449"/>
              </a:lnSpc>
            </a:pPr>
            <a:r>
              <a:rPr lang="en-GB" sz="1539" b="1" spc="-3" dirty="0">
                <a:solidFill>
                  <a:srgbClr val="2D74B5"/>
                </a:solidFill>
                <a:latin typeface="Calibri"/>
                <a:cs typeface="Calibri"/>
              </a:rPr>
              <a:t>How to raise Safeguarding Concerns for an adult in Birmingham</a:t>
            </a:r>
            <a:endParaRPr sz="1539" dirty="0">
              <a:latin typeface="Calibri"/>
              <a:cs typeface="Calibri"/>
            </a:endParaRPr>
          </a:p>
        </p:txBody>
      </p:sp>
      <p:sp>
        <p:nvSpPr>
          <p:cNvPr id="7" name="object 7"/>
          <p:cNvSpPr txBox="1"/>
          <p:nvPr/>
        </p:nvSpPr>
        <p:spPr>
          <a:xfrm>
            <a:off x="5855002" y="2294037"/>
            <a:ext cx="3929730" cy="1670094"/>
          </a:xfrm>
          <a:prstGeom prst="rect">
            <a:avLst/>
          </a:prstGeom>
        </p:spPr>
        <p:txBody>
          <a:bodyPr wrap="square" lIns="0" tIns="6542" rIns="0" bIns="0" rtlCol="0">
            <a:noAutofit/>
          </a:bodyPr>
          <a:lstStyle/>
          <a:p>
            <a:pPr marL="153918" marR="813331">
              <a:lnSpc>
                <a:spcPts val="1030"/>
              </a:lnSpc>
            </a:pPr>
            <a:r>
              <a:rPr lang="en-GB" sz="1197" b="1" dirty="0">
                <a:latin typeface="Arial" panose="020B0604020202020204" pitchFamily="34" charset="0"/>
                <a:cs typeface="Arial" panose="020B0604020202020204" pitchFamily="34" charset="0"/>
              </a:rPr>
              <a:t>       </a:t>
            </a:r>
            <a:r>
              <a:rPr lang="en-GB" sz="1197" b="1" u="sng" dirty="0">
                <a:latin typeface="Arial" panose="020B0604020202020204" pitchFamily="34" charset="0"/>
                <a:cs typeface="Arial" panose="020B0604020202020204" pitchFamily="34" charset="0"/>
              </a:rPr>
              <a:t>Making  Safeguarding Personal</a:t>
            </a:r>
            <a:r>
              <a:rPr lang="en-GB" sz="1197" b="1" dirty="0">
                <a:latin typeface="Arial" panose="020B0604020202020204" pitchFamily="34" charset="0"/>
                <a:cs typeface="Arial" panose="020B0604020202020204" pitchFamily="34" charset="0"/>
              </a:rPr>
              <a:t>:</a:t>
            </a:r>
          </a:p>
          <a:p>
            <a:pPr marL="153918" marR="813331">
              <a:lnSpc>
                <a:spcPts val="1030"/>
              </a:lnSpc>
            </a:pPr>
            <a:endParaRPr lang="en-GB" sz="1197" b="1" dirty="0">
              <a:latin typeface="Arial" panose="020B0604020202020204" pitchFamily="34" charset="0"/>
              <a:cs typeface="Arial" panose="020B0604020202020204" pitchFamily="34" charset="0"/>
            </a:endParaRPr>
          </a:p>
          <a:p>
            <a:pPr marL="153918" marR="813331" algn="just">
              <a:lnSpc>
                <a:spcPts val="1030"/>
              </a:lnSpc>
            </a:pPr>
            <a:r>
              <a:rPr lang="en-GB" sz="1197" i="1" dirty="0">
                <a:latin typeface="Arial" panose="020B0604020202020204" pitchFamily="34" charset="0"/>
                <a:cs typeface="Arial" panose="020B0604020202020204" pitchFamily="34" charset="0"/>
              </a:rPr>
              <a:t>Discuss with the patient what outcome they want if they are deemed to have capacity.</a:t>
            </a:r>
          </a:p>
          <a:p>
            <a:pPr marL="153918" marR="813331" algn="just">
              <a:lnSpc>
                <a:spcPts val="1030"/>
              </a:lnSpc>
            </a:pPr>
            <a:endParaRPr lang="en-GB" sz="1197" b="1" dirty="0">
              <a:latin typeface="Arial" panose="020B0604020202020204" pitchFamily="34" charset="0"/>
              <a:cs typeface="Arial" panose="020B0604020202020204" pitchFamily="34" charset="0"/>
            </a:endParaRPr>
          </a:p>
          <a:p>
            <a:pPr marL="398263" marR="813331" indent="-244345" algn="just">
              <a:buFont typeface="Arial" panose="020B0604020202020204" pitchFamily="34" charset="0"/>
              <a:buChar char="•"/>
            </a:pPr>
            <a:r>
              <a:rPr lang="en-GB" sz="1197" dirty="0">
                <a:latin typeface="Arial" panose="020B0604020202020204" pitchFamily="34" charset="0"/>
                <a:cs typeface="Arial" panose="020B0604020202020204" pitchFamily="34" charset="0"/>
              </a:rPr>
              <a:t>Be honest</a:t>
            </a:r>
          </a:p>
          <a:p>
            <a:pPr marL="398263" marR="813331" indent="-244345" algn="just">
              <a:buFont typeface="Arial" panose="020B0604020202020204" pitchFamily="34" charset="0"/>
              <a:buChar char="•"/>
            </a:pPr>
            <a:r>
              <a:rPr lang="en-GB" sz="1197" dirty="0">
                <a:latin typeface="Arial" panose="020B0604020202020204" pitchFamily="34" charset="0"/>
                <a:cs typeface="Arial" panose="020B0604020202020204" pitchFamily="34" charset="0"/>
              </a:rPr>
              <a:t>Understand the adult’s wishes</a:t>
            </a:r>
          </a:p>
          <a:p>
            <a:pPr marL="398263" marR="813331" indent="-244345" algn="just">
              <a:buFont typeface="Arial" panose="020B0604020202020204" pitchFamily="34" charset="0"/>
              <a:buChar char="•"/>
            </a:pPr>
            <a:r>
              <a:rPr lang="en-GB" sz="1197" dirty="0">
                <a:latin typeface="Arial" panose="020B0604020202020204" pitchFamily="34" charset="0"/>
                <a:cs typeface="Arial" panose="020B0604020202020204" pitchFamily="34" charset="0"/>
              </a:rPr>
              <a:t>Respect the adult's choices</a:t>
            </a:r>
          </a:p>
          <a:p>
            <a:pPr marL="398263" marR="813331" indent="-244345" algn="just">
              <a:buFont typeface="Arial" panose="020B0604020202020204" pitchFamily="34" charset="0"/>
              <a:buChar char="•"/>
            </a:pPr>
            <a:r>
              <a:rPr lang="en-GB" sz="1197" dirty="0">
                <a:latin typeface="Arial" panose="020B0604020202020204" pitchFamily="34" charset="0"/>
                <a:cs typeface="Arial" panose="020B0604020202020204" pitchFamily="34" charset="0"/>
              </a:rPr>
              <a:t>Consider whether the adult’s decisions negatively affect their wellbeing – seek advice as appropriate.</a:t>
            </a:r>
          </a:p>
          <a:p>
            <a:pPr marL="398263" marR="813331" indent="-244345" algn="just">
              <a:lnSpc>
                <a:spcPts val="1030"/>
              </a:lnSpc>
              <a:buFont typeface="Arial" panose="020B0604020202020204" pitchFamily="34" charset="0"/>
              <a:buChar char="•"/>
            </a:pPr>
            <a:endParaRPr lang="en-GB" sz="1197" dirty="0">
              <a:latin typeface="Arial" panose="020B0604020202020204" pitchFamily="34" charset="0"/>
              <a:cs typeface="Arial" panose="020B0604020202020204" pitchFamily="34" charset="0"/>
            </a:endParaRPr>
          </a:p>
          <a:p>
            <a:pPr marL="398263" marR="813331" indent="-244345">
              <a:lnSpc>
                <a:spcPts val="1030"/>
              </a:lnSpc>
              <a:buFont typeface="Arial" panose="020B0604020202020204" pitchFamily="34" charset="0"/>
              <a:buChar char="•"/>
            </a:pPr>
            <a:endParaRPr lang="en-GB" sz="1197" b="1" dirty="0">
              <a:latin typeface="Arial" panose="020B0604020202020204" pitchFamily="34" charset="0"/>
              <a:cs typeface="Arial" panose="020B0604020202020204" pitchFamily="34" charset="0"/>
            </a:endParaRPr>
          </a:p>
          <a:p>
            <a:pPr marL="945907" marR="813331" indent="-146607">
              <a:lnSpc>
                <a:spcPts val="1030"/>
              </a:lnSpc>
              <a:buFont typeface="Arial" panose="020B0604020202020204" pitchFamily="34" charset="0"/>
              <a:buChar char="•"/>
            </a:pPr>
            <a:endParaRPr lang="en-GB" sz="770" dirty="0">
              <a:latin typeface="Calibri"/>
              <a:cs typeface="Calibri"/>
            </a:endParaRPr>
          </a:p>
          <a:p>
            <a:pPr marL="799300" marR="813331" algn="ctr">
              <a:lnSpc>
                <a:spcPts val="1030"/>
              </a:lnSpc>
            </a:pPr>
            <a:endParaRPr lang="en-GB" sz="770" dirty="0">
              <a:latin typeface="Calibri"/>
              <a:cs typeface="Calibri"/>
            </a:endParaRPr>
          </a:p>
          <a:p>
            <a:pPr marL="978812" marR="997749" algn="ctr">
              <a:lnSpc>
                <a:spcPts val="1030"/>
              </a:lnSpc>
            </a:pPr>
            <a:endParaRPr sz="941" dirty="0">
              <a:latin typeface="Calibri"/>
              <a:cs typeface="Calibri"/>
            </a:endParaRPr>
          </a:p>
        </p:txBody>
      </p:sp>
      <p:sp>
        <p:nvSpPr>
          <p:cNvPr id="6" name="object 6"/>
          <p:cNvSpPr txBox="1"/>
          <p:nvPr/>
        </p:nvSpPr>
        <p:spPr>
          <a:xfrm>
            <a:off x="271496" y="2386454"/>
            <a:ext cx="3648912" cy="1602833"/>
          </a:xfrm>
          <a:prstGeom prst="rect">
            <a:avLst/>
          </a:prstGeom>
        </p:spPr>
        <p:txBody>
          <a:bodyPr wrap="square" lIns="0" tIns="6542" rIns="0" bIns="0" rtlCol="0">
            <a:noAutofit/>
          </a:bodyPr>
          <a:lstStyle/>
          <a:p>
            <a:pPr marR="813331" algn="just"/>
            <a:r>
              <a:rPr lang="en-GB" sz="1026" b="1" dirty="0">
                <a:latin typeface="Arial" panose="020B0604020202020204" pitchFamily="34" charset="0"/>
                <a:cs typeface="Arial" panose="020B0604020202020204" pitchFamily="34" charset="0"/>
              </a:rPr>
              <a:t>           </a:t>
            </a:r>
            <a:r>
              <a:rPr lang="en-GB" sz="1197" b="1" dirty="0">
                <a:latin typeface="Arial" panose="020B0604020202020204" pitchFamily="34" charset="0"/>
                <a:cs typeface="Arial" panose="020B0604020202020204" pitchFamily="34" charset="0"/>
              </a:rPr>
              <a:t>For advice &amp; support contact</a:t>
            </a:r>
          </a:p>
          <a:p>
            <a:pPr marR="813331" algn="ctr"/>
            <a:r>
              <a:rPr lang="en-GB" sz="1197" b="1" dirty="0">
                <a:latin typeface="Arial" panose="020B0604020202020204" pitchFamily="34" charset="0"/>
                <a:cs typeface="Arial" panose="020B0604020202020204" pitchFamily="34" charset="0"/>
              </a:rPr>
              <a:t>      BCHC Safeguarding Adults Team </a:t>
            </a:r>
            <a:r>
              <a:rPr lang="en-GB" sz="1197" dirty="0">
                <a:latin typeface="Arial" panose="020B0604020202020204" pitchFamily="34" charset="0"/>
                <a:cs typeface="Arial" panose="020B0604020202020204" pitchFamily="34" charset="0"/>
              </a:rPr>
              <a:t>Mon – Fri 09:00 to 17:00: </a:t>
            </a:r>
          </a:p>
          <a:p>
            <a:pPr marR="813331" algn="ctr"/>
            <a:r>
              <a:rPr lang="en-GB" sz="1197" dirty="0">
                <a:latin typeface="Arial" panose="020B0604020202020204" pitchFamily="34" charset="0"/>
                <a:cs typeface="Arial" panose="020B0604020202020204" pitchFamily="34" charset="0"/>
              </a:rPr>
              <a:t>Tel: 0121 4667118 Email: </a:t>
            </a:r>
            <a:r>
              <a:rPr lang="en-GB" sz="1197" dirty="0">
                <a:latin typeface="Arial" panose="020B0604020202020204" pitchFamily="34" charset="0"/>
                <a:cs typeface="Arial" panose="020B0604020202020204" pitchFamily="34" charset="0"/>
                <a:hlinkClick r:id="rId3"/>
              </a:rPr>
              <a:t>bchc.safeguardingadults@nhs.net</a:t>
            </a:r>
            <a:endParaRPr lang="en-GB" sz="1197" dirty="0">
              <a:latin typeface="Arial" panose="020B0604020202020204" pitchFamily="34" charset="0"/>
              <a:cs typeface="Arial" panose="020B0604020202020204" pitchFamily="34" charset="0"/>
            </a:endParaRPr>
          </a:p>
          <a:p>
            <a:pPr marR="813331" algn="just"/>
            <a:endParaRPr lang="en-GB" sz="1026" dirty="0">
              <a:latin typeface="Arial" panose="020B0604020202020204" pitchFamily="34" charset="0"/>
              <a:cs typeface="Arial" panose="020B0604020202020204" pitchFamily="34" charset="0"/>
            </a:endParaRPr>
          </a:p>
          <a:p>
            <a:pPr marR="813331" algn="just"/>
            <a:r>
              <a:rPr lang="en-GB" sz="1400" b="1" dirty="0">
                <a:latin typeface="Arial" panose="020B0604020202020204" pitchFamily="34" charset="0"/>
                <a:cs typeface="Arial" panose="020B0604020202020204" pitchFamily="34" charset="0"/>
              </a:rPr>
              <a:t>In an emergency contact West Midlands Police: 999</a:t>
            </a:r>
          </a:p>
          <a:p>
            <a:pPr marR="813331" algn="just"/>
            <a:endParaRPr lang="en-GB" sz="1026" b="1" dirty="0">
              <a:latin typeface="Arial" panose="020B0604020202020204" pitchFamily="34" charset="0"/>
              <a:cs typeface="Arial" panose="020B0604020202020204" pitchFamily="34" charset="0"/>
            </a:endParaRPr>
          </a:p>
          <a:p>
            <a:pPr marR="813331" algn="just"/>
            <a:endParaRPr lang="en-GB" sz="1026" dirty="0">
              <a:latin typeface="Arial" panose="020B0604020202020204" pitchFamily="34" charset="0"/>
              <a:cs typeface="Arial" panose="020B0604020202020204" pitchFamily="34" charset="0"/>
            </a:endParaRPr>
          </a:p>
          <a:p>
            <a:pPr marR="813331" algn="just"/>
            <a:endParaRPr lang="en-GB" sz="1026" dirty="0">
              <a:latin typeface="Arial" panose="020B0604020202020204" pitchFamily="34" charset="0"/>
              <a:cs typeface="Arial" panose="020B0604020202020204" pitchFamily="34" charset="0"/>
            </a:endParaRPr>
          </a:p>
          <a:p>
            <a:pPr marL="980333" marR="1010573" algn="ctr">
              <a:lnSpc>
                <a:spcPts val="1030"/>
              </a:lnSpc>
            </a:pPr>
            <a:endParaRPr sz="941" dirty="0">
              <a:latin typeface="Calibri"/>
              <a:cs typeface="Calibri"/>
            </a:endParaRPr>
          </a:p>
        </p:txBody>
      </p:sp>
      <p:sp>
        <p:nvSpPr>
          <p:cNvPr id="5" name="object 5"/>
          <p:cNvSpPr txBox="1"/>
          <p:nvPr/>
        </p:nvSpPr>
        <p:spPr>
          <a:xfrm>
            <a:off x="466974" y="4329535"/>
            <a:ext cx="3192798" cy="1984160"/>
          </a:xfrm>
          <a:prstGeom prst="rect">
            <a:avLst/>
          </a:prstGeom>
        </p:spPr>
        <p:txBody>
          <a:bodyPr wrap="square" lIns="0" tIns="6542" rIns="0" bIns="0" rtlCol="0">
            <a:noAutofit/>
          </a:bodyPr>
          <a:lstStyle/>
          <a:p>
            <a:pPr marR="813331" algn="just">
              <a:lnSpc>
                <a:spcPts val="1231"/>
              </a:lnSpc>
            </a:pPr>
            <a:r>
              <a:rPr lang="en-GB" sz="1197" b="1" dirty="0">
                <a:latin typeface="Arial" panose="020B0604020202020204" pitchFamily="34" charset="0"/>
                <a:cs typeface="Arial" panose="020B0604020202020204" pitchFamily="34" charset="0"/>
              </a:rPr>
              <a:t>It is your responsibility to follow up on the Safeguarding concerns that you have raised.</a:t>
            </a:r>
          </a:p>
          <a:p>
            <a:pPr marR="813331" algn="just">
              <a:lnSpc>
                <a:spcPts val="1231"/>
              </a:lnSpc>
            </a:pPr>
            <a:endParaRPr lang="en-GB" sz="1197" b="1" dirty="0">
              <a:latin typeface="Arial" panose="020B0604020202020204" pitchFamily="34" charset="0"/>
              <a:cs typeface="Arial" panose="020B0604020202020204" pitchFamily="34" charset="0"/>
            </a:endParaRPr>
          </a:p>
          <a:p>
            <a:pPr marR="813331" algn="just">
              <a:lnSpc>
                <a:spcPts val="1231"/>
              </a:lnSpc>
            </a:pPr>
            <a:r>
              <a:rPr lang="en-GB" sz="1197" dirty="0">
                <a:latin typeface="Arial" panose="020B0604020202020204" pitchFamily="34" charset="0"/>
                <a:cs typeface="Arial" panose="020B0604020202020204" pitchFamily="34" charset="0"/>
              </a:rPr>
              <a:t>Contact the Local Authority</a:t>
            </a:r>
            <a:r>
              <a:rPr lang="en-GB" sz="1197" b="1" dirty="0">
                <a:latin typeface="Arial" panose="020B0604020202020204" pitchFamily="34" charset="0"/>
                <a:cs typeface="Arial" panose="020B0604020202020204" pitchFamily="34" charset="0"/>
              </a:rPr>
              <a:t>:</a:t>
            </a:r>
          </a:p>
          <a:p>
            <a:pPr marR="813331" algn="just">
              <a:lnSpc>
                <a:spcPts val="1231"/>
              </a:lnSpc>
            </a:pPr>
            <a:r>
              <a:rPr lang="en-GB" sz="1197" b="1" dirty="0">
                <a:latin typeface="Arial" panose="020B0604020202020204" pitchFamily="34" charset="0"/>
                <a:cs typeface="Arial" panose="020B0604020202020204" pitchFamily="34" charset="0"/>
              </a:rPr>
              <a:t>Tel </a:t>
            </a:r>
            <a:r>
              <a:rPr lang="en-GB" sz="1197" dirty="0">
                <a:latin typeface="Arial" panose="020B0604020202020204" pitchFamily="34" charset="0"/>
                <a:cs typeface="Arial" panose="020B0604020202020204" pitchFamily="34" charset="0"/>
              </a:rPr>
              <a:t>0121 3031234</a:t>
            </a:r>
          </a:p>
          <a:p>
            <a:pPr marR="813331" algn="just">
              <a:lnSpc>
                <a:spcPts val="1231"/>
              </a:lnSpc>
            </a:pPr>
            <a:r>
              <a:rPr lang="en-GB" sz="1197" b="1" dirty="0">
                <a:latin typeface="Arial" panose="020B0604020202020204" pitchFamily="34" charset="0"/>
                <a:cs typeface="Arial" panose="020B0604020202020204" pitchFamily="34" charset="0"/>
              </a:rPr>
              <a:t>Email:</a:t>
            </a:r>
          </a:p>
          <a:p>
            <a:pPr marR="813331" algn="just">
              <a:lnSpc>
                <a:spcPts val="1231"/>
              </a:lnSpc>
            </a:pPr>
            <a:r>
              <a:rPr lang="en-GB" sz="1197" dirty="0">
                <a:latin typeface="Arial" panose="020B0604020202020204" pitchFamily="34" charset="0"/>
                <a:cs typeface="Arial" panose="020B0604020202020204" pitchFamily="34" charset="0"/>
                <a:hlinkClick r:id="rId4"/>
              </a:rPr>
              <a:t>CSAdultSocialCare@Birmingham.gov.uk</a:t>
            </a:r>
            <a:endParaRPr lang="en-GB" sz="1197" dirty="0">
              <a:latin typeface="Arial" panose="020B0604020202020204" pitchFamily="34" charset="0"/>
              <a:cs typeface="Arial" panose="020B0604020202020204" pitchFamily="34" charset="0"/>
            </a:endParaRPr>
          </a:p>
          <a:p>
            <a:pPr marR="813331" algn="just">
              <a:lnSpc>
                <a:spcPts val="1231"/>
              </a:lnSpc>
            </a:pPr>
            <a:r>
              <a:rPr lang="en-GB" sz="1197" b="1" dirty="0">
                <a:latin typeface="Arial" panose="020B0604020202020204" pitchFamily="34" charset="0"/>
                <a:cs typeface="Arial" panose="020B0604020202020204" pitchFamily="34" charset="0"/>
              </a:rPr>
              <a:t> </a:t>
            </a:r>
          </a:p>
          <a:p>
            <a:pPr marR="813331" algn="just">
              <a:lnSpc>
                <a:spcPts val="1231"/>
              </a:lnSpc>
            </a:pPr>
            <a:r>
              <a:rPr lang="en-GB" sz="1197" b="1" dirty="0">
                <a:latin typeface="Arial" panose="020B0604020202020204" pitchFamily="34" charset="0"/>
                <a:cs typeface="Arial" panose="020B0604020202020204" pitchFamily="34" charset="0"/>
              </a:rPr>
              <a:t>Out of Hours Access Point: </a:t>
            </a:r>
          </a:p>
          <a:p>
            <a:pPr marR="813331" algn="just">
              <a:lnSpc>
                <a:spcPts val="1231"/>
              </a:lnSpc>
            </a:pPr>
            <a:r>
              <a:rPr lang="en-GB" sz="1197" b="1" dirty="0">
                <a:latin typeface="Arial" panose="020B0604020202020204" pitchFamily="34" charset="0"/>
                <a:cs typeface="Arial" panose="020B0604020202020204" pitchFamily="34" charset="0"/>
              </a:rPr>
              <a:t>0121 464 9001</a:t>
            </a:r>
          </a:p>
          <a:p>
            <a:pPr marL="799300" marR="813331" algn="just">
              <a:lnSpc>
                <a:spcPts val="1231"/>
              </a:lnSpc>
            </a:pPr>
            <a:endParaRPr lang="en-GB" sz="770" dirty="0">
              <a:latin typeface="Calibri"/>
              <a:cs typeface="Calibri"/>
            </a:endParaRPr>
          </a:p>
          <a:p>
            <a:pPr marL="799300" marR="813331" algn="ctr">
              <a:lnSpc>
                <a:spcPts val="1030"/>
              </a:lnSpc>
            </a:pPr>
            <a:endParaRPr lang="en-GB" sz="770" dirty="0">
              <a:latin typeface="Calibri"/>
              <a:cs typeface="Calibri"/>
            </a:endParaRPr>
          </a:p>
          <a:p>
            <a:pPr marL="830468" marR="858278" algn="ctr">
              <a:lnSpc>
                <a:spcPts val="1030"/>
              </a:lnSpc>
            </a:pPr>
            <a:endParaRPr sz="941" dirty="0">
              <a:latin typeface="Calibri"/>
              <a:cs typeface="Calibri"/>
            </a:endParaRPr>
          </a:p>
        </p:txBody>
      </p:sp>
      <p:sp>
        <p:nvSpPr>
          <p:cNvPr id="4" name="object 4"/>
          <p:cNvSpPr txBox="1"/>
          <p:nvPr/>
        </p:nvSpPr>
        <p:spPr>
          <a:xfrm>
            <a:off x="6266138" y="4406387"/>
            <a:ext cx="3062480" cy="1670094"/>
          </a:xfrm>
          <a:prstGeom prst="rect">
            <a:avLst/>
          </a:prstGeom>
        </p:spPr>
        <p:txBody>
          <a:bodyPr wrap="square" lIns="0" tIns="6542" rIns="0" bIns="0" rtlCol="0">
            <a:noAutofit/>
          </a:bodyPr>
          <a:lstStyle/>
          <a:p>
            <a:pPr marL="153918" marR="813331" algn="just">
              <a:lnSpc>
                <a:spcPts val="1030"/>
              </a:lnSpc>
            </a:pPr>
            <a:r>
              <a:rPr lang="en-GB" sz="1197" b="1" u="sng" dirty="0">
                <a:latin typeface="Arial" panose="020B0604020202020204" pitchFamily="34" charset="0"/>
                <a:cs typeface="Arial" panose="020B0604020202020204" pitchFamily="34" charset="0"/>
              </a:rPr>
              <a:t>  Abide by the Safeguarding Principles:</a:t>
            </a:r>
          </a:p>
          <a:p>
            <a:pPr marL="799300" marR="813331" algn="ctr">
              <a:lnSpc>
                <a:spcPts val="1030"/>
              </a:lnSpc>
            </a:pPr>
            <a:endParaRPr lang="en-GB" sz="770" dirty="0">
              <a:latin typeface="Calibri"/>
              <a:cs typeface="Calibri"/>
            </a:endParaRPr>
          </a:p>
          <a:p>
            <a:pPr marL="153918" marR="813331" algn="just" defTabSz="781903">
              <a:defRPr/>
            </a:pPr>
            <a:r>
              <a:rPr lang="en-GB" sz="1197" dirty="0">
                <a:solidFill>
                  <a:prstClr val="black"/>
                </a:solidFill>
                <a:latin typeface="Arial" panose="020B0604020202020204" pitchFamily="34" charset="0"/>
                <a:cs typeface="Arial" panose="020B0604020202020204" pitchFamily="34" charset="0"/>
              </a:rPr>
              <a:t>EMPOWERMENT        PREVENTION</a:t>
            </a:r>
          </a:p>
          <a:p>
            <a:pPr marL="153918" marR="813331" algn="just" defTabSz="781903">
              <a:defRPr/>
            </a:pPr>
            <a:r>
              <a:rPr lang="en-GB" sz="1197" dirty="0">
                <a:solidFill>
                  <a:prstClr val="black"/>
                </a:solidFill>
                <a:latin typeface="Arial" panose="020B0604020202020204" pitchFamily="34" charset="0"/>
                <a:cs typeface="Arial" panose="020B0604020202020204" pitchFamily="34" charset="0"/>
              </a:rPr>
              <a:t>PROTECTION             PARTNERSHIP</a:t>
            </a:r>
          </a:p>
          <a:p>
            <a:pPr marL="153918" marR="813331" algn="just" defTabSz="781903">
              <a:defRPr/>
            </a:pPr>
            <a:r>
              <a:rPr lang="en-GB" sz="1197" dirty="0">
                <a:solidFill>
                  <a:prstClr val="black"/>
                </a:solidFill>
                <a:latin typeface="Arial" panose="020B0604020202020204" pitchFamily="34" charset="0"/>
                <a:cs typeface="Arial" panose="020B0604020202020204" pitchFamily="34" charset="0"/>
              </a:rPr>
              <a:t>PROPORTIONALITY  ACCOUNTABILITY</a:t>
            </a:r>
          </a:p>
          <a:p>
            <a:pPr marL="799300" marR="813331" algn="ctr">
              <a:lnSpc>
                <a:spcPts val="1030"/>
              </a:lnSpc>
            </a:pPr>
            <a:endParaRPr sz="770" dirty="0">
              <a:latin typeface="Calibri"/>
              <a:cs typeface="Calibri"/>
            </a:endParaRPr>
          </a:p>
        </p:txBody>
      </p:sp>
      <p:sp>
        <p:nvSpPr>
          <p:cNvPr id="2" name="object 2"/>
          <p:cNvSpPr txBox="1"/>
          <p:nvPr/>
        </p:nvSpPr>
        <p:spPr>
          <a:xfrm>
            <a:off x="3203658" y="4319508"/>
            <a:ext cx="3583754" cy="1843852"/>
          </a:xfrm>
          <a:prstGeom prst="rect">
            <a:avLst/>
          </a:prstGeom>
        </p:spPr>
        <p:txBody>
          <a:bodyPr wrap="square" lIns="0" tIns="6542" rIns="0" bIns="0" rtlCol="0">
            <a:noAutofit/>
          </a:bodyPr>
          <a:lstStyle/>
          <a:p>
            <a:pPr marL="61567" marR="813331" algn="just"/>
            <a:r>
              <a:rPr lang="en-GB" sz="1197" b="1" dirty="0">
                <a:latin typeface="Arial" panose="020B0604020202020204" pitchFamily="34" charset="0"/>
                <a:cs typeface="Arial" panose="020B0604020202020204" pitchFamily="34" charset="0"/>
              </a:rPr>
              <a:t>Complete the Birmingham City Council Safeguarding Adults online referral via the portal:</a:t>
            </a:r>
            <a:endParaRPr lang="en-GB" sz="770" dirty="0">
              <a:latin typeface="Arial" panose="020B0604020202020204" pitchFamily="34" charset="0"/>
              <a:cs typeface="Arial" panose="020B0604020202020204" pitchFamily="34" charset="0"/>
            </a:endParaRPr>
          </a:p>
          <a:p>
            <a:pPr marR="813331" algn="just"/>
            <a:r>
              <a:rPr lang="en-GB" sz="1197" u="sng" dirty="0">
                <a:solidFill>
                  <a:srgbClr val="0070C0"/>
                </a:solidFill>
                <a:latin typeface="Arial" panose="020B0604020202020204" pitchFamily="34" charset="0"/>
                <a:cs typeface="Arial" panose="020B0604020202020204" pitchFamily="34" charset="0"/>
                <a:hlinkClick r:id="rId5"/>
              </a:rPr>
              <a:t>https://www.birmingham.gov.uk/safeguardingadults</a:t>
            </a:r>
            <a:endParaRPr lang="en-GB" sz="1026" u="sng" dirty="0">
              <a:solidFill>
                <a:srgbClr val="0070C0"/>
              </a:solidFill>
              <a:latin typeface="Arial" panose="020B0604020202020204" pitchFamily="34" charset="0"/>
              <a:cs typeface="Arial" panose="020B0604020202020204" pitchFamily="34" charset="0"/>
            </a:endParaRPr>
          </a:p>
          <a:p>
            <a:pPr marR="813331" algn="just"/>
            <a:r>
              <a:rPr lang="en-GB" sz="1197" dirty="0">
                <a:latin typeface="Arial" panose="020B0604020202020204" pitchFamily="34" charset="0"/>
                <a:cs typeface="Arial" panose="020B0604020202020204" pitchFamily="34" charset="0"/>
              </a:rPr>
              <a:t>Save a copy to the patient’s records and email a copy to Safeguarding Duty:</a:t>
            </a:r>
          </a:p>
          <a:p>
            <a:pPr marR="813331" algn="just"/>
            <a:r>
              <a:rPr lang="en-GB" sz="1197" dirty="0">
                <a:latin typeface="Arial" panose="020B0604020202020204" pitchFamily="34" charset="0"/>
                <a:cs typeface="Arial" panose="020B0604020202020204" pitchFamily="34" charset="0"/>
                <a:hlinkClick r:id="rId3"/>
              </a:rPr>
              <a:t>bchc.safeguardingadults@nhs.net</a:t>
            </a:r>
            <a:endParaRPr lang="en-GB" sz="1026" u="sng" dirty="0">
              <a:solidFill>
                <a:srgbClr val="0070C0"/>
              </a:solidFill>
              <a:latin typeface="Arial" panose="020B0604020202020204" pitchFamily="34" charset="0"/>
              <a:cs typeface="Arial" panose="020B0604020202020204" pitchFamily="34" charset="0"/>
            </a:endParaRPr>
          </a:p>
          <a:p>
            <a:pPr marR="813331" algn="just">
              <a:lnSpc>
                <a:spcPts val="1437"/>
              </a:lnSpc>
            </a:pPr>
            <a:r>
              <a:rPr lang="en-GB" sz="1197" b="1" dirty="0">
                <a:latin typeface="Arial" panose="020B0604020202020204" pitchFamily="34" charset="0"/>
                <a:cs typeface="Arial" panose="020B0604020202020204" pitchFamily="34" charset="0"/>
              </a:rPr>
              <a:t>DATIX report that Safeguarding Concerns have been raised.</a:t>
            </a:r>
          </a:p>
        </p:txBody>
      </p:sp>
      <p:pic>
        <p:nvPicPr>
          <p:cNvPr id="3" name="Picture 2">
            <a:extLst>
              <a:ext uri="{FF2B5EF4-FFF2-40B4-BE49-F238E27FC236}">
                <a16:creationId xmlns:a16="http://schemas.microsoft.com/office/drawing/2014/main" id="{9FE33EEC-E718-EB38-FFA1-44E17077066C}"/>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228" y="226384"/>
            <a:ext cx="1620291" cy="573400"/>
          </a:xfrm>
          <a:prstGeom prst="rect">
            <a:avLst/>
          </a:prstGeom>
          <a:noFill/>
          <a:ln>
            <a:noFill/>
          </a:ln>
        </p:spPr>
      </p:pic>
      <p:pic>
        <p:nvPicPr>
          <p:cNvPr id="12" name="Picture 11">
            <a:extLst>
              <a:ext uri="{FF2B5EF4-FFF2-40B4-BE49-F238E27FC236}">
                <a16:creationId xmlns:a16="http://schemas.microsoft.com/office/drawing/2014/main" id="{92E13584-D4BA-ACA0-C0A1-343C01A5D2C8}"/>
              </a:ext>
            </a:extLst>
          </p:cNvPr>
          <p:cNvPicPr>
            <a:picLocks noChangeAspect="1"/>
          </p:cNvPicPr>
          <p:nvPr/>
        </p:nvPicPr>
        <p:blipFill>
          <a:blip r:embed="rId7" cstate="print">
            <a:extLst>
              <a:ext uri="{28A0092B-C50C-407E-A947-70E740481C1C}">
                <a14:useLocalDpi xmlns:a14="http://schemas.microsoft.com/office/drawing/2010/main" val="0"/>
              </a:ext>
            </a:extLst>
          </a:blip>
          <a:srcRect r="27681"/>
          <a:stretch>
            <a:fillRect/>
          </a:stretch>
        </p:blipFill>
        <p:spPr bwMode="auto">
          <a:xfrm>
            <a:off x="3326103" y="686081"/>
            <a:ext cx="1318930" cy="36857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anim calcmode="lin" valueType="num">
                                      <p:cBhvr additive="base">
                                        <p:cTn id="7"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anim calcmode="lin" valueType="num">
                                      <p:cBhvr additive="base">
                                        <p:cTn id="1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0">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anim calcmode="lin" valueType="num">
                                      <p:cBhvr additive="base">
                                        <p:cTn id="15"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0">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0">
                                            <p:txEl>
                                              <p:pRg st="4" end="4"/>
                                            </p:txEl>
                                          </p:spTgt>
                                        </p:tgtEl>
                                        <p:attrNameLst>
                                          <p:attrName>style.visibility</p:attrName>
                                        </p:attrNameLst>
                                      </p:cBhvr>
                                      <p:to>
                                        <p:strVal val="visible"/>
                                      </p:to>
                                    </p:set>
                                    <p:anim calcmode="lin" valueType="num">
                                      <p:cBhvr additive="base">
                                        <p:cTn id="19" dur="500" fill="hold"/>
                                        <p:tgtEl>
                                          <p:spTgt spid="10">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0" end="0"/>
                                            </p:txEl>
                                          </p:spTgt>
                                        </p:tgtEl>
                                        <p:attrNameLst>
                                          <p:attrName>style.visibility</p:attrName>
                                        </p:attrNameLst>
                                      </p:cBhvr>
                                      <p:to>
                                        <p:strVal val="visible"/>
                                      </p:to>
                                    </p:set>
                                    <p:anim calcmode="lin" valueType="num">
                                      <p:cBhvr additive="base">
                                        <p:cTn id="2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0" end="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anim calcmode="lin" valueType="num">
                                      <p:cBhvr additive="base">
                                        <p:cTn id="29"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9">
                                            <p:txEl>
                                              <p:pRg st="2" end="2"/>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9">
                                            <p:txEl>
                                              <p:pRg st="3" end="3"/>
                                            </p:txEl>
                                          </p:spTgt>
                                        </p:tgtEl>
                                        <p:attrNameLst>
                                          <p:attrName>style.visibility</p:attrName>
                                        </p:attrNameLst>
                                      </p:cBhvr>
                                      <p:to>
                                        <p:strVal val="visible"/>
                                      </p:to>
                                    </p:set>
                                    <p:anim calcmode="lin" valueType="num">
                                      <p:cBhvr additive="base">
                                        <p:cTn id="33"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9">
                                            <p:txEl>
                                              <p:pRg st="3" end="3"/>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9">
                                            <p:txEl>
                                              <p:pRg st="4" end="4"/>
                                            </p:txEl>
                                          </p:spTgt>
                                        </p:tgtEl>
                                        <p:attrNameLst>
                                          <p:attrName>style.visibility</p:attrName>
                                        </p:attrNameLst>
                                      </p:cBhvr>
                                      <p:to>
                                        <p:strVal val="visible"/>
                                      </p:to>
                                    </p:set>
                                    <p:anim calcmode="lin" valueType="num">
                                      <p:cBhvr additive="base">
                                        <p:cTn id="37" dur="500" fill="hold"/>
                                        <p:tgtEl>
                                          <p:spTgt spid="9">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4" end="4"/>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9">
                                            <p:txEl>
                                              <p:pRg st="5" end="5"/>
                                            </p:txEl>
                                          </p:spTgt>
                                        </p:tgtEl>
                                        <p:attrNameLst>
                                          <p:attrName>style.visibility</p:attrName>
                                        </p:attrNameLst>
                                      </p:cBhvr>
                                      <p:to>
                                        <p:strVal val="visible"/>
                                      </p:to>
                                    </p:set>
                                    <p:anim calcmode="lin" valueType="num">
                                      <p:cBhvr additive="base">
                                        <p:cTn id="41"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5" end="5"/>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9">
                                            <p:txEl>
                                              <p:pRg st="6" end="6"/>
                                            </p:txEl>
                                          </p:spTgt>
                                        </p:tgtEl>
                                        <p:attrNameLst>
                                          <p:attrName>style.visibility</p:attrName>
                                        </p:attrNameLst>
                                      </p:cBhvr>
                                      <p:to>
                                        <p:strVal val="visible"/>
                                      </p:to>
                                    </p:set>
                                    <p:anim calcmode="lin" valueType="num">
                                      <p:cBhvr additive="base">
                                        <p:cTn id="45"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9">
                                            <p:txEl>
                                              <p:pRg st="6" end="6"/>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9">
                                            <p:txEl>
                                              <p:pRg st="7" end="7"/>
                                            </p:txEl>
                                          </p:spTgt>
                                        </p:tgtEl>
                                        <p:attrNameLst>
                                          <p:attrName>style.visibility</p:attrName>
                                        </p:attrNameLst>
                                      </p:cBhvr>
                                      <p:to>
                                        <p:strVal val="visible"/>
                                      </p:to>
                                    </p:set>
                                    <p:anim calcmode="lin" valueType="num">
                                      <p:cBhvr additive="base">
                                        <p:cTn id="49"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9">
                                            <p:txEl>
                                              <p:pRg st="7" end="7"/>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9">
                                            <p:txEl>
                                              <p:pRg st="8" end="8"/>
                                            </p:txEl>
                                          </p:spTgt>
                                        </p:tgtEl>
                                        <p:attrNameLst>
                                          <p:attrName>style.visibility</p:attrName>
                                        </p:attrNameLst>
                                      </p:cBhvr>
                                      <p:to>
                                        <p:strVal val="visible"/>
                                      </p:to>
                                    </p:set>
                                    <p:anim calcmode="lin" valueType="num">
                                      <p:cBhvr additive="base">
                                        <p:cTn id="5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9">
                                            <p:txEl>
                                              <p:pRg st="8" end="8"/>
                                            </p:txEl>
                                          </p:spTgt>
                                        </p:tgtEl>
                                        <p:attrNameLst>
                                          <p:attrName>ppt_y</p:attrName>
                                        </p:attrNameLst>
                                      </p:cBhvr>
                                      <p:tavLst>
                                        <p:tav tm="0">
                                          <p:val>
                                            <p:strVal val="1+#ppt_h/2"/>
                                          </p:val>
                                        </p:tav>
                                        <p:tav tm="100000">
                                          <p:val>
                                            <p:strVal val="#ppt_y"/>
                                          </p:val>
                                        </p:tav>
                                      </p:tavLst>
                                    </p:anim>
                                  </p:childTnLst>
                                </p:cTn>
                              </p:par>
                              <p:par>
                                <p:cTn id="55" presetID="2" presetClass="entr" presetSubtype="4" fill="hold" nodeType="withEffect">
                                  <p:stCondLst>
                                    <p:cond delay="0"/>
                                  </p:stCondLst>
                                  <p:childTnLst>
                                    <p:set>
                                      <p:cBhvr>
                                        <p:cTn id="56" dur="1" fill="hold">
                                          <p:stCondLst>
                                            <p:cond delay="0"/>
                                          </p:stCondLst>
                                        </p:cTn>
                                        <p:tgtEl>
                                          <p:spTgt spid="9">
                                            <p:txEl>
                                              <p:pRg st="9" end="9"/>
                                            </p:txEl>
                                          </p:spTgt>
                                        </p:tgtEl>
                                        <p:attrNameLst>
                                          <p:attrName>style.visibility</p:attrName>
                                        </p:attrNameLst>
                                      </p:cBhvr>
                                      <p:to>
                                        <p:strVal val="visible"/>
                                      </p:to>
                                    </p:set>
                                    <p:anim calcmode="lin" valueType="num">
                                      <p:cBhvr additive="base">
                                        <p:cTn id="57" dur="500" fill="hold"/>
                                        <p:tgtEl>
                                          <p:spTgt spid="9">
                                            <p:txEl>
                                              <p:pRg st="9" end="9"/>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9">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nodeType="clickEffect">
                                  <p:stCondLst>
                                    <p:cond delay="0"/>
                                  </p:stCondLst>
                                  <p:childTnLst>
                                    <p:set>
                                      <p:cBhvr>
                                        <p:cTn id="62" dur="1" fill="hold">
                                          <p:stCondLst>
                                            <p:cond delay="0"/>
                                          </p:stCondLst>
                                        </p:cTn>
                                        <p:tgtEl>
                                          <p:spTgt spid="7">
                                            <p:txEl>
                                              <p:pRg st="0" end="0"/>
                                            </p:txEl>
                                          </p:spTgt>
                                        </p:tgtEl>
                                        <p:attrNameLst>
                                          <p:attrName>style.visibility</p:attrName>
                                        </p:attrNameLst>
                                      </p:cBhvr>
                                      <p:to>
                                        <p:strVal val="visible"/>
                                      </p:to>
                                    </p:set>
                                    <p:anim calcmode="lin" valueType="num">
                                      <p:cBhvr additive="base">
                                        <p:cTn id="63"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7">
                                            <p:txEl>
                                              <p:pRg st="0" end="0"/>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7">
                                            <p:txEl>
                                              <p:pRg st="2" end="2"/>
                                            </p:txEl>
                                          </p:spTgt>
                                        </p:tgtEl>
                                        <p:attrNameLst>
                                          <p:attrName>style.visibility</p:attrName>
                                        </p:attrNameLst>
                                      </p:cBhvr>
                                      <p:to>
                                        <p:strVal val="visible"/>
                                      </p:to>
                                    </p:set>
                                    <p:anim calcmode="lin" valueType="num">
                                      <p:cBhvr additive="base">
                                        <p:cTn id="6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7">
                                            <p:txEl>
                                              <p:pRg st="4" end="4"/>
                                            </p:txEl>
                                          </p:spTgt>
                                        </p:tgtEl>
                                        <p:attrNameLst>
                                          <p:attrName>style.visibility</p:attrName>
                                        </p:attrNameLst>
                                      </p:cBhvr>
                                      <p:to>
                                        <p:strVal val="visible"/>
                                      </p:to>
                                    </p:set>
                                    <p:anim calcmode="lin" valueType="num">
                                      <p:cBhvr additive="base">
                                        <p:cTn id="71"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7">
                                            <p:txEl>
                                              <p:pRg st="4" end="4"/>
                                            </p:txEl>
                                          </p:spTgt>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7">
                                            <p:txEl>
                                              <p:pRg st="5" end="5"/>
                                            </p:txEl>
                                          </p:spTgt>
                                        </p:tgtEl>
                                        <p:attrNameLst>
                                          <p:attrName>style.visibility</p:attrName>
                                        </p:attrNameLst>
                                      </p:cBhvr>
                                      <p:to>
                                        <p:strVal val="visible"/>
                                      </p:to>
                                    </p:set>
                                    <p:anim calcmode="lin" valueType="num">
                                      <p:cBhvr additive="base">
                                        <p:cTn id="75"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7">
                                            <p:txEl>
                                              <p:pRg st="5" end="5"/>
                                            </p:txEl>
                                          </p:spTgt>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7">
                                            <p:txEl>
                                              <p:pRg st="6" end="6"/>
                                            </p:txEl>
                                          </p:spTgt>
                                        </p:tgtEl>
                                        <p:attrNameLst>
                                          <p:attrName>style.visibility</p:attrName>
                                        </p:attrNameLst>
                                      </p:cBhvr>
                                      <p:to>
                                        <p:strVal val="visible"/>
                                      </p:to>
                                    </p:set>
                                    <p:anim calcmode="lin" valueType="num">
                                      <p:cBhvr additive="base">
                                        <p:cTn id="79"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7">
                                            <p:txEl>
                                              <p:pRg st="6" end="6"/>
                                            </p:txEl>
                                          </p:spTgt>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7">
                                            <p:txEl>
                                              <p:pRg st="7" end="7"/>
                                            </p:txEl>
                                          </p:spTgt>
                                        </p:tgtEl>
                                        <p:attrNameLst>
                                          <p:attrName>style.visibility</p:attrName>
                                        </p:attrNameLst>
                                      </p:cBhvr>
                                      <p:to>
                                        <p:strVal val="visible"/>
                                      </p:to>
                                    </p:set>
                                    <p:anim calcmode="lin" valueType="num">
                                      <p:cBhvr additive="base">
                                        <p:cTn id="83"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4"/>
                                        </p:tgtEl>
                                        <p:attrNameLst>
                                          <p:attrName>style.visibility</p:attrName>
                                        </p:attrNameLst>
                                      </p:cBhvr>
                                      <p:to>
                                        <p:strVal val="visible"/>
                                      </p:to>
                                    </p:set>
                                    <p:anim calcmode="lin" valueType="num">
                                      <p:cBhvr additive="base">
                                        <p:cTn id="89" dur="500" fill="hold"/>
                                        <p:tgtEl>
                                          <p:spTgt spid="4"/>
                                        </p:tgtEl>
                                        <p:attrNameLst>
                                          <p:attrName>ppt_x</p:attrName>
                                        </p:attrNameLst>
                                      </p:cBhvr>
                                      <p:tavLst>
                                        <p:tav tm="0">
                                          <p:val>
                                            <p:strVal val="#ppt_x"/>
                                          </p:val>
                                        </p:tav>
                                        <p:tav tm="100000">
                                          <p:val>
                                            <p:strVal val="#ppt_x"/>
                                          </p:val>
                                        </p:tav>
                                      </p:tavLst>
                                    </p:anim>
                                    <p:anim calcmode="lin" valueType="num">
                                      <p:cBhvr additive="base">
                                        <p:cTn id="9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2" presetClass="entr" presetSubtype="4" fill="hold" grpId="0" nodeType="click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additive="base">
                                        <p:cTn id="95" dur="500" fill="hold"/>
                                        <p:tgtEl>
                                          <p:spTgt spid="2"/>
                                        </p:tgtEl>
                                        <p:attrNameLst>
                                          <p:attrName>ppt_x</p:attrName>
                                        </p:attrNameLst>
                                      </p:cBhvr>
                                      <p:tavLst>
                                        <p:tav tm="0">
                                          <p:val>
                                            <p:strVal val="#ppt_x"/>
                                          </p:val>
                                        </p:tav>
                                        <p:tav tm="100000">
                                          <p:val>
                                            <p:strVal val="#ppt_x"/>
                                          </p:val>
                                        </p:tav>
                                      </p:tavLst>
                                    </p:anim>
                                    <p:anim calcmode="lin" valueType="num">
                                      <p:cBhvr additive="base">
                                        <p:cTn id="96"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2" presetClass="entr" presetSubtype="4" fill="hold" grpId="0" nodeType="clickEffect">
                                  <p:stCondLst>
                                    <p:cond delay="0"/>
                                  </p:stCondLst>
                                  <p:childTnLst>
                                    <p:set>
                                      <p:cBhvr>
                                        <p:cTn id="100" dur="1" fill="hold">
                                          <p:stCondLst>
                                            <p:cond delay="0"/>
                                          </p:stCondLst>
                                        </p:cTn>
                                        <p:tgtEl>
                                          <p:spTgt spid="5"/>
                                        </p:tgtEl>
                                        <p:attrNameLst>
                                          <p:attrName>style.visibility</p:attrName>
                                        </p:attrNameLst>
                                      </p:cBhvr>
                                      <p:to>
                                        <p:strVal val="visible"/>
                                      </p:to>
                                    </p:set>
                                    <p:anim calcmode="lin" valueType="num">
                                      <p:cBhvr additive="base">
                                        <p:cTn id="101" dur="500" fill="hold"/>
                                        <p:tgtEl>
                                          <p:spTgt spid="5"/>
                                        </p:tgtEl>
                                        <p:attrNameLst>
                                          <p:attrName>ppt_x</p:attrName>
                                        </p:attrNameLst>
                                      </p:cBhvr>
                                      <p:tavLst>
                                        <p:tav tm="0">
                                          <p:val>
                                            <p:strVal val="#ppt_x"/>
                                          </p:val>
                                        </p:tav>
                                        <p:tav tm="100000">
                                          <p:val>
                                            <p:strVal val="#ppt_x"/>
                                          </p:val>
                                        </p:tav>
                                      </p:tavLst>
                                    </p:anim>
                                    <p:anim calcmode="lin" valueType="num">
                                      <p:cBhvr additive="base">
                                        <p:cTn id="10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2" presetClass="entr" presetSubtype="4" fill="hold" nodeType="clickEffect">
                                  <p:stCondLst>
                                    <p:cond delay="0"/>
                                  </p:stCondLst>
                                  <p:childTnLst>
                                    <p:set>
                                      <p:cBhvr>
                                        <p:cTn id="106" dur="1" fill="hold">
                                          <p:stCondLst>
                                            <p:cond delay="0"/>
                                          </p:stCondLst>
                                        </p:cTn>
                                        <p:tgtEl>
                                          <p:spTgt spid="6">
                                            <p:txEl>
                                              <p:pRg st="0" end="0"/>
                                            </p:txEl>
                                          </p:spTgt>
                                        </p:tgtEl>
                                        <p:attrNameLst>
                                          <p:attrName>style.visibility</p:attrName>
                                        </p:attrNameLst>
                                      </p:cBhvr>
                                      <p:to>
                                        <p:strVal val="visible"/>
                                      </p:to>
                                    </p:set>
                                    <p:anim calcmode="lin" valueType="num">
                                      <p:cBhvr additive="base">
                                        <p:cTn id="10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108" dur="500" fill="hold"/>
                                        <p:tgtEl>
                                          <p:spTgt spid="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2" presetClass="entr" presetSubtype="4" fill="hold" nodeType="clickEffect">
                                  <p:stCondLst>
                                    <p:cond delay="0"/>
                                  </p:stCondLst>
                                  <p:childTnLst>
                                    <p:set>
                                      <p:cBhvr>
                                        <p:cTn id="112" dur="1" fill="hold">
                                          <p:stCondLst>
                                            <p:cond delay="0"/>
                                          </p:stCondLst>
                                        </p:cTn>
                                        <p:tgtEl>
                                          <p:spTgt spid="6">
                                            <p:txEl>
                                              <p:pRg st="1" end="1"/>
                                            </p:txEl>
                                          </p:spTgt>
                                        </p:tgtEl>
                                        <p:attrNameLst>
                                          <p:attrName>style.visibility</p:attrName>
                                        </p:attrNameLst>
                                      </p:cBhvr>
                                      <p:to>
                                        <p:strVal val="visible"/>
                                      </p:to>
                                    </p:set>
                                    <p:anim calcmode="lin" valueType="num">
                                      <p:cBhvr additive="base">
                                        <p:cTn id="113"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14"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ID="2" presetClass="entr" presetSubtype="4" fill="hold" nodeType="clickEffect">
                                  <p:stCondLst>
                                    <p:cond delay="0"/>
                                  </p:stCondLst>
                                  <p:childTnLst>
                                    <p:set>
                                      <p:cBhvr>
                                        <p:cTn id="118" dur="1" fill="hold">
                                          <p:stCondLst>
                                            <p:cond delay="0"/>
                                          </p:stCondLst>
                                        </p:cTn>
                                        <p:tgtEl>
                                          <p:spTgt spid="6">
                                            <p:txEl>
                                              <p:pRg st="2" end="2"/>
                                            </p:txEl>
                                          </p:spTgt>
                                        </p:tgtEl>
                                        <p:attrNameLst>
                                          <p:attrName>style.visibility</p:attrName>
                                        </p:attrNameLst>
                                      </p:cBhvr>
                                      <p:to>
                                        <p:strVal val="visible"/>
                                      </p:to>
                                    </p:set>
                                    <p:anim calcmode="lin" valueType="num">
                                      <p:cBhvr additive="base">
                                        <p:cTn id="119"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0"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21" presetID="2" presetClass="entr" presetSubtype="4" fill="hold" nodeType="withEffect">
                                  <p:stCondLst>
                                    <p:cond delay="0"/>
                                  </p:stCondLst>
                                  <p:childTnLst>
                                    <p:set>
                                      <p:cBhvr>
                                        <p:cTn id="122" dur="1" fill="hold">
                                          <p:stCondLst>
                                            <p:cond delay="0"/>
                                          </p:stCondLst>
                                        </p:cTn>
                                        <p:tgtEl>
                                          <p:spTgt spid="6">
                                            <p:txEl>
                                              <p:pRg st="4" end="4"/>
                                            </p:txEl>
                                          </p:spTgt>
                                        </p:tgtEl>
                                        <p:attrNameLst>
                                          <p:attrName>style.visibility</p:attrName>
                                        </p:attrNameLst>
                                      </p:cBhvr>
                                      <p:to>
                                        <p:strVal val="visible"/>
                                      </p:to>
                                    </p:set>
                                    <p:anim calcmode="lin" valueType="num">
                                      <p:cBhvr additive="base">
                                        <p:cTn id="123"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124"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                Any Questions?</a:t>
            </a:r>
          </a:p>
        </p:txBody>
      </p:sp>
      <p:sp>
        <p:nvSpPr>
          <p:cNvPr id="4" name="Content Placeholder 3"/>
          <p:cNvSpPr>
            <a:spLocks noGrp="1"/>
          </p:cNvSpPr>
          <p:nvPr>
            <p:ph idx="1"/>
          </p:nvPr>
        </p:nvSpPr>
        <p:spPr/>
        <p:txBody>
          <a:bodyPr/>
          <a:lstStyle/>
          <a:p>
            <a:endParaRPr lang="en-GB"/>
          </a:p>
        </p:txBody>
      </p:sp>
      <p:pic>
        <p:nvPicPr>
          <p:cNvPr id="1028" name="Picture 4" descr="C:\Users\catherine.knox\AppData\Local\Microsoft\Windows\INetCache\IE\2CQU380L\questions[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823" y="1545465"/>
            <a:ext cx="7856111" cy="4726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5063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290" name="Picture 2" descr="Solving a Complex Problem with a Fit-for-Purpose in PV Analytics -">
            <a:extLst>
              <a:ext uri="{FF2B5EF4-FFF2-40B4-BE49-F238E27FC236}">
                <a16:creationId xmlns:a16="http://schemas.microsoft.com/office/drawing/2014/main" id="{ECBDB427-0E15-4B6E-A8CE-54B77728F1C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238" r="-1" b="13292"/>
          <a:stretch/>
        </p:blipFill>
        <p:spPr bwMode="auto">
          <a:xfrm>
            <a:off x="240030" y="320040"/>
            <a:ext cx="8661654" cy="4462272"/>
          </a:xfrm>
          <a:prstGeom prst="rect">
            <a:avLst/>
          </a:prstGeom>
          <a:noFill/>
          <a:extLst>
            <a:ext uri="{909E8E84-426E-40DD-AFC4-6F175D3DCCD1}">
              <a14:hiddenFill xmlns:a14="http://schemas.microsoft.com/office/drawing/2010/main">
                <a:solidFill>
                  <a:srgbClr val="FFFFFF"/>
                </a:solidFill>
              </a14:hiddenFill>
            </a:ext>
          </a:extLst>
        </p:spPr>
      </p:pic>
      <p:sp>
        <p:nvSpPr>
          <p:cNvPr id="71" name="Rectangle 70">
            <a:extLst>
              <a:ext uri="{FF2B5EF4-FFF2-40B4-BE49-F238E27FC236}">
                <a16:creationId xmlns:a16="http://schemas.microsoft.com/office/drawing/2014/main" id="{D38A241E-0395-41E5-8607-BAA2799A43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4892040"/>
            <a:ext cx="8661654" cy="1645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prstClr val="white"/>
              </a:solidFill>
            </a:endParaRPr>
          </a:p>
        </p:txBody>
      </p:sp>
      <p:sp>
        <p:nvSpPr>
          <p:cNvPr id="2" name="Title 1">
            <a:extLst>
              <a:ext uri="{FF2B5EF4-FFF2-40B4-BE49-F238E27FC236}">
                <a16:creationId xmlns:a16="http://schemas.microsoft.com/office/drawing/2014/main" id="{1F8D60AD-010E-4DF8-B6BB-87ADAA6690E3}"/>
              </a:ext>
            </a:extLst>
          </p:cNvPr>
          <p:cNvSpPr>
            <a:spLocks noGrp="1"/>
          </p:cNvSpPr>
          <p:nvPr>
            <p:ph type="title"/>
          </p:nvPr>
        </p:nvSpPr>
        <p:spPr>
          <a:xfrm>
            <a:off x="3285441" y="5093208"/>
            <a:ext cx="5229903" cy="1261872"/>
          </a:xfrm>
        </p:spPr>
        <p:txBody>
          <a:bodyPr vert="horz" lIns="91440" tIns="45720" rIns="91440" bIns="45720" rtlCol="0" anchor="ctr">
            <a:normAutofit/>
          </a:bodyPr>
          <a:lstStyle/>
          <a:p>
            <a:r>
              <a:rPr lang="en-US" sz="4000" dirty="0">
                <a:solidFill>
                  <a:schemeClr val="bg1"/>
                </a:solidFill>
                <a:latin typeface="Arial Rounded MT Bold" panose="020F0704030504030204" pitchFamily="34" charset="0"/>
              </a:rPr>
              <a:t>A Patient’s Journey</a:t>
            </a:r>
          </a:p>
        </p:txBody>
      </p:sp>
      <p:cxnSp>
        <p:nvCxnSpPr>
          <p:cNvPr id="73" name="Straight Connector 72">
            <a:extLst>
              <a:ext uri="{FF2B5EF4-FFF2-40B4-BE49-F238E27FC236}">
                <a16:creationId xmlns:a16="http://schemas.microsoft.com/office/drawing/2014/main" id="{CE352288-84AD-4CA8-BCD5-76C29D34E1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3044952" y="5264106"/>
            <a:ext cx="0" cy="914400"/>
          </a:xfrm>
          <a:prstGeom prst="line">
            <a:avLst/>
          </a:prstGeom>
          <a:ln w="19050">
            <a:solidFill>
              <a:schemeClr val="bg1">
                <a:alpha val="8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9684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16AC3602-3348-4F31-9E43-076B03514E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1690688"/>
          </a:xfrm>
          <a:prstGeom prst="rect">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0CA2DB8-9EA2-F69B-3B90-1FF6D4EA8EA7}"/>
              </a:ext>
            </a:extLst>
          </p:cNvPr>
          <p:cNvSpPr>
            <a:spLocks noGrp="1"/>
          </p:cNvSpPr>
          <p:nvPr>
            <p:ph type="title"/>
          </p:nvPr>
        </p:nvSpPr>
        <p:spPr>
          <a:xfrm>
            <a:off x="323528" y="300580"/>
            <a:ext cx="8712968" cy="1089529"/>
          </a:xfrm>
        </p:spPr>
        <p:txBody>
          <a:bodyPr>
            <a:normAutofit/>
          </a:bodyPr>
          <a:lstStyle/>
          <a:p>
            <a:r>
              <a:rPr lang="en-GB" sz="3600" b="1" dirty="0">
                <a:solidFill>
                  <a:srgbClr val="FFFFFF"/>
                </a:solidFill>
                <a:latin typeface="Arial" panose="020B0604020202020204" pitchFamily="34" charset="0"/>
                <a:cs typeface="Arial" panose="020B0604020202020204" pitchFamily="34" charset="0"/>
              </a:rPr>
              <a:t>Concordance, Capacity &amp; Consent</a:t>
            </a:r>
            <a:endParaRPr lang="en-GB" sz="3600" dirty="0">
              <a:solidFill>
                <a:srgbClr val="FFFFFF"/>
              </a:solidFill>
            </a:endParaRPr>
          </a:p>
        </p:txBody>
      </p:sp>
      <p:sp>
        <p:nvSpPr>
          <p:cNvPr id="25" name="Graphic 11">
            <a:extLst>
              <a:ext uri="{FF2B5EF4-FFF2-40B4-BE49-F238E27FC236}">
                <a16:creationId xmlns:a16="http://schemas.microsoft.com/office/drawing/2014/main" id="{394094B0-A6C9-44BE-9042-66EF0612F6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7911" y="591829"/>
            <a:ext cx="104279" cy="139039"/>
          </a:xfrm>
          <a:custGeom>
            <a:avLst/>
            <a:gdLst>
              <a:gd name="connsiteX0" fmla="*/ 129602 w 139039"/>
              <a:gd name="connsiteY0" fmla="*/ 60082 h 139039"/>
              <a:gd name="connsiteX1" fmla="*/ 78957 w 139039"/>
              <a:gd name="connsiteY1" fmla="*/ 60082 h 139039"/>
              <a:gd name="connsiteX2" fmla="*/ 78957 w 139039"/>
              <a:gd name="connsiteY2" fmla="*/ 9437 h 139039"/>
              <a:gd name="connsiteX3" fmla="*/ 69520 w 139039"/>
              <a:gd name="connsiteY3" fmla="*/ 0 h 139039"/>
              <a:gd name="connsiteX4" fmla="*/ 60082 w 139039"/>
              <a:gd name="connsiteY4" fmla="*/ 9437 h 139039"/>
              <a:gd name="connsiteX5" fmla="*/ 60082 w 139039"/>
              <a:gd name="connsiteY5" fmla="*/ 60082 h 139039"/>
              <a:gd name="connsiteX6" fmla="*/ 9437 w 139039"/>
              <a:gd name="connsiteY6" fmla="*/ 60082 h 139039"/>
              <a:gd name="connsiteX7" fmla="*/ 0 w 139039"/>
              <a:gd name="connsiteY7" fmla="*/ 69520 h 139039"/>
              <a:gd name="connsiteX8" fmla="*/ 9437 w 139039"/>
              <a:gd name="connsiteY8" fmla="*/ 78957 h 139039"/>
              <a:gd name="connsiteX9" fmla="*/ 60082 w 139039"/>
              <a:gd name="connsiteY9" fmla="*/ 78957 h 139039"/>
              <a:gd name="connsiteX10" fmla="*/ 60082 w 139039"/>
              <a:gd name="connsiteY10" fmla="*/ 129602 h 139039"/>
              <a:gd name="connsiteX11" fmla="*/ 69520 w 139039"/>
              <a:gd name="connsiteY11" fmla="*/ 139039 h 139039"/>
              <a:gd name="connsiteX12" fmla="*/ 78957 w 139039"/>
              <a:gd name="connsiteY12" fmla="*/ 129602 h 139039"/>
              <a:gd name="connsiteX13" fmla="*/ 78957 w 139039"/>
              <a:gd name="connsiteY13" fmla="*/ 78957 h 139039"/>
              <a:gd name="connsiteX14" fmla="*/ 129602 w 139039"/>
              <a:gd name="connsiteY14" fmla="*/ 78957 h 139039"/>
              <a:gd name="connsiteX15" fmla="*/ 139039 w 139039"/>
              <a:gd name="connsiteY15" fmla="*/ 69520 h 139039"/>
              <a:gd name="connsiteX16" fmla="*/ 129602 w 139039"/>
              <a:gd name="connsiteY16" fmla="*/ 60082 h 1390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39039" h="139039">
                <a:moveTo>
                  <a:pt x="129602" y="60082"/>
                </a:moveTo>
                <a:lnTo>
                  <a:pt x="78957" y="60082"/>
                </a:lnTo>
                <a:lnTo>
                  <a:pt x="78957" y="9437"/>
                </a:lnTo>
                <a:cubicBezTo>
                  <a:pt x="78957" y="4225"/>
                  <a:pt x="74731" y="0"/>
                  <a:pt x="69520" y="0"/>
                </a:cubicBezTo>
                <a:cubicBezTo>
                  <a:pt x="64308" y="0"/>
                  <a:pt x="60082" y="4225"/>
                  <a:pt x="60082" y="9437"/>
                </a:cubicBezTo>
                <a:lnTo>
                  <a:pt x="60082" y="60082"/>
                </a:lnTo>
                <a:lnTo>
                  <a:pt x="9437" y="60082"/>
                </a:lnTo>
                <a:cubicBezTo>
                  <a:pt x="4225" y="60082"/>
                  <a:pt x="0" y="64308"/>
                  <a:pt x="0" y="69520"/>
                </a:cubicBezTo>
                <a:cubicBezTo>
                  <a:pt x="0" y="74731"/>
                  <a:pt x="4225" y="78957"/>
                  <a:pt x="9437" y="78957"/>
                </a:cubicBezTo>
                <a:lnTo>
                  <a:pt x="60082" y="78957"/>
                </a:lnTo>
                <a:lnTo>
                  <a:pt x="60082" y="129602"/>
                </a:lnTo>
                <a:cubicBezTo>
                  <a:pt x="60082" y="134814"/>
                  <a:pt x="64308" y="139039"/>
                  <a:pt x="69520" y="139039"/>
                </a:cubicBezTo>
                <a:cubicBezTo>
                  <a:pt x="74731" y="139039"/>
                  <a:pt x="78957" y="134814"/>
                  <a:pt x="78957" y="129602"/>
                </a:cubicBezTo>
                <a:lnTo>
                  <a:pt x="78957" y="78957"/>
                </a:lnTo>
                <a:lnTo>
                  <a:pt x="129602" y="78957"/>
                </a:lnTo>
                <a:cubicBezTo>
                  <a:pt x="134814" y="78957"/>
                  <a:pt x="139039" y="74731"/>
                  <a:pt x="139039" y="69520"/>
                </a:cubicBezTo>
                <a:cubicBezTo>
                  <a:pt x="139039" y="64308"/>
                  <a:pt x="134814" y="60082"/>
                  <a:pt x="129602" y="60082"/>
                </a:cubicBezTo>
                <a:close/>
              </a:path>
            </a:pathLst>
          </a:custGeom>
          <a:solidFill>
            <a:srgbClr val="FFFFFF"/>
          </a:solidFill>
          <a:ln w="603" cap="flat">
            <a:noFill/>
            <a:prstDash val="solid"/>
            <a:miter/>
          </a:ln>
        </p:spPr>
        <p:txBody>
          <a:bodyPr rtlCol="0" anchor="ctr"/>
          <a:lstStyle/>
          <a:p>
            <a:endParaRPr lang="en-US"/>
          </a:p>
        </p:txBody>
      </p:sp>
      <p:sp>
        <p:nvSpPr>
          <p:cNvPr id="27" name="Graphic 10">
            <a:extLst>
              <a:ext uri="{FF2B5EF4-FFF2-40B4-BE49-F238E27FC236}">
                <a16:creationId xmlns:a16="http://schemas.microsoft.com/office/drawing/2014/main" id="{64C2CA96-0B16-4AA7-B340-33044D238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46996" y="821124"/>
            <a:ext cx="68354" cy="91138"/>
          </a:xfrm>
          <a:custGeom>
            <a:avLst/>
            <a:gdLst>
              <a:gd name="connsiteX0" fmla="*/ 91138 w 91138"/>
              <a:gd name="connsiteY0" fmla="*/ 45569 h 91138"/>
              <a:gd name="connsiteX1" fmla="*/ 45569 w 91138"/>
              <a:gd name="connsiteY1" fmla="*/ 91138 h 91138"/>
              <a:gd name="connsiteX2" fmla="*/ 0 w 91138"/>
              <a:gd name="connsiteY2" fmla="*/ 45569 h 91138"/>
              <a:gd name="connsiteX3" fmla="*/ 45569 w 91138"/>
              <a:gd name="connsiteY3" fmla="*/ 0 h 91138"/>
              <a:gd name="connsiteX4" fmla="*/ 91138 w 91138"/>
              <a:gd name="connsiteY4" fmla="*/ 45569 h 9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138" h="91138">
                <a:moveTo>
                  <a:pt x="91138" y="45569"/>
                </a:moveTo>
                <a:cubicBezTo>
                  <a:pt x="91138" y="70736"/>
                  <a:pt x="70736" y="91138"/>
                  <a:pt x="45569" y="91138"/>
                </a:cubicBezTo>
                <a:cubicBezTo>
                  <a:pt x="20402" y="91138"/>
                  <a:pt x="0" y="70736"/>
                  <a:pt x="0" y="45569"/>
                </a:cubicBezTo>
                <a:cubicBezTo>
                  <a:pt x="0" y="20402"/>
                  <a:pt x="20402" y="0"/>
                  <a:pt x="45569" y="0"/>
                </a:cubicBezTo>
                <a:cubicBezTo>
                  <a:pt x="70736" y="0"/>
                  <a:pt x="91138" y="20402"/>
                  <a:pt x="91138" y="45569"/>
                </a:cubicBezTo>
                <a:close/>
              </a:path>
            </a:pathLst>
          </a:custGeom>
          <a:solidFill>
            <a:srgbClr val="FFFFFF"/>
          </a:solidFill>
          <a:ln w="422" cap="flat">
            <a:noFill/>
            <a:prstDash val="solid"/>
            <a:miter/>
          </a:ln>
        </p:spPr>
        <p:txBody>
          <a:bodyPr rtlCol="0" anchor="ctr"/>
          <a:lstStyle/>
          <a:p>
            <a:endParaRPr lang="en-US"/>
          </a:p>
        </p:txBody>
      </p:sp>
      <p:sp>
        <p:nvSpPr>
          <p:cNvPr id="29" name="Graphic 12">
            <a:extLst>
              <a:ext uri="{FF2B5EF4-FFF2-40B4-BE49-F238E27FC236}">
                <a16:creationId xmlns:a16="http://schemas.microsoft.com/office/drawing/2014/main" id="{1D50D7A8-F1D5-4306-8A9B-DD7A73EB8B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256" y="1336268"/>
            <a:ext cx="95786" cy="127714"/>
          </a:xfrm>
          <a:custGeom>
            <a:avLst/>
            <a:gdLst>
              <a:gd name="connsiteX0" fmla="*/ 63857 w 127714"/>
              <a:gd name="connsiteY0" fmla="*/ 18874 h 127714"/>
              <a:gd name="connsiteX1" fmla="*/ 108840 w 127714"/>
              <a:gd name="connsiteY1" fmla="*/ 63857 h 127714"/>
              <a:gd name="connsiteX2" fmla="*/ 63857 w 127714"/>
              <a:gd name="connsiteY2" fmla="*/ 108840 h 127714"/>
              <a:gd name="connsiteX3" fmla="*/ 18874 w 127714"/>
              <a:gd name="connsiteY3" fmla="*/ 63857 h 127714"/>
              <a:gd name="connsiteX4" fmla="*/ 63857 w 127714"/>
              <a:gd name="connsiteY4" fmla="*/ 18874 h 127714"/>
              <a:gd name="connsiteX5" fmla="*/ 63857 w 127714"/>
              <a:gd name="connsiteY5" fmla="*/ 0 h 127714"/>
              <a:gd name="connsiteX6" fmla="*/ 0 w 127714"/>
              <a:gd name="connsiteY6" fmla="*/ 63857 h 127714"/>
              <a:gd name="connsiteX7" fmla="*/ 63857 w 127714"/>
              <a:gd name="connsiteY7" fmla="*/ 127714 h 127714"/>
              <a:gd name="connsiteX8" fmla="*/ 127714 w 127714"/>
              <a:gd name="connsiteY8" fmla="*/ 63857 h 127714"/>
              <a:gd name="connsiteX9" fmla="*/ 63857 w 127714"/>
              <a:gd name="connsiteY9" fmla="*/ 0 h 12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714" h="127714">
                <a:moveTo>
                  <a:pt x="63857" y="18874"/>
                </a:moveTo>
                <a:cubicBezTo>
                  <a:pt x="88700" y="18874"/>
                  <a:pt x="108840" y="39014"/>
                  <a:pt x="108840" y="63857"/>
                </a:cubicBezTo>
                <a:cubicBezTo>
                  <a:pt x="108840" y="88700"/>
                  <a:pt x="88700" y="108840"/>
                  <a:pt x="63857" y="108840"/>
                </a:cubicBezTo>
                <a:cubicBezTo>
                  <a:pt x="39014" y="108840"/>
                  <a:pt x="18874" y="88700"/>
                  <a:pt x="18874" y="63857"/>
                </a:cubicBezTo>
                <a:cubicBezTo>
                  <a:pt x="18898" y="39024"/>
                  <a:pt x="39024" y="18898"/>
                  <a:pt x="63857" y="18874"/>
                </a:cubicBezTo>
                <a:moveTo>
                  <a:pt x="63857" y="0"/>
                </a:moveTo>
                <a:cubicBezTo>
                  <a:pt x="28590" y="0"/>
                  <a:pt x="0" y="28590"/>
                  <a:pt x="0" y="63857"/>
                </a:cubicBezTo>
                <a:cubicBezTo>
                  <a:pt x="0" y="99124"/>
                  <a:pt x="28590" y="127714"/>
                  <a:pt x="63857" y="127714"/>
                </a:cubicBezTo>
                <a:cubicBezTo>
                  <a:pt x="99124" y="127714"/>
                  <a:pt x="127714" y="99124"/>
                  <a:pt x="127714" y="63857"/>
                </a:cubicBezTo>
                <a:cubicBezTo>
                  <a:pt x="127714" y="28590"/>
                  <a:pt x="99124" y="0"/>
                  <a:pt x="63857" y="0"/>
                </a:cubicBezTo>
                <a:close/>
              </a:path>
            </a:pathLst>
          </a:custGeom>
          <a:solidFill>
            <a:srgbClr val="FFFFFF"/>
          </a:solidFill>
          <a:ln w="610" cap="flat">
            <a:noFill/>
            <a:prstDash val="solid"/>
            <a:miter/>
          </a:ln>
        </p:spPr>
        <p:txBody>
          <a:bodyPr rtlCol="0" anchor="ctr"/>
          <a:lstStyle/>
          <a:p>
            <a:endParaRPr lang="en-US"/>
          </a:p>
        </p:txBody>
      </p:sp>
      <p:graphicFrame>
        <p:nvGraphicFramePr>
          <p:cNvPr id="19" name="Content Placeholder 2">
            <a:extLst>
              <a:ext uri="{FF2B5EF4-FFF2-40B4-BE49-F238E27FC236}">
                <a16:creationId xmlns:a16="http://schemas.microsoft.com/office/drawing/2014/main" id="{9F14CC01-2871-1AF9-094B-BFC7870D5EEE}"/>
              </a:ext>
            </a:extLst>
          </p:cNvPr>
          <p:cNvGraphicFramePr>
            <a:graphicFrameLocks noGrp="1"/>
          </p:cNvGraphicFramePr>
          <p:nvPr>
            <p:ph idx="1"/>
            <p:extLst>
              <p:ext uri="{D42A27DB-BD31-4B8C-83A1-F6EECF244321}">
                <p14:modId xmlns:p14="http://schemas.microsoft.com/office/powerpoint/2010/main" val="3387933480"/>
              </p:ext>
            </p:extLst>
          </p:nvPr>
        </p:nvGraphicFramePr>
        <p:xfrm>
          <a:off x="628650" y="2211233"/>
          <a:ext cx="7886700" cy="3965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0574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BC0539-C6A9-D70B-B49E-541689CD12D6}"/>
              </a:ext>
            </a:extLst>
          </p:cNvPr>
          <p:cNvSpPr>
            <a:spLocks noGrp="1"/>
          </p:cNvSpPr>
          <p:nvPr>
            <p:ph type="title"/>
          </p:nvPr>
        </p:nvSpPr>
        <p:spPr/>
        <p:txBody>
          <a:bodyPr/>
          <a:lstStyle/>
          <a:p>
            <a:r>
              <a:rPr lang="en-GB" dirty="0"/>
              <a:t>Consent</a:t>
            </a:r>
          </a:p>
        </p:txBody>
      </p:sp>
      <p:pic>
        <p:nvPicPr>
          <p:cNvPr id="6" name="Content Placeholder 5" descr="A notepad and pen next to a computer&#10;&#10;Description automatically generated">
            <a:extLst>
              <a:ext uri="{FF2B5EF4-FFF2-40B4-BE49-F238E27FC236}">
                <a16:creationId xmlns:a16="http://schemas.microsoft.com/office/drawing/2014/main" id="{BAFC403A-4DDD-E97B-AEB8-1CA0C0DEEEB5}"/>
              </a:ext>
            </a:extLst>
          </p:cNvPr>
          <p:cNvPicPr>
            <a:picLocks noGrp="1" noChangeAspect="1"/>
          </p:cNvPicPr>
          <p:nvPr>
            <p:ph idx="1"/>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79512" y="5176440"/>
            <a:ext cx="2317552" cy="1545035"/>
          </a:xfrm>
        </p:spPr>
      </p:pic>
      <p:sp>
        <p:nvSpPr>
          <p:cNvPr id="4" name="Slide Number Placeholder 3">
            <a:extLst>
              <a:ext uri="{FF2B5EF4-FFF2-40B4-BE49-F238E27FC236}">
                <a16:creationId xmlns:a16="http://schemas.microsoft.com/office/drawing/2014/main" id="{961583BD-3969-EC12-9217-621C5578718F}"/>
              </a:ext>
            </a:extLst>
          </p:cNvPr>
          <p:cNvSpPr>
            <a:spLocks noGrp="1"/>
          </p:cNvSpPr>
          <p:nvPr>
            <p:ph type="sldNum" sz="quarter" idx="12"/>
          </p:nvPr>
        </p:nvSpPr>
        <p:spPr/>
        <p:txBody>
          <a:bodyPr/>
          <a:lstStyle/>
          <a:p>
            <a:fld id="{B4E065AA-8417-42B6-93BE-0215F7A21DC9}" type="slidenum">
              <a:rPr lang="en-GB" smtClean="0">
                <a:solidFill>
                  <a:prstClr val="black">
                    <a:tint val="75000"/>
                  </a:prstClr>
                </a:solidFill>
              </a:rPr>
              <a:pPr/>
              <a:t>6</a:t>
            </a:fld>
            <a:endParaRPr lang="en-GB">
              <a:solidFill>
                <a:prstClr val="black">
                  <a:tint val="75000"/>
                </a:prstClr>
              </a:solidFill>
            </a:endParaRPr>
          </a:p>
        </p:txBody>
      </p:sp>
      <p:pic>
        <p:nvPicPr>
          <p:cNvPr id="9" name="Picture 8" descr="A hand writing on a white board&#10;&#10;Description automatically generated">
            <a:extLst>
              <a:ext uri="{FF2B5EF4-FFF2-40B4-BE49-F238E27FC236}">
                <a16:creationId xmlns:a16="http://schemas.microsoft.com/office/drawing/2014/main" id="{93B30C20-59F9-0FCD-AB3E-0A4AED88DA0D}"/>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3366120" y="254587"/>
            <a:ext cx="3294112" cy="1607840"/>
          </a:xfrm>
          <a:prstGeom prst="rect">
            <a:avLst/>
          </a:prstGeom>
        </p:spPr>
      </p:pic>
      <p:sp>
        <p:nvSpPr>
          <p:cNvPr id="5" name="TextBox 4">
            <a:extLst>
              <a:ext uri="{FF2B5EF4-FFF2-40B4-BE49-F238E27FC236}">
                <a16:creationId xmlns:a16="http://schemas.microsoft.com/office/drawing/2014/main" id="{DBAC9ECA-F5C0-C789-222A-506F3077C0DE}"/>
              </a:ext>
            </a:extLst>
          </p:cNvPr>
          <p:cNvSpPr txBox="1"/>
          <p:nvPr/>
        </p:nvSpPr>
        <p:spPr>
          <a:xfrm>
            <a:off x="639003" y="2019379"/>
            <a:ext cx="8229600" cy="3046988"/>
          </a:xfrm>
          <a:prstGeom prst="rect">
            <a:avLst/>
          </a:prstGeom>
          <a:noFill/>
        </p:spPr>
        <p:txBody>
          <a:bodyPr wrap="square">
            <a:spAutoFit/>
          </a:bodyPr>
          <a:lstStyle/>
          <a:p>
            <a:r>
              <a:rPr lang="en-GB" sz="2400" dirty="0"/>
              <a:t>If Consent is to be valid it must be:</a:t>
            </a:r>
          </a:p>
          <a:p>
            <a:pPr marL="342900" indent="-342900">
              <a:buFont typeface="Arial" panose="020B0604020202020204" pitchFamily="34" charset="0"/>
              <a:buChar char="•"/>
            </a:pPr>
            <a:r>
              <a:rPr lang="en-GB" sz="2400" dirty="0"/>
              <a:t>Informed </a:t>
            </a:r>
            <a:r>
              <a:rPr lang="en-GB" sz="2400" b="1" i="1" dirty="0"/>
              <a:t>and</a:t>
            </a:r>
          </a:p>
          <a:p>
            <a:pPr marL="342900" indent="-342900">
              <a:buFont typeface="Arial" panose="020B0604020202020204" pitchFamily="34" charset="0"/>
              <a:buChar char="•"/>
            </a:pPr>
            <a:r>
              <a:rPr lang="en-GB" sz="2400" dirty="0"/>
              <a:t>Given freely without coercion or pressure.</a:t>
            </a:r>
          </a:p>
          <a:p>
            <a:endParaRPr lang="en-GB" sz="2400" dirty="0"/>
          </a:p>
          <a:p>
            <a:r>
              <a:rPr lang="en-GB" sz="2400" b="1" dirty="0"/>
              <a:t>Consent can only be deemed informed </a:t>
            </a:r>
            <a:r>
              <a:rPr lang="en-GB" sz="2400" dirty="0"/>
              <a:t>if the patient has received information about the care, treatment or investigation that they are able to understand, retain and weigh up to make their decision. </a:t>
            </a:r>
          </a:p>
        </p:txBody>
      </p:sp>
    </p:spTree>
    <p:extLst>
      <p:ext uri="{BB962C8B-B14F-4D97-AF65-F5344CB8AC3E}">
        <p14:creationId xmlns:p14="http://schemas.microsoft.com/office/powerpoint/2010/main" val="18061652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latin typeface="Arial" panose="020B0604020202020204" pitchFamily="34" charset="0"/>
                <a:cs typeface="Arial" panose="020B0604020202020204" pitchFamily="34" charset="0"/>
              </a:rPr>
              <a:t>Concordance.</a:t>
            </a:r>
          </a:p>
        </p:txBody>
      </p:sp>
      <p:sp>
        <p:nvSpPr>
          <p:cNvPr id="3" name="Content Placeholder 2"/>
          <p:cNvSpPr>
            <a:spLocks noGrp="1"/>
          </p:cNvSpPr>
          <p:nvPr>
            <p:ph idx="1"/>
          </p:nvPr>
        </p:nvSpPr>
        <p:spPr/>
        <p:txBody>
          <a:bodyPr/>
          <a:lstStyle/>
          <a:p>
            <a:pPr marL="0" indent="0">
              <a:buNone/>
            </a:pPr>
            <a:r>
              <a:rPr lang="en-GB" dirty="0"/>
              <a:t>An agreement reached after negotiation between a patient &amp; healthcare professional that respects the beliefs &amp; wishes of the patient in determining whether, when and how their care will be delivered.</a:t>
            </a:r>
          </a:p>
          <a:p>
            <a:pPr marL="0" indent="0">
              <a:buNone/>
            </a:pPr>
            <a:endParaRPr lang="en-GB" dirty="0"/>
          </a:p>
          <a:p>
            <a:pPr marL="0" indent="0">
              <a:buNone/>
            </a:pPr>
            <a:r>
              <a:rPr lang="en-GB" dirty="0"/>
              <a:t>‘No decision about me, without me’</a:t>
            </a:r>
          </a:p>
        </p:txBody>
      </p:sp>
      <p:sp>
        <p:nvSpPr>
          <p:cNvPr id="4" name="Slide Number Placeholder 3"/>
          <p:cNvSpPr>
            <a:spLocks noGrp="1"/>
          </p:cNvSpPr>
          <p:nvPr>
            <p:ph type="sldNum" sz="quarter" idx="12"/>
          </p:nvPr>
        </p:nvSpPr>
        <p:spPr/>
        <p:txBody>
          <a:bodyPr/>
          <a:lstStyle/>
          <a:p>
            <a:fld id="{B4E065AA-8417-42B6-93BE-0215F7A21DC9}" type="slidenum">
              <a:rPr lang="en-GB" smtClean="0">
                <a:solidFill>
                  <a:prstClr val="black">
                    <a:tint val="75000"/>
                  </a:prstClr>
                </a:solidFill>
              </a:rPr>
              <a:pPr/>
              <a:t>7</a:t>
            </a:fld>
            <a:endParaRPr lang="en-GB">
              <a:solidFill>
                <a:prstClr val="black">
                  <a:tint val="75000"/>
                </a:prstClr>
              </a:solidFill>
            </a:endParaRPr>
          </a:p>
        </p:txBody>
      </p:sp>
      <p:pic>
        <p:nvPicPr>
          <p:cNvPr id="7" name="Picture 6"/>
          <p:cNvPicPr>
            <a:picLocks noChangeAspect="1"/>
          </p:cNvPicPr>
          <p:nvPr/>
        </p:nvPicPr>
        <p:blipFill>
          <a:blip r:embed="rId3"/>
          <a:stretch>
            <a:fillRect/>
          </a:stretch>
        </p:blipFill>
        <p:spPr>
          <a:xfrm>
            <a:off x="6553200" y="4967933"/>
            <a:ext cx="2843808" cy="1890067"/>
          </a:xfrm>
          <a:prstGeom prst="rect">
            <a:avLst/>
          </a:prstGeom>
        </p:spPr>
      </p:pic>
      <p:pic>
        <p:nvPicPr>
          <p:cNvPr id="9" name="Picture 8"/>
          <p:cNvPicPr>
            <a:picLocks noChangeAspect="1"/>
          </p:cNvPicPr>
          <p:nvPr/>
        </p:nvPicPr>
        <p:blipFill>
          <a:blip r:embed="rId4"/>
          <a:stretch>
            <a:fillRect/>
          </a:stretch>
        </p:blipFill>
        <p:spPr>
          <a:xfrm>
            <a:off x="9612560" y="251366"/>
            <a:ext cx="2581280" cy="2258619"/>
          </a:xfrm>
          <a:prstGeom prst="rect">
            <a:avLst/>
          </a:prstGeom>
        </p:spPr>
      </p:pic>
    </p:spTree>
    <p:extLst>
      <p:ext uri="{BB962C8B-B14F-4D97-AF65-F5344CB8AC3E}">
        <p14:creationId xmlns:p14="http://schemas.microsoft.com/office/powerpoint/2010/main" val="256380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Legislation that protects vulnerable adults: </a:t>
            </a:r>
          </a:p>
        </p:txBody>
      </p:sp>
      <p:pic>
        <p:nvPicPr>
          <p:cNvPr id="4" name="Content Placeholder 3"/>
          <p:cNvPicPr>
            <a:picLocks noGrp="1" noChangeAspect="1"/>
          </p:cNvPicPr>
          <p:nvPr>
            <p:ph idx="1"/>
          </p:nvPr>
        </p:nvPicPr>
        <p:blipFill>
          <a:blip r:embed="rId3"/>
          <a:stretch>
            <a:fillRect/>
          </a:stretch>
        </p:blipFill>
        <p:spPr>
          <a:xfrm>
            <a:off x="8050038" y="1131096"/>
            <a:ext cx="713294" cy="859610"/>
          </a:xfrm>
          <a:prstGeom prst="rect">
            <a:avLst/>
          </a:prstGeom>
        </p:spPr>
      </p:pic>
      <p:pic>
        <p:nvPicPr>
          <p:cNvPr id="5" name="Picture 4"/>
          <p:cNvPicPr>
            <a:picLocks noChangeAspect="1"/>
          </p:cNvPicPr>
          <p:nvPr/>
        </p:nvPicPr>
        <p:blipFill>
          <a:blip r:embed="rId4"/>
          <a:stretch>
            <a:fillRect/>
          </a:stretch>
        </p:blipFill>
        <p:spPr>
          <a:xfrm>
            <a:off x="439822" y="2298534"/>
            <a:ext cx="2651108" cy="1654718"/>
          </a:xfrm>
          <a:prstGeom prst="rect">
            <a:avLst/>
          </a:prstGeom>
        </p:spPr>
      </p:pic>
      <p:pic>
        <p:nvPicPr>
          <p:cNvPr id="6" name="Picture 5"/>
          <p:cNvPicPr>
            <a:picLocks noChangeAspect="1"/>
          </p:cNvPicPr>
          <p:nvPr/>
        </p:nvPicPr>
        <p:blipFill>
          <a:blip r:embed="rId5"/>
          <a:stretch>
            <a:fillRect/>
          </a:stretch>
        </p:blipFill>
        <p:spPr>
          <a:xfrm>
            <a:off x="3645597" y="4174759"/>
            <a:ext cx="1852807" cy="1554368"/>
          </a:xfrm>
          <a:prstGeom prst="rect">
            <a:avLst/>
          </a:prstGeom>
        </p:spPr>
      </p:pic>
      <p:pic>
        <p:nvPicPr>
          <p:cNvPr id="7" name="Picture 6"/>
          <p:cNvPicPr>
            <a:picLocks noChangeAspect="1"/>
          </p:cNvPicPr>
          <p:nvPr/>
        </p:nvPicPr>
        <p:blipFill>
          <a:blip r:embed="rId6"/>
          <a:stretch>
            <a:fillRect/>
          </a:stretch>
        </p:blipFill>
        <p:spPr>
          <a:xfrm>
            <a:off x="6370858" y="3485295"/>
            <a:ext cx="2478795" cy="2298879"/>
          </a:xfrm>
          <a:prstGeom prst="rect">
            <a:avLst/>
          </a:prstGeom>
        </p:spPr>
      </p:pic>
      <p:sp>
        <p:nvSpPr>
          <p:cNvPr id="8" name="Rounded Rectangle 7"/>
          <p:cNvSpPr/>
          <p:nvPr/>
        </p:nvSpPr>
        <p:spPr>
          <a:xfrm>
            <a:off x="3395839" y="2615217"/>
            <a:ext cx="3162728" cy="1338035"/>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prstClr val="white"/>
              </a:solidFill>
            </a:endParaRPr>
          </a:p>
        </p:txBody>
      </p:sp>
      <p:sp>
        <p:nvSpPr>
          <p:cNvPr id="9" name="Rectangle 8"/>
          <p:cNvSpPr/>
          <p:nvPr/>
        </p:nvSpPr>
        <p:spPr>
          <a:xfrm>
            <a:off x="3395838" y="2886544"/>
            <a:ext cx="3587731" cy="923330"/>
          </a:xfrm>
          <a:prstGeom prst="rect">
            <a:avLst/>
          </a:prstGeom>
        </p:spPr>
        <p:txBody>
          <a:bodyPr wrap="square">
            <a:spAutoFit/>
          </a:bodyPr>
          <a:lstStyle/>
          <a:p>
            <a:r>
              <a:rPr lang="en-GB" sz="2700" dirty="0">
                <a:solidFill>
                  <a:prstClr val="black"/>
                </a:solidFill>
                <a:latin typeface="Lucida Bright" panose="02040602050505020304" pitchFamily="18" charset="0"/>
                <a:cs typeface="Arial" panose="020B0604020202020204" pitchFamily="34" charset="0"/>
              </a:rPr>
              <a:t>Human Rights Act (1998) </a:t>
            </a:r>
            <a:r>
              <a:rPr lang="en-GB" sz="2700" i="1" dirty="0">
                <a:solidFill>
                  <a:prstClr val="black"/>
                </a:solidFill>
                <a:latin typeface="Lucida Bright" panose="02040602050505020304" pitchFamily="18" charset="0"/>
                <a:cs typeface="Arial" panose="020B0604020202020204" pitchFamily="34" charset="0"/>
              </a:rPr>
              <a:t>Article 8: </a:t>
            </a:r>
            <a:endParaRPr lang="en-GB" sz="2700" dirty="0">
              <a:solidFill>
                <a:prstClr val="black"/>
              </a:solidFill>
              <a:latin typeface="Lucida Bright" panose="02040602050505020304" pitchFamily="18" charset="0"/>
            </a:endParaRPr>
          </a:p>
        </p:txBody>
      </p:sp>
    </p:spTree>
    <p:extLst>
      <p:ext uri="{BB962C8B-B14F-4D97-AF65-F5344CB8AC3E}">
        <p14:creationId xmlns:p14="http://schemas.microsoft.com/office/powerpoint/2010/main" val="3491567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1485900" y="116633"/>
            <a:ext cx="6163866" cy="1152128"/>
          </a:xfrm>
        </p:spPr>
        <p:txBody>
          <a:bodyPr/>
          <a:lstStyle/>
          <a:p>
            <a:pPr eaLnBrk="1" hangingPunct="1"/>
            <a:r>
              <a:rPr lang="en-GB" altLang="en-US" dirty="0"/>
              <a:t>Mental Capacity Act (2005)</a:t>
            </a:r>
          </a:p>
        </p:txBody>
      </p:sp>
      <p:sp>
        <p:nvSpPr>
          <p:cNvPr id="16387" name="Content Placeholder 2"/>
          <p:cNvSpPr>
            <a:spLocks noGrp="1"/>
          </p:cNvSpPr>
          <p:nvPr>
            <p:ph idx="1"/>
          </p:nvPr>
        </p:nvSpPr>
        <p:spPr>
          <a:xfrm>
            <a:off x="628650" y="1825624"/>
            <a:ext cx="7886700" cy="4816475"/>
          </a:xfrm>
        </p:spPr>
        <p:txBody>
          <a:bodyPr/>
          <a:lstStyle/>
          <a:p>
            <a:pPr marL="0" indent="0">
              <a:buNone/>
            </a:pPr>
            <a:endParaRPr lang="en-GB" altLang="en-US" dirty="0"/>
          </a:p>
        </p:txBody>
      </p:sp>
      <p:sp>
        <p:nvSpPr>
          <p:cNvPr id="4" name="Rectangle 3"/>
          <p:cNvSpPr/>
          <p:nvPr/>
        </p:nvSpPr>
        <p:spPr>
          <a:xfrm>
            <a:off x="323528" y="1268761"/>
            <a:ext cx="3006651" cy="4104973"/>
          </a:xfrm>
          <a:prstGeom prst="rect">
            <a:avLst/>
          </a:prstGeom>
          <a:ln w="57150"/>
        </p:spPr>
        <p:style>
          <a:lnRef idx="2">
            <a:schemeClr val="accent1"/>
          </a:lnRef>
          <a:fillRef idx="1">
            <a:schemeClr val="lt1"/>
          </a:fillRef>
          <a:effectRef idx="0">
            <a:schemeClr val="accent1"/>
          </a:effectRef>
          <a:fontRef idx="minor">
            <a:schemeClr val="dk1"/>
          </a:fontRef>
        </p:style>
        <p:txBody>
          <a:bodyPr anchor="ctr"/>
          <a:lstStyle/>
          <a:p>
            <a:pPr>
              <a:defRPr/>
            </a:pPr>
            <a:r>
              <a:rPr lang="en-GB" sz="2100" b="1" u="sng" dirty="0">
                <a:solidFill>
                  <a:prstClr val="black"/>
                </a:solidFill>
                <a:latin typeface="Arial" panose="020B0604020202020204" pitchFamily="34" charset="0"/>
                <a:cs typeface="Arial" panose="020B0604020202020204" pitchFamily="34" charset="0"/>
              </a:rPr>
              <a:t>Principles:</a:t>
            </a:r>
          </a:p>
          <a:p>
            <a:pPr>
              <a:defRPr/>
            </a:pPr>
            <a:endParaRPr lang="en-GB" sz="1350" dirty="0">
              <a:solidFill>
                <a:prstClr val="black"/>
              </a:solidFill>
            </a:endParaRPr>
          </a:p>
          <a:p>
            <a:pPr>
              <a:defRPr/>
            </a:pPr>
            <a:endParaRPr lang="en-GB" sz="1350" dirty="0">
              <a:solidFill>
                <a:prstClr val="black"/>
              </a:solidFill>
            </a:endParaRPr>
          </a:p>
          <a:p>
            <a:pPr>
              <a:defRPr/>
            </a:pPr>
            <a:r>
              <a:rPr lang="en-GB" dirty="0">
                <a:solidFill>
                  <a:prstClr val="black"/>
                </a:solidFill>
                <a:latin typeface="Arial" panose="020B0604020202020204" pitchFamily="34" charset="0"/>
                <a:cs typeface="Arial" panose="020B0604020202020204" pitchFamily="34" charset="0"/>
              </a:rPr>
              <a:t>1. Assume capacity </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dirty="0">
                <a:solidFill>
                  <a:prstClr val="black"/>
                </a:solidFill>
                <a:latin typeface="Arial" panose="020B0604020202020204" pitchFamily="34" charset="0"/>
                <a:cs typeface="Arial" panose="020B0604020202020204" pitchFamily="34" charset="0"/>
              </a:rPr>
              <a:t>2. Maximise potential </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dirty="0">
                <a:solidFill>
                  <a:prstClr val="black"/>
                </a:solidFill>
                <a:latin typeface="Arial" panose="020B0604020202020204" pitchFamily="34" charset="0"/>
                <a:cs typeface="Arial" panose="020B0604020202020204" pitchFamily="34" charset="0"/>
              </a:rPr>
              <a:t>3. Unwise decisions </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dirty="0">
                <a:solidFill>
                  <a:prstClr val="black"/>
                </a:solidFill>
                <a:latin typeface="Arial" panose="020B0604020202020204" pitchFamily="34" charset="0"/>
                <a:cs typeface="Arial" panose="020B0604020202020204" pitchFamily="34" charset="0"/>
              </a:rPr>
              <a:t>4. Best interests </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dirty="0">
                <a:solidFill>
                  <a:prstClr val="black"/>
                </a:solidFill>
                <a:latin typeface="Arial" panose="020B0604020202020204" pitchFamily="34" charset="0"/>
                <a:cs typeface="Arial" panose="020B0604020202020204" pitchFamily="34" charset="0"/>
              </a:rPr>
              <a:t>5. Less  restrictive</a:t>
            </a:r>
          </a:p>
        </p:txBody>
      </p:sp>
      <p:sp>
        <p:nvSpPr>
          <p:cNvPr id="5" name="Rectangle 4"/>
          <p:cNvSpPr/>
          <p:nvPr/>
        </p:nvSpPr>
        <p:spPr>
          <a:xfrm>
            <a:off x="3437335" y="1268761"/>
            <a:ext cx="5538425" cy="4104973"/>
          </a:xfrm>
          <a:prstGeom prst="rect">
            <a:avLst/>
          </a:prstGeom>
          <a:ln w="57150"/>
        </p:spPr>
        <p:style>
          <a:lnRef idx="2">
            <a:schemeClr val="accent1"/>
          </a:lnRef>
          <a:fillRef idx="1">
            <a:schemeClr val="lt1"/>
          </a:fillRef>
          <a:effectRef idx="0">
            <a:schemeClr val="accent1"/>
          </a:effectRef>
          <a:fontRef idx="minor">
            <a:schemeClr val="dk1"/>
          </a:fontRef>
        </p:style>
        <p:txBody>
          <a:bodyPr anchor="ctr"/>
          <a:lstStyle/>
          <a:p>
            <a:pPr>
              <a:defRPr/>
            </a:pPr>
            <a:r>
              <a:rPr lang="en-GB" sz="2100" b="1" u="sng" dirty="0">
                <a:solidFill>
                  <a:prstClr val="black"/>
                </a:solidFill>
                <a:latin typeface="Arial" panose="020B0604020202020204" pitchFamily="34" charset="0"/>
                <a:cs typeface="Arial" panose="020B0604020202020204" pitchFamily="34" charset="0"/>
              </a:rPr>
              <a:t>Capacity Assessment</a:t>
            </a:r>
          </a:p>
          <a:p>
            <a:pPr>
              <a:defRPr/>
            </a:pPr>
            <a:endParaRPr lang="en-GB" b="1" u="sng" dirty="0">
              <a:solidFill>
                <a:prstClr val="black"/>
              </a:solidFill>
            </a:endParaRPr>
          </a:p>
          <a:p>
            <a:pPr>
              <a:defRPr/>
            </a:pPr>
            <a:r>
              <a:rPr lang="en-GB" b="1" i="1" dirty="0">
                <a:solidFill>
                  <a:prstClr val="black"/>
                </a:solidFill>
                <a:latin typeface="Arial" panose="020B0604020202020204" pitchFamily="34" charset="0"/>
                <a:cs typeface="Arial" panose="020B0604020202020204" pitchFamily="34" charset="0"/>
              </a:rPr>
              <a:t>Diagnostic Test</a:t>
            </a:r>
            <a:r>
              <a:rPr lang="en-GB" dirty="0">
                <a:solidFill>
                  <a:prstClr val="black"/>
                </a:solidFill>
                <a:latin typeface="Arial" panose="020B0604020202020204" pitchFamily="34" charset="0"/>
                <a:cs typeface="Arial" panose="020B0604020202020204" pitchFamily="34" charset="0"/>
              </a:rPr>
              <a:t>: Is there an impairment of, or disturbance in, the function of the person’s mind or brain? </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b="1" i="1" dirty="0">
                <a:solidFill>
                  <a:prstClr val="black"/>
                </a:solidFill>
                <a:latin typeface="Arial" panose="020B0604020202020204" pitchFamily="34" charset="0"/>
                <a:cs typeface="Arial" panose="020B0604020202020204" pitchFamily="34" charset="0"/>
              </a:rPr>
              <a:t>Functional Test</a:t>
            </a:r>
            <a:r>
              <a:rPr lang="en-GB" dirty="0">
                <a:solidFill>
                  <a:prstClr val="black"/>
                </a:solidFill>
                <a:latin typeface="Arial" panose="020B0604020202020204" pitchFamily="34" charset="0"/>
                <a:cs typeface="Arial" panose="020B0604020202020204" pitchFamily="34" charset="0"/>
              </a:rPr>
              <a:t>: Does the impairment or disturbance cause the person to be unable to make the decision in question?</a:t>
            </a:r>
          </a:p>
          <a:p>
            <a:pPr>
              <a:defRPr/>
            </a:pPr>
            <a:endParaRPr lang="en-GB" dirty="0">
              <a:solidFill>
                <a:prstClr val="black"/>
              </a:solidFill>
              <a:latin typeface="Arial" panose="020B0604020202020204" pitchFamily="34" charset="0"/>
              <a:cs typeface="Arial" panose="020B0604020202020204" pitchFamily="34" charset="0"/>
            </a:endParaRPr>
          </a:p>
          <a:p>
            <a:pPr>
              <a:defRPr/>
            </a:pPr>
            <a:r>
              <a:rPr lang="en-GB" dirty="0">
                <a:solidFill>
                  <a:prstClr val="black"/>
                </a:solidFill>
                <a:latin typeface="Arial" panose="020B0604020202020204" pitchFamily="34" charset="0"/>
                <a:cs typeface="Arial" panose="020B0604020202020204" pitchFamily="34" charset="0"/>
              </a:rPr>
              <a:t>Understand, Retain, Weigh up, Communicate</a:t>
            </a:r>
          </a:p>
        </p:txBody>
      </p:sp>
      <p:sp>
        <p:nvSpPr>
          <p:cNvPr id="2" name="Rounded Rectangle 1"/>
          <p:cNvSpPr/>
          <p:nvPr/>
        </p:nvSpPr>
        <p:spPr>
          <a:xfrm>
            <a:off x="628650" y="5373734"/>
            <a:ext cx="7886700" cy="1484265"/>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r>
              <a:rPr lang="en-GB" sz="2000" b="1" dirty="0">
                <a:solidFill>
                  <a:srgbClr val="002060"/>
                </a:solidFill>
                <a:latin typeface="Arial" panose="020B0604020202020204" pitchFamily="34" charset="0"/>
                <a:cs typeface="Arial" panose="020B0604020202020204" pitchFamily="34" charset="0"/>
              </a:rPr>
              <a:t>NMC Code of Practice</a:t>
            </a:r>
            <a:r>
              <a:rPr lang="en-GB" dirty="0">
                <a:solidFill>
                  <a:srgbClr val="002060"/>
                </a:solidFill>
                <a:latin typeface="Arial" panose="020B0604020202020204" pitchFamily="34" charset="0"/>
                <a:cs typeface="Arial" panose="020B0604020202020204" pitchFamily="34" charset="0"/>
              </a:rPr>
              <a:t>: ”</a:t>
            </a:r>
            <a:r>
              <a:rPr lang="en-GB" i="1" dirty="0">
                <a:solidFill>
                  <a:srgbClr val="002060"/>
                </a:solidFill>
                <a:latin typeface="Arial" panose="020B0604020202020204" pitchFamily="34" charset="0"/>
                <a:cs typeface="Arial" panose="020B0604020202020204" pitchFamily="34" charset="0"/>
              </a:rPr>
              <a:t>keep to all relevant laws about mental capacity that apply in the country in which you are practising, and make sure that the rights and best interests of those who lack capacity are still at the centre of the decision-making process.” </a:t>
            </a:r>
          </a:p>
        </p:txBody>
      </p:sp>
      <p:pic>
        <p:nvPicPr>
          <p:cNvPr id="3" name="Picture 2"/>
          <p:cNvPicPr>
            <a:picLocks noChangeAspect="1"/>
          </p:cNvPicPr>
          <p:nvPr/>
        </p:nvPicPr>
        <p:blipFill>
          <a:blip r:embed="rId3"/>
          <a:stretch>
            <a:fillRect/>
          </a:stretch>
        </p:blipFill>
        <p:spPr>
          <a:xfrm>
            <a:off x="6660231" y="131874"/>
            <a:ext cx="2315529" cy="1442548"/>
          </a:xfrm>
          <a:prstGeom prst="rect">
            <a:avLst/>
          </a:prstGeom>
        </p:spPr>
      </p:pic>
    </p:spTree>
    <p:extLst>
      <p:ext uri="{BB962C8B-B14F-4D97-AF65-F5344CB8AC3E}">
        <p14:creationId xmlns:p14="http://schemas.microsoft.com/office/powerpoint/2010/main" val="2585254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3" end="3"/>
                                            </p:txEl>
                                          </p:spTgt>
                                        </p:tgtEl>
                                        <p:attrNameLst>
                                          <p:attrName>style.visibility</p:attrName>
                                        </p:attrNameLst>
                                      </p:cBhvr>
                                      <p:to>
                                        <p:strVal val="visible"/>
                                      </p:to>
                                    </p:set>
                                    <p:anim calcmode="lin" valueType="num">
                                      <p:cBhvr additive="base">
                                        <p:cTn id="13"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 calcmode="lin" valueType="num">
                                      <p:cBhvr additive="base">
                                        <p:cTn id="1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 calcmode="lin" valueType="num">
                                      <p:cBhvr additive="base">
                                        <p:cTn id="31"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11" end="11"/>
                                            </p:txEl>
                                          </p:spTgt>
                                        </p:tgtEl>
                                        <p:attrNameLst>
                                          <p:attrName>style.visibility</p:attrName>
                                        </p:attrNameLst>
                                      </p:cBhvr>
                                      <p:to>
                                        <p:strVal val="visible"/>
                                      </p:to>
                                    </p:set>
                                    <p:anim calcmode="lin" valueType="num">
                                      <p:cBhvr additive="base">
                                        <p:cTn id="37" dur="500" fill="hold"/>
                                        <p:tgtEl>
                                          <p:spTgt spid="4">
                                            <p:txEl>
                                              <p:pRg st="11" end="11"/>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 calcmode="lin" valueType="num">
                                      <p:cBhvr additive="base">
                                        <p:cTn id="47"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5">
                                            <p:txEl>
                                              <p:pRg st="4" end="4"/>
                                            </p:txEl>
                                          </p:spTgt>
                                        </p:tgtEl>
                                        <p:attrNameLst>
                                          <p:attrName>style.visibility</p:attrName>
                                        </p:attrNameLst>
                                      </p:cBhvr>
                                      <p:to>
                                        <p:strVal val="visible"/>
                                      </p:to>
                                    </p:set>
                                    <p:anim calcmode="lin" valueType="num">
                                      <p:cBhvr additive="base">
                                        <p:cTn id="5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5">
                                            <p:txEl>
                                              <p:pRg st="6" end="6"/>
                                            </p:txEl>
                                          </p:spTgt>
                                        </p:tgtEl>
                                        <p:attrNameLst>
                                          <p:attrName>style.visibility</p:attrName>
                                        </p:attrNameLst>
                                      </p:cBhvr>
                                      <p:to>
                                        <p:strVal val="visible"/>
                                      </p:to>
                                    </p:set>
                                    <p:animEffect transition="in" filter="fade">
                                      <p:cBhvr>
                                        <p:cTn id="59" dur="1000"/>
                                        <p:tgtEl>
                                          <p:spTgt spid="5">
                                            <p:txEl>
                                              <p:pRg st="6" end="6"/>
                                            </p:txEl>
                                          </p:spTgt>
                                        </p:tgtEl>
                                      </p:cBhvr>
                                    </p:animEffect>
                                    <p:anim calcmode="lin" valueType="num">
                                      <p:cBhvr>
                                        <p:cTn id="60"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61" dur="100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fade">
                                      <p:cBhvr>
                                        <p:cTn id="66" dur="1000"/>
                                        <p:tgtEl>
                                          <p:spTgt spid="2">
                                            <p:txEl>
                                              <p:pRg st="0" end="0"/>
                                            </p:txEl>
                                          </p:spTgt>
                                        </p:tgtEl>
                                      </p:cBhvr>
                                    </p:animEffect>
                                    <p:anim calcmode="lin" valueType="num">
                                      <p:cBhvr>
                                        <p:cTn id="67"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68"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7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8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1743</TotalTime>
  <Words>3187</Words>
  <Application>Microsoft Office PowerPoint</Application>
  <PresentationFormat>On-screen Show (4:3)</PresentationFormat>
  <Paragraphs>331</Paragraphs>
  <Slides>30</Slides>
  <Notes>19</Notes>
  <HiddenSlides>1</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30</vt:i4>
      </vt:variant>
    </vt:vector>
  </HeadingPairs>
  <TitlesOfParts>
    <vt:vector size="47" baseType="lpstr">
      <vt:lpstr>Arial</vt:lpstr>
      <vt:lpstr>Arial Rounded MT Bold</vt:lpstr>
      <vt:lpstr>Calibri</vt:lpstr>
      <vt:lpstr>Calibri Light</vt:lpstr>
      <vt:lpstr>Lucida Bright</vt:lpstr>
      <vt:lpstr>Lucida Handwriting</vt:lpstr>
      <vt:lpstr>Wingdings</vt:lpstr>
      <vt:lpstr>1_Office Theme</vt:lpstr>
      <vt:lpstr>Office Theme</vt:lpstr>
      <vt:lpstr>2_Office Theme</vt:lpstr>
      <vt:lpstr>3_Office Theme</vt:lpstr>
      <vt:lpstr>4_Office Theme</vt:lpstr>
      <vt:lpstr>5_Office Theme</vt:lpstr>
      <vt:lpstr>6_Office Theme</vt:lpstr>
      <vt:lpstr>7_Office Theme</vt:lpstr>
      <vt:lpstr>8_Office Theme</vt:lpstr>
      <vt:lpstr>9_Office Theme</vt:lpstr>
      <vt:lpstr>Safeguarding Boot Camp  </vt:lpstr>
      <vt:lpstr>Safeguarding adults</vt:lpstr>
      <vt:lpstr>PowerPoint Presentation</vt:lpstr>
      <vt:lpstr>A Patient’s Journey</vt:lpstr>
      <vt:lpstr>Concordance, Capacity &amp; Consent</vt:lpstr>
      <vt:lpstr>Consent</vt:lpstr>
      <vt:lpstr>Concordance.</vt:lpstr>
      <vt:lpstr>Legislation that protects vulnerable adults: </vt:lpstr>
      <vt:lpstr>Mental Capacity Act (2005)</vt:lpstr>
      <vt:lpstr>   Human Rights Act (1998)  </vt:lpstr>
      <vt:lpstr>Human Rights Act (1998) Article 8:   </vt:lpstr>
      <vt:lpstr>The Care Act (2014) </vt:lpstr>
      <vt:lpstr>PowerPoint Presentation</vt:lpstr>
      <vt:lpstr>PowerPoint Presentation</vt:lpstr>
      <vt:lpstr>It’s the patient’s right to live like this! Isn’t it?</vt:lpstr>
      <vt:lpstr> My decisions, my rights. Leave me alone!</vt:lpstr>
      <vt:lpstr>Self-neglect  What does that mean to you?</vt:lpstr>
      <vt:lpstr>Birmingham Safeguarding Adults Board (BSAB) latest Guidance:</vt:lpstr>
      <vt:lpstr>Duty of Care &amp; Risk Enablement: </vt:lpstr>
      <vt:lpstr>Self-neglect Risk Assessment</vt:lpstr>
      <vt:lpstr>BSAB Self-neglect Pathway:</vt:lpstr>
      <vt:lpstr>PowerPoint Presentation</vt:lpstr>
      <vt:lpstr> Learning from LeDeR </vt:lpstr>
      <vt:lpstr>Decision making!</vt:lpstr>
      <vt:lpstr>Ask yourself !!</vt:lpstr>
      <vt:lpstr>THINK!!</vt:lpstr>
      <vt:lpstr>Risk Enablement </vt:lpstr>
      <vt:lpstr>PowerPoint Presentation</vt:lpstr>
      <vt:lpstr>PowerPoint Presentation</vt:lpstr>
      <vt:lpstr>                Any Questions?</vt:lpstr>
    </vt:vector>
  </TitlesOfParts>
  <Company>BCHC NHS Foundation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Shelton Richard</dc:creator>
  <cp:lastModifiedBy>KNOX, Catherine (BIRMINGHAM COMMUNITY HEALTHCARE NHS FOUNDATION TRUST)</cp:lastModifiedBy>
  <cp:revision>47</cp:revision>
  <dcterms:created xsi:type="dcterms:W3CDTF">2021-06-02T12:23:54Z</dcterms:created>
  <dcterms:modified xsi:type="dcterms:W3CDTF">2024-10-30T15:34:43Z</dcterms:modified>
</cp:coreProperties>
</file>