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58" r:id="rId5"/>
    <p:sldId id="283" r:id="rId6"/>
    <p:sldId id="280" r:id="rId7"/>
    <p:sldId id="282" r:id="rId8"/>
    <p:sldId id="295" r:id="rId9"/>
    <p:sldId id="281" r:id="rId10"/>
    <p:sldId id="293" r:id="rId11"/>
    <p:sldId id="296" r:id="rId12"/>
    <p:sldId id="284" r:id="rId13"/>
    <p:sldId id="264" r:id="rId14"/>
    <p:sldId id="263" r:id="rId15"/>
    <p:sldId id="261" r:id="rId16"/>
    <p:sldId id="259" r:id="rId17"/>
    <p:sldId id="260" r:id="rId18"/>
    <p:sldId id="291" r:id="rId19"/>
    <p:sldId id="285" r:id="rId20"/>
    <p:sldId id="4275" r:id="rId21"/>
    <p:sldId id="4276" r:id="rId22"/>
    <p:sldId id="4274" r:id="rId23"/>
    <p:sldId id="290" r:id="rId24"/>
    <p:sldId id="289" r:id="rId25"/>
    <p:sldId id="288" r:id="rId26"/>
    <p:sldId id="286" r:id="rId27"/>
    <p:sldId id="275" r:id="rId28"/>
    <p:sldId id="276" r:id="rId29"/>
    <p:sldId id="277" r:id="rId30"/>
    <p:sldId id="278" r:id="rId31"/>
    <p:sldId id="279" r:id="rId32"/>
    <p:sldId id="2708" r:id="rId33"/>
    <p:sldId id="4272" r:id="rId34"/>
    <p:sldId id="4271" r:id="rId35"/>
    <p:sldId id="4273"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71" d="100"/>
          <a:sy n="71" d="100"/>
        </p:scale>
        <p:origin x="5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E6B9-C44F-9D8F-0E00-218E3822A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61A34E-B773-3DD4-A82C-57233D09B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0B098E-5993-3C51-4363-96FDB87C2544}"/>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7F0508E2-3AF3-17BA-D69F-CDA64096C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26163-B334-6FB5-8D9E-ECE9CBAD3570}"/>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1113769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0738-E64F-F93A-4FFE-649DAEA9A9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EA46C8-6902-80A0-9A0B-E41B89458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41C0A-8647-34F2-9AEF-C7DA83342C5B}"/>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268841FE-4D91-D86B-5FEA-1389163E9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BEE5E8-56C4-2563-5084-4380A08827F1}"/>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422341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C7032-D1EC-CD3B-3C50-1BD78E644E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1F6CC-0DBB-C677-4619-8714B464E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11EAB-307E-DF55-AA8E-F57576B417EB}"/>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5444B8DB-F2EC-6E1A-AD2B-3284E76B4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AF108B-BF9C-0608-340B-95C551E19F1F}"/>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145664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82BF-19EA-BD67-1D31-6781980E2A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D42559-605F-D440-682E-790A9BC51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505BB-4A8D-9B77-85CB-D488DC20DD1A}"/>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E8630C9A-C107-0B70-EC69-7D52D8622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4E045-4FAA-6367-5361-5F56B41D2A07}"/>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178869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0B4E-5E70-B4C5-9DAD-CC46C7021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DED214-DCF3-4A0D-6FC7-72F4A7F5B1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263A0-4650-567C-8DC7-33C292A57890}"/>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6B75929B-AE84-FC86-AA73-DD3D0610B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2B5A6-EFA8-2379-A875-33B15B55DE06}"/>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93814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FEA6-E9F8-118E-468D-61EA11C1C8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F159F-6CAE-9F57-07C3-0E82391B2D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85EBDF-9AC4-5A7F-2893-A3F152D2D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EC4C35-BB4E-A90D-4789-EA391EEC87CC}"/>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6" name="Footer Placeholder 5">
            <a:extLst>
              <a:ext uri="{FF2B5EF4-FFF2-40B4-BE49-F238E27FC236}">
                <a16:creationId xmlns:a16="http://schemas.microsoft.com/office/drawing/2014/main" id="{B4B09D05-5941-F03D-F891-F1FCB28556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9AA24-4B48-895A-9019-BA9AF98B6526}"/>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120622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6315-5386-CCA1-08CC-E634F4BA7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17E360-CE90-4B5B-D57D-E1F2779A3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CD999-299A-211D-0B22-35946D24B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69B0BA-A937-8251-0272-1CFBCD30EF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99910-3FF7-07CF-93D5-CFD19FA6AF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36E179-DBD7-4498-BB23-9F0550181B4F}"/>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8" name="Footer Placeholder 7">
            <a:extLst>
              <a:ext uri="{FF2B5EF4-FFF2-40B4-BE49-F238E27FC236}">
                <a16:creationId xmlns:a16="http://schemas.microsoft.com/office/drawing/2014/main" id="{62E937FA-DE24-80C3-A4A9-BE039592C4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9EA813-1BAA-4929-CA44-EC60286A0AAF}"/>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350132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EE3A-EF43-56F6-9F1F-08A8E93E1C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F02D39-25EA-E209-DC2F-1F6D22B95164}"/>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4" name="Footer Placeholder 3">
            <a:extLst>
              <a:ext uri="{FF2B5EF4-FFF2-40B4-BE49-F238E27FC236}">
                <a16:creationId xmlns:a16="http://schemas.microsoft.com/office/drawing/2014/main" id="{6260E769-794A-7074-2012-B899EB6C05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D1BE96-EB13-6AE1-61C8-A0CAF9A87175}"/>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29559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4ABB9-0ECF-82CF-275E-D56830295035}"/>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3" name="Footer Placeholder 2">
            <a:extLst>
              <a:ext uri="{FF2B5EF4-FFF2-40B4-BE49-F238E27FC236}">
                <a16:creationId xmlns:a16="http://schemas.microsoft.com/office/drawing/2014/main" id="{529158A8-FD2F-A750-77AA-B470BA2002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BD8D32-8B46-FED9-1D0E-5EFA921FD791}"/>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41727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F21C-EE49-9FC3-146F-7A080F170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4004B7-71DD-C81E-D42D-613F3BE73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CA66CE-9170-D00E-2FF1-1CE6FC26E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EF268F-08BF-42B1-617E-68067DA9B96C}"/>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6" name="Footer Placeholder 5">
            <a:extLst>
              <a:ext uri="{FF2B5EF4-FFF2-40B4-BE49-F238E27FC236}">
                <a16:creationId xmlns:a16="http://schemas.microsoft.com/office/drawing/2014/main" id="{FA9061A6-A624-9B54-BD55-39D8C4590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6645-03D7-5CD2-7ADC-935C7F248CAC}"/>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32128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B751-E8E7-04F4-85DA-BC0B74F3FB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F1E1F3-2B63-F87D-AD29-573335EE8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7B6686-EEF2-F9B1-BED1-C60C7E88D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64200-56B0-885C-1728-4D559B0BFB62}"/>
              </a:ext>
            </a:extLst>
          </p:cNvPr>
          <p:cNvSpPr>
            <a:spLocks noGrp="1"/>
          </p:cNvSpPr>
          <p:nvPr>
            <p:ph type="dt" sz="half" idx="10"/>
          </p:nvPr>
        </p:nvSpPr>
        <p:spPr/>
        <p:txBody>
          <a:bodyPr/>
          <a:lstStyle/>
          <a:p>
            <a:fld id="{36BB57C4-B014-42C5-B80F-D5BA758DE271}" type="datetimeFigureOut">
              <a:rPr lang="en-GB" smtClean="0"/>
              <a:t>22/01/2025</a:t>
            </a:fld>
            <a:endParaRPr lang="en-GB"/>
          </a:p>
        </p:txBody>
      </p:sp>
      <p:sp>
        <p:nvSpPr>
          <p:cNvPr id="6" name="Footer Placeholder 5">
            <a:extLst>
              <a:ext uri="{FF2B5EF4-FFF2-40B4-BE49-F238E27FC236}">
                <a16:creationId xmlns:a16="http://schemas.microsoft.com/office/drawing/2014/main" id="{1BE7CF78-B0F2-456F-01D6-A302948BD5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38A325-3357-FC6B-1CC1-66A6BB91FFC7}"/>
              </a:ext>
            </a:extLst>
          </p:cNvPr>
          <p:cNvSpPr>
            <a:spLocks noGrp="1"/>
          </p:cNvSpPr>
          <p:nvPr>
            <p:ph type="sldNum" sz="quarter" idx="12"/>
          </p:nvPr>
        </p:nvSpPr>
        <p:spPr/>
        <p:txBody>
          <a:bodyPr/>
          <a:lstStyle/>
          <a:p>
            <a:fld id="{5E9EAB47-9776-4707-A82A-C395C1E8D5E0}" type="slidenum">
              <a:rPr lang="en-GB" smtClean="0"/>
              <a:t>‹#›</a:t>
            </a:fld>
            <a:endParaRPr lang="en-GB"/>
          </a:p>
        </p:txBody>
      </p:sp>
    </p:spTree>
    <p:extLst>
      <p:ext uri="{BB962C8B-B14F-4D97-AF65-F5344CB8AC3E}">
        <p14:creationId xmlns:p14="http://schemas.microsoft.com/office/powerpoint/2010/main" val="22866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87906-8F2D-BB35-80B9-C14F87416B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EFA231-B23E-3A09-859E-04A78DE62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0F4BB-9515-6C10-18A5-827EFE4C7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BB57C4-B014-42C5-B80F-D5BA758DE271}" type="datetimeFigureOut">
              <a:rPr lang="en-GB" smtClean="0"/>
              <a:t>22/01/2025</a:t>
            </a:fld>
            <a:endParaRPr lang="en-GB"/>
          </a:p>
        </p:txBody>
      </p:sp>
      <p:sp>
        <p:nvSpPr>
          <p:cNvPr id="5" name="Footer Placeholder 4">
            <a:extLst>
              <a:ext uri="{FF2B5EF4-FFF2-40B4-BE49-F238E27FC236}">
                <a16:creationId xmlns:a16="http://schemas.microsoft.com/office/drawing/2014/main" id="{ECE67ABE-F4C1-5A23-9FDD-788CDFC55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D9E9D02-A8D1-3531-FEDF-877A9E686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9EAB47-9776-4707-A82A-C395C1E8D5E0}" type="slidenum">
              <a:rPr lang="en-GB" smtClean="0"/>
              <a:t>‹#›</a:t>
            </a:fld>
            <a:endParaRPr lang="en-GB"/>
          </a:p>
        </p:txBody>
      </p:sp>
    </p:spTree>
    <p:extLst>
      <p:ext uri="{BB962C8B-B14F-4D97-AF65-F5344CB8AC3E}">
        <p14:creationId xmlns:p14="http://schemas.microsoft.com/office/powerpoint/2010/main" val="172030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pixabay.com/en/quality-icon-notice-button-sign-1763284/"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progressive-charlestown.com/2020/05/small-business-tips-tricks-why-aren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progressive-charlestown.com/2020/05/small-business-tips-tricks-why-arent.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86867072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ixabay.com/en/quality-hook-check-mark-excellent-7876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pngall.com/award-png/"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ixabay.com/en/quality-hook-check-mark-excellent-78766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85229-text-photography-question-interrogation-communication-stock"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85968015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organizationalbehavior/chapter/types-of-group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deviantart.com/ivofajardo/art/Best-Buddy-36197570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C34A1D26-4343-DAA7-10E6-B852B9EC5A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239" y="1525536"/>
            <a:ext cx="3775459" cy="3564354"/>
          </a:xfrm>
          <a:prstGeom prst="rect">
            <a:avLst/>
          </a:prstGeom>
        </p:spPr>
      </p:pic>
      <p:sp>
        <p:nvSpPr>
          <p:cNvPr id="24" name="Freeform: Shape 2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D827DB-6FF2-E4F9-7153-C64259080399}"/>
              </a:ext>
            </a:extLst>
          </p:cNvPr>
          <p:cNvSpPr>
            <a:spLocks noGrp="1"/>
          </p:cNvSpPr>
          <p:nvPr>
            <p:ph type="subTitle" idx="1"/>
          </p:nvPr>
        </p:nvSpPr>
        <p:spPr>
          <a:xfrm>
            <a:off x="5864974" y="1412756"/>
            <a:ext cx="4048760" cy="3677134"/>
          </a:xfrm>
          <a:solidFill>
            <a:schemeClr val="bg1"/>
          </a:solidFill>
        </p:spPr>
        <p:txBody>
          <a:bodyPr anchor="t">
            <a:noAutofit/>
          </a:bodyPr>
          <a:lstStyle/>
          <a:p>
            <a:pPr algn="l"/>
            <a:r>
              <a:rPr lang="en-GB" sz="3600" dirty="0"/>
              <a:t>Quality Improvement and Learning from Excellence </a:t>
            </a:r>
          </a:p>
          <a:p>
            <a:pPr algn="l"/>
            <a:endParaRPr lang="en-GB" sz="3600" dirty="0"/>
          </a:p>
          <a:p>
            <a:pPr algn="l"/>
            <a:r>
              <a:rPr lang="en-GB" sz="2000" dirty="0"/>
              <a:t>Clare Cooksey </a:t>
            </a:r>
          </a:p>
          <a:p>
            <a:pPr algn="l"/>
            <a:r>
              <a:rPr lang="en-GB" sz="2000" dirty="0"/>
              <a:t>Deputy AHP Professional Lead OT</a:t>
            </a:r>
          </a:p>
        </p:txBody>
      </p:sp>
      <p:pic>
        <p:nvPicPr>
          <p:cNvPr id="8" name="Picture 7" descr="A blue and white circle with white text&#10;&#10;Description automatically generated">
            <a:extLst>
              <a:ext uri="{FF2B5EF4-FFF2-40B4-BE49-F238E27FC236}">
                <a16:creationId xmlns:a16="http://schemas.microsoft.com/office/drawing/2014/main" id="{8A7E77F6-DF65-382C-8196-C3F697D7D8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7799" y="731505"/>
            <a:ext cx="2575774" cy="1542357"/>
          </a:xfrm>
          <a:prstGeom prst="rect">
            <a:avLst/>
          </a:prstGeom>
        </p:spPr>
      </p:pic>
      <p:pic>
        <p:nvPicPr>
          <p:cNvPr id="9" name="Picture 4" descr="Learning from Excellence">
            <a:extLst>
              <a:ext uri="{FF2B5EF4-FFF2-40B4-BE49-F238E27FC236}">
                <a16:creationId xmlns:a16="http://schemas.microsoft.com/office/drawing/2014/main" id="{BF4F8EF9-B232-155F-932B-B1962080F5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73267" y="5230540"/>
            <a:ext cx="2401914" cy="82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par>
                                <p:cTn id="18" presetID="10" presetClass="entr" presetSubtype="0" fill="hold" nodeType="withEffect">
                                  <p:stCondLst>
                                    <p:cond delay="500"/>
                                  </p:stCondLst>
                                  <p:iterate>
                                    <p:tmPct val="10000"/>
                                  </p:iterate>
                                  <p:childTnLst>
                                    <p:set>
                                      <p:cBhvr>
                                        <p:cTn id="19" dur="1" fill="hold">
                                          <p:stCondLst>
                                            <p:cond delay="0"/>
                                          </p:stCondLst>
                                        </p:cTn>
                                        <p:tgtEl>
                                          <p:spTgt spid="7"/>
                                        </p:tgtEl>
                                        <p:attrNameLst>
                                          <p:attrName>style.visibility</p:attrName>
                                        </p:attrNameLst>
                                      </p:cBhvr>
                                      <p:to>
                                        <p:strVal val="visible"/>
                                      </p:to>
                                    </p:set>
                                    <p:animEffect transition="in" filter="fade">
                                      <p:cBhvr>
                                        <p:cTn id="2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163838" y="731842"/>
            <a:ext cx="2988234" cy="2147230"/>
          </a:xfrm>
        </p:spPr>
        <p:txBody>
          <a:bodyPr>
            <a:normAutofit fontScale="90000"/>
          </a:bodyPr>
          <a:lstStyle/>
          <a:p>
            <a:r>
              <a:rPr lang="en-GB" sz="6100" dirty="0"/>
              <a:t>QI Examples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FBAACCD-58D7-1DCB-4006-399EC580F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light bulb with a lightbulb and text&#10;&#10;Description automatically generated">
            <a:extLst>
              <a:ext uri="{FF2B5EF4-FFF2-40B4-BE49-F238E27FC236}">
                <a16:creationId xmlns:a16="http://schemas.microsoft.com/office/drawing/2014/main" id="{BD4F586E-3C59-3AAC-C47B-B36B655F28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8052" y="3182554"/>
            <a:ext cx="3035357" cy="2506980"/>
          </a:xfrm>
          <a:prstGeom prst="rect">
            <a:avLst/>
          </a:prstGeom>
        </p:spPr>
      </p:pic>
      <p:sp>
        <p:nvSpPr>
          <p:cNvPr id="11" name="TextBox 10">
            <a:extLst>
              <a:ext uri="{FF2B5EF4-FFF2-40B4-BE49-F238E27FC236}">
                <a16:creationId xmlns:a16="http://schemas.microsoft.com/office/drawing/2014/main" id="{3B3057EF-5CFF-2069-6403-8846E5A5807F}"/>
              </a:ext>
            </a:extLst>
          </p:cNvPr>
          <p:cNvSpPr txBox="1"/>
          <p:nvPr/>
        </p:nvSpPr>
        <p:spPr>
          <a:xfrm>
            <a:off x="5346250" y="2075763"/>
            <a:ext cx="5814060" cy="3323987"/>
          </a:xfrm>
          <a:prstGeom prst="rect">
            <a:avLst/>
          </a:prstGeom>
          <a:noFill/>
        </p:spPr>
        <p:txBody>
          <a:bodyPr wrap="square">
            <a:spAutoFit/>
          </a:bodyPr>
          <a:lstStyle/>
          <a:p>
            <a:r>
              <a:rPr lang="en-GB" sz="2400" kern="100" dirty="0">
                <a:effectLst/>
                <a:latin typeface="Arial" panose="020B0604020202020204" pitchFamily="34" charset="0"/>
                <a:ea typeface="Aptos" panose="020B0004020202020204" pitchFamily="34" charset="0"/>
                <a:cs typeface="Times New Roman" panose="02020603050405020304" pitchFamily="18" charset="0"/>
              </a:rPr>
              <a:t>South Therapy hub – appointment card for OT and Physio </a:t>
            </a:r>
          </a:p>
          <a:p>
            <a:r>
              <a:rPr lang="en-GB" sz="2400" kern="100" dirty="0">
                <a:effectLst/>
                <a:latin typeface="Arial" panose="020B0604020202020204" pitchFamily="34" charset="0"/>
                <a:ea typeface="Aptos" panose="020B0004020202020204" pitchFamily="34" charset="0"/>
                <a:cs typeface="Times New Roman" panose="02020603050405020304" pitchFamily="18" charset="0"/>
              </a:rPr>
              <a:t> </a:t>
            </a:r>
          </a:p>
          <a:p>
            <a:r>
              <a:rPr lang="en-GB" sz="2400" kern="100" dirty="0">
                <a:effectLst/>
                <a:latin typeface="Arial" panose="020B0604020202020204" pitchFamily="34" charset="0"/>
                <a:ea typeface="Aptos" panose="020B0004020202020204" pitchFamily="34" charset="0"/>
                <a:cs typeface="Times New Roman" panose="02020603050405020304" pitchFamily="18" charset="0"/>
              </a:rPr>
              <a:t>ASR – noisy bin on the ward </a:t>
            </a:r>
          </a:p>
          <a:p>
            <a:r>
              <a:rPr lang="en-GB" sz="2400" kern="100" dirty="0">
                <a:effectLst/>
                <a:latin typeface="Arial" panose="020B0604020202020204" pitchFamily="34" charset="0"/>
                <a:ea typeface="Aptos" panose="020B0004020202020204" pitchFamily="34" charset="0"/>
                <a:cs typeface="Times New Roman" panose="02020603050405020304" pitchFamily="18" charset="0"/>
              </a:rPr>
              <a:t> </a:t>
            </a:r>
          </a:p>
          <a:p>
            <a:r>
              <a:rPr lang="en-GB" sz="2400" kern="100" dirty="0">
                <a:effectLst/>
                <a:latin typeface="Arial" panose="020B0604020202020204" pitchFamily="34" charset="0"/>
                <a:ea typeface="Aptos" panose="020B0004020202020204" pitchFamily="34" charset="0"/>
                <a:cs typeface="Times New Roman" panose="02020603050405020304" pitchFamily="18" charset="0"/>
              </a:rPr>
              <a:t>North Therapy Hub – OT referral triage</a:t>
            </a:r>
          </a:p>
          <a:p>
            <a:endParaRPr lang="en-GB" sz="2400" kern="100" dirty="0">
              <a:latin typeface="Arial" panose="020B0604020202020204" pitchFamily="34" charset="0"/>
              <a:ea typeface="Aptos" panose="020B0004020202020204" pitchFamily="34" charset="0"/>
              <a:cs typeface="Times New Roman" panose="02020603050405020304" pitchFamily="18" charset="0"/>
            </a:endParaRPr>
          </a:p>
          <a:p>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276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3F2EDA-C88B-6DA0-7514-2733DECC24C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CD2470-D8DB-C64C-0CD0-DDEEAF66D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D12A9EE3-8282-4DC9-ED8F-9CDDAA703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8F1832-B221-3560-4560-04CBA966C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3451D-2746-E056-9D74-04F81E03EB6E}"/>
              </a:ext>
            </a:extLst>
          </p:cNvPr>
          <p:cNvSpPr>
            <a:spLocks noGrp="1"/>
          </p:cNvSpPr>
          <p:nvPr>
            <p:ph type="title"/>
          </p:nvPr>
        </p:nvSpPr>
        <p:spPr>
          <a:xfrm>
            <a:off x="1163838" y="731842"/>
            <a:ext cx="2988234" cy="2147230"/>
          </a:xfrm>
        </p:spPr>
        <p:txBody>
          <a:bodyPr>
            <a:normAutofit fontScale="90000"/>
          </a:bodyPr>
          <a:lstStyle/>
          <a:p>
            <a:r>
              <a:rPr lang="en-GB" sz="6100" dirty="0"/>
              <a:t>QI Examples </a:t>
            </a:r>
          </a:p>
        </p:txBody>
      </p:sp>
      <p:cxnSp>
        <p:nvCxnSpPr>
          <p:cNvPr id="14" name="Straight Connector 13">
            <a:extLst>
              <a:ext uri="{FF2B5EF4-FFF2-40B4-BE49-F238E27FC236}">
                <a16:creationId xmlns:a16="http://schemas.microsoft.com/office/drawing/2014/main" id="{F9BC5782-5CD7-1E5E-58E1-CDED1B1DC1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A535024-1BF7-4268-4EDD-317E7A85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light bulb with a lightbulb and text&#10;&#10;Description automatically generated">
            <a:extLst>
              <a:ext uri="{FF2B5EF4-FFF2-40B4-BE49-F238E27FC236}">
                <a16:creationId xmlns:a16="http://schemas.microsoft.com/office/drawing/2014/main" id="{D726CF6D-1A7A-6C43-451B-AD98943B09C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8052" y="3182554"/>
            <a:ext cx="3035357" cy="2506980"/>
          </a:xfrm>
          <a:prstGeom prst="rect">
            <a:avLst/>
          </a:prstGeom>
        </p:spPr>
      </p:pic>
      <p:sp>
        <p:nvSpPr>
          <p:cNvPr id="11" name="TextBox 10">
            <a:extLst>
              <a:ext uri="{FF2B5EF4-FFF2-40B4-BE49-F238E27FC236}">
                <a16:creationId xmlns:a16="http://schemas.microsoft.com/office/drawing/2014/main" id="{71D40AE1-3D0A-2202-7875-8A11CDA8143F}"/>
              </a:ext>
            </a:extLst>
          </p:cNvPr>
          <p:cNvSpPr txBox="1"/>
          <p:nvPr/>
        </p:nvSpPr>
        <p:spPr>
          <a:xfrm>
            <a:off x="4872644" y="914338"/>
            <a:ext cx="5814060" cy="4843057"/>
          </a:xfrm>
          <a:prstGeom prst="rect">
            <a:avLst/>
          </a:prstGeom>
          <a:noFill/>
        </p:spPr>
        <p:txBody>
          <a:bodyPr wrap="square">
            <a:spAutoFit/>
          </a:bodyPr>
          <a:lstStyle/>
          <a:p>
            <a:pPr algn="ctr">
              <a:lnSpc>
                <a:spcPct val="115000"/>
              </a:lnSpc>
              <a:spcAft>
                <a:spcPts val="1000"/>
              </a:spcAft>
            </a:pPr>
            <a:r>
              <a:rPr lang="en-GB" sz="1200" b="1" u="sng" kern="100" dirty="0">
                <a:effectLst/>
                <a:latin typeface="Arial" panose="020B0604020202020204" pitchFamily="34" charset="0"/>
                <a:ea typeface="Calibri" panose="020F0502020204030204" pitchFamily="34" charset="0"/>
                <a:cs typeface="Times New Roman" panose="02020603050405020304" pitchFamily="18" charset="0"/>
              </a:rPr>
              <a:t>East Therapy Hub Completed QI Improvement</a:t>
            </a:r>
            <a:endParaRPr lang="en-GB" sz="1200" b="1"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Access to test patient Rio ID 1041989 for testing purposes</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Critical waiting list process is now on Rio</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East WhatsApp group for communication.</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Tai Chi for 10 minutes before the weekly meeting</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Care home visits are booked in bulk for joint OT/PT visit – at least 4 patients in one day.</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Projector is now working in large meeting room.</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The referral rejection letter template has been updated with up-to-date signposting information for the council.</a:t>
            </a:r>
          </a:p>
          <a:p>
            <a:pPr marL="342900" lvl="0" indent="-342900">
              <a:lnSpc>
                <a:spcPct val="200000"/>
              </a:lnSpc>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Virtual assessments have been rolled out to the whole team and training provided for the process. It is now part of standard delivery of care.</a:t>
            </a:r>
          </a:p>
          <a:p>
            <a:pPr marL="342900" lvl="0" indent="-342900">
              <a:lnSpc>
                <a:spcPct val="200000"/>
              </a:lnSpc>
              <a:spcAft>
                <a:spcPts val="1000"/>
              </a:spcAft>
              <a:buFont typeface="+mj-lt"/>
              <a:buAutoNum type="arabicPeriod"/>
            </a:pPr>
            <a:r>
              <a:rPr lang="en-GB" sz="1200" b="1" kern="100" dirty="0">
                <a:effectLst/>
                <a:latin typeface="Arial" panose="020B0604020202020204" pitchFamily="34" charset="0"/>
                <a:ea typeface="Calibri" panose="020F0502020204030204" pitchFamily="34" charset="0"/>
                <a:cs typeface="Times New Roman" panose="02020603050405020304" pitchFamily="18" charset="0"/>
              </a:rPr>
              <a:t>Up to date nutrition info sourced and shared with the team</a:t>
            </a:r>
          </a:p>
        </p:txBody>
      </p:sp>
    </p:spTree>
    <p:extLst>
      <p:ext uri="{BB962C8B-B14F-4D97-AF65-F5344CB8AC3E}">
        <p14:creationId xmlns:p14="http://schemas.microsoft.com/office/powerpoint/2010/main" val="344786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75766" y="1188637"/>
            <a:ext cx="3225635" cy="4480726"/>
          </a:xfrm>
        </p:spPr>
        <p:txBody>
          <a:bodyPr>
            <a:normAutofit/>
          </a:bodyPr>
          <a:lstStyle/>
          <a:p>
            <a:r>
              <a:rPr lang="en-GB" sz="5400" dirty="0"/>
              <a:t>QI and Essentials of care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FBAACCD-58D7-1DCB-4006-399EC580F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60A9CD70-D160-2BF8-B99F-F75DAA334724}"/>
              </a:ext>
            </a:extLst>
          </p:cNvPr>
          <p:cNvSpPr txBox="1"/>
          <p:nvPr/>
        </p:nvSpPr>
        <p:spPr>
          <a:xfrm>
            <a:off x="5175150" y="3090274"/>
            <a:ext cx="6097348" cy="646331"/>
          </a:xfrm>
          <a:prstGeom prst="rect">
            <a:avLst/>
          </a:prstGeom>
          <a:noFill/>
        </p:spPr>
        <p:txBody>
          <a:bodyPr wrap="square">
            <a:spAutoFit/>
          </a:bodyPr>
          <a:lstStyle/>
          <a:p>
            <a:r>
              <a:rPr lang="en-GB" dirty="0">
                <a:hlinkClick r:id="rId3"/>
              </a:rPr>
              <a:t>https://vimeo.com/868670728</a:t>
            </a:r>
            <a:endParaRPr lang="en-GB" dirty="0"/>
          </a:p>
          <a:p>
            <a:endParaRPr lang="en-GB" dirty="0"/>
          </a:p>
        </p:txBody>
      </p:sp>
    </p:spTree>
    <p:extLst>
      <p:ext uri="{BB962C8B-B14F-4D97-AF65-F5344CB8AC3E}">
        <p14:creationId xmlns:p14="http://schemas.microsoft.com/office/powerpoint/2010/main" val="47361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DF0353-08A4-5553-1EC1-9738A65C39BC}"/>
              </a:ext>
            </a:extLst>
          </p:cNvPr>
          <p:cNvSpPr>
            <a:spLocks noGrp="1"/>
          </p:cNvSpPr>
          <p:nvPr>
            <p:ph idx="1"/>
          </p:nvPr>
        </p:nvSpPr>
        <p:spPr>
          <a:xfrm>
            <a:off x="7468948" y="1648870"/>
            <a:ext cx="2913133" cy="3560260"/>
          </a:xfrm>
        </p:spPr>
        <p:txBody>
          <a:bodyPr anchor="ctr">
            <a:normAutofit/>
          </a:bodyPr>
          <a:lstStyle/>
          <a:p>
            <a:r>
              <a:rPr lang="en-GB" sz="2400" b="0" i="0" dirty="0">
                <a:solidFill>
                  <a:srgbClr val="000000"/>
                </a:solidFill>
                <a:effectLst/>
                <a:latin typeface="+mn-lt"/>
              </a:rPr>
              <a:t>. </a:t>
            </a:r>
            <a:endParaRPr lang="en-GB" sz="2400" dirty="0"/>
          </a:p>
        </p:txBody>
      </p:sp>
      <p:pic>
        <p:nvPicPr>
          <p:cNvPr id="4" name="Picture 1" descr="Essentials of Care graphic">
            <a:extLst>
              <a:ext uri="{FF2B5EF4-FFF2-40B4-BE49-F238E27FC236}">
                <a16:creationId xmlns:a16="http://schemas.microsoft.com/office/drawing/2014/main" id="{BBC2381D-09CD-FE53-F336-5AE9D0B3E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503" y="774195"/>
            <a:ext cx="6648893" cy="53060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69C404-0BD5-05A8-28FF-072E6AB3B872}"/>
              </a:ext>
            </a:extLst>
          </p:cNvPr>
          <p:cNvSpPr txBox="1"/>
          <p:nvPr/>
        </p:nvSpPr>
        <p:spPr>
          <a:xfrm>
            <a:off x="988376" y="1648870"/>
            <a:ext cx="3483623" cy="3724096"/>
          </a:xfrm>
          <a:prstGeom prst="rect">
            <a:avLst/>
          </a:prstGeom>
          <a:noFill/>
        </p:spPr>
        <p:txBody>
          <a:bodyPr wrap="square">
            <a:spAutoFit/>
          </a:bodyPr>
          <a:lstStyle/>
          <a:p>
            <a:r>
              <a:rPr lang="en-GB" sz="6000" kern="100" dirty="0">
                <a:effectLst/>
                <a:latin typeface="+mj-lt"/>
                <a:ea typeface="Aptos" panose="020B0004020202020204" pitchFamily="34" charset="0"/>
                <a:cs typeface="Times New Roman" panose="02020603050405020304" pitchFamily="18" charset="0"/>
              </a:rPr>
              <a:t>Essentials of care </a:t>
            </a:r>
            <a:br>
              <a:rPr lang="en-US" sz="6000" dirty="0">
                <a:solidFill>
                  <a:schemeClr val="tx1"/>
                </a:solidFill>
              </a:rPr>
            </a:br>
            <a:r>
              <a:rPr lang="en-US" sz="2800" dirty="0">
                <a:solidFill>
                  <a:schemeClr val="tx1"/>
                </a:solidFill>
              </a:rPr>
              <a:t>‘The  way  we care matters to patients’ </a:t>
            </a:r>
            <a:endParaRPr lang="en-GB" sz="2800" kern="100" dirty="0">
              <a:effectLst/>
              <a:latin typeface="+mj-lt"/>
              <a:ea typeface="Aptos" panose="020B0004020202020204" pitchFamily="34" charset="0"/>
              <a:cs typeface="Times New Roman" panose="02020603050405020304" pitchFamily="18" charset="0"/>
            </a:endParaRPr>
          </a:p>
          <a:p>
            <a:endParaRPr lang="en-GB" sz="6000" kern="100" dirty="0">
              <a:effectLst/>
              <a:latin typeface="+mj-lt"/>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30F1163-7A1A-DAC4-BAE8-ECC839A6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98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65099" y="722124"/>
            <a:ext cx="2988234" cy="2507063"/>
          </a:xfrm>
        </p:spPr>
        <p:txBody>
          <a:bodyPr>
            <a:normAutofit/>
          </a:bodyPr>
          <a:lstStyle/>
          <a:p>
            <a:r>
              <a:rPr lang="en-GB" sz="6100" dirty="0"/>
              <a:t>Trust Values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DF0353-08A4-5553-1EC1-9738A65C39BC}"/>
              </a:ext>
            </a:extLst>
          </p:cNvPr>
          <p:cNvSpPr>
            <a:spLocks noGrp="1"/>
          </p:cNvSpPr>
          <p:nvPr>
            <p:ph idx="1"/>
          </p:nvPr>
        </p:nvSpPr>
        <p:spPr>
          <a:xfrm>
            <a:off x="5255260" y="1648870"/>
            <a:ext cx="4702848" cy="3560260"/>
          </a:xfrm>
        </p:spPr>
        <p:txBody>
          <a:bodyPr anchor="ctr">
            <a:normAutofit fontScale="92500" lnSpcReduction="10000"/>
          </a:bodyPr>
          <a:lstStyle/>
          <a:p>
            <a:r>
              <a:rPr lang="en-GB" sz="2400" b="1" i="0" dirty="0">
                <a:solidFill>
                  <a:srgbClr val="003087"/>
                </a:solidFill>
                <a:effectLst/>
                <a:latin typeface="+mn-lt"/>
              </a:rPr>
              <a:t>BCHC </a:t>
            </a:r>
            <a:r>
              <a:rPr lang="en-GB" sz="2400" b="0" i="0" dirty="0">
                <a:solidFill>
                  <a:srgbClr val="000000"/>
                </a:solidFill>
                <a:effectLst/>
                <a:latin typeface="+mn-lt"/>
              </a:rPr>
              <a:t>have created a ‘Living the Values’ framework to outline  the behaviours  we would  all like to see displayed  towards our colleagues and patients,  associated with our five values. </a:t>
            </a:r>
            <a:br>
              <a:rPr lang="en-GB" sz="2400" b="0" i="0" dirty="0">
                <a:solidFill>
                  <a:srgbClr val="000000"/>
                </a:solidFill>
                <a:effectLst/>
                <a:latin typeface="+mn-lt"/>
              </a:rPr>
            </a:br>
            <a:r>
              <a:rPr lang="en-GB" sz="2400" b="0" i="0" dirty="0">
                <a:solidFill>
                  <a:srgbClr val="000000"/>
                </a:solidFill>
                <a:effectLst/>
                <a:latin typeface="+mn-lt"/>
              </a:rPr>
              <a:t> </a:t>
            </a:r>
            <a:br>
              <a:rPr lang="en-GB" sz="2400" b="0" i="0" dirty="0">
                <a:solidFill>
                  <a:srgbClr val="000000"/>
                </a:solidFill>
                <a:effectLst/>
                <a:latin typeface="+mn-lt"/>
              </a:rPr>
            </a:br>
            <a:r>
              <a:rPr lang="en-GB" sz="2400" b="0" i="0" dirty="0">
                <a:solidFill>
                  <a:srgbClr val="000000"/>
                </a:solidFill>
                <a:effectLst/>
                <a:latin typeface="+mn-lt"/>
              </a:rPr>
              <a:t>You  will have  your own ideas  and interpretations of  what the  BCHC  values mean  to  you in  your role – and that’s  why  we  want  your feedback. </a:t>
            </a:r>
            <a:endParaRPr lang="en-GB" sz="2400" dirty="0"/>
          </a:p>
        </p:txBody>
      </p:sp>
      <p:pic>
        <p:nvPicPr>
          <p:cNvPr id="4" name="Picture 3">
            <a:extLst>
              <a:ext uri="{FF2B5EF4-FFF2-40B4-BE49-F238E27FC236}">
                <a16:creationId xmlns:a16="http://schemas.microsoft.com/office/drawing/2014/main" id="{433E01B8-BF6D-66E0-160D-AD4DF1C9B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Trust values">
            <a:extLst>
              <a:ext uri="{FF2B5EF4-FFF2-40B4-BE49-F238E27FC236}">
                <a16:creationId xmlns:a16="http://schemas.microsoft.com/office/drawing/2014/main" id="{0CB64738-BC5E-99E1-76E2-1C1EAF1AD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1" y="2727960"/>
            <a:ext cx="3733798" cy="33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75767" y="1188637"/>
            <a:ext cx="2988234" cy="4480726"/>
          </a:xfrm>
        </p:spPr>
        <p:txBody>
          <a:bodyPr>
            <a:normAutofit/>
          </a:bodyPr>
          <a:lstStyle/>
          <a:p>
            <a:r>
              <a:rPr lang="en-GB" sz="6100" dirty="0"/>
              <a:t>Trust Values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16AC39-52D0-515A-A06C-9EB47FA65A28}"/>
              </a:ext>
            </a:extLst>
          </p:cNvPr>
          <p:cNvPicPr>
            <a:picLocks noChangeAspect="1"/>
          </p:cNvPicPr>
          <p:nvPr/>
        </p:nvPicPr>
        <p:blipFill>
          <a:blip r:embed="rId2"/>
          <a:stretch>
            <a:fillRect/>
          </a:stretch>
        </p:blipFill>
        <p:spPr>
          <a:xfrm>
            <a:off x="5373173" y="2897008"/>
            <a:ext cx="5026427" cy="2023267"/>
          </a:xfrm>
          <a:prstGeom prst="rect">
            <a:avLst/>
          </a:prstGeom>
        </p:spPr>
      </p:pic>
      <p:sp>
        <p:nvSpPr>
          <p:cNvPr id="9" name="TextBox 8">
            <a:extLst>
              <a:ext uri="{FF2B5EF4-FFF2-40B4-BE49-F238E27FC236}">
                <a16:creationId xmlns:a16="http://schemas.microsoft.com/office/drawing/2014/main" id="{0B72D38D-8353-E3AF-904F-DAFE206C229F}"/>
              </a:ext>
            </a:extLst>
          </p:cNvPr>
          <p:cNvSpPr txBox="1"/>
          <p:nvPr/>
        </p:nvSpPr>
        <p:spPr>
          <a:xfrm>
            <a:off x="5505628" y="1142390"/>
            <a:ext cx="5712968" cy="1354217"/>
          </a:xfrm>
          <a:prstGeom prst="rect">
            <a:avLst/>
          </a:prstGeom>
          <a:noFill/>
        </p:spPr>
        <p:txBody>
          <a:bodyPr wrap="square">
            <a:spAutoFit/>
          </a:bodyPr>
          <a:lstStyle/>
          <a:p>
            <a:r>
              <a:rPr lang="en-US" sz="3200" b="1" dirty="0">
                <a:solidFill>
                  <a:schemeClr val="tx1"/>
                </a:solidFill>
              </a:rPr>
              <a:t>BCHC TRUST  VALUES</a:t>
            </a:r>
          </a:p>
          <a:p>
            <a:r>
              <a:rPr lang="en-US" sz="3200" dirty="0"/>
              <a:t>What do these mean to you ? </a:t>
            </a:r>
          </a:p>
          <a:p>
            <a:endParaRPr lang="en-GB" dirty="0"/>
          </a:p>
        </p:txBody>
      </p:sp>
      <p:pic>
        <p:nvPicPr>
          <p:cNvPr id="3" name="Picture 2">
            <a:extLst>
              <a:ext uri="{FF2B5EF4-FFF2-40B4-BE49-F238E27FC236}">
                <a16:creationId xmlns:a16="http://schemas.microsoft.com/office/drawing/2014/main" id="{C7B66C4F-DC04-9EFC-37D9-50D5E9094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45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99697" y="3792207"/>
            <a:ext cx="9471956" cy="1137111"/>
          </a:xfrm>
        </p:spPr>
        <p:txBody>
          <a:bodyPr>
            <a:normAutofit/>
          </a:bodyPr>
          <a:lstStyle/>
          <a:p>
            <a:r>
              <a:rPr lang="en-GB" sz="5400" dirty="0"/>
              <a:t>Learning from Excellence ( LFE)</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8239" y="1094771"/>
            <a:ext cx="6150299" cy="204287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03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76720" y="930946"/>
            <a:ext cx="2577128" cy="889762"/>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857756" y="1027688"/>
            <a:ext cx="7638881" cy="5005249"/>
          </a:xfrm>
        </p:spPr>
        <p:txBody>
          <a:bodyPr anchor="t">
            <a:normAutofit/>
          </a:bodyPr>
          <a:lstStyle/>
          <a:p>
            <a:pPr algn="l"/>
            <a:r>
              <a:rPr lang="en-US" sz="2000" cap="all" spc="-100" dirty="0">
                <a:solidFill>
                  <a:schemeClr val="tx1"/>
                </a:solidFill>
              </a:rPr>
              <a:t>Learning from excellence</a:t>
            </a:r>
            <a:br>
              <a:rPr lang="en-US" sz="2000" cap="all" spc="-100" dirty="0">
                <a:solidFill>
                  <a:schemeClr val="tx1"/>
                </a:solidFill>
              </a:rPr>
            </a:br>
            <a:r>
              <a:rPr lang="en-US" sz="2000" cap="all" spc="-100" dirty="0">
                <a:solidFill>
                  <a:schemeClr val="tx1"/>
                </a:solidFill>
              </a:rPr>
              <a:t>‘</a:t>
            </a:r>
            <a:r>
              <a:rPr lang="en-GB" sz="2000" b="1" dirty="0"/>
              <a:t>We aim to help people Learn from Excellence’</a:t>
            </a:r>
            <a:br>
              <a:rPr lang="en-GB" sz="2000" b="1" dirty="0"/>
            </a:br>
            <a:r>
              <a:rPr lang="en-GB" sz="2000" b="1" dirty="0"/>
              <a:t>Established since 2014</a:t>
            </a:r>
            <a:br>
              <a:rPr lang="en-GB" sz="2000" b="1" dirty="0"/>
            </a:br>
            <a:endParaRPr lang="en-GB" sz="2000" b="0" i="0" dirty="0">
              <a:solidFill>
                <a:srgbClr val="000000"/>
              </a:solidFill>
              <a:effectLst/>
              <a:latin typeface="Frutiger W01"/>
            </a:endParaRPr>
          </a:p>
          <a:p>
            <a:pPr algn="l"/>
            <a:r>
              <a:rPr lang="en-GB" sz="2000" b="0" i="0" dirty="0">
                <a:solidFill>
                  <a:srgbClr val="000000"/>
                </a:solidFill>
                <a:effectLst/>
                <a:latin typeface="Frutiger W01"/>
              </a:rPr>
              <a:t>Safety in healthcare has traditionally focused on avoiding harm by learning from error. This approach may miss opportunities  to learn from excellent practice. Excellence in healthcare is highly prevalent, but there is no formal system for capturing it. We tend to regard excellence as something to gratefully accept rather than something to study and understand. Our preoccupation with avoiding error and harm in healthcare has resulted in the rise of rules and rigidity, which in turn has cultivated  a culture of fear and stifled innovation. It is time to redress the balance. We believe that studying excellence in healthcare can create new opportunities for learning and improving resilience and staff morale.</a:t>
            </a:r>
          </a:p>
          <a:p>
            <a:pPr algn="r"/>
            <a:r>
              <a:rPr lang="en-GB" sz="2000" b="0" i="0" dirty="0">
                <a:solidFill>
                  <a:srgbClr val="000000"/>
                </a:solidFill>
                <a:effectLst/>
                <a:latin typeface="Frutiger W01"/>
              </a:rPr>
              <a:t>Adrian Plunkett – </a:t>
            </a:r>
            <a:r>
              <a:rPr lang="en-GB" sz="2000" b="0" i="0" dirty="0" err="1">
                <a:solidFill>
                  <a:srgbClr val="000000"/>
                </a:solidFill>
                <a:effectLst/>
                <a:latin typeface="Frutiger W01"/>
              </a:rPr>
              <a:t>LfE</a:t>
            </a:r>
            <a:r>
              <a:rPr lang="en-GB" sz="2000" b="0" i="0" dirty="0">
                <a:solidFill>
                  <a:srgbClr val="000000"/>
                </a:solidFill>
                <a:effectLst/>
                <a:latin typeface="Frutiger W01"/>
              </a:rPr>
              <a:t> Founder</a:t>
            </a:r>
          </a:p>
          <a:p>
            <a:endParaRPr lang="en-GB" sz="2200" b="1" dirty="0"/>
          </a:p>
          <a:p>
            <a:endParaRPr lang="en-US" sz="2000" dirty="0"/>
          </a:p>
        </p:txBody>
      </p:sp>
      <p:pic>
        <p:nvPicPr>
          <p:cNvPr id="3" name="Picture 2">
            <a:extLst>
              <a:ext uri="{FF2B5EF4-FFF2-40B4-BE49-F238E27FC236}">
                <a16:creationId xmlns:a16="http://schemas.microsoft.com/office/drawing/2014/main" id="{ED4E547B-F466-069D-BB6B-3739F0074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61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D202C93-9EAF-AB74-25EE-7B005AC57B8F}"/>
              </a:ext>
            </a:extLst>
          </p:cNvPr>
          <p:cNvPicPr>
            <a:picLocks noChangeAspect="1"/>
          </p:cNvPicPr>
          <p:nvPr/>
        </p:nvPicPr>
        <p:blipFill>
          <a:blip r:embed="rId4"/>
          <a:stretch>
            <a:fillRect/>
          </a:stretch>
        </p:blipFill>
        <p:spPr>
          <a:xfrm>
            <a:off x="723715" y="684236"/>
            <a:ext cx="6425369" cy="5546922"/>
          </a:xfrm>
          <a:prstGeom prst="rect">
            <a:avLst/>
          </a:prstGeom>
        </p:spPr>
      </p:pic>
    </p:spTree>
    <p:extLst>
      <p:ext uri="{BB962C8B-B14F-4D97-AF65-F5344CB8AC3E}">
        <p14:creationId xmlns:p14="http://schemas.microsoft.com/office/powerpoint/2010/main" val="208478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BF603FB-9D60-D4E4-83F2-64ECEA78444A}"/>
              </a:ext>
            </a:extLst>
          </p:cNvPr>
          <p:cNvPicPr>
            <a:picLocks noChangeAspect="1"/>
          </p:cNvPicPr>
          <p:nvPr/>
        </p:nvPicPr>
        <p:blipFill>
          <a:blip r:embed="rId4"/>
          <a:stretch>
            <a:fillRect/>
          </a:stretch>
        </p:blipFill>
        <p:spPr>
          <a:xfrm>
            <a:off x="0" y="301737"/>
            <a:ext cx="12192000" cy="6254525"/>
          </a:xfrm>
          <a:prstGeom prst="rect">
            <a:avLst/>
          </a:prstGeom>
        </p:spPr>
      </p:pic>
    </p:spTree>
    <p:extLst>
      <p:ext uri="{BB962C8B-B14F-4D97-AF65-F5344CB8AC3E}">
        <p14:creationId xmlns:p14="http://schemas.microsoft.com/office/powerpoint/2010/main" val="26233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911859" y="655768"/>
            <a:ext cx="8074815" cy="1355499"/>
          </a:xfrm>
        </p:spPr>
        <p:txBody>
          <a:bodyPr anchor="ctr">
            <a:normAutofit/>
          </a:bodyPr>
          <a:lstStyle/>
          <a:p>
            <a:r>
              <a:rPr lang="en-GB" sz="5600" dirty="0"/>
              <a:t>Quality</a:t>
            </a:r>
          </a:p>
        </p:txBody>
      </p:sp>
      <p:sp>
        <p:nvSpPr>
          <p:cNvPr id="3" name="Content Placeholder 2">
            <a:extLst>
              <a:ext uri="{FF2B5EF4-FFF2-40B4-BE49-F238E27FC236}">
                <a16:creationId xmlns:a16="http://schemas.microsoft.com/office/drawing/2014/main" id="{0BDF0353-08A4-5553-1EC1-9738A65C39BC}"/>
              </a:ext>
            </a:extLst>
          </p:cNvPr>
          <p:cNvSpPr>
            <a:spLocks noGrp="1"/>
          </p:cNvSpPr>
          <p:nvPr>
            <p:ph idx="1"/>
          </p:nvPr>
        </p:nvSpPr>
        <p:spPr>
          <a:xfrm>
            <a:off x="899970" y="2634542"/>
            <a:ext cx="8074815" cy="2800395"/>
          </a:xfrm>
        </p:spPr>
        <p:txBody>
          <a:bodyPr anchor="t">
            <a:normAutofit/>
          </a:bodyPr>
          <a:lstStyle/>
          <a:p>
            <a:r>
              <a:rPr lang="en-GB" dirty="0"/>
              <a:t>What is Quality ? </a:t>
            </a:r>
          </a:p>
          <a:p>
            <a:r>
              <a:rPr lang="en-GB" dirty="0"/>
              <a:t>What does it mean to you ?</a:t>
            </a:r>
          </a:p>
          <a:p>
            <a:r>
              <a:rPr lang="en-GB" dirty="0"/>
              <a:t>What do we mean by Quality in the NHS? </a:t>
            </a:r>
          </a:p>
        </p:txBody>
      </p:sp>
      <p:pic>
        <p:nvPicPr>
          <p:cNvPr id="4" name="Picture 3">
            <a:extLst>
              <a:ext uri="{FF2B5EF4-FFF2-40B4-BE49-F238E27FC236}">
                <a16:creationId xmlns:a16="http://schemas.microsoft.com/office/drawing/2014/main" id="{6DE8A242-4DF3-015C-757F-73A4A415D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close-up of a survey&#10;&#10;Description automatically generated">
            <a:extLst>
              <a:ext uri="{FF2B5EF4-FFF2-40B4-BE49-F238E27FC236}">
                <a16:creationId xmlns:a16="http://schemas.microsoft.com/office/drawing/2014/main" id="{7550A4AC-223F-C096-990E-BE9B6BD6D1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7038" y="1895087"/>
            <a:ext cx="3055495" cy="2098845"/>
          </a:xfrm>
          <a:prstGeom prst="rect">
            <a:avLst/>
          </a:prstGeom>
        </p:spPr>
      </p:pic>
    </p:spTree>
    <p:extLst>
      <p:ext uri="{BB962C8B-B14F-4D97-AF65-F5344CB8AC3E}">
        <p14:creationId xmlns:p14="http://schemas.microsoft.com/office/powerpoint/2010/main" val="22196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A0D00A8-2147-EA91-B0FA-3BBB69444386}"/>
              </a:ext>
            </a:extLst>
          </p:cNvPr>
          <p:cNvPicPr>
            <a:picLocks noChangeAspect="1"/>
          </p:cNvPicPr>
          <p:nvPr/>
        </p:nvPicPr>
        <p:blipFill>
          <a:blip r:embed="rId2"/>
          <a:srcRect t="5455" r="1" b="1"/>
          <a:stretch/>
        </p:blipFill>
        <p:spPr>
          <a:xfrm>
            <a:off x="259080" y="1240416"/>
            <a:ext cx="11172403" cy="5419464"/>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pic>
        <p:nvPicPr>
          <p:cNvPr id="2" name="Picture 4" descr="Learning from Excellence">
            <a:extLst>
              <a:ext uri="{FF2B5EF4-FFF2-40B4-BE49-F238E27FC236}">
                <a16:creationId xmlns:a16="http://schemas.microsoft.com/office/drawing/2014/main" id="{ED89B8C3-FD26-DA25-95CE-8DBD619EAE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6588" y="55443"/>
            <a:ext cx="3400574" cy="11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91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61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omputer&#10;&#10;Description automatically generated">
            <a:extLst>
              <a:ext uri="{FF2B5EF4-FFF2-40B4-BE49-F238E27FC236}">
                <a16:creationId xmlns:a16="http://schemas.microsoft.com/office/drawing/2014/main" id="{16D731A8-E5F0-E54A-A37A-D2C580B2638F}"/>
              </a:ext>
            </a:extLst>
          </p:cNvPr>
          <p:cNvPicPr>
            <a:picLocks noGrp="1" noChangeAspect="1"/>
          </p:cNvPicPr>
          <p:nvPr>
            <p:ph idx="1"/>
          </p:nvPr>
        </p:nvPicPr>
        <p:blipFill>
          <a:blip r:embed="rId2"/>
          <a:srcRect r="14382" b="1"/>
          <a:stretch/>
        </p:blipFill>
        <p:spPr>
          <a:xfrm>
            <a:off x="289560" y="1167365"/>
            <a:ext cx="11172350" cy="5508501"/>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pic>
        <p:nvPicPr>
          <p:cNvPr id="9" name="Picture 4" descr="Learning from Excellence">
            <a:extLst>
              <a:ext uri="{FF2B5EF4-FFF2-40B4-BE49-F238E27FC236}">
                <a16:creationId xmlns:a16="http://schemas.microsoft.com/office/drawing/2014/main" id="{2E4203E9-9B38-3660-5ADC-F702924331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31828" y="12612"/>
            <a:ext cx="3400574" cy="112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40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A75076-B52B-D799-1926-AEE23848F058}"/>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D0D463-2423-2134-C6F0-85739AD8A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9BAE6BC-22DA-65C4-3744-920BBC448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8166FC0-1880-8BCE-E3B2-56548923B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4DD1B-FA2C-62AF-02CD-93B6DAE5BBB5}"/>
              </a:ext>
            </a:extLst>
          </p:cNvPr>
          <p:cNvSpPr>
            <a:spLocks noGrp="1"/>
          </p:cNvSpPr>
          <p:nvPr>
            <p:ph type="title"/>
          </p:nvPr>
        </p:nvSpPr>
        <p:spPr>
          <a:xfrm>
            <a:off x="1430740" y="2526037"/>
            <a:ext cx="9471956" cy="1770834"/>
          </a:xfrm>
        </p:spPr>
        <p:txBody>
          <a:bodyPr>
            <a:normAutofit/>
          </a:bodyPr>
          <a:lstStyle/>
          <a:p>
            <a:r>
              <a:rPr lang="en-GB" sz="6000" dirty="0"/>
              <a:t>Nominations</a:t>
            </a:r>
            <a:r>
              <a:rPr lang="en-GB" sz="5400" dirty="0"/>
              <a:t> </a:t>
            </a:r>
          </a:p>
        </p:txBody>
      </p:sp>
      <p:pic>
        <p:nvPicPr>
          <p:cNvPr id="4" name="Picture 4" descr="Learning from Excellence">
            <a:extLst>
              <a:ext uri="{FF2B5EF4-FFF2-40B4-BE49-F238E27FC236}">
                <a16:creationId xmlns:a16="http://schemas.microsoft.com/office/drawing/2014/main" id="{CA17426C-A8BA-3AB3-8356-37F03CBB6F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CA51970B-1B48-CE5D-7A83-CEB1C6E7C219}"/>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8C5708DF-10A4-97BC-9265-BA471BB5F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gold ribbon with a laurel wreath&#10;&#10;Description automatically generated">
            <a:extLst>
              <a:ext uri="{FF2B5EF4-FFF2-40B4-BE49-F238E27FC236}">
                <a16:creationId xmlns:a16="http://schemas.microsoft.com/office/drawing/2014/main" id="{A2FBF118-CE6F-223B-758F-961887097E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75794" y="1972400"/>
            <a:ext cx="3847594" cy="3847594"/>
          </a:xfrm>
          <a:prstGeom prst="rect">
            <a:avLst/>
          </a:prstGeom>
        </p:spPr>
      </p:pic>
    </p:spTree>
    <p:extLst>
      <p:ext uri="{BB962C8B-B14F-4D97-AF65-F5344CB8AC3E}">
        <p14:creationId xmlns:p14="http://schemas.microsoft.com/office/powerpoint/2010/main" val="141973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7F17033-A5A3-3DF2-AB31-72CB55A575B7}"/>
              </a:ext>
            </a:extLst>
          </p:cNvPr>
          <p:cNvSpPr txBox="1"/>
          <p:nvPr/>
        </p:nvSpPr>
        <p:spPr>
          <a:xfrm>
            <a:off x="1144530" y="2523473"/>
            <a:ext cx="7940309" cy="2308324"/>
          </a:xfrm>
          <a:prstGeom prst="rect">
            <a:avLst/>
          </a:prstGeom>
          <a:noFill/>
        </p:spPr>
        <p:txBody>
          <a:bodyPr wrap="square">
            <a:spAutoFit/>
          </a:bodyPr>
          <a:lstStyle/>
          <a:p>
            <a:r>
              <a:rPr lang="en-GB" sz="1800" b="1"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Therapy hub – Patient experience </a:t>
            </a:r>
          </a:p>
          <a:p>
            <a:r>
              <a:rPr lang="en-GB"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(ID: 135790) XXXX was referred a patient who was originally housebound. On the first session she was able to mobilise short distances outside.  XXXX did 5 weekly sessions and the patient is now able to mobilise moderate distances outside, she is no longer housebound, she uses the local bus network to visit friends and family. The overall wellbeing and quality of life for this Lady has improved and XXXX should be acknowledge for the hard work she continues to do every day with her patients.</a:t>
            </a:r>
            <a:endParaRPr lang="en-GB" dirty="0"/>
          </a:p>
        </p:txBody>
      </p:sp>
    </p:spTree>
    <p:extLst>
      <p:ext uri="{BB962C8B-B14F-4D97-AF65-F5344CB8AC3E}">
        <p14:creationId xmlns:p14="http://schemas.microsoft.com/office/powerpoint/2010/main" val="84928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0A328E3-1BB2-6D65-C34D-3DD64CE6A1BE}"/>
              </a:ext>
            </a:extLst>
          </p:cNvPr>
          <p:cNvSpPr txBox="1"/>
          <p:nvPr/>
        </p:nvSpPr>
        <p:spPr>
          <a:xfrm>
            <a:off x="1262142" y="2384974"/>
            <a:ext cx="7914567" cy="2585323"/>
          </a:xfrm>
          <a:prstGeom prst="rect">
            <a:avLst/>
          </a:prstGeom>
          <a:noFill/>
        </p:spPr>
        <p:txBody>
          <a:bodyPr wrap="square">
            <a:spAutoFit/>
          </a:bodyPr>
          <a:lstStyle/>
          <a:p>
            <a:r>
              <a:rPr lang="en-GB" sz="1800" b="1"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Tissue Viability - QI</a:t>
            </a:r>
          </a:p>
          <a:p>
            <a:r>
              <a:rPr lang="en-GB"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(ID: 135802) XXXX has been leading on a fantastic piece of Quality Improvement in Tissue Viability here at BCHC and she presented this at a National conference.  This was XXXX's first time presenting at a national conference and she embraced the opportunity to showcase the successes she has achieved whilst leading the Wound Hygiene Challenge for BCHC District Nurses.  XXXX is really excelling with this project and her passion, motivation and dedication are shining through she should be really proud of all that she has achieved leading this piece of valuable work.</a:t>
            </a:r>
            <a:endParaRPr lang="en-GB" dirty="0"/>
          </a:p>
        </p:txBody>
      </p:sp>
    </p:spTree>
    <p:extLst>
      <p:ext uri="{BB962C8B-B14F-4D97-AF65-F5344CB8AC3E}">
        <p14:creationId xmlns:p14="http://schemas.microsoft.com/office/powerpoint/2010/main" val="44605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1EBCFA1-9FCE-56B7-9907-7B5C62E5D056}"/>
              </a:ext>
            </a:extLst>
          </p:cNvPr>
          <p:cNvSpPr txBox="1"/>
          <p:nvPr/>
        </p:nvSpPr>
        <p:spPr>
          <a:xfrm>
            <a:off x="1289304" y="2411663"/>
            <a:ext cx="7856718" cy="2862322"/>
          </a:xfrm>
          <a:prstGeom prst="rect">
            <a:avLst/>
          </a:prstGeom>
          <a:noFill/>
        </p:spPr>
        <p:txBody>
          <a:bodyPr wrap="square">
            <a:spAutoFit/>
          </a:bodyPr>
          <a:lstStyle/>
          <a:p>
            <a:r>
              <a:rPr lang="en-GB" sz="1800" b="1"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Community Nursing – Family feedback</a:t>
            </a:r>
          </a:p>
          <a:p>
            <a:r>
              <a:rPr lang="en-GB"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(ID: 135748) I went to a patient home to complete a verification of death and care for the deceased. The patient was under the care of the Langley and north unplanned team. While at the property the patient wife express her gratitude towards all the nurses involved in the patient care. Her words were " the nurses had really supported her and her husband through this difficult journey, they were all professional, showed compassion and all caring she could not find any fault and wanted to say a big thank you as a team". Well done and thank you as you have  made a deference during this patient end of life care</a:t>
            </a:r>
            <a:endParaRPr lang="en-GB" dirty="0"/>
          </a:p>
        </p:txBody>
      </p:sp>
    </p:spTree>
    <p:extLst>
      <p:ext uri="{BB962C8B-B14F-4D97-AF65-F5344CB8AC3E}">
        <p14:creationId xmlns:p14="http://schemas.microsoft.com/office/powerpoint/2010/main" val="426645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C210D8D-C792-A32D-497F-DE4E57761044}"/>
              </a:ext>
            </a:extLst>
          </p:cNvPr>
          <p:cNvSpPr txBox="1"/>
          <p:nvPr/>
        </p:nvSpPr>
        <p:spPr>
          <a:xfrm>
            <a:off x="1221897" y="2553860"/>
            <a:ext cx="7924125" cy="1477328"/>
          </a:xfrm>
          <a:prstGeom prst="rect">
            <a:avLst/>
          </a:prstGeom>
          <a:noFill/>
        </p:spPr>
        <p:txBody>
          <a:bodyPr wrap="square">
            <a:spAutoFit/>
          </a:bodyPr>
          <a:lstStyle/>
          <a:p>
            <a:r>
              <a:rPr lang="en-GB" sz="1800" b="1"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Estates – Thank you !</a:t>
            </a:r>
          </a:p>
          <a:p>
            <a:r>
              <a:rPr lang="en-GB"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(ID: 135789) XXXX is always the person who comes to the office when we need estates work doing. He is great! No job too big or small. Very friendly, efficient and always responds quickly. He completes the jobs with a smile and it is always good to see him. A big thank you from the Langley team</a:t>
            </a:r>
            <a:endParaRPr lang="en-GB" dirty="0"/>
          </a:p>
        </p:txBody>
      </p:sp>
    </p:spTree>
    <p:extLst>
      <p:ext uri="{BB962C8B-B14F-4D97-AF65-F5344CB8AC3E}">
        <p14:creationId xmlns:p14="http://schemas.microsoft.com/office/powerpoint/2010/main" val="11046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617868" y="2935034"/>
            <a:ext cx="2912281" cy="2354706"/>
          </a:xfrm>
        </p:spPr>
        <p:txBody>
          <a:bodyPr>
            <a:normAutofit/>
          </a:bodyPr>
          <a:lstStyle/>
          <a:p>
            <a:r>
              <a:rPr lang="en-GB" sz="6000" dirty="0"/>
              <a:t>Golden Apples</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67546" y="1094772"/>
            <a:ext cx="5060992" cy="1028317"/>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6768662" y="3634980"/>
            <a:ext cx="2408047"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3" name="Picture 2" descr="A yellow apple with a fire in the middle&#10;&#10;Description automatically generated">
            <a:extLst>
              <a:ext uri="{FF2B5EF4-FFF2-40B4-BE49-F238E27FC236}">
                <a16:creationId xmlns:a16="http://schemas.microsoft.com/office/drawing/2014/main" id="{F48388DE-15CD-3F30-6CC9-CB55FAD5E4BA}"/>
              </a:ext>
            </a:extLst>
          </p:cNvPr>
          <p:cNvPicPr>
            <a:picLocks noChangeAspect="1"/>
          </p:cNvPicPr>
          <p:nvPr/>
        </p:nvPicPr>
        <p:blipFill>
          <a:blip r:embed="rId3"/>
          <a:stretch>
            <a:fillRect/>
          </a:stretch>
        </p:blipFill>
        <p:spPr>
          <a:xfrm>
            <a:off x="5175322" y="2320926"/>
            <a:ext cx="4330250" cy="3582922"/>
          </a:xfrm>
          <a:prstGeom prst="rect">
            <a:avLst/>
          </a:prstGeom>
        </p:spPr>
      </p:pic>
      <p:pic>
        <p:nvPicPr>
          <p:cNvPr id="5" name="Picture 4">
            <a:extLst>
              <a:ext uri="{FF2B5EF4-FFF2-40B4-BE49-F238E27FC236}">
                <a16:creationId xmlns:a16="http://schemas.microsoft.com/office/drawing/2014/main" id="{780F0B82-9703-2537-848A-345930C60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8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5593" y="825063"/>
            <a:ext cx="3919568" cy="101466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6768662" y="3634980"/>
            <a:ext cx="2408047"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sp>
        <p:nvSpPr>
          <p:cNvPr id="8" name="TextBox 7">
            <a:extLst>
              <a:ext uri="{FF2B5EF4-FFF2-40B4-BE49-F238E27FC236}">
                <a16:creationId xmlns:a16="http://schemas.microsoft.com/office/drawing/2014/main" id="{12365E34-FB7D-F156-977D-624955472C16}"/>
              </a:ext>
            </a:extLst>
          </p:cNvPr>
          <p:cNvSpPr txBox="1"/>
          <p:nvPr/>
        </p:nvSpPr>
        <p:spPr>
          <a:xfrm>
            <a:off x="784737" y="946222"/>
            <a:ext cx="6097348" cy="5187830"/>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000" dirty="0"/>
              <a:t>DN team and Evening /Night service were nominated by Palliative lead for Learning for Excellence, also discussing the learning to share - this was then nominated as a Golden Apple by Chief of Nursing and Therapies.</a:t>
            </a:r>
          </a:p>
          <a:p>
            <a:pPr marL="285750" indent="-228600">
              <a:lnSpc>
                <a:spcPct val="90000"/>
              </a:lnSpc>
              <a:spcAft>
                <a:spcPts val="600"/>
              </a:spcAft>
              <a:buFont typeface="Arial" panose="020B0604020202020204" pitchFamily="34" charset="0"/>
              <a:buChar char="•"/>
            </a:pPr>
            <a:r>
              <a:rPr lang="en-US" sz="2000" dirty="0"/>
              <a:t>The reasons for this:</a:t>
            </a:r>
          </a:p>
          <a:p>
            <a:pPr marL="742950" lvl="1" indent="-228600">
              <a:lnSpc>
                <a:spcPct val="90000"/>
              </a:lnSpc>
              <a:spcAft>
                <a:spcPts val="600"/>
              </a:spcAft>
              <a:buFont typeface="Arial" panose="020B0604020202020204" pitchFamily="34" charset="0"/>
              <a:buChar char="•"/>
            </a:pPr>
            <a:r>
              <a:rPr lang="en-US" sz="2000" dirty="0"/>
              <a:t>Positive end of life experience for a young patient and his family including patients own children aged 2, 4 and 6yrs</a:t>
            </a:r>
          </a:p>
          <a:p>
            <a:pPr marL="742950" lvl="1" indent="-228600">
              <a:lnSpc>
                <a:spcPct val="90000"/>
              </a:lnSpc>
              <a:spcAft>
                <a:spcPts val="600"/>
              </a:spcAft>
              <a:buFont typeface="Arial" panose="020B0604020202020204" pitchFamily="34" charset="0"/>
              <a:buChar char="•"/>
            </a:pPr>
            <a:r>
              <a:rPr lang="en-US" sz="2000" dirty="0"/>
              <a:t>Interprofessional working between teams – Day , evening , night and palliative services</a:t>
            </a:r>
          </a:p>
          <a:p>
            <a:pPr marL="742950" lvl="1" indent="-228600">
              <a:lnSpc>
                <a:spcPct val="90000"/>
              </a:lnSpc>
              <a:spcAft>
                <a:spcPts val="600"/>
              </a:spcAft>
              <a:buFont typeface="Arial" panose="020B0604020202020204" pitchFamily="34" charset="0"/>
              <a:buChar char="•"/>
            </a:pPr>
            <a:r>
              <a:rPr lang="en-US" sz="2000" dirty="0"/>
              <a:t>Learning for the division and wider Trust colleagues around:  patient experience, multi-disciplinary team working;</a:t>
            </a:r>
          </a:p>
          <a:p>
            <a:pPr marL="742950" lvl="1" indent="-228600">
              <a:lnSpc>
                <a:spcPct val="90000"/>
              </a:lnSpc>
              <a:spcAft>
                <a:spcPts val="600"/>
              </a:spcAft>
              <a:buFont typeface="Arial" panose="020B0604020202020204" pitchFamily="34" charset="0"/>
              <a:buChar char="•"/>
            </a:pPr>
            <a:r>
              <a:rPr lang="en-US" sz="2000" dirty="0"/>
              <a:t>The teams actively demonstrated our values of caring, open, respectful, responsible and inclusive.</a:t>
            </a:r>
          </a:p>
        </p:txBody>
      </p:sp>
      <p:pic>
        <p:nvPicPr>
          <p:cNvPr id="9" name="Picture 8" descr="A yellow apple with a fire in the middle&#10;&#10;Description automatically generated">
            <a:extLst>
              <a:ext uri="{FF2B5EF4-FFF2-40B4-BE49-F238E27FC236}">
                <a16:creationId xmlns:a16="http://schemas.microsoft.com/office/drawing/2014/main" id="{DFC3B7D7-4CE7-D463-6C98-1521FA297E61}"/>
              </a:ext>
            </a:extLst>
          </p:cNvPr>
          <p:cNvPicPr>
            <a:picLocks noChangeAspect="1"/>
          </p:cNvPicPr>
          <p:nvPr/>
        </p:nvPicPr>
        <p:blipFill>
          <a:blip r:embed="rId3"/>
          <a:stretch>
            <a:fillRect/>
          </a:stretch>
        </p:blipFill>
        <p:spPr>
          <a:xfrm>
            <a:off x="7547298" y="2204063"/>
            <a:ext cx="3450093" cy="2854665"/>
          </a:xfrm>
          <a:prstGeom prst="rect">
            <a:avLst/>
          </a:prstGeom>
        </p:spPr>
      </p:pic>
      <p:pic>
        <p:nvPicPr>
          <p:cNvPr id="10" name="Picture 9">
            <a:extLst>
              <a:ext uri="{FF2B5EF4-FFF2-40B4-BE49-F238E27FC236}">
                <a16:creationId xmlns:a16="http://schemas.microsoft.com/office/drawing/2014/main" id="{0B1038B6-E051-16C4-5610-35B64464E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47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5593" y="825063"/>
            <a:ext cx="3919568" cy="101466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6768662" y="3634980"/>
            <a:ext cx="2408047"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sp>
        <p:nvSpPr>
          <p:cNvPr id="8" name="TextBox 7">
            <a:extLst>
              <a:ext uri="{FF2B5EF4-FFF2-40B4-BE49-F238E27FC236}">
                <a16:creationId xmlns:a16="http://schemas.microsoft.com/office/drawing/2014/main" id="{12365E34-FB7D-F156-977D-624955472C16}"/>
              </a:ext>
            </a:extLst>
          </p:cNvPr>
          <p:cNvSpPr txBox="1"/>
          <p:nvPr/>
        </p:nvSpPr>
        <p:spPr>
          <a:xfrm>
            <a:off x="878645" y="736826"/>
            <a:ext cx="6097348" cy="5566076"/>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1600" dirty="0"/>
              <a:t>District Nurse Team demonstrated excellent holistic and compassionate palliative care for a young gentleman when providing end of life care. Patient presented with very complex needs requiring support from the Hospice Clinical Nurse Specialist and Palliative consultant to manage uncontrolled pain and agitation resulting in the patient requiring 3 syringe drivers in use, to manage symptoms. The patient lived with his wife and small children where the nurses were very mindful and respectful in the home adhering to patient wishes to stay at home for end of life. The team received multiple call outs and attended in a timely manner to optimize comfort and maintain pain management, going above and beyond to ensure privacy and dignity was maintained. The nurse working the weekend requested an overnight sitter to stay with the patient so his wife could get some rest anticipating the patient may pass overnight. The patient peacefully passed away that night with the Marie Curie night sitter supporting the wife, this was very much appreciated by the family. The team worked incredibly hard to support the patient and worked collaboratively with the palliative services, so the patient was able to fulfil his dying wish to stay at home surrounded by his family. Well done to the team for outstanding work and prioritizing patient care.</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600" dirty="0"/>
          </a:p>
        </p:txBody>
      </p:sp>
      <p:pic>
        <p:nvPicPr>
          <p:cNvPr id="9" name="Picture 8" descr="A yellow apple with a fire in the middle&#10;&#10;Description automatically generated">
            <a:extLst>
              <a:ext uri="{FF2B5EF4-FFF2-40B4-BE49-F238E27FC236}">
                <a16:creationId xmlns:a16="http://schemas.microsoft.com/office/drawing/2014/main" id="{DFC3B7D7-4CE7-D463-6C98-1521FA297E61}"/>
              </a:ext>
            </a:extLst>
          </p:cNvPr>
          <p:cNvPicPr>
            <a:picLocks noChangeAspect="1"/>
          </p:cNvPicPr>
          <p:nvPr/>
        </p:nvPicPr>
        <p:blipFill>
          <a:blip r:embed="rId3"/>
          <a:stretch>
            <a:fillRect/>
          </a:stretch>
        </p:blipFill>
        <p:spPr>
          <a:xfrm>
            <a:off x="7612529" y="2207647"/>
            <a:ext cx="3450093" cy="2854665"/>
          </a:xfrm>
          <a:prstGeom prst="rect">
            <a:avLst/>
          </a:prstGeom>
        </p:spPr>
      </p:pic>
      <p:pic>
        <p:nvPicPr>
          <p:cNvPr id="2" name="Picture 1">
            <a:extLst>
              <a:ext uri="{FF2B5EF4-FFF2-40B4-BE49-F238E27FC236}">
                <a16:creationId xmlns:a16="http://schemas.microsoft.com/office/drawing/2014/main" id="{71B5D045-2F10-A941-221D-A785B821A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61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DDBB5B-0BF9-9259-E54C-A24AF592422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ED4477-4C1A-E4BB-B838-6AB3C35B7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B05FDE6E-81FD-EE09-5D9B-4933907AB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05F2455-121A-DE36-F799-93AF2F0C5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FA236-4511-D1FF-8918-D77B45EDF3E5}"/>
              </a:ext>
            </a:extLst>
          </p:cNvPr>
          <p:cNvSpPr>
            <a:spLocks noGrp="1"/>
          </p:cNvSpPr>
          <p:nvPr>
            <p:ph type="title"/>
          </p:nvPr>
        </p:nvSpPr>
        <p:spPr>
          <a:xfrm>
            <a:off x="911859" y="655768"/>
            <a:ext cx="8074815" cy="1355499"/>
          </a:xfrm>
        </p:spPr>
        <p:txBody>
          <a:bodyPr anchor="ctr">
            <a:normAutofit/>
          </a:bodyPr>
          <a:lstStyle/>
          <a:p>
            <a:r>
              <a:rPr lang="en-GB" sz="5600" dirty="0"/>
              <a:t>Quality Improvement (QI)</a:t>
            </a:r>
          </a:p>
        </p:txBody>
      </p:sp>
      <p:sp>
        <p:nvSpPr>
          <p:cNvPr id="3" name="Content Placeholder 2">
            <a:extLst>
              <a:ext uri="{FF2B5EF4-FFF2-40B4-BE49-F238E27FC236}">
                <a16:creationId xmlns:a16="http://schemas.microsoft.com/office/drawing/2014/main" id="{8AB84606-5FCF-4DD0-12EF-CA45BCDA558C}"/>
              </a:ext>
            </a:extLst>
          </p:cNvPr>
          <p:cNvSpPr>
            <a:spLocks noGrp="1"/>
          </p:cNvSpPr>
          <p:nvPr>
            <p:ph idx="1"/>
          </p:nvPr>
        </p:nvSpPr>
        <p:spPr>
          <a:xfrm>
            <a:off x="882557" y="3299604"/>
            <a:ext cx="8074815" cy="2800395"/>
          </a:xfrm>
        </p:spPr>
        <p:txBody>
          <a:bodyPr anchor="t">
            <a:normAutofit/>
          </a:bodyPr>
          <a:lstStyle/>
          <a:p>
            <a:pPr algn="l"/>
            <a:r>
              <a:rPr lang="en-GB" b="0" i="0" u="sng" dirty="0">
                <a:solidFill>
                  <a:srgbClr val="1F1F1F"/>
                </a:solidFill>
                <a:effectLst/>
                <a:latin typeface="Google Sans"/>
              </a:rPr>
              <a:t>What is NHS quality improvement</a:t>
            </a:r>
            <a:r>
              <a:rPr lang="en-GB" b="0" i="0" dirty="0">
                <a:solidFill>
                  <a:srgbClr val="1F1F1F"/>
                </a:solidFill>
                <a:effectLst/>
                <a:latin typeface="Google Sans"/>
              </a:rPr>
              <a:t>?</a:t>
            </a:r>
          </a:p>
          <a:p>
            <a:pPr marL="0" indent="0" algn="l">
              <a:buNone/>
            </a:pPr>
            <a:endParaRPr lang="en-GB" b="0" i="0" dirty="0">
              <a:solidFill>
                <a:srgbClr val="1F1F1F"/>
              </a:solidFill>
              <a:effectLst/>
              <a:latin typeface="Arial" panose="020B0604020202020204" pitchFamily="34" charset="0"/>
            </a:endParaRPr>
          </a:p>
          <a:p>
            <a:pPr algn="l"/>
            <a:r>
              <a:rPr lang="en-GB" b="0" i="0" dirty="0">
                <a:solidFill>
                  <a:srgbClr val="1F1F1F"/>
                </a:solidFill>
                <a:effectLst/>
                <a:latin typeface="Google Sans"/>
              </a:rPr>
              <a:t>Improving quality is about </a:t>
            </a:r>
            <a:r>
              <a:rPr lang="en-GB" b="0" i="0" dirty="0">
                <a:solidFill>
                  <a:srgbClr val="040C28"/>
                </a:solidFill>
                <a:effectLst/>
                <a:latin typeface="Google Sans"/>
              </a:rPr>
              <a:t>making healthcare safer, effective, patient-centred, timely, efficient and equitable</a:t>
            </a:r>
            <a:endParaRPr lang="en-GB" b="0" i="0" dirty="0">
              <a:solidFill>
                <a:srgbClr val="1F1F1F"/>
              </a:solidFill>
              <a:effectLst/>
              <a:latin typeface="Arial" panose="020B0604020202020204" pitchFamily="34" charset="0"/>
            </a:endParaRPr>
          </a:p>
          <a:p>
            <a:pPr marL="0" indent="0">
              <a:buNone/>
            </a:pPr>
            <a:endParaRPr lang="en-GB" sz="2400" dirty="0"/>
          </a:p>
        </p:txBody>
      </p:sp>
      <p:pic>
        <p:nvPicPr>
          <p:cNvPr id="4" name="Picture 3">
            <a:extLst>
              <a:ext uri="{FF2B5EF4-FFF2-40B4-BE49-F238E27FC236}">
                <a16:creationId xmlns:a16="http://schemas.microsoft.com/office/drawing/2014/main" id="{5EB46E0F-57C7-17C8-4D5A-77DB50672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close-up of a survey&#10;&#10;Description automatically generated">
            <a:extLst>
              <a:ext uri="{FF2B5EF4-FFF2-40B4-BE49-F238E27FC236}">
                <a16:creationId xmlns:a16="http://schemas.microsoft.com/office/drawing/2014/main" id="{17981452-750B-718A-9D5F-ACEA017835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7038" y="1895087"/>
            <a:ext cx="3055495" cy="2098845"/>
          </a:xfrm>
          <a:prstGeom prst="rect">
            <a:avLst/>
          </a:prstGeom>
        </p:spPr>
      </p:pic>
    </p:spTree>
    <p:extLst>
      <p:ext uri="{BB962C8B-B14F-4D97-AF65-F5344CB8AC3E}">
        <p14:creationId xmlns:p14="http://schemas.microsoft.com/office/powerpoint/2010/main" val="375030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5593" y="825063"/>
            <a:ext cx="3919568" cy="101466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6768662" y="3634980"/>
            <a:ext cx="2408047"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sp>
        <p:nvSpPr>
          <p:cNvPr id="8" name="TextBox 7">
            <a:extLst>
              <a:ext uri="{FF2B5EF4-FFF2-40B4-BE49-F238E27FC236}">
                <a16:creationId xmlns:a16="http://schemas.microsoft.com/office/drawing/2014/main" id="{12365E34-FB7D-F156-977D-624955472C16}"/>
              </a:ext>
            </a:extLst>
          </p:cNvPr>
          <p:cNvSpPr txBox="1"/>
          <p:nvPr/>
        </p:nvSpPr>
        <p:spPr>
          <a:xfrm>
            <a:off x="878645" y="736826"/>
            <a:ext cx="6097348" cy="912494"/>
          </a:xfrm>
          <a:prstGeom prst="rect">
            <a:avLst/>
          </a:prstGeom>
          <a:noFill/>
        </p:spPr>
        <p:txBody>
          <a:bodyPr wrap="square">
            <a:spAutoFit/>
          </a:bodyPr>
          <a:lstStyle/>
          <a:p>
            <a:pPr marL="57150">
              <a:lnSpc>
                <a:spcPct val="90000"/>
              </a:lnSpc>
              <a:spcAft>
                <a:spcPts val="600"/>
              </a:spcAft>
            </a:pPr>
            <a:endParaRPr lang="en-US" sz="1600" dirty="0"/>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600" dirty="0"/>
          </a:p>
        </p:txBody>
      </p:sp>
      <p:pic>
        <p:nvPicPr>
          <p:cNvPr id="9" name="Picture 8" descr="A yellow apple with a fire in the middle&#10;&#10;Description automatically generated">
            <a:extLst>
              <a:ext uri="{FF2B5EF4-FFF2-40B4-BE49-F238E27FC236}">
                <a16:creationId xmlns:a16="http://schemas.microsoft.com/office/drawing/2014/main" id="{DFC3B7D7-4CE7-D463-6C98-1521FA297E61}"/>
              </a:ext>
            </a:extLst>
          </p:cNvPr>
          <p:cNvPicPr>
            <a:picLocks noChangeAspect="1"/>
          </p:cNvPicPr>
          <p:nvPr/>
        </p:nvPicPr>
        <p:blipFill>
          <a:blip r:embed="rId3"/>
          <a:stretch>
            <a:fillRect/>
          </a:stretch>
        </p:blipFill>
        <p:spPr>
          <a:xfrm>
            <a:off x="7612529" y="2207647"/>
            <a:ext cx="3450093" cy="2854665"/>
          </a:xfrm>
          <a:prstGeom prst="rect">
            <a:avLst/>
          </a:prstGeom>
        </p:spPr>
      </p:pic>
      <p:sp>
        <p:nvSpPr>
          <p:cNvPr id="3" name="TextBox 2">
            <a:extLst>
              <a:ext uri="{FF2B5EF4-FFF2-40B4-BE49-F238E27FC236}">
                <a16:creationId xmlns:a16="http://schemas.microsoft.com/office/drawing/2014/main" id="{563EF4D1-A203-7CCC-4D70-435DC3FEDFCD}"/>
              </a:ext>
            </a:extLst>
          </p:cNvPr>
          <p:cNvSpPr txBox="1"/>
          <p:nvPr/>
        </p:nvSpPr>
        <p:spPr>
          <a:xfrm>
            <a:off x="866541" y="1261206"/>
            <a:ext cx="6097348" cy="4332020"/>
          </a:xfrm>
          <a:prstGeom prst="rect">
            <a:avLst/>
          </a:prstGeom>
          <a:noFill/>
        </p:spPr>
        <p:txBody>
          <a:bodyPr wrap="square">
            <a:spAutoFit/>
          </a:bodyPr>
          <a:lstStyle/>
          <a:p>
            <a:pPr>
              <a:lnSpc>
                <a:spcPct val="90000"/>
              </a:lnSpc>
              <a:spcAft>
                <a:spcPts val="600"/>
              </a:spcAft>
            </a:pPr>
            <a:r>
              <a:rPr lang="en-US" dirty="0"/>
              <a:t>Both Evening service and Night service nurses delivered exceptional care to a young gentleman with very complex needs.  The nurses attended multiple calls outs throughout the evenings and overnight to administer medication for uncontrolled pain and agitation and monitored 3 syringe drivers running towards the end of the life.  The nurses were described as compassionate and caring maintaining privacy and dignity towards the patient, his wife and young family at all times. The hospice involved provided feedback on the quality of care the District Nurses provided for this gentleman given the complexity of the patient’s disease and knowing the patient’s wishes to remain at home surrounded by his family.   The team worked incredibly hard to support the patient and worked collaboratively with the palliative services so the patient was able to fulfil his dying wish to stay at home surrounded by his family.   Well done to the team for outstanding work and prioritizing patient </a:t>
            </a:r>
            <a:r>
              <a:rPr lang="en-US" sz="1800" dirty="0"/>
              <a:t>care.</a:t>
            </a:r>
          </a:p>
        </p:txBody>
      </p:sp>
      <p:pic>
        <p:nvPicPr>
          <p:cNvPr id="5" name="Picture 4">
            <a:extLst>
              <a:ext uri="{FF2B5EF4-FFF2-40B4-BE49-F238E27FC236}">
                <a16:creationId xmlns:a16="http://schemas.microsoft.com/office/drawing/2014/main" id="{8DA8C961-A4E2-555C-84DA-3479A46C9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25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5593" y="825063"/>
            <a:ext cx="3919568" cy="101466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6768662" y="3634980"/>
            <a:ext cx="2408047"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sp>
        <p:nvSpPr>
          <p:cNvPr id="8" name="TextBox 7">
            <a:extLst>
              <a:ext uri="{FF2B5EF4-FFF2-40B4-BE49-F238E27FC236}">
                <a16:creationId xmlns:a16="http://schemas.microsoft.com/office/drawing/2014/main" id="{12365E34-FB7D-F156-977D-624955472C16}"/>
              </a:ext>
            </a:extLst>
          </p:cNvPr>
          <p:cNvSpPr txBox="1"/>
          <p:nvPr/>
        </p:nvSpPr>
        <p:spPr>
          <a:xfrm>
            <a:off x="878645" y="736826"/>
            <a:ext cx="6097348" cy="912494"/>
          </a:xfrm>
          <a:prstGeom prst="rect">
            <a:avLst/>
          </a:prstGeom>
          <a:noFill/>
        </p:spPr>
        <p:txBody>
          <a:bodyPr wrap="square">
            <a:spAutoFit/>
          </a:bodyPr>
          <a:lstStyle/>
          <a:p>
            <a:pPr marL="57150">
              <a:lnSpc>
                <a:spcPct val="90000"/>
              </a:lnSpc>
              <a:spcAft>
                <a:spcPts val="600"/>
              </a:spcAft>
            </a:pPr>
            <a:endParaRPr lang="en-US" sz="1600" dirty="0"/>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600" dirty="0"/>
          </a:p>
        </p:txBody>
      </p:sp>
      <p:pic>
        <p:nvPicPr>
          <p:cNvPr id="9" name="Picture 8" descr="A yellow apple with a fire in the middle&#10;&#10;Description automatically generated">
            <a:extLst>
              <a:ext uri="{FF2B5EF4-FFF2-40B4-BE49-F238E27FC236}">
                <a16:creationId xmlns:a16="http://schemas.microsoft.com/office/drawing/2014/main" id="{DFC3B7D7-4CE7-D463-6C98-1521FA297E61}"/>
              </a:ext>
            </a:extLst>
          </p:cNvPr>
          <p:cNvPicPr>
            <a:picLocks noChangeAspect="1"/>
          </p:cNvPicPr>
          <p:nvPr/>
        </p:nvPicPr>
        <p:blipFill>
          <a:blip r:embed="rId3"/>
          <a:stretch>
            <a:fillRect/>
          </a:stretch>
        </p:blipFill>
        <p:spPr>
          <a:xfrm>
            <a:off x="7612529" y="2163612"/>
            <a:ext cx="3450093" cy="2854665"/>
          </a:xfrm>
          <a:prstGeom prst="rect">
            <a:avLst/>
          </a:prstGeom>
        </p:spPr>
      </p:pic>
      <p:sp>
        <p:nvSpPr>
          <p:cNvPr id="3" name="TextBox 2">
            <a:extLst>
              <a:ext uri="{FF2B5EF4-FFF2-40B4-BE49-F238E27FC236}">
                <a16:creationId xmlns:a16="http://schemas.microsoft.com/office/drawing/2014/main" id="{563EF4D1-A203-7CCC-4D70-435DC3FEDFCD}"/>
              </a:ext>
            </a:extLst>
          </p:cNvPr>
          <p:cNvSpPr txBox="1"/>
          <p:nvPr/>
        </p:nvSpPr>
        <p:spPr>
          <a:xfrm>
            <a:off x="944788" y="1453581"/>
            <a:ext cx="6097348" cy="4362797"/>
          </a:xfrm>
          <a:prstGeom prst="rect">
            <a:avLst/>
          </a:prstGeom>
          <a:noFill/>
        </p:spPr>
        <p:txBody>
          <a:bodyPr wrap="square">
            <a:spAutoFit/>
          </a:bodyPr>
          <a:lstStyle/>
          <a:p>
            <a:r>
              <a:rPr lang="en-GB" sz="2000" dirty="0">
                <a:solidFill>
                  <a:schemeClr val="tx1"/>
                </a:solidFill>
              </a:rPr>
              <a:t>Demonstrated collaborative working and excellent care provision within current climate of staffing and service pressures.</a:t>
            </a:r>
          </a:p>
          <a:p>
            <a:endParaRPr lang="en-GB" sz="2000" dirty="0"/>
          </a:p>
          <a:p>
            <a:endParaRPr lang="en-GB" sz="2000" dirty="0">
              <a:solidFill>
                <a:schemeClr val="tx1"/>
              </a:solidFill>
            </a:endParaRPr>
          </a:p>
          <a:p>
            <a:endParaRPr lang="en-GB" sz="2000" b="1" dirty="0">
              <a:solidFill>
                <a:schemeClr val="tx1"/>
              </a:solidFill>
            </a:endParaRPr>
          </a:p>
          <a:p>
            <a:pPr>
              <a:lnSpc>
                <a:spcPct val="90000"/>
              </a:lnSpc>
              <a:spcAft>
                <a:spcPts val="1200"/>
              </a:spcAft>
            </a:pPr>
            <a:r>
              <a:rPr lang="en-US" sz="2000" b="1" dirty="0"/>
              <a:t>   Next steps to share learning:</a:t>
            </a:r>
          </a:p>
          <a:p>
            <a:pPr marL="457200" indent="-228600">
              <a:lnSpc>
                <a:spcPct val="90000"/>
              </a:lnSpc>
              <a:spcAft>
                <a:spcPts val="600"/>
              </a:spcAft>
              <a:buFont typeface="Arial" panose="020B0604020202020204" pitchFamily="34" charset="0"/>
              <a:buChar char="•"/>
            </a:pPr>
            <a:r>
              <a:rPr lang="en-US" sz="2000" dirty="0"/>
              <a:t> Attend and share at Team Brief;</a:t>
            </a:r>
          </a:p>
          <a:p>
            <a:pPr marL="457200" indent="-228600">
              <a:lnSpc>
                <a:spcPct val="90000"/>
              </a:lnSpc>
              <a:spcAft>
                <a:spcPts val="600"/>
              </a:spcAft>
              <a:buFont typeface="Arial" panose="020B0604020202020204" pitchFamily="34" charset="0"/>
              <a:buChar char="•"/>
            </a:pPr>
            <a:r>
              <a:rPr lang="en-US" sz="2000" dirty="0"/>
              <a:t> Sharing in ACS CCE and QSB;</a:t>
            </a:r>
          </a:p>
          <a:p>
            <a:pPr marL="457200" indent="-228600">
              <a:lnSpc>
                <a:spcPct val="90000"/>
              </a:lnSpc>
              <a:spcAft>
                <a:spcPts val="600"/>
              </a:spcAft>
              <a:buFont typeface="Arial" panose="020B0604020202020204" pitchFamily="34" charset="0"/>
              <a:buChar char="•"/>
            </a:pPr>
            <a:r>
              <a:rPr lang="en-US" sz="2000" dirty="0"/>
              <a:t> Sharing in ACS Small Talk Newsletter;</a:t>
            </a:r>
          </a:p>
          <a:p>
            <a:pPr marL="457200" indent="-228600">
              <a:lnSpc>
                <a:spcPct val="90000"/>
              </a:lnSpc>
              <a:spcAft>
                <a:spcPts val="600"/>
              </a:spcAft>
              <a:buFont typeface="Arial" panose="020B0604020202020204" pitchFamily="34" charset="0"/>
              <a:buChar char="•"/>
            </a:pPr>
            <a:r>
              <a:rPr lang="en-US" sz="2000" dirty="0"/>
              <a:t> Sharing in other Trust communications channels</a:t>
            </a:r>
            <a:r>
              <a:rPr lang="en-US" sz="1800" dirty="0"/>
              <a:t>.</a:t>
            </a:r>
          </a:p>
          <a:p>
            <a:pPr marL="457200" indent="-228600">
              <a:lnSpc>
                <a:spcPct val="90000"/>
              </a:lnSpc>
              <a:spcAft>
                <a:spcPts val="600"/>
              </a:spcAft>
              <a:buFont typeface="Arial" panose="020B0604020202020204" pitchFamily="34" charset="0"/>
              <a:buChar char="•"/>
            </a:pPr>
            <a:endParaRPr lang="en-US" dirty="0"/>
          </a:p>
          <a:p>
            <a:pPr marL="457200" indent="-228600">
              <a:lnSpc>
                <a:spcPct val="90000"/>
              </a:lnSpc>
              <a:spcAft>
                <a:spcPts val="600"/>
              </a:spcAft>
              <a:buFont typeface="Arial" panose="020B0604020202020204" pitchFamily="34" charset="0"/>
              <a:buChar char="•"/>
            </a:pPr>
            <a:endParaRPr lang="en-US" sz="1800" dirty="0"/>
          </a:p>
        </p:txBody>
      </p:sp>
      <p:pic>
        <p:nvPicPr>
          <p:cNvPr id="2" name="Picture 1">
            <a:extLst>
              <a:ext uri="{FF2B5EF4-FFF2-40B4-BE49-F238E27FC236}">
                <a16:creationId xmlns:a16="http://schemas.microsoft.com/office/drawing/2014/main" id="{3CD3A20D-07CF-D606-4F4F-7F16E1597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62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0A24C3-E567-4756-B3C7-0463427D97EA}"/>
              </a:ext>
            </a:extLst>
          </p:cNvPr>
          <p:cNvSpPr txBox="1"/>
          <p:nvPr/>
        </p:nvSpPr>
        <p:spPr>
          <a:xfrm>
            <a:off x="1699292" y="1742032"/>
            <a:ext cx="8523088" cy="2739211"/>
          </a:xfrm>
          <a:prstGeom prst="rect">
            <a:avLst/>
          </a:prstGeom>
          <a:noFill/>
        </p:spPr>
        <p:txBody>
          <a:bodyPr wrap="square" rtlCol="0">
            <a:spAutoFit/>
          </a:bodyPr>
          <a:lstStyle/>
          <a:p>
            <a:pPr marL="113400">
              <a:lnSpc>
                <a:spcPct val="90000"/>
              </a:lnSpc>
              <a:spcAft>
                <a:spcPts val="600"/>
              </a:spcAft>
            </a:pPr>
            <a:r>
              <a:rPr lang="en-GB" dirty="0">
                <a:solidFill>
                  <a:srgbClr val="000000"/>
                </a:solidFill>
                <a:latin typeface="Segoe UI Symbol" panose="020B0502040204020203" pitchFamily="34" charset="0"/>
              </a:rPr>
              <a:t>A 72 year old UK patient visited her sister in Australia and became unwell, needing to be hospitalised twice. Patient's sister contacted BCHC PALS, trying to make UK health staff aware before patient was repatriated home and what needed to be in place. The liaison between PALS, ACS Senior Management, Community nursing and the Early Intervention Community Team, ensured that the right care was in place for this lady when she returned to her home in the UK. A real example of what can be achieved when services work together as a team.</a:t>
            </a:r>
          </a:p>
          <a:p>
            <a:pPr marL="113400">
              <a:lnSpc>
                <a:spcPct val="90000"/>
              </a:lnSpc>
              <a:spcAft>
                <a:spcPts val="600"/>
              </a:spcAft>
            </a:pPr>
            <a:endParaRPr lang="en-GB" dirty="0">
              <a:solidFill>
                <a:srgbClr val="000000"/>
              </a:solidFill>
              <a:latin typeface="Segoe UI Symbol" panose="020B0502040204020203" pitchFamily="34" charset="0"/>
            </a:endParaRPr>
          </a:p>
          <a:p>
            <a:pPr marL="113400">
              <a:lnSpc>
                <a:spcPct val="90000"/>
              </a:lnSpc>
              <a:spcAft>
                <a:spcPts val="600"/>
              </a:spcAft>
            </a:pPr>
            <a:r>
              <a:rPr lang="en-GB" dirty="0">
                <a:solidFill>
                  <a:srgbClr val="000000"/>
                </a:solidFill>
                <a:latin typeface="Segoe UI Symbol" panose="020B0502040204020203" pitchFamily="34" charset="0"/>
              </a:rPr>
              <a:t>This nomination was made by Samantha Eustace - Head of Patient Experience Feedback</a:t>
            </a:r>
            <a:endParaRPr lang="en-GB" dirty="0"/>
          </a:p>
        </p:txBody>
      </p:sp>
      <p:sp>
        <p:nvSpPr>
          <p:cNvPr id="3" name="Title 1">
            <a:extLst>
              <a:ext uri="{FF2B5EF4-FFF2-40B4-BE49-F238E27FC236}">
                <a16:creationId xmlns:a16="http://schemas.microsoft.com/office/drawing/2014/main" id="{50B1C127-B0C3-A27E-114D-708AD9B01259}"/>
              </a:ext>
            </a:extLst>
          </p:cNvPr>
          <p:cNvSpPr>
            <a:spLocks noGrp="1"/>
          </p:cNvSpPr>
          <p:nvPr>
            <p:ph type="title"/>
          </p:nvPr>
        </p:nvSpPr>
        <p:spPr>
          <a:xfrm>
            <a:off x="1631504" y="116633"/>
            <a:ext cx="6598096"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Learning from Excellence – Golden Apple</a:t>
            </a:r>
          </a:p>
        </p:txBody>
      </p:sp>
      <p:pic>
        <p:nvPicPr>
          <p:cNvPr id="6" name="Picture 1">
            <a:extLst>
              <a:ext uri="{FF2B5EF4-FFF2-40B4-BE49-F238E27FC236}">
                <a16:creationId xmlns:a16="http://schemas.microsoft.com/office/drawing/2014/main" id="{E4C04590-B804-FDC2-94FF-B3FF9D1FA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1E9B7F6-7A88-B496-9D72-E4698490E4B6}"/>
              </a:ext>
            </a:extLst>
          </p:cNvPr>
          <p:cNvPicPr>
            <a:picLocks noChangeAspect="1"/>
          </p:cNvPicPr>
          <p:nvPr/>
        </p:nvPicPr>
        <p:blipFill>
          <a:blip r:embed="rId3"/>
          <a:stretch>
            <a:fillRect/>
          </a:stretch>
        </p:blipFill>
        <p:spPr>
          <a:xfrm>
            <a:off x="8845445" y="5430431"/>
            <a:ext cx="1296142" cy="1296142"/>
          </a:xfrm>
          <a:prstGeom prst="rect">
            <a:avLst/>
          </a:prstGeom>
        </p:spPr>
      </p:pic>
      <p:pic>
        <p:nvPicPr>
          <p:cNvPr id="8" name="img5.png">
            <a:extLst>
              <a:ext uri="{FF2B5EF4-FFF2-40B4-BE49-F238E27FC236}">
                <a16:creationId xmlns:a16="http://schemas.microsoft.com/office/drawing/2014/main" id="{16469F72-080B-3614-55A2-582117228515}"/>
              </a:ext>
            </a:extLst>
          </p:cNvPr>
          <p:cNvPicPr/>
          <p:nvPr/>
        </p:nvPicPr>
        <p:blipFill>
          <a:blip r:embed="rId4" cstate="print"/>
          <a:stretch>
            <a:fillRect/>
          </a:stretch>
        </p:blipFill>
        <p:spPr>
          <a:xfrm>
            <a:off x="7320136" y="6021289"/>
            <a:ext cx="1398608" cy="623708"/>
          </a:xfrm>
          <a:prstGeom prst="rect">
            <a:avLst/>
          </a:prstGeom>
        </p:spPr>
      </p:pic>
      <p:pic>
        <p:nvPicPr>
          <p:cNvPr id="4" name="Picture 3" descr="A green circle with white text and hands holding a heart&#10;&#10;Description automatically generated with medium confidence">
            <a:extLst>
              <a:ext uri="{FF2B5EF4-FFF2-40B4-BE49-F238E27FC236}">
                <a16:creationId xmlns:a16="http://schemas.microsoft.com/office/drawing/2014/main" id="{9ED7ABCC-6CC6-FA62-AB25-CF44129E1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266" y="136525"/>
            <a:ext cx="1519094" cy="1546342"/>
          </a:xfrm>
          <a:prstGeom prst="rect">
            <a:avLst/>
          </a:prstGeom>
        </p:spPr>
      </p:pic>
    </p:spTree>
    <p:extLst>
      <p:ext uri="{BB962C8B-B14F-4D97-AF65-F5344CB8AC3E}">
        <p14:creationId xmlns:p14="http://schemas.microsoft.com/office/powerpoint/2010/main" val="285868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B1C127-B0C3-A27E-114D-708AD9B01259}"/>
              </a:ext>
            </a:extLst>
          </p:cNvPr>
          <p:cNvSpPr>
            <a:spLocks noGrp="1"/>
          </p:cNvSpPr>
          <p:nvPr>
            <p:ph type="title"/>
          </p:nvPr>
        </p:nvSpPr>
        <p:spPr>
          <a:xfrm>
            <a:off x="1631504" y="116633"/>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Learning from Excellence – Golden Apple</a:t>
            </a:r>
          </a:p>
        </p:txBody>
      </p:sp>
      <p:pic>
        <p:nvPicPr>
          <p:cNvPr id="6" name="Picture 1">
            <a:extLst>
              <a:ext uri="{FF2B5EF4-FFF2-40B4-BE49-F238E27FC236}">
                <a16:creationId xmlns:a16="http://schemas.microsoft.com/office/drawing/2014/main" id="{E4C04590-B804-FDC2-94FF-B3FF9D1FA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1E9B7F6-7A88-B496-9D72-E4698490E4B6}"/>
              </a:ext>
            </a:extLst>
          </p:cNvPr>
          <p:cNvPicPr>
            <a:picLocks noChangeAspect="1"/>
          </p:cNvPicPr>
          <p:nvPr/>
        </p:nvPicPr>
        <p:blipFill>
          <a:blip r:embed="rId3"/>
          <a:stretch>
            <a:fillRect/>
          </a:stretch>
        </p:blipFill>
        <p:spPr>
          <a:xfrm>
            <a:off x="9129532" y="5714518"/>
            <a:ext cx="1012055" cy="1012055"/>
          </a:xfrm>
          <a:prstGeom prst="rect">
            <a:avLst/>
          </a:prstGeom>
        </p:spPr>
      </p:pic>
      <p:pic>
        <p:nvPicPr>
          <p:cNvPr id="8" name="img5.png">
            <a:extLst>
              <a:ext uri="{FF2B5EF4-FFF2-40B4-BE49-F238E27FC236}">
                <a16:creationId xmlns:a16="http://schemas.microsoft.com/office/drawing/2014/main" id="{16469F72-080B-3614-55A2-582117228515}"/>
              </a:ext>
            </a:extLst>
          </p:cNvPr>
          <p:cNvPicPr/>
          <p:nvPr/>
        </p:nvPicPr>
        <p:blipFill>
          <a:blip r:embed="rId4" cstate="print"/>
          <a:stretch>
            <a:fillRect/>
          </a:stretch>
        </p:blipFill>
        <p:spPr>
          <a:xfrm>
            <a:off x="7320136" y="6021289"/>
            <a:ext cx="1398608" cy="623708"/>
          </a:xfrm>
          <a:prstGeom prst="rect">
            <a:avLst/>
          </a:prstGeom>
        </p:spPr>
      </p:pic>
      <p:sp>
        <p:nvSpPr>
          <p:cNvPr id="2" name="TextBox 1">
            <a:extLst>
              <a:ext uri="{FF2B5EF4-FFF2-40B4-BE49-F238E27FC236}">
                <a16:creationId xmlns:a16="http://schemas.microsoft.com/office/drawing/2014/main" id="{6C31BF69-3620-44A5-CFE5-DA34DD244366}"/>
              </a:ext>
            </a:extLst>
          </p:cNvPr>
          <p:cNvSpPr txBox="1"/>
          <p:nvPr/>
        </p:nvSpPr>
        <p:spPr>
          <a:xfrm>
            <a:off x="1483496" y="1320836"/>
            <a:ext cx="9137403" cy="3916915"/>
          </a:xfrm>
          <a:prstGeom prst="rect">
            <a:avLst/>
          </a:prstGeom>
        </p:spPr>
        <p:txBody>
          <a:bodyPr vert="horz" lIns="91440" tIns="45720" rIns="91440" bIns="45720" rtlCol="0" anchor="ctr">
            <a:noAutofit/>
          </a:bodyPr>
          <a:lstStyle/>
          <a:p>
            <a:pPr marL="5143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Patient and her Sister were having to fly back from Oz a few days apart which made the daughter feel very anxious about her sisters return to the UK.</a:t>
            </a:r>
          </a:p>
          <a:p>
            <a:pPr marL="5143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Patient had fallen ill whilst visiting her sister and was to be accompanied home by a nurse, however there was no care in place on her return home.</a:t>
            </a:r>
          </a:p>
          <a:p>
            <a:pPr marL="5143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Patient’s sister contacted BCHCs PALs team who put her in touch with ACS senior management and EICT CSM.</a:t>
            </a:r>
          </a:p>
          <a:p>
            <a:pPr marL="514350" lvl="1" indent="-285750">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Communication had to be co-ordinated carefully due to the </a:t>
            </a:r>
            <a:r>
              <a:rPr lang="en-GB" sz="2000" dirty="0" err="1">
                <a:latin typeface="Arial" panose="020B0604020202020204" pitchFamily="34" charset="0"/>
                <a:cs typeface="Arial" panose="020B0604020202020204" pitchFamily="34" charset="0"/>
              </a:rPr>
              <a:t>timezone</a:t>
            </a:r>
            <a:r>
              <a:rPr lang="en-GB" sz="2000" dirty="0">
                <a:latin typeface="Arial" panose="020B0604020202020204" pitchFamily="34" charset="0"/>
                <a:cs typeface="Arial" panose="020B0604020202020204" pitchFamily="34" charset="0"/>
              </a:rPr>
              <a:t> differences </a:t>
            </a:r>
            <a:endParaRPr lang="en-US" sz="2000" dirty="0">
              <a:latin typeface="Arial" panose="020B0604020202020204" pitchFamily="34" charset="0"/>
              <a:cs typeface="Arial" panose="020B0604020202020204" pitchFamily="34" charset="0"/>
            </a:endParaRPr>
          </a:p>
          <a:p>
            <a:pPr marL="5143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Between the two services arranged for EICT to meet the patient on her arrival home so care could start immediately and they could support with her settling back into her home environment and start a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of rehab.</a:t>
            </a:r>
          </a:p>
          <a:p>
            <a:pPr marL="514350" lvl="1" indent="-28575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Comm nursing prioritized a visit to support with catheter care the same day.</a:t>
            </a:r>
          </a:p>
        </p:txBody>
      </p:sp>
    </p:spTree>
    <p:extLst>
      <p:ext uri="{BB962C8B-B14F-4D97-AF65-F5344CB8AC3E}">
        <p14:creationId xmlns:p14="http://schemas.microsoft.com/office/powerpoint/2010/main" val="429346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B1C127-B0C3-A27E-114D-708AD9B01259}"/>
              </a:ext>
            </a:extLst>
          </p:cNvPr>
          <p:cNvSpPr>
            <a:spLocks noGrp="1"/>
          </p:cNvSpPr>
          <p:nvPr>
            <p:ph type="title"/>
          </p:nvPr>
        </p:nvSpPr>
        <p:spPr>
          <a:xfrm>
            <a:off x="1631504" y="116633"/>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Learning from Excellence – Golden Apple</a:t>
            </a:r>
          </a:p>
        </p:txBody>
      </p:sp>
      <p:pic>
        <p:nvPicPr>
          <p:cNvPr id="6" name="Picture 1">
            <a:extLst>
              <a:ext uri="{FF2B5EF4-FFF2-40B4-BE49-F238E27FC236}">
                <a16:creationId xmlns:a16="http://schemas.microsoft.com/office/drawing/2014/main" id="{E4C04590-B804-FDC2-94FF-B3FF9D1FA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1E9B7F6-7A88-B496-9D72-E4698490E4B6}"/>
              </a:ext>
            </a:extLst>
          </p:cNvPr>
          <p:cNvPicPr>
            <a:picLocks noChangeAspect="1"/>
          </p:cNvPicPr>
          <p:nvPr/>
        </p:nvPicPr>
        <p:blipFill>
          <a:blip r:embed="rId3"/>
          <a:stretch>
            <a:fillRect/>
          </a:stretch>
        </p:blipFill>
        <p:spPr>
          <a:xfrm>
            <a:off x="8845445" y="5430431"/>
            <a:ext cx="1296142" cy="1296142"/>
          </a:xfrm>
          <a:prstGeom prst="rect">
            <a:avLst/>
          </a:prstGeom>
        </p:spPr>
      </p:pic>
      <p:pic>
        <p:nvPicPr>
          <p:cNvPr id="8" name="img5.png">
            <a:extLst>
              <a:ext uri="{FF2B5EF4-FFF2-40B4-BE49-F238E27FC236}">
                <a16:creationId xmlns:a16="http://schemas.microsoft.com/office/drawing/2014/main" id="{16469F72-080B-3614-55A2-582117228515}"/>
              </a:ext>
            </a:extLst>
          </p:cNvPr>
          <p:cNvPicPr/>
          <p:nvPr/>
        </p:nvPicPr>
        <p:blipFill>
          <a:blip r:embed="rId4" cstate="print"/>
          <a:stretch>
            <a:fillRect/>
          </a:stretch>
        </p:blipFill>
        <p:spPr>
          <a:xfrm>
            <a:off x="7320136" y="6021289"/>
            <a:ext cx="1398608" cy="623708"/>
          </a:xfrm>
          <a:prstGeom prst="rect">
            <a:avLst/>
          </a:prstGeom>
        </p:spPr>
      </p:pic>
      <p:sp>
        <p:nvSpPr>
          <p:cNvPr id="2" name="TextBox 1">
            <a:extLst>
              <a:ext uri="{FF2B5EF4-FFF2-40B4-BE49-F238E27FC236}">
                <a16:creationId xmlns:a16="http://schemas.microsoft.com/office/drawing/2014/main" id="{EE97417F-83F9-D28B-2E3B-66D5B1F1DF00}"/>
              </a:ext>
            </a:extLst>
          </p:cNvPr>
          <p:cNvSpPr txBox="1"/>
          <p:nvPr/>
        </p:nvSpPr>
        <p:spPr>
          <a:xfrm>
            <a:off x="1434706" y="1320836"/>
            <a:ext cx="8916685" cy="3916915"/>
          </a:xfrm>
          <a:prstGeom prst="rect">
            <a:avLst/>
          </a:prstGeom>
        </p:spPr>
        <p:txBody>
          <a:bodyPr vert="horz" lIns="91440" tIns="45720" rIns="91440" bIns="45720" rtlCol="0" anchor="ctr">
            <a:noAutofit/>
          </a:bodyPr>
          <a:lstStyle/>
          <a:p>
            <a:pPr marL="514800" indent="-228600">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514800" indent="-228600">
              <a:spcAft>
                <a:spcPts val="600"/>
              </a:spcAft>
              <a:buFont typeface="Arial" panose="020B0604020202020204" pitchFamily="34" charset="0"/>
              <a:buChar char="•"/>
            </a:pPr>
            <a:r>
              <a:rPr lang="en-GB" sz="2200" dirty="0">
                <a:latin typeface="Arial" panose="020B0604020202020204" pitchFamily="34" charset="0"/>
                <a:cs typeface="Arial" panose="020B0604020202020204" pitchFamily="34" charset="0"/>
              </a:rPr>
              <a:t>Both services acted to visit quickly and flexibly so we could provide reassurance to both the patient and the sister that care would be delivered without delay.</a:t>
            </a:r>
          </a:p>
          <a:p>
            <a:pPr marL="514800" indent="-228600">
              <a:spcAft>
                <a:spcPts val="600"/>
              </a:spcAft>
              <a:buFont typeface="Arial" panose="020B0604020202020204" pitchFamily="34" charset="0"/>
              <a:buChar char="•"/>
            </a:pPr>
            <a:r>
              <a:rPr lang="en-GB" sz="2200" dirty="0">
                <a:latin typeface="Arial" panose="020B0604020202020204" pitchFamily="34" charset="0"/>
                <a:cs typeface="Arial" panose="020B0604020202020204" pitchFamily="34" charset="0"/>
              </a:rPr>
              <a:t>Sister was kept up to date with the plan &amp; what to expect on her sisters return home.</a:t>
            </a:r>
          </a:p>
          <a:p>
            <a:pPr marL="514800" indent="-228600">
              <a:spcAft>
                <a:spcPts val="600"/>
              </a:spcAft>
              <a:buFont typeface="Arial" panose="020B0604020202020204" pitchFamily="34" charset="0"/>
              <a:buChar char="•"/>
            </a:pPr>
            <a:r>
              <a:rPr lang="en-GB" sz="2200" dirty="0">
                <a:latin typeface="Arial" panose="020B0604020202020204" pitchFamily="34" charset="0"/>
                <a:cs typeface="Arial" panose="020B0604020202020204" pitchFamily="34" charset="0"/>
              </a:rPr>
              <a:t>Both services worked compassionately to think ‘outside the box’ in response to patient and their relatives anxieties- arranging an immediate response to the patients care needs and ensure a smooth transition back home.</a:t>
            </a:r>
          </a:p>
          <a:p>
            <a:pPr marL="514800" indent="-228600">
              <a:spcAft>
                <a:spcPts val="600"/>
              </a:spcAft>
              <a:buFont typeface="Arial" panose="020B0604020202020204" pitchFamily="34" charset="0"/>
              <a:buChar char="•"/>
            </a:pPr>
            <a:r>
              <a:rPr lang="en-GB" sz="2200" dirty="0">
                <a:latin typeface="Arial" panose="020B0604020202020204" pitchFamily="34" charset="0"/>
                <a:cs typeface="Arial" panose="020B0604020202020204" pitchFamily="34" charset="0"/>
              </a:rPr>
              <a:t>good communication between the teams and follow up to ensure all was in place that closed the loop with the patient experience team</a:t>
            </a:r>
          </a:p>
          <a:p>
            <a:pPr marL="514800" indent="-228600">
              <a:spcAft>
                <a:spcPts val="600"/>
              </a:spcAft>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514800" indent="-228600">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63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B1C127-B0C3-A27E-114D-708AD9B01259}"/>
              </a:ext>
            </a:extLst>
          </p:cNvPr>
          <p:cNvSpPr>
            <a:spLocks noGrp="1"/>
          </p:cNvSpPr>
          <p:nvPr>
            <p:ph type="title"/>
          </p:nvPr>
        </p:nvSpPr>
        <p:spPr>
          <a:xfrm>
            <a:off x="1631504" y="116633"/>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Learning from Excellence – Golden Apple</a:t>
            </a:r>
          </a:p>
        </p:txBody>
      </p:sp>
      <p:pic>
        <p:nvPicPr>
          <p:cNvPr id="6" name="Picture 1">
            <a:extLst>
              <a:ext uri="{FF2B5EF4-FFF2-40B4-BE49-F238E27FC236}">
                <a16:creationId xmlns:a16="http://schemas.microsoft.com/office/drawing/2014/main" id="{E4C04590-B804-FDC2-94FF-B3FF9D1FA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9293" y="5729311"/>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1E9B7F6-7A88-B496-9D72-E4698490E4B6}"/>
              </a:ext>
            </a:extLst>
          </p:cNvPr>
          <p:cNvPicPr>
            <a:picLocks noChangeAspect="1"/>
          </p:cNvPicPr>
          <p:nvPr/>
        </p:nvPicPr>
        <p:blipFill>
          <a:blip r:embed="rId3"/>
          <a:stretch>
            <a:fillRect/>
          </a:stretch>
        </p:blipFill>
        <p:spPr>
          <a:xfrm>
            <a:off x="8845445" y="5430431"/>
            <a:ext cx="1296142" cy="1296142"/>
          </a:xfrm>
          <a:prstGeom prst="rect">
            <a:avLst/>
          </a:prstGeom>
        </p:spPr>
      </p:pic>
      <p:pic>
        <p:nvPicPr>
          <p:cNvPr id="8" name="img5.png">
            <a:extLst>
              <a:ext uri="{FF2B5EF4-FFF2-40B4-BE49-F238E27FC236}">
                <a16:creationId xmlns:a16="http://schemas.microsoft.com/office/drawing/2014/main" id="{16469F72-080B-3614-55A2-582117228515}"/>
              </a:ext>
            </a:extLst>
          </p:cNvPr>
          <p:cNvPicPr/>
          <p:nvPr/>
        </p:nvPicPr>
        <p:blipFill>
          <a:blip r:embed="rId4" cstate="print"/>
          <a:stretch>
            <a:fillRect/>
          </a:stretch>
        </p:blipFill>
        <p:spPr>
          <a:xfrm>
            <a:off x="7320136" y="6021289"/>
            <a:ext cx="1398608" cy="623708"/>
          </a:xfrm>
          <a:prstGeom prst="rect">
            <a:avLst/>
          </a:prstGeom>
        </p:spPr>
      </p:pic>
      <p:sp>
        <p:nvSpPr>
          <p:cNvPr id="4" name="TextBox 3">
            <a:extLst>
              <a:ext uri="{FF2B5EF4-FFF2-40B4-BE49-F238E27FC236}">
                <a16:creationId xmlns:a16="http://schemas.microsoft.com/office/drawing/2014/main" id="{25C3D02D-3CCC-64B0-1CB1-29B56EA4F72C}"/>
              </a:ext>
            </a:extLst>
          </p:cNvPr>
          <p:cNvSpPr txBox="1"/>
          <p:nvPr/>
        </p:nvSpPr>
        <p:spPr>
          <a:xfrm>
            <a:off x="1699292" y="914400"/>
            <a:ext cx="8523088" cy="4832092"/>
          </a:xfrm>
          <a:prstGeom prst="rect">
            <a:avLst/>
          </a:prstGeom>
          <a:noFill/>
        </p:spPr>
        <p:txBody>
          <a:bodyPr wrap="square" rtlCol="0">
            <a:spAutoFit/>
          </a:bodyPr>
          <a:lstStyle/>
          <a:p>
            <a:pPr marL="349200" indent="-3492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Shared with- </a:t>
            </a:r>
          </a:p>
          <a:p>
            <a:pPr>
              <a:spcAft>
                <a:spcPts val="600"/>
              </a:spcAft>
            </a:pPr>
            <a:r>
              <a:rPr lang="en-GB" sz="2400" dirty="0">
                <a:latin typeface="Arial" panose="020B0604020202020204" pitchFamily="34" charset="0"/>
                <a:cs typeface="Arial" panose="020B0604020202020204" pitchFamily="34" charset="0"/>
              </a:rPr>
              <a:t>    -teams involved (EICT Central, ….)</a:t>
            </a:r>
          </a:p>
          <a:p>
            <a:pPr>
              <a:spcAft>
                <a:spcPts val="600"/>
              </a:spcAft>
            </a:pPr>
            <a:r>
              <a:rPr lang="en-GB" sz="2400" dirty="0">
                <a:latin typeface="Arial" panose="020B0604020202020204" pitchFamily="34" charset="0"/>
                <a:cs typeface="Arial" panose="020B0604020202020204" pitchFamily="34" charset="0"/>
              </a:rPr>
              <a:t>    -Patient experience committee</a:t>
            </a:r>
          </a:p>
          <a:p>
            <a:pPr>
              <a:spcAft>
                <a:spcPts val="600"/>
              </a:spcAft>
            </a:pPr>
            <a:r>
              <a:rPr lang="en-GB" sz="2400" dirty="0">
                <a:latin typeface="Arial" panose="020B0604020202020204" pitchFamily="34" charset="0"/>
                <a:cs typeface="Arial" panose="020B0604020202020204" pitchFamily="34" charset="0"/>
              </a:rPr>
              <a:t>    -CCE/ DQSB</a:t>
            </a:r>
          </a:p>
          <a:p>
            <a:pPr marL="349200" indent="-349200">
              <a:spcAft>
                <a:spcPts val="6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9200" indent="-349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Next steps to share learning:</a:t>
            </a:r>
          </a:p>
          <a:p>
            <a:pPr marL="432000">
              <a:spcAft>
                <a:spcPts val="600"/>
              </a:spcAft>
            </a:pPr>
            <a:r>
              <a:rPr lang="en-US" sz="2400" dirty="0">
                <a:latin typeface="Arial" panose="020B0604020202020204" pitchFamily="34" charset="0"/>
                <a:cs typeface="Arial" panose="020B0604020202020204" pitchFamily="34" charset="0"/>
              </a:rPr>
              <a:t>- attend and share at Team Brief;</a:t>
            </a:r>
          </a:p>
          <a:p>
            <a:pPr marL="432000">
              <a:spcAft>
                <a:spcPts val="600"/>
              </a:spcAft>
            </a:pPr>
            <a:r>
              <a:rPr lang="en-US" sz="2400" dirty="0">
                <a:latin typeface="Arial" panose="020B0604020202020204" pitchFamily="34" charset="0"/>
                <a:cs typeface="Arial" panose="020B0604020202020204" pitchFamily="34" charset="0"/>
              </a:rPr>
              <a:t>- sharing in ACS Small Talk Newsletter;</a:t>
            </a:r>
          </a:p>
          <a:p>
            <a:pPr marL="432000">
              <a:spcAft>
                <a:spcPts val="600"/>
              </a:spcAft>
            </a:pPr>
            <a:r>
              <a:rPr lang="en-US" sz="2400" dirty="0">
                <a:latin typeface="Arial" panose="020B0604020202020204" pitchFamily="34" charset="0"/>
                <a:cs typeface="Arial" panose="020B0604020202020204" pitchFamily="34" charset="0"/>
              </a:rPr>
              <a:t>- sharing in other Trust communications channels.</a:t>
            </a:r>
          </a:p>
          <a:p>
            <a:pPr marL="349200" indent="-349200">
              <a:spcAft>
                <a:spcPts val="600"/>
              </a:spcAft>
            </a:pPr>
            <a:r>
              <a:rPr lang="en-GB" sz="24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2865071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430740" y="2526037"/>
            <a:ext cx="9471956" cy="1770834"/>
          </a:xfrm>
        </p:spPr>
        <p:txBody>
          <a:bodyPr>
            <a:normAutofit/>
          </a:bodyPr>
          <a:lstStyle/>
          <a:p>
            <a:r>
              <a:rPr lang="en-GB" sz="5400" dirty="0"/>
              <a:t> </a:t>
            </a:r>
          </a:p>
        </p:txBody>
      </p:sp>
      <p:pic>
        <p:nvPicPr>
          <p:cNvPr id="4" name="Picture 4" descr="Learning from Excellence">
            <a:extLst>
              <a:ext uri="{FF2B5EF4-FFF2-40B4-BE49-F238E27FC236}">
                <a16:creationId xmlns:a16="http://schemas.microsoft.com/office/drawing/2014/main" id="{BF09B323-C3F1-D401-599A-E09F480354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6968" y="825063"/>
            <a:ext cx="3400574" cy="112953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91478DB9-9033-75D5-2ECD-BC6FF8DAE2A6}"/>
              </a:ext>
            </a:extLst>
          </p:cNvPr>
          <p:cNvSpPr>
            <a:spLocks noGrp="1"/>
          </p:cNvSpPr>
          <p:nvPr>
            <p:ph idx="1"/>
          </p:nvPr>
        </p:nvSpPr>
        <p:spPr>
          <a:xfrm>
            <a:off x="1430740" y="3634980"/>
            <a:ext cx="7745969" cy="2397957"/>
          </a:xfrm>
        </p:spPr>
        <p:txBody>
          <a:bodyPr anchor="t">
            <a:normAutofit/>
          </a:bodyPr>
          <a:lstStyle/>
          <a:p>
            <a:endParaRPr lang="en-US" sz="2000" dirty="0"/>
          </a:p>
          <a:p>
            <a:endParaRPr lang="en-US" sz="2000" dirty="0"/>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F0B1BCA5-F62C-8CE1-FED4-25D6B794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25FD561-A747-D686-15CA-4E40A7460EBF}"/>
              </a:ext>
            </a:extLst>
          </p:cNvPr>
          <p:cNvSpPr txBox="1"/>
          <p:nvPr/>
        </p:nvSpPr>
        <p:spPr>
          <a:xfrm>
            <a:off x="1215746" y="3324885"/>
            <a:ext cx="6097348" cy="1815882"/>
          </a:xfrm>
          <a:prstGeom prst="rect">
            <a:avLst/>
          </a:prstGeom>
          <a:noFill/>
        </p:spPr>
        <p:txBody>
          <a:bodyPr wrap="square">
            <a:spAutoFit/>
          </a:bodyPr>
          <a:lstStyle/>
          <a:p>
            <a:r>
              <a:rPr lang="en-GB" sz="4000" kern="100" dirty="0">
                <a:effectLst/>
                <a:latin typeface="Arial" panose="020B0604020202020204" pitchFamily="34" charset="0"/>
                <a:ea typeface="Aptos" panose="020B0004020202020204" pitchFamily="34" charset="0"/>
                <a:cs typeface="Times New Roman" panose="02020603050405020304" pitchFamily="18" charset="0"/>
              </a:rPr>
              <a:t>Any Questions ?</a:t>
            </a: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8" name="Picture 7" descr="A person standing next to a question mark&#10;&#10;Description automatically generated">
            <a:extLst>
              <a:ext uri="{FF2B5EF4-FFF2-40B4-BE49-F238E27FC236}">
                <a16:creationId xmlns:a16="http://schemas.microsoft.com/office/drawing/2014/main" id="{2E8775ED-9732-9006-9A41-898D7B2E68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54150" y="2132519"/>
            <a:ext cx="2767943" cy="3777941"/>
          </a:xfrm>
          <a:prstGeom prst="rect">
            <a:avLst/>
          </a:prstGeom>
        </p:spPr>
      </p:pic>
      <p:sp>
        <p:nvSpPr>
          <p:cNvPr id="10" name="TextBox 9">
            <a:extLst>
              <a:ext uri="{FF2B5EF4-FFF2-40B4-BE49-F238E27FC236}">
                <a16:creationId xmlns:a16="http://schemas.microsoft.com/office/drawing/2014/main" id="{A0171CDB-B5CE-07B9-CEE5-BD18FCF44A2D}"/>
              </a:ext>
            </a:extLst>
          </p:cNvPr>
          <p:cNvSpPr txBox="1"/>
          <p:nvPr/>
        </p:nvSpPr>
        <p:spPr>
          <a:xfrm>
            <a:off x="7762427" y="6520209"/>
            <a:ext cx="1779929" cy="369332"/>
          </a:xfrm>
          <a:prstGeom prst="rect">
            <a:avLst/>
          </a:prstGeom>
          <a:noFill/>
        </p:spPr>
        <p:txBody>
          <a:bodyPr wrap="square" rtlCol="0">
            <a:spAutoFit/>
          </a:bodyPr>
          <a:lstStyle/>
          <a:p>
            <a:r>
              <a:rPr lang="en-GB" sz="900">
                <a:hlinkClick r:id="rId5" tooltip="https://freepngimg.com/png/85229-text-photography-question-interrogation-communication-stock"/>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159806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65100" y="1326288"/>
            <a:ext cx="2988234" cy="2391961"/>
          </a:xfrm>
        </p:spPr>
        <p:txBody>
          <a:bodyPr>
            <a:normAutofit/>
          </a:bodyPr>
          <a:lstStyle/>
          <a:p>
            <a:r>
              <a:rPr lang="en-GB" sz="6100" dirty="0"/>
              <a:t>QI</a:t>
            </a:r>
            <a:br>
              <a:rPr lang="en-GB" sz="6100" dirty="0"/>
            </a:br>
            <a:r>
              <a:rPr lang="en-GB" sz="3200" dirty="0"/>
              <a:t>Improving 2Gether </a:t>
            </a:r>
            <a:endParaRPr lang="en-GB" sz="6100"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DF0353-08A4-5553-1EC1-9738A65C39BC}"/>
              </a:ext>
            </a:extLst>
          </p:cNvPr>
          <p:cNvSpPr>
            <a:spLocks noGrp="1"/>
          </p:cNvSpPr>
          <p:nvPr>
            <p:ph idx="1"/>
          </p:nvPr>
        </p:nvSpPr>
        <p:spPr>
          <a:xfrm>
            <a:off x="5255259" y="962952"/>
            <a:ext cx="5410043" cy="5041337"/>
          </a:xfrm>
        </p:spPr>
        <p:txBody>
          <a:bodyPr anchor="ctr">
            <a:normAutofit/>
          </a:bodyPr>
          <a:lstStyle/>
          <a:p>
            <a:pPr algn="l"/>
            <a:r>
              <a:rPr lang="en-GB" sz="1800" b="0" i="0" dirty="0">
                <a:solidFill>
                  <a:srgbClr val="000000"/>
                </a:solidFill>
                <a:effectLst/>
                <a:latin typeface="Frutiger W01"/>
              </a:rPr>
              <a:t>The approach taken in the organisation for QI</a:t>
            </a:r>
            <a:r>
              <a:rPr lang="en-GB" sz="1800" dirty="0">
                <a:solidFill>
                  <a:srgbClr val="000000"/>
                </a:solidFill>
                <a:latin typeface="Frutiger W01"/>
              </a:rPr>
              <a:t> is </a:t>
            </a:r>
            <a:r>
              <a:rPr lang="en-GB" sz="1800" b="0" i="0" dirty="0">
                <a:solidFill>
                  <a:srgbClr val="000000"/>
                </a:solidFill>
                <a:effectLst/>
                <a:latin typeface="Frutiger W01"/>
              </a:rPr>
              <a:t>branded BCHC Improving 2Gether. </a:t>
            </a:r>
          </a:p>
          <a:p>
            <a:pPr algn="l"/>
            <a:r>
              <a:rPr lang="en-GB" sz="1800" b="0" i="0" dirty="0">
                <a:solidFill>
                  <a:srgbClr val="000000"/>
                </a:solidFill>
                <a:effectLst/>
                <a:latin typeface="Frutiger W01"/>
              </a:rPr>
              <a:t>BCHC Improving 2Gether brings together learning from previous improvement initiatives under one single programme, building on the good practice and benefits of the Listening into Action and Learning from Excellence approaches and the existing expertise within the organisation. </a:t>
            </a:r>
          </a:p>
          <a:p>
            <a:pPr algn="l"/>
            <a:r>
              <a:rPr lang="en-GB" sz="1800" b="0" i="0" dirty="0">
                <a:solidFill>
                  <a:srgbClr val="000000"/>
                </a:solidFill>
                <a:effectLst/>
                <a:latin typeface="Frutiger W01"/>
              </a:rPr>
              <a:t>The approach is structured to support colleagues through every stage of their improvement project with appropriate training and resources, leadership and peer support as well as opportunities to share learning</a:t>
            </a:r>
          </a:p>
          <a:p>
            <a:pPr algn="l"/>
            <a:r>
              <a:rPr lang="en-GB" sz="1800" dirty="0">
                <a:solidFill>
                  <a:srgbClr val="000000"/>
                </a:solidFill>
                <a:latin typeface="Frutiger W01"/>
              </a:rPr>
              <a:t>Improving 2Gether forum is held virtually First Tuesday of the month 11am – 12pm</a:t>
            </a:r>
            <a:endParaRPr lang="en-GB" sz="1800" b="0" i="0" dirty="0">
              <a:solidFill>
                <a:srgbClr val="000000"/>
              </a:solidFill>
              <a:effectLst/>
              <a:latin typeface="Frutiger W01"/>
            </a:endParaRPr>
          </a:p>
          <a:p>
            <a:endParaRPr lang="en-GB" sz="2400" dirty="0"/>
          </a:p>
        </p:txBody>
      </p:sp>
      <p:pic>
        <p:nvPicPr>
          <p:cNvPr id="4" name="Picture 3">
            <a:extLst>
              <a:ext uri="{FF2B5EF4-FFF2-40B4-BE49-F238E27FC236}">
                <a16:creationId xmlns:a16="http://schemas.microsoft.com/office/drawing/2014/main" id="{9C86BB60-84B6-3638-4B26-A87B90BC9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56B1DA3-FD5C-BF66-401F-E75B3FD9F926}"/>
              </a:ext>
            </a:extLst>
          </p:cNvPr>
          <p:cNvPicPr>
            <a:picLocks noChangeAspect="1"/>
          </p:cNvPicPr>
          <p:nvPr/>
        </p:nvPicPr>
        <p:blipFill>
          <a:blip r:embed="rId3"/>
          <a:stretch>
            <a:fillRect/>
          </a:stretch>
        </p:blipFill>
        <p:spPr>
          <a:xfrm>
            <a:off x="860826" y="4023359"/>
            <a:ext cx="3574419" cy="1424539"/>
          </a:xfrm>
          <a:prstGeom prst="rect">
            <a:avLst/>
          </a:prstGeom>
        </p:spPr>
      </p:pic>
    </p:spTree>
    <p:extLst>
      <p:ext uri="{BB962C8B-B14F-4D97-AF65-F5344CB8AC3E}">
        <p14:creationId xmlns:p14="http://schemas.microsoft.com/office/powerpoint/2010/main" val="207300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75767" y="1188637"/>
            <a:ext cx="2988234" cy="4480726"/>
          </a:xfrm>
        </p:spPr>
        <p:txBody>
          <a:bodyPr>
            <a:normAutofit/>
          </a:bodyPr>
          <a:lstStyle/>
          <a:p>
            <a:r>
              <a:rPr lang="en-GB" sz="4000" dirty="0"/>
              <a:t>QI</a:t>
            </a:r>
            <a:br>
              <a:rPr lang="en-GB" sz="4000" dirty="0"/>
            </a:br>
            <a:r>
              <a:rPr lang="en-GB" sz="4000" dirty="0"/>
              <a:t>Improving 2Gether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AD8488-61F5-FD40-04C6-7ABB323F909F}"/>
              </a:ext>
            </a:extLst>
          </p:cNvPr>
          <p:cNvSpPr txBox="1"/>
          <p:nvPr/>
        </p:nvSpPr>
        <p:spPr>
          <a:xfrm>
            <a:off x="5204606" y="3012701"/>
            <a:ext cx="6097348" cy="646331"/>
          </a:xfrm>
          <a:prstGeom prst="rect">
            <a:avLst/>
          </a:prstGeom>
          <a:noFill/>
        </p:spPr>
        <p:txBody>
          <a:bodyPr wrap="square">
            <a:spAutoFit/>
          </a:bodyPr>
          <a:lstStyle/>
          <a:p>
            <a:pPr algn="l"/>
            <a:r>
              <a:rPr lang="en-GB" b="0" i="0" dirty="0">
                <a:solidFill>
                  <a:srgbClr val="000000"/>
                </a:solidFill>
                <a:effectLst/>
                <a:latin typeface="Frutiger W01"/>
                <a:hlinkClick r:id="rId2"/>
              </a:rPr>
              <a:t>https://vimeo.com/859680157</a:t>
            </a:r>
            <a:endParaRPr lang="en-GB" b="0" i="0" dirty="0">
              <a:solidFill>
                <a:srgbClr val="000000"/>
              </a:solidFill>
              <a:effectLst/>
              <a:latin typeface="Frutiger W01"/>
            </a:endParaRPr>
          </a:p>
          <a:p>
            <a:pPr algn="l"/>
            <a:endParaRPr lang="en-GB" b="0" i="0" dirty="0">
              <a:solidFill>
                <a:srgbClr val="000000"/>
              </a:solidFill>
              <a:effectLst/>
              <a:latin typeface="Frutiger W01"/>
            </a:endParaRPr>
          </a:p>
        </p:txBody>
      </p:sp>
      <p:pic>
        <p:nvPicPr>
          <p:cNvPr id="3" name="Picture 2">
            <a:extLst>
              <a:ext uri="{FF2B5EF4-FFF2-40B4-BE49-F238E27FC236}">
                <a16:creationId xmlns:a16="http://schemas.microsoft.com/office/drawing/2014/main" id="{01E5866B-F616-DB25-B8E8-00774998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73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153918" y="642381"/>
            <a:ext cx="2988234" cy="2666838"/>
          </a:xfrm>
        </p:spPr>
        <p:txBody>
          <a:bodyPr>
            <a:normAutofit/>
          </a:bodyPr>
          <a:lstStyle/>
          <a:p>
            <a:r>
              <a:rPr lang="en-GB" sz="6100" dirty="0"/>
              <a:t>QI Huddles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1D7A4D8-1962-3936-314C-9A8C41FC6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EA0FBA1-1BCE-BD35-BB41-5749B0299C7E}"/>
              </a:ext>
            </a:extLst>
          </p:cNvPr>
          <p:cNvSpPr txBox="1"/>
          <p:nvPr/>
        </p:nvSpPr>
        <p:spPr>
          <a:xfrm>
            <a:off x="5341121" y="1317977"/>
            <a:ext cx="4881519" cy="4524315"/>
          </a:xfrm>
          <a:prstGeom prst="rect">
            <a:avLst/>
          </a:prstGeom>
          <a:noFill/>
        </p:spPr>
        <p:txBody>
          <a:bodyPr wrap="square">
            <a:spAutoFit/>
          </a:bodyPr>
          <a:lstStyle/>
          <a:p>
            <a:pPr marL="285750" indent="-285750">
              <a:buFont typeface="Arial" panose="020B0604020202020204" pitchFamily="34" charset="0"/>
              <a:buChar cha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QI Huddles are held within teams to identify areas for improvement. </a:t>
            </a:r>
          </a:p>
          <a:p>
            <a:pPr marL="285750" indent="-285750">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Can be done weekly / monthly / as a part of team mtg.</a:t>
            </a:r>
          </a:p>
          <a:p>
            <a:pPr marL="285750" indent="-285750">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Led by a QI trained staff member.</a:t>
            </a:r>
          </a:p>
          <a:p>
            <a:pPr marL="285750" indent="-285750">
              <a:buFont typeface="Arial" panose="020B0604020202020204" pitchFamily="34" charset="0"/>
              <a:buChar char="•"/>
            </a:pPr>
            <a:endParaRPr lang="en-GB" kern="100" dirty="0">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Use BCHC Huddle board</a:t>
            </a:r>
          </a:p>
          <a:p>
            <a:pPr marL="285750" indent="-285750">
              <a:buFont typeface="Arial" panose="020B0604020202020204" pitchFamily="34" charset="0"/>
              <a:buChar cha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Can be addressed either:</a:t>
            </a:r>
          </a:p>
          <a:p>
            <a:r>
              <a:rPr lang="en-GB" sz="1800" kern="100" dirty="0">
                <a:effectLst/>
                <a:latin typeface="Arial" panose="020B0604020202020204" pitchFamily="34" charset="0"/>
                <a:ea typeface="Aptos" panose="020B0004020202020204" pitchFamily="34" charset="0"/>
                <a:cs typeface="Times New Roman" panose="02020603050405020304" pitchFamily="18" charset="0"/>
              </a:rPr>
              <a:t>	Within the team for quick wins </a:t>
            </a:r>
          </a:p>
          <a:p>
            <a:r>
              <a:rPr lang="en-GB" sz="1800" kern="100" dirty="0">
                <a:effectLst/>
                <a:latin typeface="Arial" panose="020B0604020202020204" pitchFamily="34" charset="0"/>
                <a:ea typeface="Aptos" panose="020B0004020202020204" pitchFamily="34" charset="0"/>
                <a:cs typeface="Times New Roman" panose="02020603050405020304" pitchFamily="18" charset="0"/>
              </a:rPr>
              <a:t>	Escalated to higher management or</a:t>
            </a:r>
          </a:p>
          <a:p>
            <a:r>
              <a:rPr lang="en-GB" sz="1800" kern="100" dirty="0">
                <a:effectLst/>
                <a:latin typeface="Arial" panose="020B0604020202020204" pitchFamily="34" charset="0"/>
                <a:ea typeface="Aptos" panose="020B0004020202020204" pitchFamily="34" charset="0"/>
                <a:cs typeface="Times New Roman" panose="02020603050405020304" pitchFamily="18" charset="0"/>
              </a:rPr>
              <a:t>	Contact QI buddy or the QI team for 	further support </a:t>
            </a:r>
            <a:endParaRPr lang="en-GB" kern="100" dirty="0">
              <a:latin typeface="Arial" panose="020B0604020202020204" pitchFamily="34" charset="0"/>
              <a:ea typeface="Aptos" panose="020B0004020202020204" pitchFamily="34" charset="0"/>
              <a:cs typeface="Times New Roman" panose="02020603050405020304" pitchFamily="18" charset="0"/>
            </a:endParaRPr>
          </a:p>
          <a:p>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pic>
        <p:nvPicPr>
          <p:cNvPr id="6" name="Picture 5" descr="A group of people putting their hands together&#10;&#10;Description automatically generated">
            <a:extLst>
              <a:ext uri="{FF2B5EF4-FFF2-40B4-BE49-F238E27FC236}">
                <a16:creationId xmlns:a16="http://schemas.microsoft.com/office/drawing/2014/main" id="{F4CBA33C-8157-EF6B-0A85-B3579AFD92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368" y="3281938"/>
            <a:ext cx="3519333" cy="2346222"/>
          </a:xfrm>
          <a:prstGeom prst="rect">
            <a:avLst/>
          </a:prstGeom>
        </p:spPr>
      </p:pic>
      <p:sp>
        <p:nvSpPr>
          <p:cNvPr id="8" name="TextBox 7">
            <a:extLst>
              <a:ext uri="{FF2B5EF4-FFF2-40B4-BE49-F238E27FC236}">
                <a16:creationId xmlns:a16="http://schemas.microsoft.com/office/drawing/2014/main" id="{909EA6A5-BBB7-CA98-BC54-4A4775C6EBF3}"/>
              </a:ext>
            </a:extLst>
          </p:cNvPr>
          <p:cNvSpPr txBox="1"/>
          <p:nvPr/>
        </p:nvSpPr>
        <p:spPr>
          <a:xfrm>
            <a:off x="952500" y="6996984"/>
            <a:ext cx="5323171" cy="230832"/>
          </a:xfrm>
          <a:prstGeom prst="rect">
            <a:avLst/>
          </a:prstGeom>
          <a:noFill/>
        </p:spPr>
        <p:txBody>
          <a:bodyPr wrap="square" rtlCol="0">
            <a:spAutoFit/>
          </a:bodyPr>
          <a:lstStyle/>
          <a:p>
            <a:r>
              <a:rPr lang="en-GB" sz="900">
                <a:hlinkClick r:id="rId4" tooltip="https://courses.lumenlearning.com/wm-organizationalbehavior/chapter/types-of-group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14674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75767" y="1188637"/>
            <a:ext cx="2988234" cy="4480726"/>
          </a:xfrm>
        </p:spPr>
        <p:txBody>
          <a:bodyPr>
            <a:normAutofit/>
          </a:bodyPr>
          <a:lstStyle/>
          <a:p>
            <a:endParaRPr lang="en-GB" sz="6100" dirty="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86B95E6-3BA6-A813-4ED4-D74CC6755608}"/>
              </a:ext>
            </a:extLst>
          </p:cNvPr>
          <p:cNvPicPr>
            <a:picLocks noChangeAspect="1"/>
          </p:cNvPicPr>
          <p:nvPr/>
        </p:nvPicPr>
        <p:blipFill>
          <a:blip r:embed="rId2"/>
          <a:stretch>
            <a:fillRect/>
          </a:stretch>
        </p:blipFill>
        <p:spPr>
          <a:xfrm>
            <a:off x="903890" y="623274"/>
            <a:ext cx="10310647" cy="5607883"/>
          </a:xfrm>
          <a:prstGeom prst="rect">
            <a:avLst/>
          </a:prstGeom>
        </p:spPr>
      </p:pic>
    </p:spTree>
    <p:extLst>
      <p:ext uri="{BB962C8B-B14F-4D97-AF65-F5344CB8AC3E}">
        <p14:creationId xmlns:p14="http://schemas.microsoft.com/office/powerpoint/2010/main" val="243760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D39E47-B9AF-C137-13C4-581BB0804463}"/>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D94CD9-74EF-4B29-F1DF-3E209BA8C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62CF8BA9-0620-D471-51D0-0DCD8D90F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E643017-D33E-F00A-5A47-60B1CBBB9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7453B-302E-0D33-5C02-35889DE36DA7}"/>
              </a:ext>
            </a:extLst>
          </p:cNvPr>
          <p:cNvSpPr>
            <a:spLocks noGrp="1"/>
          </p:cNvSpPr>
          <p:nvPr>
            <p:ph type="title"/>
          </p:nvPr>
        </p:nvSpPr>
        <p:spPr>
          <a:xfrm>
            <a:off x="1075767" y="1188637"/>
            <a:ext cx="2988234" cy="4480726"/>
          </a:xfrm>
        </p:spPr>
        <p:txBody>
          <a:bodyPr>
            <a:normAutofit/>
          </a:bodyPr>
          <a:lstStyle/>
          <a:p>
            <a:endParaRPr lang="en-GB" sz="6100" dirty="0"/>
          </a:p>
        </p:txBody>
      </p:sp>
      <p:cxnSp>
        <p:nvCxnSpPr>
          <p:cNvPr id="14" name="Straight Connector 13">
            <a:extLst>
              <a:ext uri="{FF2B5EF4-FFF2-40B4-BE49-F238E27FC236}">
                <a16:creationId xmlns:a16="http://schemas.microsoft.com/office/drawing/2014/main" id="{76D98EED-A7DF-3FF7-4F8B-4B503EC13C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138E2EA-065F-4CCB-ED69-073133F86D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 y="731520"/>
            <a:ext cx="10667999" cy="5417820"/>
          </a:xfrm>
          <a:prstGeom prst="rect">
            <a:avLst/>
          </a:prstGeom>
          <a:noFill/>
          <a:ln>
            <a:noFill/>
          </a:ln>
        </p:spPr>
      </p:pic>
    </p:spTree>
    <p:extLst>
      <p:ext uri="{BB962C8B-B14F-4D97-AF65-F5344CB8AC3E}">
        <p14:creationId xmlns:p14="http://schemas.microsoft.com/office/powerpoint/2010/main" val="386566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3842E-D251-8F34-DD8B-D091B8C5318B}"/>
              </a:ext>
            </a:extLst>
          </p:cNvPr>
          <p:cNvSpPr>
            <a:spLocks noGrp="1"/>
          </p:cNvSpPr>
          <p:nvPr>
            <p:ph type="title"/>
          </p:nvPr>
        </p:nvSpPr>
        <p:spPr>
          <a:xfrm>
            <a:off x="1075767" y="1188637"/>
            <a:ext cx="2988234" cy="2147230"/>
          </a:xfrm>
        </p:spPr>
        <p:txBody>
          <a:bodyPr>
            <a:normAutofit/>
          </a:bodyPr>
          <a:lstStyle/>
          <a:p>
            <a:r>
              <a:rPr lang="en-GB" sz="6100" dirty="0"/>
              <a:t>QI Buddy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AD8488-61F5-FD40-04C6-7ABB323F909F}"/>
              </a:ext>
            </a:extLst>
          </p:cNvPr>
          <p:cNvSpPr txBox="1"/>
          <p:nvPr/>
        </p:nvSpPr>
        <p:spPr>
          <a:xfrm>
            <a:off x="4937750" y="1119875"/>
            <a:ext cx="6097348" cy="4431983"/>
          </a:xfrm>
          <a:prstGeom prst="rect">
            <a:avLst/>
          </a:prstGeom>
          <a:noFill/>
        </p:spPr>
        <p:txBody>
          <a:bodyPr wrap="square">
            <a:spAutoFit/>
          </a:bodyPr>
          <a:lstStyle/>
          <a:p>
            <a:pPr algn="l"/>
            <a:r>
              <a:rPr lang="en-GB" sz="2400" b="1" i="0" dirty="0">
                <a:solidFill>
                  <a:srgbClr val="003087"/>
                </a:solidFill>
                <a:effectLst/>
                <a:latin typeface="Frutiger W01"/>
              </a:rPr>
              <a:t>Quality Improvement Buddy </a:t>
            </a:r>
          </a:p>
          <a:p>
            <a:pPr algn="l"/>
            <a:r>
              <a:rPr lang="en-GB" sz="2400" b="0" i="0" dirty="0">
                <a:solidFill>
                  <a:srgbClr val="000000"/>
                </a:solidFill>
                <a:effectLst/>
                <a:latin typeface="Frutiger W01"/>
              </a:rPr>
              <a:t>QI Buddies are Patient Safety Ambassadors who can provide advice and support to colleagues on improvement projects which they are working on.</a:t>
            </a:r>
          </a:p>
          <a:p>
            <a:pPr algn="l"/>
            <a:endParaRPr lang="en-GB" sz="2400" b="0" i="0" dirty="0">
              <a:solidFill>
                <a:srgbClr val="000000"/>
              </a:solidFill>
              <a:effectLst/>
              <a:latin typeface="Frutiger W01"/>
            </a:endParaRPr>
          </a:p>
          <a:p>
            <a:pPr algn="l"/>
            <a:r>
              <a:rPr lang="en-GB" sz="2400" b="0" i="0" dirty="0">
                <a:solidFill>
                  <a:srgbClr val="000000"/>
                </a:solidFill>
                <a:effectLst/>
                <a:latin typeface="Frutiger W01"/>
              </a:rPr>
              <a:t>A directory of QI buddies across the organisation has been created to support colleagues who are embarking on Qi initiatives to enable them to tap into local support in their own area or division</a:t>
            </a:r>
          </a:p>
          <a:p>
            <a:pPr algn="l"/>
            <a:endParaRPr lang="en-GB" b="0" i="0" dirty="0">
              <a:solidFill>
                <a:srgbClr val="000000"/>
              </a:solidFill>
              <a:effectLst/>
              <a:latin typeface="Frutiger W01"/>
            </a:endParaRPr>
          </a:p>
        </p:txBody>
      </p:sp>
      <p:pic>
        <p:nvPicPr>
          <p:cNvPr id="5" name="Picture 4">
            <a:extLst>
              <a:ext uri="{FF2B5EF4-FFF2-40B4-BE49-F238E27FC236}">
                <a16:creationId xmlns:a16="http://schemas.microsoft.com/office/drawing/2014/main" id="{1FBAACCD-58D7-1DCB-4006-399EC580F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238" y="5127539"/>
            <a:ext cx="2495632" cy="10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red and blue figures&#10;&#10;Description automatically generated">
            <a:extLst>
              <a:ext uri="{FF2B5EF4-FFF2-40B4-BE49-F238E27FC236}">
                <a16:creationId xmlns:a16="http://schemas.microsoft.com/office/drawing/2014/main" id="{E82114CC-FE95-B6F9-302D-B77F3C07A20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432" y="3206818"/>
            <a:ext cx="3540589" cy="2822567"/>
          </a:xfrm>
          <a:prstGeom prst="rect">
            <a:avLst/>
          </a:prstGeom>
        </p:spPr>
      </p:pic>
      <p:sp>
        <p:nvSpPr>
          <p:cNvPr id="7" name="TextBox 6">
            <a:extLst>
              <a:ext uri="{FF2B5EF4-FFF2-40B4-BE49-F238E27FC236}">
                <a16:creationId xmlns:a16="http://schemas.microsoft.com/office/drawing/2014/main" id="{C2D8772B-DEDD-4656-A2C4-EE9691732841}"/>
              </a:ext>
            </a:extLst>
          </p:cNvPr>
          <p:cNvSpPr txBox="1"/>
          <p:nvPr/>
        </p:nvSpPr>
        <p:spPr>
          <a:xfrm>
            <a:off x="4931707" y="6956744"/>
            <a:ext cx="5465582" cy="230832"/>
          </a:xfrm>
          <a:prstGeom prst="rect">
            <a:avLst/>
          </a:prstGeom>
          <a:noFill/>
        </p:spPr>
        <p:txBody>
          <a:bodyPr wrap="square" rtlCol="0">
            <a:spAutoFit/>
          </a:bodyPr>
          <a:lstStyle/>
          <a:p>
            <a:r>
              <a:rPr lang="en-GB" sz="900">
                <a:hlinkClick r:id="rId4" tooltip="https://www.deviantart.com/ivofajardo/art/Best-Buddy-361975702"/>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36130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710</TotalTime>
  <Words>2156</Words>
  <Application>Microsoft Office PowerPoint</Application>
  <PresentationFormat>Widescreen</PresentationFormat>
  <Paragraphs>180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Aptos Display</vt:lpstr>
      <vt:lpstr>Arial</vt:lpstr>
      <vt:lpstr>Frutiger W01</vt:lpstr>
      <vt:lpstr>Google Sans</vt:lpstr>
      <vt:lpstr>Segoe UI</vt:lpstr>
      <vt:lpstr>Segoe UI Symbol</vt:lpstr>
      <vt:lpstr>Office Theme</vt:lpstr>
      <vt:lpstr>PowerPoint Presentation</vt:lpstr>
      <vt:lpstr>Quality</vt:lpstr>
      <vt:lpstr>Quality Improvement (QI)</vt:lpstr>
      <vt:lpstr>QI Improving 2Gether </vt:lpstr>
      <vt:lpstr>QI Improving 2Gether</vt:lpstr>
      <vt:lpstr>QI Huddles</vt:lpstr>
      <vt:lpstr>PowerPoint Presentation</vt:lpstr>
      <vt:lpstr>PowerPoint Presentation</vt:lpstr>
      <vt:lpstr>QI Buddy</vt:lpstr>
      <vt:lpstr>QI Examples </vt:lpstr>
      <vt:lpstr>QI Examples </vt:lpstr>
      <vt:lpstr>QI and Essentials of care </vt:lpstr>
      <vt:lpstr>PowerPoint Presentation</vt:lpstr>
      <vt:lpstr>Trust Values </vt:lpstr>
      <vt:lpstr>Trust Values </vt:lpstr>
      <vt:lpstr>Learning from Excellence ( LFE)</vt:lpstr>
      <vt:lpstr>PowerPoint Presentation</vt:lpstr>
      <vt:lpstr> </vt:lpstr>
      <vt:lpstr> </vt:lpstr>
      <vt:lpstr>PowerPoint Presentation</vt:lpstr>
      <vt:lpstr>PowerPoint Presentation</vt:lpstr>
      <vt:lpstr>Nominations </vt:lpstr>
      <vt:lpstr> </vt:lpstr>
      <vt:lpstr> </vt:lpstr>
      <vt:lpstr> </vt:lpstr>
      <vt:lpstr> </vt:lpstr>
      <vt:lpstr>Golden Apples</vt:lpstr>
      <vt:lpstr>PowerPoint Presentation</vt:lpstr>
      <vt:lpstr>PowerPoint Presentation</vt:lpstr>
      <vt:lpstr>PowerPoint Presentation</vt:lpstr>
      <vt:lpstr>PowerPoint Presentation</vt:lpstr>
      <vt:lpstr>Learning from Excellence – Golden Apple</vt:lpstr>
      <vt:lpstr>Learning from Excellence – Golden Apple</vt:lpstr>
      <vt:lpstr>Learning from Excellence – Golden Apple</vt:lpstr>
      <vt:lpstr>Learning from Excellence – Golden Apple</vt:lpstr>
      <vt:lpstr> </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COOKSEY, Clare (BIRMINGHAM COMMUNITY HEALTHCARE NHS FOUNDATION TRUST)</dc:creator>
  <cp:lastModifiedBy>Guru Bhapinder</cp:lastModifiedBy>
  <cp:revision>8</cp:revision>
  <dcterms:created xsi:type="dcterms:W3CDTF">2024-10-15T13:37:07Z</dcterms:created>
  <dcterms:modified xsi:type="dcterms:W3CDTF">2025-01-22T10:23:46Z</dcterms:modified>
</cp:coreProperties>
</file>