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Lst>
  <p:notesMasterIdLst>
    <p:notesMasterId r:id="rId40"/>
  </p:notesMasterIdLst>
  <p:sldIdLst>
    <p:sldId id="256" r:id="rId3"/>
    <p:sldId id="406" r:id="rId4"/>
    <p:sldId id="276" r:id="rId5"/>
    <p:sldId id="541" r:id="rId6"/>
    <p:sldId id="300" r:id="rId7"/>
    <p:sldId id="278" r:id="rId8"/>
    <p:sldId id="279" r:id="rId9"/>
    <p:sldId id="280" r:id="rId10"/>
    <p:sldId id="281" r:id="rId11"/>
    <p:sldId id="282" r:id="rId12"/>
    <p:sldId id="496" r:id="rId13"/>
    <p:sldId id="393" r:id="rId14"/>
    <p:sldId id="538" r:id="rId15"/>
    <p:sldId id="441" r:id="rId16"/>
    <p:sldId id="495" r:id="rId17"/>
    <p:sldId id="540" r:id="rId18"/>
    <p:sldId id="443" r:id="rId19"/>
    <p:sldId id="487" r:id="rId20"/>
    <p:sldId id="283" r:id="rId21"/>
    <p:sldId id="284" r:id="rId22"/>
    <p:sldId id="285" r:id="rId23"/>
    <p:sldId id="286" r:id="rId24"/>
    <p:sldId id="288" r:id="rId25"/>
    <p:sldId id="289" r:id="rId26"/>
    <p:sldId id="542" r:id="rId27"/>
    <p:sldId id="290" r:id="rId28"/>
    <p:sldId id="291" r:id="rId29"/>
    <p:sldId id="292" r:id="rId30"/>
    <p:sldId id="293" r:id="rId31"/>
    <p:sldId id="543" r:id="rId32"/>
    <p:sldId id="294" r:id="rId33"/>
    <p:sldId id="295" r:id="rId34"/>
    <p:sldId id="296" r:id="rId35"/>
    <p:sldId id="297" r:id="rId36"/>
    <p:sldId id="298" r:id="rId37"/>
    <p:sldId id="299" r:id="rId38"/>
    <p:sldId id="27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3" d="100"/>
          <a:sy n="73" d="100"/>
        </p:scale>
        <p:origin x="108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3CAF0D-F020-4143-AE3D-8702BA7DD161}" type="datetimeFigureOut">
              <a:rPr lang="en-GB" smtClean="0"/>
              <a:t>04/08/2024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5EE9E30-3A47-4D64-A9F4-2C5B338D6769}" type="slidenum">
              <a:rPr lang="en-GB" smtClean="0"/>
              <a:t>‹#›</a:t>
            </a:fld>
            <a:endParaRPr lang="en-GB"/>
          </a:p>
        </p:txBody>
      </p:sp>
    </p:spTree>
    <p:extLst>
      <p:ext uri="{BB962C8B-B14F-4D97-AF65-F5344CB8AC3E}">
        <p14:creationId xmlns:p14="http://schemas.microsoft.com/office/powerpoint/2010/main" val="3280666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Skin changes with ageing, poor posture, poor mobility, devices such as tubing and splints, poor circulation, poor sensation, contractures, poor nutrition and hydration; COVID, Incontinence, chronic diseases, concordance</a:t>
            </a:r>
          </a:p>
        </p:txBody>
      </p:sp>
      <p:sp>
        <p:nvSpPr>
          <p:cNvPr id="4" name="Slide Number Placeholder 3"/>
          <p:cNvSpPr>
            <a:spLocks noGrp="1"/>
          </p:cNvSpPr>
          <p:nvPr>
            <p:ph type="sldNum" sz="quarter" idx="5"/>
          </p:nvPr>
        </p:nvSpPr>
        <p:spPr/>
        <p:txBody>
          <a:bodyPr/>
          <a:lstStyle/>
          <a:p>
            <a:fld id="{35EE9E30-3A47-4D64-A9F4-2C5B338D6769}" type="slidenum">
              <a:rPr lang="en-GB" smtClean="0"/>
              <a:t>6</a:t>
            </a:fld>
            <a:endParaRPr lang="en-GB"/>
          </a:p>
        </p:txBody>
      </p:sp>
    </p:spTree>
    <p:extLst>
      <p:ext uri="{BB962C8B-B14F-4D97-AF65-F5344CB8AC3E}">
        <p14:creationId xmlns:p14="http://schemas.microsoft.com/office/powerpoint/2010/main" val="3174275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Develop a care plan based on the level of risk</a:t>
            </a:r>
          </a:p>
        </p:txBody>
      </p:sp>
      <p:sp>
        <p:nvSpPr>
          <p:cNvPr id="4" name="Slide Number Placeholder 3"/>
          <p:cNvSpPr>
            <a:spLocks noGrp="1"/>
          </p:cNvSpPr>
          <p:nvPr>
            <p:ph type="sldNum" sz="quarter" idx="5"/>
          </p:nvPr>
        </p:nvSpPr>
        <p:spPr/>
        <p:txBody>
          <a:bodyPr/>
          <a:lstStyle/>
          <a:p>
            <a:fld id="{35EE9E30-3A47-4D64-A9F4-2C5B338D6769}" type="slidenum">
              <a:rPr lang="en-GB" smtClean="0"/>
              <a:t>7</a:t>
            </a:fld>
            <a:endParaRPr lang="en-GB"/>
          </a:p>
        </p:txBody>
      </p:sp>
    </p:spTree>
    <p:extLst>
      <p:ext uri="{BB962C8B-B14F-4D97-AF65-F5344CB8AC3E}">
        <p14:creationId xmlns:p14="http://schemas.microsoft.com/office/powerpoint/2010/main" val="411560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EE9E30-3A47-4D64-A9F4-2C5B338D6769}" type="slidenum">
              <a:rPr lang="en-GB" smtClean="0"/>
              <a:t>8</a:t>
            </a:fld>
            <a:endParaRPr lang="en-GB"/>
          </a:p>
        </p:txBody>
      </p:sp>
    </p:spTree>
    <p:extLst>
      <p:ext uri="{BB962C8B-B14F-4D97-AF65-F5344CB8AC3E}">
        <p14:creationId xmlns:p14="http://schemas.microsoft.com/office/powerpoint/2010/main" val="369279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EE9E30-3A47-4D64-A9F4-2C5B338D6769}" type="slidenum">
              <a:rPr lang="en-GB" smtClean="0"/>
              <a:t>9</a:t>
            </a:fld>
            <a:endParaRPr lang="en-GB"/>
          </a:p>
        </p:txBody>
      </p:sp>
    </p:spTree>
    <p:extLst>
      <p:ext uri="{BB962C8B-B14F-4D97-AF65-F5344CB8AC3E}">
        <p14:creationId xmlns:p14="http://schemas.microsoft.com/office/powerpoint/2010/main" val="2839602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EE9E30-3A47-4D64-A9F4-2C5B338D6769}" type="slidenum">
              <a:rPr lang="en-GB" smtClean="0"/>
              <a:t>14</a:t>
            </a:fld>
            <a:endParaRPr lang="en-GB"/>
          </a:p>
        </p:txBody>
      </p:sp>
    </p:spTree>
    <p:extLst>
      <p:ext uri="{BB962C8B-B14F-4D97-AF65-F5344CB8AC3E}">
        <p14:creationId xmlns:p14="http://schemas.microsoft.com/office/powerpoint/2010/main" val="248350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EE9E30-3A47-4D64-A9F4-2C5B338D6769}" type="slidenum">
              <a:rPr lang="en-GB" smtClean="0"/>
              <a:t>15</a:t>
            </a:fld>
            <a:endParaRPr lang="en-GB"/>
          </a:p>
        </p:txBody>
      </p:sp>
    </p:spTree>
    <p:extLst>
      <p:ext uri="{BB962C8B-B14F-4D97-AF65-F5344CB8AC3E}">
        <p14:creationId xmlns:p14="http://schemas.microsoft.com/office/powerpoint/2010/main" val="121537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EE9E30-3A47-4D64-A9F4-2C5B338D6769}" type="slidenum">
              <a:rPr lang="en-GB" smtClean="0"/>
              <a:t>16</a:t>
            </a:fld>
            <a:endParaRPr lang="en-GB"/>
          </a:p>
        </p:txBody>
      </p:sp>
    </p:spTree>
    <p:extLst>
      <p:ext uri="{BB962C8B-B14F-4D97-AF65-F5344CB8AC3E}">
        <p14:creationId xmlns:p14="http://schemas.microsoft.com/office/powerpoint/2010/main" val="3055408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19 next</a:t>
            </a:r>
          </a:p>
        </p:txBody>
      </p:sp>
      <p:sp>
        <p:nvSpPr>
          <p:cNvPr id="4" name="Slide Number Placeholder 3"/>
          <p:cNvSpPr>
            <a:spLocks noGrp="1"/>
          </p:cNvSpPr>
          <p:nvPr>
            <p:ph type="sldNum" sz="quarter" idx="5"/>
          </p:nvPr>
        </p:nvSpPr>
        <p:spPr/>
        <p:txBody>
          <a:bodyPr/>
          <a:lstStyle/>
          <a:p>
            <a:fld id="{35EE9E30-3A47-4D64-A9F4-2C5B338D6769}" type="slidenum">
              <a:rPr lang="en-GB" smtClean="0"/>
              <a:t>17</a:t>
            </a:fld>
            <a:endParaRPr lang="en-GB"/>
          </a:p>
        </p:txBody>
      </p:sp>
    </p:spTree>
    <p:extLst>
      <p:ext uri="{BB962C8B-B14F-4D97-AF65-F5344CB8AC3E}">
        <p14:creationId xmlns:p14="http://schemas.microsoft.com/office/powerpoint/2010/main" val="1912785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IAD, </a:t>
            </a:r>
            <a:r>
              <a:rPr lang="en-GB" dirty="0" err="1"/>
              <a:t>Interigo</a:t>
            </a:r>
            <a:r>
              <a:rPr lang="en-GB" dirty="0"/>
              <a:t>, secretions, peristomal, maceration</a:t>
            </a:r>
          </a:p>
        </p:txBody>
      </p:sp>
      <p:sp>
        <p:nvSpPr>
          <p:cNvPr id="4" name="Slide Number Placeholder 3"/>
          <p:cNvSpPr>
            <a:spLocks noGrp="1"/>
          </p:cNvSpPr>
          <p:nvPr>
            <p:ph type="sldNum" sz="quarter" idx="5"/>
          </p:nvPr>
        </p:nvSpPr>
        <p:spPr/>
        <p:txBody>
          <a:bodyPr/>
          <a:lstStyle/>
          <a:p>
            <a:fld id="{35EE9E30-3A47-4D64-A9F4-2C5B338D6769}" type="slidenum">
              <a:rPr lang="en-GB" smtClean="0"/>
              <a:t>26</a:t>
            </a:fld>
            <a:endParaRPr lang="en-GB"/>
          </a:p>
        </p:txBody>
      </p:sp>
    </p:spTree>
    <p:extLst>
      <p:ext uri="{BB962C8B-B14F-4D97-AF65-F5344CB8AC3E}">
        <p14:creationId xmlns:p14="http://schemas.microsoft.com/office/powerpoint/2010/main" val="33320323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6" name="Picture 2" descr="C:\Users\michelle.minott\Desktop\Powerpoint slide.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512"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1916832"/>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645024"/>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355262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D7A596-F16C-47F2-B629-4AB4E2940C16}"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3880393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D7A596-F16C-47F2-B629-4AB4E2940C16}"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178443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D7A596-F16C-47F2-B629-4AB4E2940C16}"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265203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D7A596-F16C-47F2-B629-4AB4E2940C16}"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389296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050" name="Picture 2" descr="C:\Users\michelle.minott\Desktop\Powerpoint slide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5410944" cy="1143000"/>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1772817"/>
            <a:ext cx="8229600" cy="41044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82686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800">
                <a:latin typeface="Arial Rounded MT Bold" panose="020F070403050403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rial Rounded MT Bold" panose="020F07040305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AD7A596-F16C-47F2-B629-4AB4E2940C16}"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404104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atin typeface="Arial Rounded MT Bold" panose="020F07040305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Rounded MT Bold" panose="020F0704030504030204" pitchFamily="34" charset="0"/>
              </a:defRPr>
            </a:lvl1pPr>
            <a:lvl2pPr>
              <a:defRPr>
                <a:latin typeface="Arial Rounded MT Bold" panose="020F0704030504030204" pitchFamily="34" charset="0"/>
              </a:defRPr>
            </a:lvl2pPr>
            <a:lvl3pPr>
              <a:defRPr>
                <a:latin typeface="Arial Rounded MT Bold" panose="020F0704030504030204" pitchFamily="34" charset="0"/>
              </a:defRPr>
            </a:lvl3pPr>
            <a:lvl4pPr>
              <a:defRPr>
                <a:latin typeface="Arial Rounded MT Bold" panose="020F0704030504030204" pitchFamily="34" charset="0"/>
              </a:defRPr>
            </a:lvl4pPr>
            <a:lvl5pPr>
              <a:defRPr>
                <a:latin typeface="Arial Rounded MT Bold" panose="020F07040305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D7A596-F16C-47F2-B629-4AB4E2940C16}"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1351205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D7A596-F16C-47F2-B629-4AB4E2940C16}" type="datetimeFigureOut">
              <a:rPr lang="en-US" smtClean="0"/>
              <a:t>8/4/2024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1498284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D7A596-F16C-47F2-B629-4AB4E2940C16}" type="datetimeFigureOut">
              <a:rPr lang="en-US" smtClean="0"/>
              <a:t>8/4/2024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2483009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D7A596-F16C-47F2-B629-4AB4E2940C16}" type="datetimeFigureOut">
              <a:rPr lang="en-US" smtClean="0"/>
              <a:t>8/4/2024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3106762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D7A596-F16C-47F2-B629-4AB4E2940C16}" type="datetimeFigureOut">
              <a:rPr lang="en-US" smtClean="0"/>
              <a:t>8/4/2024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218708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D7A596-F16C-47F2-B629-4AB4E2940C16}" type="datetimeFigureOut">
              <a:rPr lang="en-US" smtClean="0"/>
              <a:t>8/4/2024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511D7E-0323-4DA8-91B8-3320FA1354DE}" type="slidenum">
              <a:rPr lang="en-US" smtClean="0"/>
              <a:t>‹#›</a:t>
            </a:fld>
            <a:endParaRPr lang="en-US"/>
          </a:p>
        </p:txBody>
      </p:sp>
    </p:spTree>
    <p:extLst>
      <p:ext uri="{BB962C8B-B14F-4D97-AF65-F5344CB8AC3E}">
        <p14:creationId xmlns:p14="http://schemas.microsoft.com/office/powerpoint/2010/main" val="928838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1DF2B-26F1-45C2-AA75-8A575ACA0ADE}" type="datetimeFigureOut">
              <a:rPr lang="en-GB" smtClean="0"/>
              <a:t>04/08/2024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409AB-BD3F-4709-A591-BC582EC026D6}" type="slidenum">
              <a:rPr lang="en-GB" smtClean="0"/>
              <a:t>‹#›</a:t>
            </a:fld>
            <a:endParaRPr lang="en-GB"/>
          </a:p>
        </p:txBody>
      </p:sp>
    </p:spTree>
    <p:extLst>
      <p:ext uri="{BB962C8B-B14F-4D97-AF65-F5344CB8AC3E}">
        <p14:creationId xmlns:p14="http://schemas.microsoft.com/office/powerpoint/2010/main" val="314328353"/>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7A596-F16C-47F2-B629-4AB4E2940C16}" type="datetimeFigureOut">
              <a:rPr lang="en-US" smtClean="0"/>
              <a:t>8/4/2024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511D7E-0323-4DA8-91B8-3320FA1354DE}" type="slidenum">
              <a:rPr lang="en-US" smtClean="0"/>
              <a:t>‹#›</a:t>
            </a:fld>
            <a:endParaRPr lang="en-US"/>
          </a:p>
        </p:txBody>
      </p:sp>
    </p:spTree>
    <p:extLst>
      <p:ext uri="{BB962C8B-B14F-4D97-AF65-F5344CB8AC3E}">
        <p14:creationId xmlns:p14="http://schemas.microsoft.com/office/powerpoint/2010/main" val="254015005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914400" rtl="0" eaLnBrk="1" latinLnBrk="0" hangingPunct="1">
        <a:lnSpc>
          <a:spcPct val="90000"/>
        </a:lnSpc>
        <a:spcBef>
          <a:spcPct val="0"/>
        </a:spcBef>
        <a:buNone/>
        <a:defRPr sz="4000" kern="1200">
          <a:solidFill>
            <a:schemeClr val="tx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Rounded MT Bold" panose="020F07040305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Rounded MT Bold" panose="020F07040305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Rounded MT Bold" panose="020F07040305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Rounded MT Bold" panose="020F07040305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36.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6.emf"/><Relationship Id="rId2"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2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slides/_rels/slide2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slideLayout" Target="../slideLayouts/slideLayout2.xml"/><Relationship Id="rId5" Type="http://schemas.openxmlformats.org/officeDocument/2006/relationships/image" Target="../media/image74.emf"/><Relationship Id="rId4" Type="http://schemas.openxmlformats.org/officeDocument/2006/relationships/image" Target="../media/image73.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Pressure Ulcer Prevention</a:t>
            </a:r>
          </a:p>
        </p:txBody>
      </p:sp>
      <p:sp>
        <p:nvSpPr>
          <p:cNvPr id="3" name="Subtitle 2"/>
          <p:cNvSpPr>
            <a:spLocks noGrp="1"/>
          </p:cNvSpPr>
          <p:nvPr>
            <p:ph type="subTitle" idx="1"/>
          </p:nvPr>
        </p:nvSpPr>
        <p:spPr>
          <a:xfrm>
            <a:off x="1371600" y="2989441"/>
            <a:ext cx="6400800" cy="1320552"/>
          </a:xfrm>
        </p:spPr>
        <p:txBody>
          <a:bodyPr/>
          <a:lstStyle/>
          <a:p>
            <a:r>
              <a:rPr lang="en-GB" dirty="0"/>
              <a:t>Tissue Viability</a:t>
            </a:r>
          </a:p>
        </p:txBody>
      </p:sp>
      <p:pic>
        <p:nvPicPr>
          <p:cNvPr id="4" name="Picture 3">
            <a:extLst>
              <a:ext uri="{FF2B5EF4-FFF2-40B4-BE49-F238E27FC236}">
                <a16:creationId xmlns:a16="http://schemas.microsoft.com/office/drawing/2014/main" id="{3C7BA997-35D8-A1B0-B0DA-C3166E0920CB}"/>
              </a:ext>
            </a:extLst>
          </p:cNvPr>
          <p:cNvPicPr>
            <a:picLocks noChangeAspect="1"/>
          </p:cNvPicPr>
          <p:nvPr/>
        </p:nvPicPr>
        <p:blipFill rotWithShape="1">
          <a:blip r:embed="rId2"/>
          <a:srcRect l="6688" t="23387" r="7500" b="13583"/>
          <a:stretch/>
        </p:blipFill>
        <p:spPr>
          <a:xfrm>
            <a:off x="1705009" y="4005064"/>
            <a:ext cx="5733982" cy="2367914"/>
          </a:xfrm>
          <a:prstGeom prst="rect">
            <a:avLst/>
          </a:prstGeom>
        </p:spPr>
      </p:pic>
    </p:spTree>
    <p:extLst>
      <p:ext uri="{BB962C8B-B14F-4D97-AF65-F5344CB8AC3E}">
        <p14:creationId xmlns:p14="http://schemas.microsoft.com/office/powerpoint/2010/main" val="975092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EFA85-8816-9CF5-6945-7049632F54C6}"/>
              </a:ext>
            </a:extLst>
          </p:cNvPr>
          <p:cNvSpPr>
            <a:spLocks noGrp="1"/>
          </p:cNvSpPr>
          <p:nvPr>
            <p:ph type="title"/>
          </p:nvPr>
        </p:nvSpPr>
        <p:spPr/>
        <p:txBody>
          <a:bodyPr>
            <a:noAutofit/>
          </a:bodyPr>
          <a:lstStyle/>
          <a:p>
            <a:r>
              <a:rPr lang="en-GB" sz="3600" b="1" i="0" u="none" strike="noStrike" baseline="0" dirty="0">
                <a:solidFill>
                  <a:srgbClr val="000000"/>
                </a:solidFill>
                <a:latin typeface="Calibri Light" panose="020F0302020204030204" pitchFamily="34" charset="0"/>
                <a:cs typeface="Calibri Light" panose="020F0302020204030204" pitchFamily="34" charset="0"/>
              </a:rPr>
              <a:t>Skin Inspection </a:t>
            </a:r>
            <a:br>
              <a:rPr lang="en-GB" sz="3600" b="1" i="0" u="none" strike="noStrike" baseline="0" dirty="0">
                <a:solidFill>
                  <a:srgbClr val="000000"/>
                </a:solidFill>
                <a:latin typeface="Calibri Light" panose="020F0302020204030204" pitchFamily="34" charset="0"/>
                <a:cs typeface="Calibri Light" panose="020F0302020204030204" pitchFamily="34" charset="0"/>
              </a:rPr>
            </a:br>
            <a:r>
              <a:rPr lang="en-GB" sz="3600" b="1" i="0" u="none" strike="noStrike" baseline="0" dirty="0">
                <a:solidFill>
                  <a:srgbClr val="000000"/>
                </a:solidFill>
                <a:latin typeface="Calibri Light" panose="020F0302020204030204" pitchFamily="34" charset="0"/>
                <a:cs typeface="Calibri Light" panose="020F0302020204030204" pitchFamily="34" charset="0"/>
              </a:rPr>
              <a:t>Identifying Pressure </a:t>
            </a:r>
            <a:r>
              <a:rPr lang="en-GB" sz="3600" b="1" dirty="0">
                <a:solidFill>
                  <a:srgbClr val="000000"/>
                </a:solidFill>
                <a:latin typeface="Calibri Light" panose="020F0302020204030204" pitchFamily="34" charset="0"/>
                <a:cs typeface="Calibri Light" panose="020F0302020204030204" pitchFamily="34" charset="0"/>
              </a:rPr>
              <a:t>U</a:t>
            </a:r>
            <a:r>
              <a:rPr lang="en-GB" sz="3600" b="1" i="0" u="none" strike="noStrike" baseline="0" dirty="0">
                <a:solidFill>
                  <a:srgbClr val="000000"/>
                </a:solidFill>
                <a:latin typeface="Calibri Light" panose="020F0302020204030204" pitchFamily="34" charset="0"/>
                <a:cs typeface="Calibri Light" panose="020F0302020204030204" pitchFamily="34" charset="0"/>
              </a:rPr>
              <a:t>lcers</a:t>
            </a:r>
            <a:endParaRPr lang="en-GB" sz="3600" b="1"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92609BEB-E6AB-9E8D-6129-7F14DABEAA4B}"/>
              </a:ext>
            </a:extLst>
          </p:cNvPr>
          <p:cNvSpPr>
            <a:spLocks noGrp="1"/>
          </p:cNvSpPr>
          <p:nvPr>
            <p:ph idx="1"/>
          </p:nvPr>
        </p:nvSpPr>
        <p:spPr>
          <a:xfrm>
            <a:off x="457200" y="1800953"/>
            <a:ext cx="8229600" cy="4104456"/>
          </a:xfrm>
        </p:spPr>
        <p:txBody>
          <a:bodyPr>
            <a:normAutofit/>
          </a:bodyPr>
          <a:lstStyle/>
          <a:p>
            <a:pPr marL="0" indent="0" algn="l">
              <a:buNone/>
            </a:pPr>
            <a:endParaRPr lang="en-GB" sz="1800" b="0" i="0" u="none" strike="noStrike" baseline="0" dirty="0">
              <a:solidFill>
                <a:srgbClr val="000000"/>
              </a:solidFill>
              <a:latin typeface="Arial Rounded MT Bold" panose="020F0704030504030204" pitchFamily="34" charset="0"/>
            </a:endParaRPr>
          </a:p>
          <a:p>
            <a:r>
              <a:rPr lang="en-GB" sz="1800" b="0" i="0" u="none" strike="noStrike" baseline="0" dirty="0">
                <a:solidFill>
                  <a:srgbClr val="000000"/>
                </a:solidFill>
                <a:latin typeface="Arial Rounded MT Bold" panose="020F0704030504030204" pitchFamily="34" charset="0"/>
              </a:rPr>
              <a:t>History	Sustained pressure</a:t>
            </a:r>
          </a:p>
          <a:p>
            <a:r>
              <a:rPr lang="en-GB" sz="1800" b="0" i="0" u="none" strike="noStrike" baseline="0" dirty="0">
                <a:solidFill>
                  <a:srgbClr val="000000"/>
                </a:solidFill>
                <a:latin typeface="Arial Rounded MT Bold" panose="020F0704030504030204" pitchFamily="34" charset="0"/>
              </a:rPr>
              <a:t>Location	Bony prominence or under a device</a:t>
            </a:r>
          </a:p>
          <a:p>
            <a:r>
              <a:rPr lang="en-GB" sz="1800" b="0" i="0" u="none" strike="noStrike" baseline="0" dirty="0">
                <a:solidFill>
                  <a:srgbClr val="000000"/>
                </a:solidFill>
                <a:latin typeface="Arial Rounded MT Bold" panose="020F0704030504030204" pitchFamily="34" charset="0"/>
              </a:rPr>
              <a:t>Appearance 	Circular or oval shaped </a:t>
            </a:r>
          </a:p>
          <a:p>
            <a:endParaRPr lang="en-GB" sz="1800" dirty="0">
              <a:solidFill>
                <a:srgbClr val="000000"/>
              </a:solidFill>
              <a:latin typeface="Arial Rounded MT Bold" panose="020F0704030504030204" pitchFamily="34" charset="0"/>
            </a:endParaRPr>
          </a:p>
          <a:p>
            <a:r>
              <a:rPr lang="en-GB" sz="1800" b="0" i="0" u="none" strike="noStrike" baseline="0" dirty="0">
                <a:solidFill>
                  <a:srgbClr val="000000"/>
                </a:solidFill>
                <a:latin typeface="Arial Rounded MT Bold" panose="020F0704030504030204" pitchFamily="34" charset="0"/>
              </a:rPr>
              <a:t>Caucasian skin			Dark toned skin</a:t>
            </a:r>
          </a:p>
          <a:p>
            <a:pPr marL="0" indent="0">
              <a:buNone/>
            </a:pPr>
            <a:r>
              <a:rPr lang="en-GB" sz="1800" dirty="0">
                <a:solidFill>
                  <a:srgbClr val="000000"/>
                </a:solidFill>
                <a:latin typeface="Arial Rounded MT Bold" panose="020F0704030504030204" pitchFamily="34" charset="0"/>
              </a:rPr>
              <a:t>       </a:t>
            </a:r>
            <a:r>
              <a:rPr lang="en-GB" sz="1800" b="0" i="0" u="none" strike="noStrike" baseline="0" dirty="0">
                <a:solidFill>
                  <a:srgbClr val="000000"/>
                </a:solidFill>
                <a:latin typeface="Arial Rounded MT Bold" panose="020F0704030504030204" pitchFamily="34" charset="0"/>
              </a:rPr>
              <a:t>Persistent blanching erythema </a:t>
            </a:r>
            <a:br>
              <a:rPr lang="en-GB" sz="1800" b="0" i="0" u="none" strike="noStrike" baseline="0" dirty="0">
                <a:solidFill>
                  <a:srgbClr val="000000"/>
                </a:solidFill>
                <a:latin typeface="Arial Rounded MT Bold" panose="020F0704030504030204" pitchFamily="34" charset="0"/>
              </a:rPr>
            </a:br>
            <a:r>
              <a:rPr lang="en-GB" sz="1800" b="0" i="0" u="none" strike="noStrike" baseline="0" dirty="0">
                <a:solidFill>
                  <a:srgbClr val="000000"/>
                </a:solidFill>
                <a:latin typeface="Arial Rounded MT Bold" panose="020F0704030504030204" pitchFamily="34" charset="0"/>
              </a:rPr>
              <a:t>       redness from pressure should </a:t>
            </a:r>
            <a:br>
              <a:rPr lang="en-GB" sz="1800" b="0" i="0" u="none" strike="noStrike" baseline="0" dirty="0">
                <a:solidFill>
                  <a:srgbClr val="000000"/>
                </a:solidFill>
                <a:latin typeface="Arial Rounded MT Bold" panose="020F0704030504030204" pitchFamily="34" charset="0"/>
              </a:rPr>
            </a:br>
            <a:r>
              <a:rPr lang="en-GB" sz="1800" b="0" i="0" u="none" strike="noStrike" baseline="0" dirty="0">
                <a:solidFill>
                  <a:srgbClr val="000000"/>
                </a:solidFill>
                <a:latin typeface="Arial Rounded MT Bold" panose="020F0704030504030204" pitchFamily="34" charset="0"/>
              </a:rPr>
              <a:t>       resolve within 20 minutes of </a:t>
            </a:r>
            <a:br>
              <a:rPr lang="en-GB" sz="1800" b="0" i="0" u="none" strike="noStrike" baseline="0" dirty="0">
                <a:solidFill>
                  <a:srgbClr val="000000"/>
                </a:solidFill>
                <a:latin typeface="Arial Rounded MT Bold" panose="020F0704030504030204" pitchFamily="34" charset="0"/>
              </a:rPr>
            </a:br>
            <a:r>
              <a:rPr lang="en-GB" sz="1800" b="0" i="0" u="none" strike="noStrike" baseline="0" dirty="0">
                <a:solidFill>
                  <a:srgbClr val="000000"/>
                </a:solidFill>
                <a:latin typeface="Arial Rounded MT Bold" panose="020F0704030504030204" pitchFamily="34" charset="0"/>
              </a:rPr>
              <a:t>       off-loading</a:t>
            </a:r>
            <a:br>
              <a:rPr lang="en-GB" sz="1800" b="0" i="0" u="none" strike="noStrike" baseline="0" dirty="0">
                <a:solidFill>
                  <a:srgbClr val="000000"/>
                </a:solidFill>
                <a:latin typeface="Arial Rounded MT Bold" panose="020F0704030504030204" pitchFamily="34" charset="0"/>
              </a:rPr>
            </a:br>
            <a:r>
              <a:rPr lang="en-GB" sz="1800" b="0" i="0" u="none" strike="noStrike" baseline="0" dirty="0">
                <a:solidFill>
                  <a:srgbClr val="000000"/>
                </a:solidFill>
                <a:latin typeface="Arial Rounded MT Bold" panose="020F0704030504030204" pitchFamily="34" charset="0"/>
              </a:rPr>
              <a:t>        </a:t>
            </a:r>
            <a:r>
              <a:rPr lang="it-IT" sz="1800" b="0" i="0" u="none" strike="noStrike" baseline="0" dirty="0">
                <a:solidFill>
                  <a:srgbClr val="000000"/>
                </a:solidFill>
                <a:latin typeface="Arial Rounded MT Bold" panose="020F0704030504030204" pitchFamily="34" charset="0"/>
              </a:rPr>
              <a:t>Non-blanching erythema = category 1 PU</a:t>
            </a:r>
          </a:p>
          <a:p>
            <a:endParaRPr lang="en-GB" sz="1800" b="0" i="0" u="none" strike="noStrike" baseline="0" dirty="0">
              <a:solidFill>
                <a:srgbClr val="000000"/>
              </a:solidFill>
              <a:latin typeface="Arial Rounded MT Bold" panose="020F0704030504030204" pitchFamily="34" charset="0"/>
            </a:endParaRPr>
          </a:p>
          <a:p>
            <a:endParaRPr lang="en-GB" sz="1800" b="0" i="0" u="none" strike="noStrike" baseline="0" dirty="0">
              <a:solidFill>
                <a:srgbClr val="000000"/>
              </a:solidFill>
              <a:latin typeface="Arial Rounded MT Bold" panose="020F0704030504030204" pitchFamily="34" charset="0"/>
            </a:endParaRPr>
          </a:p>
          <a:p>
            <a:endParaRPr lang="en-GB" sz="1800" b="0" i="0" u="none" strike="noStrike" baseline="0" dirty="0">
              <a:solidFill>
                <a:srgbClr val="000000"/>
              </a:solidFill>
              <a:latin typeface="Arial Rounded MT Bold" panose="020F0704030504030204" pitchFamily="34" charset="0"/>
            </a:endParaRPr>
          </a:p>
          <a:p>
            <a:endParaRPr lang="en-GB" sz="1800" b="0" i="0" u="none" strike="noStrike" baseline="0" dirty="0">
              <a:solidFill>
                <a:srgbClr val="000000"/>
              </a:solidFill>
              <a:latin typeface="Arial Rounded MT Bold" panose="020F0704030504030204" pitchFamily="34" charset="0"/>
            </a:endParaRPr>
          </a:p>
          <a:p>
            <a:endParaRPr lang="en-GB" sz="1800" b="0" i="0" u="none" strike="noStrike" baseline="0" dirty="0">
              <a:solidFill>
                <a:srgbClr val="000000"/>
              </a:solidFill>
              <a:latin typeface="Arial Rounded MT Bold" panose="020F0704030504030204" pitchFamily="34" charset="0"/>
            </a:endParaRPr>
          </a:p>
          <a:p>
            <a:endParaRPr lang="en-GB" sz="1800" dirty="0">
              <a:solidFill>
                <a:srgbClr val="000000"/>
              </a:solidFill>
              <a:latin typeface="Arial Rounded MT Bold" panose="020F0704030504030204" pitchFamily="34" charset="0"/>
            </a:endParaRPr>
          </a:p>
          <a:p>
            <a:endParaRPr lang="en-GB" sz="1800" b="0" i="0" u="none" strike="noStrike" baseline="0" dirty="0">
              <a:solidFill>
                <a:srgbClr val="000000"/>
              </a:solidFill>
              <a:latin typeface="Arial Rounded MT Bold" panose="020F0704030504030204" pitchFamily="34" charset="0"/>
            </a:endParaRPr>
          </a:p>
          <a:p>
            <a:pPr marL="0" indent="0">
              <a:buNone/>
            </a:pPr>
            <a:endParaRPr lang="en-GB" sz="1800" b="0" i="0" u="none" strike="noStrike" baseline="0" dirty="0">
              <a:solidFill>
                <a:srgbClr val="000000"/>
              </a:solidFill>
              <a:latin typeface="Arial Rounded MT Bold" panose="020F0704030504030204" pitchFamily="34" charset="0"/>
            </a:endParaRPr>
          </a:p>
          <a:p>
            <a:pPr marL="0" indent="0">
              <a:buNone/>
            </a:pPr>
            <a:endParaRPr lang="en-GB" sz="1800" dirty="0">
              <a:solidFill>
                <a:srgbClr val="000000"/>
              </a:solidFill>
              <a:latin typeface="Arial Rounded MT Bold" panose="020F0704030504030204" pitchFamily="34" charset="0"/>
            </a:endParaRPr>
          </a:p>
          <a:p>
            <a:endParaRPr lang="en-GB" sz="1800" b="0" i="0" u="none" strike="noStrike" baseline="0" dirty="0">
              <a:solidFill>
                <a:srgbClr val="000000"/>
              </a:solidFill>
              <a:latin typeface="Arial Rounded MT Bold" panose="020F0704030504030204" pitchFamily="34" charset="0"/>
            </a:endParaRPr>
          </a:p>
          <a:p>
            <a:endParaRPr lang="en-GB" dirty="0"/>
          </a:p>
        </p:txBody>
      </p:sp>
      <p:pic>
        <p:nvPicPr>
          <p:cNvPr id="5" name="Picture 4">
            <a:extLst>
              <a:ext uri="{FF2B5EF4-FFF2-40B4-BE49-F238E27FC236}">
                <a16:creationId xmlns:a16="http://schemas.microsoft.com/office/drawing/2014/main" id="{7E61F622-768F-C421-D601-F05272935295}"/>
              </a:ext>
            </a:extLst>
          </p:cNvPr>
          <p:cNvPicPr>
            <a:picLocks noChangeAspect="1"/>
          </p:cNvPicPr>
          <p:nvPr/>
        </p:nvPicPr>
        <p:blipFill>
          <a:blip r:embed="rId2"/>
          <a:stretch>
            <a:fillRect/>
          </a:stretch>
        </p:blipFill>
        <p:spPr>
          <a:xfrm>
            <a:off x="1109303" y="5198879"/>
            <a:ext cx="1250149" cy="1239086"/>
          </a:xfrm>
          <a:prstGeom prst="rect">
            <a:avLst/>
          </a:prstGeom>
        </p:spPr>
      </p:pic>
      <p:pic>
        <p:nvPicPr>
          <p:cNvPr id="7" name="Picture 6">
            <a:extLst>
              <a:ext uri="{FF2B5EF4-FFF2-40B4-BE49-F238E27FC236}">
                <a16:creationId xmlns:a16="http://schemas.microsoft.com/office/drawing/2014/main" id="{5171A8CF-F90A-279C-7EF2-62D897B67A3A}"/>
              </a:ext>
            </a:extLst>
          </p:cNvPr>
          <p:cNvPicPr>
            <a:picLocks noChangeAspect="1"/>
          </p:cNvPicPr>
          <p:nvPr/>
        </p:nvPicPr>
        <p:blipFill>
          <a:blip r:embed="rId3"/>
          <a:stretch>
            <a:fillRect/>
          </a:stretch>
        </p:blipFill>
        <p:spPr>
          <a:xfrm>
            <a:off x="5172506" y="5185728"/>
            <a:ext cx="2045534" cy="1252237"/>
          </a:xfrm>
          <a:prstGeom prst="rect">
            <a:avLst/>
          </a:prstGeom>
        </p:spPr>
      </p:pic>
      <p:sp>
        <p:nvSpPr>
          <p:cNvPr id="11" name="TextBox 10">
            <a:extLst>
              <a:ext uri="{FF2B5EF4-FFF2-40B4-BE49-F238E27FC236}">
                <a16:creationId xmlns:a16="http://schemas.microsoft.com/office/drawing/2014/main" id="{B948F300-CF48-976B-B56D-9A744C0733FF}"/>
              </a:ext>
            </a:extLst>
          </p:cNvPr>
          <p:cNvSpPr txBox="1"/>
          <p:nvPr/>
        </p:nvSpPr>
        <p:spPr>
          <a:xfrm>
            <a:off x="4932040" y="3729854"/>
            <a:ext cx="4572000" cy="1200329"/>
          </a:xfrm>
          <a:prstGeom prst="rect">
            <a:avLst/>
          </a:prstGeom>
          <a:noFill/>
        </p:spPr>
        <p:txBody>
          <a:bodyPr wrap="square">
            <a:spAutoFit/>
          </a:bodyPr>
          <a:lstStyle/>
          <a:p>
            <a:r>
              <a:rPr lang="en-GB" sz="1800" b="0" i="0" u="none" strike="noStrike" baseline="0" dirty="0">
                <a:solidFill>
                  <a:srgbClr val="000000"/>
                </a:solidFill>
                <a:latin typeface="Arial Rounded MT Bold" panose="020F0704030504030204" pitchFamily="34" charset="0"/>
              </a:rPr>
              <a:t>  Maroon discolouration</a:t>
            </a:r>
          </a:p>
          <a:p>
            <a:r>
              <a:rPr lang="en-GB" sz="1800" b="0" i="0" u="none" strike="noStrike" baseline="0" dirty="0">
                <a:solidFill>
                  <a:srgbClr val="000000"/>
                </a:solidFill>
                <a:latin typeface="Arial Rounded MT Bold" panose="020F0704030504030204" pitchFamily="34" charset="0"/>
              </a:rPr>
              <a:t>  Purplish/violet, bluish discolouration</a:t>
            </a:r>
          </a:p>
          <a:p>
            <a:r>
              <a:rPr lang="en-GB" sz="1800" b="0" i="0" u="none" strike="noStrike" baseline="0" dirty="0">
                <a:solidFill>
                  <a:srgbClr val="000000"/>
                </a:solidFill>
                <a:latin typeface="Arial Rounded MT Bold" panose="020F0704030504030204" pitchFamily="34" charset="0"/>
              </a:rPr>
              <a:t>  Grey discolouration</a:t>
            </a:r>
          </a:p>
          <a:p>
            <a:r>
              <a:rPr lang="en-GB" sz="1800" b="0" i="0" u="none" strike="noStrike" baseline="0" dirty="0">
                <a:solidFill>
                  <a:srgbClr val="000000"/>
                </a:solidFill>
                <a:latin typeface="Arial Rounded MT Bold" panose="020F0704030504030204" pitchFamily="34" charset="0"/>
              </a:rPr>
              <a:t>  Taut, shiny skin</a:t>
            </a:r>
          </a:p>
        </p:txBody>
      </p:sp>
    </p:spTree>
    <p:extLst>
      <p:ext uri="{BB962C8B-B14F-4D97-AF65-F5344CB8AC3E}">
        <p14:creationId xmlns:p14="http://schemas.microsoft.com/office/powerpoint/2010/main" val="441677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2917370"/>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22C7D9A-BF2E-4E85-8BD8-733E47C44A06}"/>
              </a:ext>
            </a:extLst>
          </p:cNvPr>
          <p:cNvSpPr>
            <a:spLocks noGrp="1"/>
          </p:cNvSpPr>
          <p:nvPr>
            <p:ph type="title"/>
          </p:nvPr>
        </p:nvSpPr>
        <p:spPr>
          <a:xfrm>
            <a:off x="487836" y="4559523"/>
            <a:ext cx="8176104" cy="1236440"/>
          </a:xfrm>
          <a:noFill/>
        </p:spPr>
        <p:txBody>
          <a:bodyPr vert="horz" lIns="91440" tIns="45720" rIns="91440" bIns="45720" rtlCol="0" anchor="b">
            <a:normAutofit/>
          </a:bodyPr>
          <a:lstStyle/>
          <a:p>
            <a:pPr algn="ctr"/>
            <a:r>
              <a:rPr lang="en-US" sz="4800">
                <a:solidFill>
                  <a:schemeClr val="bg1"/>
                </a:solidFill>
                <a:latin typeface="Arial Rounded MT Bold" panose="020F0704030504030204" pitchFamily="34" charset="0"/>
              </a:rPr>
              <a:t>Pressure Ulcer Categories</a:t>
            </a:r>
            <a:endParaRPr lang="en-US" sz="4800" dirty="0">
              <a:solidFill>
                <a:schemeClr val="bg1"/>
              </a:solidFill>
              <a:latin typeface="Arial Rounded MT Bold" panose="020F0704030504030204" pitchFamily="34" charset="0"/>
            </a:endParaRPr>
          </a:p>
        </p:txBody>
      </p:sp>
      <p:pic>
        <p:nvPicPr>
          <p:cNvPr id="4098" name="Picture 2" descr="European Pressure Ulcer Advisory Panel (EPUAP)">
            <a:extLst>
              <a:ext uri="{FF2B5EF4-FFF2-40B4-BE49-F238E27FC236}">
                <a16:creationId xmlns:a16="http://schemas.microsoft.com/office/drawing/2014/main" id="{EA4BF6B0-39BF-4EC8-A35C-F33E8A7529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639" b="2"/>
          <a:stretch/>
        </p:blipFill>
        <p:spPr bwMode="auto">
          <a:xfrm>
            <a:off x="20" y="1"/>
            <a:ext cx="9143979" cy="423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581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445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928506D-FCC7-4AA3-8914-0ACEE9BDB5BA}"/>
              </a:ext>
            </a:extLst>
          </p:cNvPr>
          <p:cNvSpPr>
            <a:spLocks noGrp="1"/>
          </p:cNvSpPr>
          <p:nvPr>
            <p:ph type="title"/>
          </p:nvPr>
        </p:nvSpPr>
        <p:spPr>
          <a:xfrm>
            <a:off x="413897" y="1058697"/>
            <a:ext cx="4945641" cy="914400"/>
          </a:xfrm>
        </p:spPr>
        <p:txBody>
          <a:bodyPr vert="horz" lIns="91440" tIns="45720" rIns="91440" bIns="45720" rtlCol="0" anchor="ctr">
            <a:normAutofit fontScale="90000"/>
          </a:bodyPr>
          <a:lstStyle/>
          <a:p>
            <a:br>
              <a:rPr lang="en-US" sz="3600" kern="1200" dirty="0">
                <a:solidFill>
                  <a:srgbClr val="FFFFFF"/>
                </a:solidFill>
                <a:latin typeface="Arial Rounded MT Bold" panose="020F0704030504030204" pitchFamily="34" charset="0"/>
              </a:rPr>
            </a:br>
            <a:r>
              <a:rPr lang="en-US" sz="3600" kern="1200" dirty="0">
                <a:solidFill>
                  <a:srgbClr val="FFFFFF"/>
                </a:solidFill>
                <a:latin typeface="Arial Rounded MT Bold" panose="020F0704030504030204" pitchFamily="34" charset="0"/>
              </a:rPr>
              <a:t>Category 1</a:t>
            </a:r>
            <a:br>
              <a:rPr lang="en-US" sz="3100" kern="1200" dirty="0">
                <a:solidFill>
                  <a:srgbClr val="FFFFFF"/>
                </a:solidFill>
                <a:latin typeface="Arial Rounded MT Bold" panose="020F0704030504030204" pitchFamily="34" charset="0"/>
              </a:rPr>
            </a:br>
            <a:br>
              <a:rPr lang="en-US" sz="3100" kern="1200" dirty="0">
                <a:solidFill>
                  <a:srgbClr val="FFFFFF"/>
                </a:solidFill>
                <a:latin typeface="Arial Rounded MT Bold" panose="020F0704030504030204" pitchFamily="34" charset="0"/>
              </a:rPr>
            </a:br>
            <a:r>
              <a:rPr lang="en-GB" altLang="en-US" sz="2800" dirty="0">
                <a:solidFill>
                  <a:schemeClr val="bg1"/>
                </a:solidFill>
                <a:effectLst>
                  <a:outerShdw blurRad="38100" dist="38100" dir="2700000" algn="tl">
                    <a:srgbClr val="000000">
                      <a:alpha val="43137"/>
                    </a:srgbClr>
                  </a:outerShdw>
                </a:effectLst>
                <a:latin typeface="Arial Rounded MT Bold" panose="020F0704030504030204" pitchFamily="34" charset="0"/>
              </a:rPr>
              <a:t>Non-blanchable erythema of intact skin </a:t>
            </a:r>
            <a:br>
              <a:rPr lang="en-GB" altLang="en-US" sz="2800" dirty="0">
                <a:effectLst>
                  <a:outerShdw blurRad="38100" dist="38100" dir="2700000" algn="tl">
                    <a:srgbClr val="000000">
                      <a:alpha val="43137"/>
                    </a:srgbClr>
                  </a:outerShdw>
                </a:effectLst>
                <a:latin typeface="Arial Rounded MT Bold" panose="020F0704030504030204" pitchFamily="34" charset="0"/>
              </a:rPr>
            </a:br>
            <a:br>
              <a:rPr lang="en-US" altLang="en-US" sz="4000" dirty="0">
                <a:solidFill>
                  <a:srgbClr val="FFFFFF"/>
                </a:solidFill>
                <a:effectLst>
                  <a:outerShdw blurRad="38100" dist="38100" dir="2700000" algn="tl">
                    <a:srgbClr val="000000">
                      <a:alpha val="43137"/>
                    </a:srgbClr>
                  </a:outerShdw>
                </a:effectLst>
                <a:latin typeface="Arial Rounded MT Bold" panose="020F0704030504030204" pitchFamily="34" charset="0"/>
              </a:rPr>
            </a:br>
            <a:endParaRPr lang="en-US" sz="4000" kern="1200" dirty="0">
              <a:solidFill>
                <a:srgbClr val="FFFFFF"/>
              </a:solidFill>
              <a:latin typeface="Arial Rounded MT Bold" panose="020F0704030504030204" pitchFamily="34" charset="0"/>
            </a:endParaRP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6A10596-A12C-4475-A0F9-4E87BD429EB3}"/>
              </a:ext>
            </a:extLst>
          </p:cNvPr>
          <p:cNvSpPr>
            <a:spLocks noGrp="1"/>
          </p:cNvSpPr>
          <p:nvPr>
            <p:ph type="body" sz="half" idx="4294967295"/>
          </p:nvPr>
        </p:nvSpPr>
        <p:spPr>
          <a:xfrm>
            <a:off x="5754848" y="411060"/>
            <a:ext cx="3143493" cy="5036703"/>
          </a:xfrm>
        </p:spPr>
        <p:txBody>
          <a:bodyPr vert="horz" lIns="91440" tIns="45720" rIns="91440" bIns="45720" rtlCol="0" anchor="ctr">
            <a:normAutofit/>
          </a:bodyPr>
          <a:lstStyle/>
          <a:p>
            <a:r>
              <a:rPr lang="en-GB" altLang="en-US" sz="1800" dirty="0">
                <a:solidFill>
                  <a:schemeClr val="bg1"/>
                </a:solidFill>
                <a:latin typeface="Arial Rounded MT Bold" panose="020F0704030504030204" pitchFamily="34" charset="0"/>
              </a:rPr>
              <a:t>Intact skin with a localized area of non-blanchable erythema</a:t>
            </a:r>
          </a:p>
          <a:p>
            <a:r>
              <a:rPr lang="en-GB" altLang="en-US" sz="1800" dirty="0">
                <a:solidFill>
                  <a:schemeClr val="bg1"/>
                </a:solidFill>
                <a:latin typeface="Arial Rounded MT Bold" panose="020F0704030504030204" pitchFamily="34" charset="0"/>
              </a:rPr>
              <a:t>Presence of blanchable erythema or changes in sensation, temperature, or firmness may precede visual changes. </a:t>
            </a:r>
          </a:p>
          <a:p>
            <a:r>
              <a:rPr lang="en-GB" altLang="en-US" sz="1800" dirty="0">
                <a:solidFill>
                  <a:schemeClr val="bg1"/>
                </a:solidFill>
                <a:latin typeface="Arial Rounded MT Bold" panose="020F0704030504030204" pitchFamily="34" charset="0"/>
              </a:rPr>
              <a:t>Oedema</a:t>
            </a:r>
          </a:p>
          <a:p>
            <a:r>
              <a:rPr lang="en-GB" altLang="en-US" sz="1800" dirty="0">
                <a:solidFill>
                  <a:schemeClr val="bg1"/>
                </a:solidFill>
                <a:latin typeface="Arial Rounded MT Bold" panose="020F0704030504030204" pitchFamily="34" charset="0"/>
              </a:rPr>
              <a:t>In darker skin tones, look for purplish, bluish discolouration, taut shiny, abnormal hard/soft skin, reports of discomfort</a:t>
            </a:r>
          </a:p>
          <a:p>
            <a:endParaRPr lang="en-US" sz="1000" dirty="0">
              <a:solidFill>
                <a:srgbClr val="FFFFFF"/>
              </a:solidFill>
            </a:endParaRPr>
          </a:p>
        </p:txBody>
      </p:sp>
      <p:pic>
        <p:nvPicPr>
          <p:cNvPr id="14" name="Picture 6">
            <a:extLst>
              <a:ext uri="{FF2B5EF4-FFF2-40B4-BE49-F238E27FC236}">
                <a16:creationId xmlns:a16="http://schemas.microsoft.com/office/drawing/2014/main" id="{C550E4D3-FA52-4435-9F94-3F4CDF483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71" t="19426" r="21008" b="9476"/>
          <a:stretch/>
        </p:blipFill>
        <p:spPr bwMode="auto">
          <a:xfrm>
            <a:off x="413897" y="2325837"/>
            <a:ext cx="2153410" cy="212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D42A50C6-8190-4E4E-BA34-8F4663334922}"/>
              </a:ext>
            </a:extLst>
          </p:cNvPr>
          <p:cNvPicPr>
            <a:picLocks noChangeAspect="1"/>
          </p:cNvPicPr>
          <p:nvPr/>
        </p:nvPicPr>
        <p:blipFill rotWithShape="1">
          <a:blip r:embed="rId3"/>
          <a:srcRect l="25358" t="22857" r="21963" b="7618"/>
          <a:stretch/>
        </p:blipFill>
        <p:spPr>
          <a:xfrm>
            <a:off x="464096" y="4617356"/>
            <a:ext cx="2003341" cy="1982969"/>
          </a:xfrm>
          <a:prstGeom prst="rect">
            <a:avLst/>
          </a:prstGeom>
        </p:spPr>
      </p:pic>
      <p:sp>
        <p:nvSpPr>
          <p:cNvPr id="16" name="TextBox 15">
            <a:extLst>
              <a:ext uri="{FF2B5EF4-FFF2-40B4-BE49-F238E27FC236}">
                <a16:creationId xmlns:a16="http://schemas.microsoft.com/office/drawing/2014/main" id="{C2BC9808-F8F2-44D7-B8CF-1E451A27BDB9}"/>
              </a:ext>
            </a:extLst>
          </p:cNvPr>
          <p:cNvSpPr txBox="1"/>
          <p:nvPr/>
        </p:nvSpPr>
        <p:spPr>
          <a:xfrm>
            <a:off x="2713527" y="4884903"/>
            <a:ext cx="193482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rPr>
              <a:t>Dark toned skin</a:t>
            </a:r>
            <a:endParaRPr kumimoji="0" lang="en-US" sz="1800" b="0" i="0" u="none" strike="noStrike" kern="1200" cap="none" spc="0" normalizeH="0" baseline="0" noProof="0" dirty="0">
              <a:ln>
                <a:noFill/>
              </a:ln>
              <a:solidFill>
                <a:prstClr val="black"/>
              </a:solidFill>
              <a:effectLst/>
              <a:uLnTx/>
              <a:uFillTx/>
              <a:latin typeface="Arial Rounded MT Bold" panose="020F0704030504030204" pitchFamily="34" charset="0"/>
              <a:ea typeface="+mn-ea"/>
              <a:cs typeface="+mn-cs"/>
            </a:endParaRPr>
          </a:p>
        </p:txBody>
      </p:sp>
      <p:pic>
        <p:nvPicPr>
          <p:cNvPr id="17" name="Picture 16">
            <a:extLst>
              <a:ext uri="{FF2B5EF4-FFF2-40B4-BE49-F238E27FC236}">
                <a16:creationId xmlns:a16="http://schemas.microsoft.com/office/drawing/2014/main" id="{D45A92A5-DE18-4A2A-8B04-B28755DC6EEE}"/>
              </a:ext>
            </a:extLst>
          </p:cNvPr>
          <p:cNvPicPr>
            <a:picLocks noChangeAspect="1"/>
          </p:cNvPicPr>
          <p:nvPr/>
        </p:nvPicPr>
        <p:blipFill rotWithShape="1">
          <a:blip r:embed="rId4"/>
          <a:srcRect t="38297"/>
          <a:stretch/>
        </p:blipFill>
        <p:spPr>
          <a:xfrm>
            <a:off x="2723422" y="5251966"/>
            <a:ext cx="2615411" cy="1094673"/>
          </a:xfrm>
          <a:prstGeom prst="rect">
            <a:avLst/>
          </a:prstGeom>
        </p:spPr>
      </p:pic>
      <p:pic>
        <p:nvPicPr>
          <p:cNvPr id="18" name="Picture 4" descr="Related image">
            <a:extLst>
              <a:ext uri="{FF2B5EF4-FFF2-40B4-BE49-F238E27FC236}">
                <a16:creationId xmlns:a16="http://schemas.microsoft.com/office/drawing/2014/main" id="{C2E29842-F924-4F74-B713-DF323CC53E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1151" y="2523578"/>
            <a:ext cx="2717682" cy="18108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5949033" y="4731677"/>
            <a:ext cx="2672366"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European Pressure Ulcer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National Pressure Injury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Pan Pacific Pressure Injury Alliance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Prevention and treatment of pressure ulcers /injuries: clinical practice guideline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EPUAP /NPIAP /PPPIA: 2019.</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3378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445B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928506D-FCC7-4AA3-8914-0ACEE9BDB5BA}"/>
              </a:ext>
            </a:extLst>
          </p:cNvPr>
          <p:cNvSpPr>
            <a:spLocks noGrp="1"/>
          </p:cNvSpPr>
          <p:nvPr>
            <p:ph type="title"/>
          </p:nvPr>
        </p:nvSpPr>
        <p:spPr>
          <a:xfrm>
            <a:off x="393192" y="964734"/>
            <a:ext cx="4945641" cy="1151736"/>
          </a:xfrm>
        </p:spPr>
        <p:txBody>
          <a:bodyPr vert="horz" lIns="91440" tIns="45720" rIns="91440" bIns="45720" rtlCol="0" anchor="ctr">
            <a:normAutofit fontScale="90000"/>
          </a:bodyPr>
          <a:lstStyle/>
          <a:p>
            <a:r>
              <a:rPr lang="en-US" sz="3600" kern="1200" dirty="0">
                <a:solidFill>
                  <a:srgbClr val="FFFFFF"/>
                </a:solidFill>
                <a:latin typeface="Arial Rounded MT Bold" panose="020F0704030504030204" pitchFamily="34" charset="0"/>
              </a:rPr>
              <a:t>Category 2</a:t>
            </a:r>
            <a:br>
              <a:rPr lang="en-US" sz="3100" kern="1200" dirty="0">
                <a:solidFill>
                  <a:srgbClr val="FFFFFF"/>
                </a:solidFill>
                <a:latin typeface="Arial Rounded MT Bold" panose="020F0704030504030204" pitchFamily="34" charset="0"/>
              </a:rPr>
            </a:br>
            <a:br>
              <a:rPr lang="en-US" sz="3100" kern="1200" dirty="0">
                <a:solidFill>
                  <a:srgbClr val="FFFFFF"/>
                </a:solidFill>
                <a:latin typeface="Arial Rounded MT Bold" panose="020F0704030504030204" pitchFamily="34" charset="0"/>
              </a:rPr>
            </a:br>
            <a:r>
              <a:rPr lang="en-US" altLang="en-US" sz="2700" dirty="0">
                <a:solidFill>
                  <a:srgbClr val="FFFFFF"/>
                </a:solidFill>
                <a:effectLst>
                  <a:outerShdw blurRad="38100" dist="38100" dir="2700000" algn="tl">
                    <a:srgbClr val="000000">
                      <a:alpha val="43137"/>
                    </a:srgbClr>
                  </a:outerShdw>
                </a:effectLst>
                <a:latin typeface="Arial Rounded MT Bold" panose="020F0704030504030204" pitchFamily="34" charset="0"/>
              </a:rPr>
              <a:t>Partial-thickness skin loss with exposed dermis </a:t>
            </a:r>
            <a:br>
              <a:rPr lang="en-US" altLang="en-US" sz="4000" dirty="0">
                <a:solidFill>
                  <a:srgbClr val="FFFFFF"/>
                </a:solidFill>
                <a:effectLst>
                  <a:outerShdw blurRad="38100" dist="38100" dir="2700000" algn="tl">
                    <a:srgbClr val="000000">
                      <a:alpha val="43137"/>
                    </a:srgbClr>
                  </a:outerShdw>
                </a:effectLst>
                <a:latin typeface="Arial Rounded MT Bold" panose="020F0704030504030204" pitchFamily="34" charset="0"/>
              </a:rPr>
            </a:br>
            <a:endParaRPr lang="en-US" sz="4000" kern="1200" dirty="0">
              <a:solidFill>
                <a:srgbClr val="FFFFFF"/>
              </a:solidFill>
              <a:latin typeface="Arial Rounded MT Bold" panose="020F0704030504030204" pitchFamily="34" charset="0"/>
            </a:endParaRPr>
          </a:p>
        </p:txBody>
      </p:sp>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D6A10596-A12C-4475-A0F9-4E87BD429EB3}"/>
              </a:ext>
            </a:extLst>
          </p:cNvPr>
          <p:cNvSpPr>
            <a:spLocks noGrp="1"/>
          </p:cNvSpPr>
          <p:nvPr>
            <p:ph type="body" sz="half" idx="4294967295"/>
          </p:nvPr>
        </p:nvSpPr>
        <p:spPr>
          <a:xfrm>
            <a:off x="5754848" y="411060"/>
            <a:ext cx="3143493" cy="6116793"/>
          </a:xfrm>
        </p:spPr>
        <p:txBody>
          <a:bodyPr vert="horz" lIns="91440" tIns="45720" rIns="91440" bIns="45720" rtlCol="0" anchor="ctr">
            <a:normAutofit/>
          </a:bodyPr>
          <a:lstStyle/>
          <a:p>
            <a:pPr>
              <a:defRPr/>
            </a:pPr>
            <a:r>
              <a:rPr lang="en-US" altLang="en-US" sz="1400" dirty="0">
                <a:solidFill>
                  <a:srgbClr val="FFFFFF"/>
                </a:solidFill>
                <a:latin typeface="Arial Rounded MT Bold" panose="020F0704030504030204" pitchFamily="34" charset="0"/>
              </a:rPr>
              <a:t>The wound bed is pink or red, moist, and may also present as an intact or ruptured serum-filled blister. </a:t>
            </a:r>
          </a:p>
          <a:p>
            <a:pPr lvl="1">
              <a:defRPr/>
            </a:pPr>
            <a:r>
              <a:rPr lang="en-US" altLang="en-US" sz="1400" dirty="0">
                <a:solidFill>
                  <a:srgbClr val="FFFFFF"/>
                </a:solidFill>
                <a:latin typeface="Arial Rounded MT Bold" panose="020F0704030504030204" pitchFamily="34" charset="0"/>
              </a:rPr>
              <a:t>Often red shiny, taut shallow looking</a:t>
            </a:r>
          </a:p>
          <a:p>
            <a:pPr lvl="1">
              <a:defRPr/>
            </a:pPr>
            <a:r>
              <a:rPr lang="en-US" altLang="en-US" sz="1400" dirty="0">
                <a:solidFill>
                  <a:srgbClr val="FFFFFF"/>
                </a:solidFill>
                <a:latin typeface="Arial Rounded MT Bold" panose="020F0704030504030204" pitchFamily="34" charset="0"/>
              </a:rPr>
              <a:t>Epidermis &amp; Dermis only 2 mm thick!</a:t>
            </a:r>
          </a:p>
          <a:p>
            <a:pPr lvl="1">
              <a:defRPr/>
            </a:pPr>
            <a:r>
              <a:rPr lang="en-US" altLang="en-US" sz="1400" dirty="0">
                <a:solidFill>
                  <a:srgbClr val="FFFFFF"/>
                </a:solidFill>
                <a:latin typeface="Arial Rounded MT Bold" panose="020F0704030504030204" pitchFamily="34" charset="0"/>
              </a:rPr>
              <a:t>Adipose (fat) is </a:t>
            </a:r>
            <a:r>
              <a:rPr lang="en-US" altLang="en-US" sz="1400" b="1" dirty="0">
                <a:solidFill>
                  <a:srgbClr val="FFFFFF"/>
                </a:solidFill>
                <a:latin typeface="Arial Rounded MT Bold" panose="020F0704030504030204" pitchFamily="34" charset="0"/>
              </a:rPr>
              <a:t>not</a:t>
            </a:r>
            <a:r>
              <a:rPr lang="en-US" altLang="en-US" sz="1400" dirty="0">
                <a:solidFill>
                  <a:srgbClr val="FFFFFF"/>
                </a:solidFill>
                <a:latin typeface="Arial Rounded MT Bold" panose="020F0704030504030204" pitchFamily="34" charset="0"/>
              </a:rPr>
              <a:t> visible and deeper tissues are not visible. </a:t>
            </a:r>
          </a:p>
          <a:p>
            <a:pPr lvl="1">
              <a:defRPr/>
            </a:pPr>
            <a:r>
              <a:rPr lang="en-US" altLang="en-US" sz="1400" dirty="0">
                <a:solidFill>
                  <a:srgbClr val="FFFFFF"/>
                </a:solidFill>
              </a:rPr>
              <a:t>S</a:t>
            </a:r>
            <a:r>
              <a:rPr lang="en-US" altLang="en-US" sz="1400" dirty="0">
                <a:solidFill>
                  <a:srgbClr val="FFFFFF"/>
                </a:solidFill>
                <a:latin typeface="Arial Rounded MT Bold" panose="020F0704030504030204" pitchFamily="34" charset="0"/>
              </a:rPr>
              <a:t>lough and eschar are </a:t>
            </a:r>
            <a:r>
              <a:rPr lang="en-US" altLang="en-US" sz="1400" b="1" dirty="0">
                <a:solidFill>
                  <a:srgbClr val="FFFFFF"/>
                </a:solidFill>
                <a:latin typeface="Arial Rounded MT Bold" panose="020F0704030504030204" pitchFamily="34" charset="0"/>
              </a:rPr>
              <a:t>not</a:t>
            </a:r>
            <a:r>
              <a:rPr lang="en-US" altLang="en-US" sz="1400" dirty="0">
                <a:solidFill>
                  <a:srgbClr val="FFFFFF"/>
                </a:solidFill>
                <a:latin typeface="Arial Rounded MT Bold" panose="020F0704030504030204" pitchFamily="34" charset="0"/>
              </a:rPr>
              <a:t> present. </a:t>
            </a:r>
          </a:p>
          <a:p>
            <a:pPr>
              <a:defRPr/>
            </a:pPr>
            <a:r>
              <a:rPr lang="en-US" altLang="en-US" sz="1400" dirty="0">
                <a:solidFill>
                  <a:srgbClr val="FFFFFF"/>
                </a:solidFill>
                <a:latin typeface="Arial Rounded MT Bold" panose="020F0704030504030204" pitchFamily="34" charset="0"/>
              </a:rPr>
              <a:t>These ulcers commonly result from adverse microclimate and shear in the skin over the pelvis and shear in the heel.</a:t>
            </a:r>
          </a:p>
          <a:p>
            <a:pPr>
              <a:defRPr/>
            </a:pPr>
            <a:r>
              <a:rPr lang="en-US" altLang="en-US" sz="1400" dirty="0">
                <a:solidFill>
                  <a:srgbClr val="FFFFFF"/>
                </a:solidFill>
                <a:latin typeface="Arial Rounded MT Bold" panose="020F0704030504030204" pitchFamily="34" charset="0"/>
              </a:rPr>
              <a:t>This stage should </a:t>
            </a:r>
            <a:r>
              <a:rPr lang="en-US" altLang="en-US" sz="1400" b="1" dirty="0">
                <a:solidFill>
                  <a:srgbClr val="FFFFFF"/>
                </a:solidFill>
                <a:latin typeface="Arial Rounded MT Bold" panose="020F0704030504030204" pitchFamily="34" charset="0"/>
              </a:rPr>
              <a:t>not</a:t>
            </a:r>
            <a:r>
              <a:rPr lang="en-US" altLang="en-US" sz="1400" dirty="0">
                <a:solidFill>
                  <a:srgbClr val="FFFFFF"/>
                </a:solidFill>
                <a:latin typeface="Arial Rounded MT Bold" panose="020F0704030504030204" pitchFamily="34" charset="0"/>
              </a:rPr>
              <a:t> be used to describe moisture associated skin damage (MASD) including incontinence associated dermatitis (IAD), intertriginous dermatitis (ITD), medical adhesive related skin injury (MARSI), or traumatic wounds (skin tears, burns, abrasions).</a:t>
            </a:r>
          </a:p>
          <a:p>
            <a:endParaRPr lang="en-US" sz="1000" dirty="0">
              <a:solidFill>
                <a:srgbClr val="FFFFFF"/>
              </a:solidFill>
            </a:endParaRPr>
          </a:p>
        </p:txBody>
      </p:sp>
      <p:pic>
        <p:nvPicPr>
          <p:cNvPr id="9" name="Picture 6">
            <a:extLst>
              <a:ext uri="{FF2B5EF4-FFF2-40B4-BE49-F238E27FC236}">
                <a16:creationId xmlns:a16="http://schemas.microsoft.com/office/drawing/2014/main" id="{17692BD9-8B77-4CE2-A03B-6E01CF82F5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28" t="18371" r="18092" b="10101"/>
          <a:stretch/>
        </p:blipFill>
        <p:spPr bwMode="auto">
          <a:xfrm>
            <a:off x="161178" y="2431869"/>
            <a:ext cx="2217315" cy="201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stageii.jpg">
            <a:extLst>
              <a:ext uri="{FF2B5EF4-FFF2-40B4-BE49-F238E27FC236}">
                <a16:creationId xmlns:a16="http://schemas.microsoft.com/office/drawing/2014/main" id="{EEAB3925-00FF-403D-8747-88FD990BF6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142" r="4572"/>
          <a:stretch/>
        </p:blipFill>
        <p:spPr bwMode="auto">
          <a:xfrm rot="5400000">
            <a:off x="2778008" y="2084414"/>
            <a:ext cx="2015540" cy="26891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Image result for grade 2 blister">
            <a:extLst>
              <a:ext uri="{FF2B5EF4-FFF2-40B4-BE49-F238E27FC236}">
                <a16:creationId xmlns:a16="http://schemas.microsoft.com/office/drawing/2014/main" id="{C2A83F89-BCFA-49C7-BEE3-032DC97DA7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666"/>
          <a:stretch/>
        </p:blipFill>
        <p:spPr bwMode="auto">
          <a:xfrm>
            <a:off x="427565" y="5074276"/>
            <a:ext cx="2650271" cy="1461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p:cNvSpPr/>
          <p:nvPr/>
        </p:nvSpPr>
        <p:spPr>
          <a:xfrm>
            <a:off x="2995365" y="4774192"/>
            <a:ext cx="2672366"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European Pressure Ulcer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National Pressure Injury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Pan Pacific Pressure Injury Alliance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Prevention and treatment of pressure ulcers /injuries: clinical practice guideline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EPUAP /NPIAP /PPPIA: 2019.</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121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D3A4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F45E43-6F83-43F4-BE2B-F4F137B36C22}"/>
              </a:ext>
            </a:extLst>
          </p:cNvPr>
          <p:cNvSpPr>
            <a:spLocks noGrp="1"/>
          </p:cNvSpPr>
          <p:nvPr>
            <p:ph type="title"/>
          </p:nvPr>
        </p:nvSpPr>
        <p:spPr>
          <a:xfrm>
            <a:off x="419703" y="934599"/>
            <a:ext cx="4945641" cy="1102648"/>
          </a:xfrm>
        </p:spPr>
        <p:txBody>
          <a:bodyPr vert="horz" lIns="91440" tIns="45720" rIns="91440" bIns="45720" rtlCol="0" anchor="ctr">
            <a:normAutofit fontScale="90000"/>
          </a:bodyPr>
          <a:lstStyle/>
          <a:p>
            <a:r>
              <a:rPr lang="en-US" sz="3600" dirty="0">
                <a:solidFill>
                  <a:srgbClr val="FFFFFF"/>
                </a:solidFill>
                <a:latin typeface="Arial Rounded MT Bold" panose="020F0704030504030204" pitchFamily="34" charset="0"/>
              </a:rPr>
              <a:t>Category 3</a:t>
            </a:r>
            <a:br>
              <a:rPr lang="en-US" sz="3100" dirty="0">
                <a:solidFill>
                  <a:srgbClr val="FFFFFF"/>
                </a:solidFill>
                <a:latin typeface="Arial Rounded MT Bold" panose="020F0704030504030204" pitchFamily="34" charset="0"/>
              </a:rPr>
            </a:br>
            <a:br>
              <a:rPr lang="en-US" sz="3100" dirty="0">
                <a:solidFill>
                  <a:srgbClr val="FFFFFF"/>
                </a:solidFill>
                <a:latin typeface="Arial Rounded MT Bold" panose="020F0704030504030204" pitchFamily="34" charset="0"/>
              </a:rPr>
            </a:br>
            <a:r>
              <a:rPr lang="en-US" altLang="en-US" sz="2700" dirty="0">
                <a:solidFill>
                  <a:srgbClr val="FFFFFF"/>
                </a:solidFill>
                <a:effectLst>
                  <a:outerShdw blurRad="38100" dist="38100" dir="2700000" algn="tl">
                    <a:srgbClr val="000000">
                      <a:alpha val="43137"/>
                    </a:srgbClr>
                  </a:outerShdw>
                </a:effectLst>
                <a:latin typeface="Arial Rounded MT Bold" panose="020F0704030504030204" pitchFamily="34" charset="0"/>
              </a:rPr>
              <a:t>Full-thickness skin loss </a:t>
            </a:r>
            <a:br>
              <a:rPr lang="en-US" altLang="en-US" sz="4400" dirty="0">
                <a:solidFill>
                  <a:srgbClr val="FFFFFF"/>
                </a:solidFill>
                <a:effectLst>
                  <a:outerShdw blurRad="38100" dist="38100" dir="2700000" algn="tl">
                    <a:srgbClr val="000000">
                      <a:alpha val="43137"/>
                    </a:srgbClr>
                  </a:outerShdw>
                </a:effectLst>
              </a:rPr>
            </a:br>
            <a:endParaRPr lang="en-US" dirty="0">
              <a:solidFill>
                <a:srgbClr val="FFFFFF"/>
              </a:solidFill>
            </a:endParaRPr>
          </a:p>
        </p:txBody>
      </p:sp>
      <p:sp>
        <p:nvSpPr>
          <p:cNvPr id="77" name="Rectangle 76">
            <a:extLst>
              <a:ext uri="{FF2B5EF4-FFF2-40B4-BE49-F238E27FC236}">
                <a16:creationId xmlns:a16="http://schemas.microsoft.com/office/drawing/2014/main" id="{F48C0E4D-BD5E-4FDD-9B62-2B2940BFF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59736"/>
            <a:ext cx="2585466" cy="1956816"/>
          </a:xfrm>
          <a:prstGeom prst="rect">
            <a:avLst/>
          </a:prstGeom>
          <a:solidFill>
            <a:srgbClr val="FDC06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CAA0DA42-F6E1-48B7-B5ED-7C0C67DED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55798" y="2459736"/>
            <a:ext cx="2585466" cy="1956816"/>
          </a:xfrm>
          <a:prstGeom prst="rect">
            <a:avLst/>
          </a:prstGeom>
          <a:solidFill>
            <a:srgbClr val="FDC061">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2EACEEAF-9591-45B5-B6BE-21D62013BCB6}"/>
              </a:ext>
            </a:extLst>
          </p:cNvPr>
          <p:cNvSpPr>
            <a:spLocks noGrp="1"/>
          </p:cNvSpPr>
          <p:nvPr>
            <p:ph type="body" sz="half" idx="4294967295"/>
          </p:nvPr>
        </p:nvSpPr>
        <p:spPr>
          <a:xfrm>
            <a:off x="5639583" y="314281"/>
            <a:ext cx="3257529" cy="6221985"/>
          </a:xfrm>
        </p:spPr>
        <p:txBody>
          <a:bodyPr vert="horz" lIns="91440" tIns="45720" rIns="91440" bIns="45720" rtlCol="0" anchor="ctr">
            <a:normAutofit/>
          </a:bodyPr>
          <a:lstStyle/>
          <a:p>
            <a:pPr>
              <a:defRPr/>
            </a:pPr>
            <a:r>
              <a:rPr lang="en-US" altLang="en-US" sz="1600" dirty="0">
                <a:solidFill>
                  <a:srgbClr val="FFFFFF"/>
                </a:solidFill>
                <a:latin typeface="Arial Rounded MT Bold" panose="020F0704030504030204" pitchFamily="34" charset="0"/>
              </a:rPr>
              <a:t>Full-thickness loss of skin, in which adipose (fat) is visible in the ulcer and granulation tissue and </a:t>
            </a:r>
            <a:r>
              <a:rPr lang="en-US" altLang="en-US" sz="1600" dirty="0" err="1">
                <a:solidFill>
                  <a:srgbClr val="FFFFFF"/>
                </a:solidFill>
                <a:latin typeface="Arial Rounded MT Bold" panose="020F0704030504030204" pitchFamily="34" charset="0"/>
              </a:rPr>
              <a:t>epibole</a:t>
            </a:r>
            <a:r>
              <a:rPr lang="en-US" altLang="en-US" sz="1600" dirty="0">
                <a:solidFill>
                  <a:srgbClr val="FFFFFF"/>
                </a:solidFill>
                <a:latin typeface="Arial Rounded MT Bold" panose="020F0704030504030204" pitchFamily="34" charset="0"/>
              </a:rPr>
              <a:t> (rolled wound edges) are often present. </a:t>
            </a:r>
          </a:p>
          <a:p>
            <a:pPr>
              <a:defRPr/>
            </a:pPr>
            <a:r>
              <a:rPr lang="en-US" altLang="en-US" sz="1600" dirty="0">
                <a:solidFill>
                  <a:srgbClr val="FFFFFF"/>
                </a:solidFill>
                <a:latin typeface="Arial Rounded MT Bold" panose="020F0704030504030204" pitchFamily="34" charset="0"/>
              </a:rPr>
              <a:t>Slough and/or eschar may be visible</a:t>
            </a:r>
            <a:r>
              <a:rPr lang="en-US" altLang="en-US" sz="1600" dirty="0">
                <a:solidFill>
                  <a:srgbClr val="FFFFFF"/>
                </a:solidFill>
              </a:rPr>
              <a:t>.</a:t>
            </a:r>
            <a:endParaRPr lang="en-US" altLang="en-US" sz="1600" dirty="0">
              <a:solidFill>
                <a:srgbClr val="FFFFFF"/>
              </a:solidFill>
              <a:latin typeface="Arial Rounded MT Bold" panose="020F0704030504030204" pitchFamily="34" charset="0"/>
            </a:endParaRPr>
          </a:p>
          <a:p>
            <a:pPr>
              <a:defRPr/>
            </a:pPr>
            <a:r>
              <a:rPr lang="en-US" altLang="en-US" sz="1600" dirty="0">
                <a:solidFill>
                  <a:srgbClr val="FFFFFF"/>
                </a:solidFill>
                <a:latin typeface="Arial Rounded MT Bold" panose="020F0704030504030204" pitchFamily="34" charset="0"/>
              </a:rPr>
              <a:t>The depth of tissue damage varies by anatomical location; bridge of nose, ear, occiput and malleolus do not have subcutaneous tissue and category 3 ulcers can be shallow. </a:t>
            </a:r>
            <a:r>
              <a:rPr lang="en-US" altLang="en-US" sz="1600" dirty="0">
                <a:solidFill>
                  <a:srgbClr val="FFFFFF"/>
                </a:solidFill>
              </a:rPr>
              <a:t>A</a:t>
            </a:r>
            <a:r>
              <a:rPr lang="en-US" altLang="en-US" sz="1600" dirty="0">
                <a:solidFill>
                  <a:srgbClr val="FFFFFF"/>
                </a:solidFill>
                <a:latin typeface="Arial Rounded MT Bold" panose="020F0704030504030204" pitchFamily="34" charset="0"/>
              </a:rPr>
              <a:t>reas of significant adiposity can develop deep wounds.</a:t>
            </a:r>
          </a:p>
          <a:p>
            <a:pPr>
              <a:defRPr/>
            </a:pPr>
            <a:r>
              <a:rPr lang="en-US" altLang="en-US" sz="1600" dirty="0">
                <a:solidFill>
                  <a:srgbClr val="FFFFFF"/>
                </a:solidFill>
                <a:latin typeface="Arial Rounded MT Bold" panose="020F0704030504030204" pitchFamily="34" charset="0"/>
              </a:rPr>
              <a:t>Undermining and tunnelling may occur.</a:t>
            </a:r>
          </a:p>
          <a:p>
            <a:pPr>
              <a:defRPr/>
            </a:pPr>
            <a:r>
              <a:rPr lang="en-US" altLang="en-US" sz="1600" dirty="0">
                <a:solidFill>
                  <a:srgbClr val="FFFFFF"/>
                </a:solidFill>
                <a:latin typeface="Arial Rounded MT Bold" panose="020F0704030504030204" pitchFamily="34" charset="0"/>
              </a:rPr>
              <a:t>Fascia, muscle, tendon, ligament, cartilage or bone are </a:t>
            </a:r>
            <a:r>
              <a:rPr lang="en-US" altLang="en-US" sz="1600" b="1" dirty="0">
                <a:solidFill>
                  <a:srgbClr val="FFFFFF"/>
                </a:solidFill>
                <a:latin typeface="Arial Rounded MT Bold" panose="020F0704030504030204" pitchFamily="34" charset="0"/>
              </a:rPr>
              <a:t>not</a:t>
            </a:r>
            <a:r>
              <a:rPr lang="en-US" altLang="en-US" sz="1600" dirty="0">
                <a:solidFill>
                  <a:srgbClr val="FFFFFF"/>
                </a:solidFill>
                <a:latin typeface="Arial Rounded MT Bold" panose="020F0704030504030204" pitchFamily="34" charset="0"/>
              </a:rPr>
              <a:t> exposed. </a:t>
            </a:r>
          </a:p>
          <a:p>
            <a:endParaRPr lang="en-US" sz="1200" dirty="0">
              <a:solidFill>
                <a:srgbClr val="FFFFFF"/>
              </a:solidFill>
            </a:endParaRPr>
          </a:p>
        </p:txBody>
      </p:sp>
      <p:pic>
        <p:nvPicPr>
          <p:cNvPr id="15" name="Picture 7">
            <a:extLst>
              <a:ext uri="{FF2B5EF4-FFF2-40B4-BE49-F238E27FC236}">
                <a16:creationId xmlns:a16="http://schemas.microsoft.com/office/drawing/2014/main" id="{F783FD33-DA9F-44EA-9E8D-F141E00209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56" t="19243" r="21250" b="10150"/>
          <a:stretch/>
        </p:blipFill>
        <p:spPr bwMode="auto">
          <a:xfrm>
            <a:off x="393192" y="2374037"/>
            <a:ext cx="2052047" cy="204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root cause analysis clipart">
            <a:extLst>
              <a:ext uri="{FF2B5EF4-FFF2-40B4-BE49-F238E27FC236}">
                <a16:creationId xmlns:a16="http://schemas.microsoft.com/office/drawing/2014/main" id="{E94A110A-ADAB-4083-9ED0-20DB2FFE56C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81" t="14814" r="8572" b="10549"/>
          <a:stretch/>
        </p:blipFill>
        <p:spPr bwMode="auto">
          <a:xfrm>
            <a:off x="393192" y="5677838"/>
            <a:ext cx="1087276" cy="6096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33F902E-81BB-442E-AE37-AD328DDF3D66}"/>
              </a:ext>
            </a:extLst>
          </p:cNvPr>
          <p:cNvPicPr>
            <a:picLocks noChangeAspect="1"/>
          </p:cNvPicPr>
          <p:nvPr/>
        </p:nvPicPr>
        <p:blipFill rotWithShape="1">
          <a:blip r:embed="rId5"/>
          <a:srcRect l="45933" t="43809" r="28940" b="26667"/>
          <a:stretch/>
        </p:blipFill>
        <p:spPr>
          <a:xfrm rot="10800000">
            <a:off x="3178156" y="2374037"/>
            <a:ext cx="2188825" cy="1928890"/>
          </a:xfrm>
          <a:prstGeom prst="rect">
            <a:avLst/>
          </a:prstGeom>
          <a:ln>
            <a:noFill/>
          </a:ln>
          <a:effectLst>
            <a:softEdge rad="112500"/>
          </a:effectLst>
        </p:spPr>
      </p:pic>
      <p:sp>
        <p:nvSpPr>
          <p:cNvPr id="18" name="Rectangle 17"/>
          <p:cNvSpPr/>
          <p:nvPr/>
        </p:nvSpPr>
        <p:spPr>
          <a:xfrm>
            <a:off x="1783727" y="4893008"/>
            <a:ext cx="3755662"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European Pressure Ulcer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National Pressure Injury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Pan Pacific Pressure Injury Alliance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Prevention and treatment of pressure ulcers /injuries: clinical practice guideline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EPUAP /NPIAP /PPPIA: 2019.</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324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9" name="Rectangle 78">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3187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63248"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C5C1636-BFDB-4721-A405-49BA07889B69}"/>
              </a:ext>
            </a:extLst>
          </p:cNvPr>
          <p:cNvSpPr>
            <a:spLocks noGrp="1"/>
          </p:cNvSpPr>
          <p:nvPr>
            <p:ph type="title"/>
          </p:nvPr>
        </p:nvSpPr>
        <p:spPr>
          <a:xfrm>
            <a:off x="350246" y="110241"/>
            <a:ext cx="2884322" cy="872526"/>
          </a:xfrm>
        </p:spPr>
        <p:txBody>
          <a:bodyPr vert="horz" lIns="91440" tIns="45720" rIns="91440" bIns="45720" rtlCol="0" anchor="ctr">
            <a:normAutofit fontScale="90000"/>
          </a:bodyPr>
          <a:lstStyle/>
          <a:p>
            <a:r>
              <a:rPr lang="en-US" sz="3400" kern="1200" dirty="0">
                <a:solidFill>
                  <a:schemeClr val="bg1"/>
                </a:solidFill>
              </a:rPr>
              <a:t>Formally Unstageable</a:t>
            </a:r>
          </a:p>
        </p:txBody>
      </p:sp>
      <p:sp>
        <p:nvSpPr>
          <p:cNvPr id="3" name="Text Placeholder 2">
            <a:extLst>
              <a:ext uri="{FF2B5EF4-FFF2-40B4-BE49-F238E27FC236}">
                <a16:creationId xmlns:a16="http://schemas.microsoft.com/office/drawing/2014/main" id="{263312B0-973F-46B2-9F27-2477B42F3BFD}"/>
              </a:ext>
            </a:extLst>
          </p:cNvPr>
          <p:cNvSpPr>
            <a:spLocks noGrp="1"/>
          </p:cNvSpPr>
          <p:nvPr>
            <p:ph type="body" sz="half" idx="4294967295"/>
          </p:nvPr>
        </p:nvSpPr>
        <p:spPr>
          <a:xfrm>
            <a:off x="231588" y="2002345"/>
            <a:ext cx="3002980" cy="4930818"/>
          </a:xfrm>
        </p:spPr>
        <p:txBody>
          <a:bodyPr vert="horz" lIns="91440" tIns="45720" rIns="91440" bIns="45720" rtlCol="0" anchor="ctr">
            <a:normAutofit/>
          </a:bodyPr>
          <a:lstStyle/>
          <a:p>
            <a:pPr marL="0" indent="0">
              <a:buNone/>
              <a:defRPr/>
            </a:pPr>
            <a:endParaRPr lang="en-US" altLang="en-US" sz="1600" dirty="0">
              <a:solidFill>
                <a:schemeClr val="bg1"/>
              </a:solidFill>
            </a:endParaRPr>
          </a:p>
          <a:p>
            <a:pPr marL="0" indent="0">
              <a:buNone/>
              <a:defRPr/>
            </a:pPr>
            <a:endParaRPr lang="en-US" altLang="en-US" sz="1600" dirty="0">
              <a:solidFill>
                <a:schemeClr val="bg1"/>
              </a:solidFill>
            </a:endParaRPr>
          </a:p>
          <a:p>
            <a:pPr marL="0" indent="0">
              <a:buNone/>
              <a:defRPr/>
            </a:pPr>
            <a:endParaRPr lang="en-US" altLang="en-US" sz="1600" dirty="0">
              <a:solidFill>
                <a:schemeClr val="bg1"/>
              </a:solidFill>
            </a:endParaRPr>
          </a:p>
          <a:p>
            <a:pPr marL="0" indent="0">
              <a:buNone/>
              <a:defRPr/>
            </a:pPr>
            <a:r>
              <a:rPr lang="en-US" altLang="en-US" sz="1600" dirty="0">
                <a:solidFill>
                  <a:schemeClr val="bg1"/>
                </a:solidFill>
              </a:rPr>
              <a:t>.</a:t>
            </a:r>
          </a:p>
          <a:p>
            <a:pPr marL="0" indent="0">
              <a:buNone/>
              <a:defRPr/>
            </a:pPr>
            <a:r>
              <a:rPr lang="en-US" altLang="en-US" sz="1600" dirty="0">
                <a:solidFill>
                  <a:schemeClr val="bg1"/>
                </a:solidFill>
              </a:rPr>
              <a:t> </a:t>
            </a:r>
            <a:r>
              <a:rPr lang="en-US" altLang="en-US" sz="1800" dirty="0" err="1">
                <a:solidFill>
                  <a:schemeClr val="bg1"/>
                </a:solidFill>
              </a:rPr>
              <a:t>Recategorise</a:t>
            </a:r>
            <a:r>
              <a:rPr lang="en-US" altLang="en-US" sz="1800" dirty="0">
                <a:solidFill>
                  <a:schemeClr val="bg1"/>
                </a:solidFill>
              </a:rPr>
              <a:t> if debridement reveals a category 4 pressure ulcer</a:t>
            </a:r>
            <a:r>
              <a:rPr lang="en-US" altLang="en-US" sz="1600" dirty="0">
                <a:solidFill>
                  <a:schemeClr val="bg1"/>
                </a:solidFill>
              </a:rPr>
              <a:t>.</a:t>
            </a:r>
          </a:p>
          <a:p>
            <a:pPr>
              <a:defRPr/>
            </a:pPr>
            <a:endParaRPr lang="en-US" altLang="en-US" sz="1600" dirty="0">
              <a:solidFill>
                <a:schemeClr val="bg1"/>
              </a:solidFill>
            </a:endParaRPr>
          </a:p>
          <a:p>
            <a:pPr>
              <a:defRPr/>
            </a:pPr>
            <a:r>
              <a:rPr lang="en-US" altLang="en-US" sz="1800" dirty="0">
                <a:solidFill>
                  <a:schemeClr val="bg1"/>
                </a:solidFill>
              </a:rPr>
              <a:t>Stable eschar (i.e. dry, adherent, intact without erythema or fluctuance) on an ischemic limb or the heel(s) should not be softened or removed</a:t>
            </a:r>
          </a:p>
          <a:p>
            <a:pPr>
              <a:defRPr/>
            </a:pPr>
            <a:endParaRPr lang="en-US" altLang="en-US" sz="2100" dirty="0">
              <a:latin typeface="+mn-lt"/>
            </a:endParaRPr>
          </a:p>
          <a:p>
            <a:endParaRPr lang="en-US" sz="2100" dirty="0">
              <a:latin typeface="+mn-lt"/>
            </a:endParaRPr>
          </a:p>
        </p:txBody>
      </p:sp>
      <p:sp>
        <p:nvSpPr>
          <p:cNvPr id="17" name="TextBox 16">
            <a:extLst>
              <a:ext uri="{FF2B5EF4-FFF2-40B4-BE49-F238E27FC236}">
                <a16:creationId xmlns:a16="http://schemas.microsoft.com/office/drawing/2014/main" id="{DB5BBA5E-8CE0-48E2-A18A-723E9C38BA96}"/>
              </a:ext>
            </a:extLst>
          </p:cNvPr>
          <p:cNvSpPr txBox="1"/>
          <p:nvPr/>
        </p:nvSpPr>
        <p:spPr>
          <a:xfrm>
            <a:off x="369777" y="982767"/>
            <a:ext cx="2937266" cy="21082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Now initially recorded as category 3 pressure ulcers.</a:t>
            </a:r>
          </a:p>
          <a:p>
            <a:pPr marL="0" marR="0" lvl="0" indent="0" algn="l" defTabSz="457200" rtl="0" eaLnBrk="1" fontAlgn="auto" latinLnBrk="0" hangingPunct="1">
              <a:lnSpc>
                <a:spcPct val="100000"/>
              </a:lnSpc>
              <a:spcBef>
                <a:spcPts val="0"/>
              </a:spcBef>
              <a:spcAft>
                <a:spcPts val="600"/>
              </a:spcAft>
              <a:buClrTx/>
              <a:buSzTx/>
              <a:buFontTx/>
              <a:buNone/>
              <a:tabLst/>
              <a:defRPr/>
            </a:pPr>
            <a:r>
              <a:rPr lang="en-US" altLang="en-US" dirty="0">
                <a:solidFill>
                  <a:srgbClr val="FFFFFF"/>
                </a:solidFill>
                <a:effectLst>
                  <a:outerShdw blurRad="38100" dist="38100" dir="2700000" algn="tl">
                    <a:srgbClr val="000000">
                      <a:alpha val="43137"/>
                    </a:srgbClr>
                  </a:outerShdw>
                </a:effectLst>
                <a:latin typeface="Arial Rounded MT Bold" panose="020F0704030504030204" pitchFamily="34" charset="0"/>
              </a:rPr>
              <a:t>The wound bed is not visible due to slough or necrosis. Full thickness skin and tissue loss.</a:t>
            </a:r>
            <a:endParaRPr kumimoji="0" lang="en-US"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n-ea"/>
              <a:cs typeface="+mn-cs"/>
            </a:endParaRPr>
          </a:p>
        </p:txBody>
      </p:sp>
      <p:pic>
        <p:nvPicPr>
          <p:cNvPr id="18" name="Picture 7">
            <a:extLst>
              <a:ext uri="{FF2B5EF4-FFF2-40B4-BE49-F238E27FC236}">
                <a16:creationId xmlns:a16="http://schemas.microsoft.com/office/drawing/2014/main" id="{E94A7C7D-BB91-458D-8895-2E78F4EA71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163" t="19996" r="22120" b="10274"/>
          <a:stretch/>
        </p:blipFill>
        <p:spPr bwMode="auto">
          <a:xfrm>
            <a:off x="6498292" y="282598"/>
            <a:ext cx="1946523" cy="1763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http://www.woundsource.com/files/patient-conditions/pressure_ulcer_12.jpg">
            <a:extLst>
              <a:ext uri="{FF2B5EF4-FFF2-40B4-BE49-F238E27FC236}">
                <a16:creationId xmlns:a16="http://schemas.microsoft.com/office/drawing/2014/main" id="{A1650271-8CB6-495B-9D08-3B19F75C43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6854"/>
          <a:stretch>
            <a:fillRect/>
          </a:stretch>
        </p:blipFill>
        <p:spPr bwMode="auto">
          <a:xfrm>
            <a:off x="6525887" y="4812150"/>
            <a:ext cx="2010860" cy="1612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http://ts1.mm.bing.net/th?&amp;id=HN.608025511016139520&amp;w=300&amp;h=300&amp;c=0&amp;pid=1.9&amp;rs=0&amp;p=0">
            <a:extLst>
              <a:ext uri="{FF2B5EF4-FFF2-40B4-BE49-F238E27FC236}">
                <a16:creationId xmlns:a16="http://schemas.microsoft.com/office/drawing/2014/main" id="{2813C4F2-AE8B-4EF3-90FE-7B99EDD9A9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362" r="4362" b="11195"/>
          <a:stretch>
            <a:fillRect/>
          </a:stretch>
        </p:blipFill>
        <p:spPr bwMode="auto">
          <a:xfrm>
            <a:off x="4214741" y="391501"/>
            <a:ext cx="2211076" cy="16127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Image result for unstageable pressure ulcer">
            <a:extLst>
              <a:ext uri="{FF2B5EF4-FFF2-40B4-BE49-F238E27FC236}">
                <a16:creationId xmlns:a16="http://schemas.microsoft.com/office/drawing/2014/main" id="{776F7883-9898-430F-A966-ADD048241E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3691" y="2184240"/>
            <a:ext cx="3524251" cy="23964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3853521" y="4731677"/>
            <a:ext cx="2672366"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European Pressure Ulcer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National Pressure Injury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Pan Pacific Pressure Injury Alliance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Prevention and treatment of pressure ulcers /injuries: clinical practice guideline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EPUAP /NPIAP /PPPIA: 2019.</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657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1"/>
            <a:ext cx="5293730" cy="2595329"/>
          </a:xfrm>
          <a:prstGeom prst="rect">
            <a:avLst/>
          </a:prstGeom>
          <a:solidFill>
            <a:srgbClr val="A85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5BA7096-F11E-4977-A08B-7FACB39BC3FB}"/>
              </a:ext>
            </a:extLst>
          </p:cNvPr>
          <p:cNvSpPr>
            <a:spLocks noGrp="1"/>
          </p:cNvSpPr>
          <p:nvPr>
            <p:ph type="title"/>
          </p:nvPr>
        </p:nvSpPr>
        <p:spPr>
          <a:xfrm>
            <a:off x="393192" y="491260"/>
            <a:ext cx="4945641" cy="960035"/>
          </a:xfrm>
        </p:spPr>
        <p:txBody>
          <a:bodyPr vert="horz" lIns="91440" tIns="45720" rIns="91440" bIns="45720" rtlCol="0" anchor="ctr">
            <a:normAutofit/>
          </a:bodyPr>
          <a:lstStyle/>
          <a:p>
            <a:r>
              <a:rPr lang="en-US" sz="4000" dirty="0">
                <a:solidFill>
                  <a:srgbClr val="FFFFFF"/>
                </a:solidFill>
                <a:latin typeface="Arial Rounded MT Bold" panose="020F0704030504030204" pitchFamily="34" charset="0"/>
              </a:rPr>
              <a:t>Category 4</a:t>
            </a:r>
          </a:p>
        </p:txBody>
      </p:sp>
      <p:sp>
        <p:nvSpPr>
          <p:cNvPr id="143" name="Rectangle 142">
            <a:extLst>
              <a:ext uri="{FF2B5EF4-FFF2-40B4-BE49-F238E27FC236}">
                <a16:creationId xmlns:a16="http://schemas.microsoft.com/office/drawing/2014/main" id="{392E632E-3F30-4018-960F-EE3228045D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7" y="3085476"/>
            <a:ext cx="2998678" cy="3449681"/>
          </a:xfrm>
          <a:prstGeom prst="rect">
            <a:avLst/>
          </a:prstGeom>
          <a:solidFill>
            <a:srgbClr val="F8BB59">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0015B939-F527-4117-B775-533A40168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4136" y="3090672"/>
            <a:ext cx="2167128" cy="1636776"/>
          </a:xfrm>
          <a:prstGeom prst="rect">
            <a:avLst/>
          </a:prstGeom>
          <a:solidFill>
            <a:srgbClr val="F8BB59">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1EAD3107-AF47-45F4-992A-6FAA4B0C71BE}"/>
              </a:ext>
            </a:extLst>
          </p:cNvPr>
          <p:cNvSpPr>
            <a:spLocks noGrp="1"/>
          </p:cNvSpPr>
          <p:nvPr>
            <p:ph type="body" sz="half" idx="4294967295"/>
          </p:nvPr>
        </p:nvSpPr>
        <p:spPr>
          <a:xfrm>
            <a:off x="5741205" y="577595"/>
            <a:ext cx="3150945" cy="6280405"/>
          </a:xfrm>
        </p:spPr>
        <p:txBody>
          <a:bodyPr vert="horz" lIns="91440" tIns="45720" rIns="91440" bIns="45720" rtlCol="0" anchor="ctr">
            <a:normAutofit/>
          </a:bodyPr>
          <a:lstStyle/>
          <a:p>
            <a:pPr>
              <a:defRPr/>
            </a:pPr>
            <a:r>
              <a:rPr lang="en-US" altLang="en-US" sz="1800" dirty="0">
                <a:solidFill>
                  <a:srgbClr val="FFFFFF"/>
                </a:solidFill>
                <a:latin typeface="Arial Rounded MT Bold" panose="020F0704030504030204" pitchFamily="34" charset="0"/>
              </a:rPr>
              <a:t>Full-thickness skin and tissue loss with exposed or directly palpable fascia, muscle, tendon, ligament, cartilage or bone in the ulcer. Slough and/or eschar may be visible. </a:t>
            </a:r>
          </a:p>
          <a:p>
            <a:pPr>
              <a:defRPr/>
            </a:pPr>
            <a:r>
              <a:rPr lang="en-US" altLang="en-US" sz="1800" dirty="0" err="1">
                <a:solidFill>
                  <a:srgbClr val="FFFFFF"/>
                </a:solidFill>
                <a:latin typeface="Arial Rounded MT Bold" panose="020F0704030504030204" pitchFamily="34" charset="0"/>
              </a:rPr>
              <a:t>Epibole</a:t>
            </a:r>
            <a:r>
              <a:rPr lang="en-US" altLang="en-US" sz="1800" dirty="0">
                <a:solidFill>
                  <a:srgbClr val="FFFFFF"/>
                </a:solidFill>
                <a:latin typeface="Arial Rounded MT Bold" panose="020F0704030504030204" pitchFamily="34" charset="0"/>
              </a:rPr>
              <a:t> (rolled edges), undermining and/or tunnelling often occur. Depth varies by anatomical location. </a:t>
            </a:r>
          </a:p>
          <a:p>
            <a:pPr marL="0" indent="0">
              <a:buNone/>
              <a:defRPr/>
            </a:pPr>
            <a:endParaRPr lang="en-US" altLang="en-US" sz="1800" dirty="0">
              <a:solidFill>
                <a:srgbClr val="FFFFFF"/>
              </a:solidFill>
              <a:latin typeface="Arial Rounded MT Bold" panose="020F0704030504030204" pitchFamily="34" charset="0"/>
            </a:endParaRPr>
          </a:p>
          <a:p>
            <a:pPr marL="457200">
              <a:defRPr/>
            </a:pPr>
            <a:endParaRPr lang="en-US" altLang="en-US" sz="1300" dirty="0">
              <a:solidFill>
                <a:srgbClr val="FFFFFF"/>
              </a:solidFill>
            </a:endParaRPr>
          </a:p>
          <a:p>
            <a:endParaRPr lang="en-US" sz="1300" dirty="0">
              <a:solidFill>
                <a:srgbClr val="FFFFFF"/>
              </a:solidFill>
            </a:endParaRPr>
          </a:p>
        </p:txBody>
      </p:sp>
      <p:sp>
        <p:nvSpPr>
          <p:cNvPr id="81925" name="AutoShape 6" descr="data:image/jpeg;base64,/9j/4AAQSkZJRgABAQEAYABgAAD/2wBDAAoHBwkHBgoJCAkLCwoMDxkQDw4ODx4WFxIZJCAmJSMgIyIoLTkwKCo2KyIjMkQyNjs9QEBAJjBGS0U+Sjk/QD3/2wBDAQsLCw8NDx0QEB09KSMpPT09PT09PT09PT09PT09PT09PT09PT09PT09PT09PT09PT09PT09PT09PT09PT09PT3/wAARCACZAM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BR6VqaexxgZAB5ArMjFatkcD/Zz+RrNlo0UQKjBskHgYPU1IsJhyrZBzyce3SpkbfAp2nbnn06f/AFqiafbdFuCF4x/OoNELCxEwIJwFJAqaVwrRhcZiHzjPAz2qEOZpFXgK+ATjoKGuFRZwEH7wYGDwQPX8qV0OzITlbiUnqDjb1qVJQDj5cY5B/GqO7YD2J6U/dheOnXNUidi+Ji3faPapo5CjBuAh4B7VQibcoXPP1wf89aeCNpBK4Pr0P4VQjRNwXymfu9xz+NSR3ki/dYHHU1l27tJIiRK0jOeNo6Vu2unzlibqNFYKQrFdzD6elS5JAkVVlViASSM9cZqSENIwRdrb+mSAAPerb6d9mUSmXoOPMXAP196pusiECDbKMDcFPLEjk9f8MUKSHyNk0QSR1G5jgdu/PaqF5GwJDAEE5Lqenpn3z/KpoxcXCuDCyBD99+Dj+6Aew/rUEkC3ykZc9MIRk7R/te5qt0JKzKbxblYjqOefX0qNJBEwJycHaefzq2jboWyfmBIIx94+uap4V3xzknp3zUMtLQnlnDsroCSrDGTtOazbkkXjlcsknOT15qW6LW9xjOT1+lI22W3yQd+SOBwOeOfp/KqRm0RiYpG3fbgAj0piHzJGbsQDx+tRw5G9TynpS+WYyFLcMvy80yWRS9+eo6fQ1Gx3oATj5fSlkkyTjk7utJnELEnof50xDVYnAB56UhABwQufrUhXCYJ5HJ9qaFXHK8/WgRFGoyG7GtW3IwFYA56g1k2zgrtz71pQvwAOnQZ9KGOLNe3CKVGSBjJBNSXsMQjZt7hiMEBe/b8Kz/niH7tiQP4R1qYv9oQoDlyBgk4JHYZ6etRY0TKzyFdpV8PnAwelIt0MANjPeo3QO4GTnPpRP5YcJG3RRkEd+9K1y72B5U59SfwpPO6qT+I9arPyT6U+HG7k4HrVJWE9TQhBIzjj+6Ov+easKYUQSXc6IhJGB97P0H86saNawRs15eSqsEKnkjhj0AFc9Luurl2GOT24qHI0hTuaVz4lFvug0+ONY+AZSvzNVRdZvdvF04U9gTUlrohuACSFHqavJ4ZDkZZiPaocomypMx5NXujJl7iRiOmTnFa2ja6RMBI2D/tdDU0vhWJYy/zCsi70xrInBJAPBpc0XsaqEoq9rnoEX2bWINrkK4+7Wb/Zsmlyb50SaBGGFOec8E4A5HHQ1k+FLwzXKwM+G7ZPWuzv4LmO0lAPBjbDoMkHHH401Us7MyqU4vWJ569youJ9oIQbgoJxx2zjvTQ7eeHJAXuOvOKb5WxMuuACNx/vGmuA8owQqHOAO5rW1zm2ZKEE8paQ4jx9496mkkCW4555DgDg9x+lVMkR7ScAYwM+tLM3SPfkbc5+tMhkbwBGJB3Lnt2qvJKCwBJJXir6DNq5xzjbgjt6/WqR5AyOQP1pohkABb888VPHGfKb5c7mxQEDfd4yMfSrLECJVUZfkj0pkleWIqrZxk9qi8s925+tSSZbjd8i9absc88fnQIpeS1tcFG49604c7AxIxn8RUuu2DKDOgJxzVO2lyqsOQ3UGqnFoxoVVONzQBDZZHAIGDjvUCu6K21iSpHXuKdsaJjg4B5BHfNMdtzLuHJ4/Cs7nYhZXaUmRV7DOarMx5/WpWbaNuRkccVEHJyO1CGIAWPOffFX7TT5JQdoORzntipdP037Qu9vuk7c5xV6LVLO2uo1dWkERICxjv71MpdCoxuyTVdMe3htUCHyWTcWHQtUFpYKjbmGAfata81iPULeOCFJAobcd5/pSxx/uxlOBXLJnpUFyxu0ENtGqg4Bq9CRn5RxVXZhDgkcU+3mKYz0qTXfUvOFk+U8g1l3tmGcoq5Wr6TKrBuo9DTLmVWb5MkgZ4FKw4TscoLNrDWIpYwQA2a7aK8FxaqHbcrD7uetYV8UlS3bjexIPtxUmmxG6eOJpGUIuQo/jGe9Obu0zmklqYmo7I7t4ZI3MiMVAzyw7YH161nPMJQFTI2sW+YZ/KtDW5UkvGKrnJPzY6VnFt0nQAKMjH867ofCedP4mTIiqEUENjnipRbGSUkMNxOB71ExMceAQxzV2L5YDg7cjaV6nr3NBDZT3Mm49STxkdaqbSWZlyBnB96tzMvmso/haq0fPPZjVIzbJo488Z70xlwx3MBkcKOTiiSRkwVLcnqKjVcBi3LHknPemK40jbnnOe9JtPoKbLKAvOBUH2lf79ArnczW/nRNHtJUZGPQVxssDWOoPbsNqscx5P6V3ewhmJUZyCOc1ka/pAvYWkhwJkbcCK6akbo8bC1vZys9jGV90YST7+eKjJDKR6HrUdrJ5pKtkSx8EH+dPk5yGB3VyWPejK5CWy/XgU4IxOFGc0hTacfrVqwkVLlGf7oPNJ6amlrlyeK7kto7dBsj5Uk/xHHQe9QDSpEbaVKtjpXZ2NvHeQqpxtZtwJ96030JI7XYpBYnqev0rF8z2OulOmlqtTk9PtSIxuHIGM1sADyh7VCE8t3RhtCsRxVmNFaM/Nx2zXO3rqd0knFWKrkOdqnH0piqI8q3PpmrBgJIA5z6VNbWyncXUYXue1IG1FEUcO5ct0FSPsSE45zxUd5MVUxxHGeMiq0ku98HhBjrTvYcYOSvIq3Cgzrhc5Hy47VqWssek2c8pIZzHhcdar7FeRX2k4PQVj+Jb9Q6wRuG45Kt0PcEVUIc7Rz12kjBu7o3E5RcBV7kdabFtz8xOccc1Wzlj+tTxAk9DjryOK7UeW3d3LkTr5oPzcc8mryPlAB8q5y5XqT9Kzo1G5SSe+T71eTLYXaML3pENlaRcsxznPIyahyqr/Sn3eISQ2SWOAB1Jq7Z6G7IJbvcuQP3Y7VrGDkc1WtGmryMySVUTzJW+70H+FAhur7iOMwR/wB9+projp0KgfuUIXpxTvL6YHA7elaqkupxzxt17qOdXQlU5kd3P1qcaXCB/q2/OtvyC3K9aTyR61XIjB4iT3NZecgYCnjPWlZQ2c5weev8qjR8ZOScHseRUq/dBxxyAT0rQ5bHOa3pBhnOoWg5UZdR39eKyoJ47tDgYbup6iu6cZGM5B4IFcvrvh1y/wBr075JByyg8GsalO+qPRwuJ5fdmZ8kW3HBx71AflPAxU1lqcUh8i8Xy5OnPAP49qnntQOVORjORXO0eup3Ok0nU4rK2tRI43yYIwCcD69K6KTUMoQrgg8qRXn0aFLfMeHUEZ9jXR2MzGKMlgQO1YvQ1RYlj3SY3feNWI7VmyqH5B0z1qaGxRt8szuCfuAAY/Gpg6Qj5QAO5PSsJwuz0o10o6MgkT7HFliCc8CjEsy4jUqnXJ6mprm5iiXzC2VAyzN3PoBXP6j4lW2MiRncSOM9qpU9LGMsR1LlxbNCcuc55yeaz5tQhthyQzD15rAufEE9xhi+MDoKzLm9aYk56cc96pUSXi3Y2rvxDMpf7PI43LjIbBrEe4adyzHPeqxYnrSCTsvFbxionHOo5MlzlztHWrKMelVkHIq7bx7iODnsKpmZYhDAp+QDVtabps99cLb2qq0rDgdh7k1QtLZmkB5z+pr1PwXoq2dv55T535Jx2oREmYMPw2m0+wk1C8u1ub1BuEap8ijuBVAxYUDHGe/UivWjhlKkZB4I9a881vTf7M1GWIYEZ+ZP90/5xXTSfQ8vG0tpox/KHzegquYyjHjn9DV8D5Qcdtp9/wD61QSJxzye4rRnAuxXCjOcDHtTtn+0KQEA89R+lS4H900XEzrf+EGiDHbfSgHnBjXj8acPBPX/AE8gnv5Q/wAa1W1bZdyxFB8kmwHd1+ZV/r+lEetB41bygMhcfN6hD6f7dc3PI9v6rS7Gb/whIA/5CB/79f8A16jfwS56Xyf9+jz9ea201YHnyzjGetKNWBBxEcfXrT9pIHhKXY4vU/hZ/aKg/a4Vl243BDXM3vw38S6DGZbOaG9hHWNCc4+h/pXrg1SMj7jZpF1RDj5Gwf8A63+NS3c1hTUFaJ4UbrEzJcwm2nU8jPAP0q2l1dRIHTaVHII5r1e+sNF1Ms95psUxPVmUZ/P8a4/WPAkUe6fw9cSxPjP2eU5U+wP4d6hxNVNoyLbxJKgWOdyewqC88ReWnGWbnr0rHuZJLS5NvqFu8EqkjOOD7/8A6qYbYXMO5JFb6GpcLmqq6Et7rtxeQqrOeKyJJWdiWJzU7WskTe3pTXtyw3Cmo2Jc2yoxIFICcVMYGzSeQfSmK5HksBxnFOReelSrbE/SrcNnjk8UBcihhJPT8a1La225Ynaqj5nbgAVCLiG3IRR5jngAHOTXZ+FvBtzrRivdVwsAO5IBwPxFBLZY8H+H21CZbqRClup+UMMGT3Pt7V2m+WxvArSSSBOigYGPQfn+laltbx2kSxxLhQMVV1WEuiOqlscY27gO/Qc9RjiqINEHP41i+KNO+26YZEz5sPPHde4/rWhpxc2irIioUO0AHPAqycHIIyCMEU07O5M4KcXFnl6kELuyAfT1/wAKjk+YccZ/PNaGs6e2m6nLCAVTO+I+imqJXnKttVhkV0p3R4M4uMrMpODuyFP403n1P51YlAxnoG/PNR8/3jSGmdPp0t5fX08t3FHaoxWWNZG2kjeSc9+oFaIsZLe2jdmjZQY0+Rs94h/7Ia55bhmbLfN9TWlZ3gXAbLR7lYpngkHI/lXG6sZPax9M6LRsRaZONoJTOAMhu+FH9DTILSWaFJE27GHGTz/nrU2oXNzH9nez+bf/AAhc5OVxn2xu9PrU+nBk0+FXUqQDkHqOTVGRWFlJ5jRjaGTGefXkU37FKkkSNty3TB9Mf4VbulkGZLc4kZ038Z3KCMj8s1XtjeSXMbTK+1C2cjuc9PbpTERtYyQpubbjIHB/3RTzp8qJlmUFRk8+1aTqrrtbkVTeO6adyJXKeajAFhjbjDLj0oAzr3w7bazZbLqOKRXGVJHK5z3/ABrjrz4U+aHl0u/aJg7ARyjjIJHUV6TbRmK2jjbqqgHFR3Fr50kTqeY93BztII7j8qAPGrrwf4lsHkVrZrlUxlo8ODn9axp5Lmzk23Vq0ZH95Cte+2VqbZSGYEkc7RgE+tST2sNyjJPEjqwIIZQetFgufPQvEYgeQcnvupTOB0jUfU17ifCWhtKXbS7dmwBkp6e1PXw/oVrljp9lGF6lkHHegdzwuFru5cJb25ds4wi5rqdK8Aa3qrK10DbQ9T5nX8q9ShuNJt0zC1pGvbbgZ/Ko5tfiCkWcE9w/bahCn15/GiwrmXo3w+0rSj5jK00xGCzH+VdTDFHboI4UCqOwFZZuNWuGjENvHAhB3vLyynPGB9Ku2UNzBEwu7r7TIWJDbAuB2GKBFrNDbmQhG2sRwcZwaSlHSgZkWdw0V6d03nMSA+zrljgZHtj2razzzWVfWKtMZ5LkRRY2ldueoxwO59OM5q9BKHQKFlG0AZkUgn86BGX4psPtenC4T/XW2WH+73/xrhxhVIBAIPGRXqJxg7hkEYI9RXnms2B0zUJIVDBQd0Z/2T0rWk+h52OpaqaM91Dng/QnnmmBEIyWb9KdINoIxuYHge1QmR8/fx7YrU84uRTZqzHMVbA6Ec+1ZFvJ6mrfmhl4IxXktWPtrXO00nUoprG1QyKsrqQqMwDNt6kCr013Bb+UJpo42lcRorHlmPYCuM0LUni1W2tnjiaBxNIZGXMi7VBIB7CrU1/catp+jX7mOOGfUImWIJkoCSF+brnjmuqL0RwTVpNHX59aUEYrm49S1PURLc2ISOCK6aNhKyhPLVsNnjcGPXNdBu/KmSF3cm1tJJlgluGQZ8uIAs30zXOJ45SW/wDsMGkXrXe4r5LOitkda6UHvXnyxTx/Es3CW1w0P2pt0ixNtAK4znHTJoEb2n+M/t+rS6bJp7W12qsI0lkBDOP4SQOKl8NeK/7cvLmzubcWlzDz5YOcgcHr3B61n+LfDd7dalDqmjorTrgyIGCklfusP61Vv/Cmsah5GrW5istUljP2mMtgbiCCQR6jrRcCrJ4+1T7cFkMVvp7yMBcpa7soCRkZOCa6jRPEWnagTbxau91NIcr5kYifHoMDFJa2VzpWn2Wm2kmnsIogrRzRs7Fh948H3rMtdIsItZGs6hOJLnIaKOKDyo0/hzt6mgDS3uYXDauBEjEE/MWZgcgZ79v5VWaSwjhnhuJ7m/8AtY+cEY2AHIx3zycVa36bNP5kVhcTyS5beyHAx79vpViGW+kx5OnQwBx95+o44zimKxWhVBGf7P0Ufxf67gZJ9Pqf54rZtXZbWL7UkcEpTLIrDC+uPas7UFbz/Nk1X7NBGFcqD90gEH+fT1xWdc3dtA8KQW93qczryd2AOeMn9aaVwsdEdQthN5XnJuxuPzdBjOTU4ddhfeuwDO7PGPXNc3aarb3vmWkmnmyupflMc68yLjsx6mq2jWbtPc6Dqc7tFD8yRg4DpnP9a0UNHf8ApAdJbazp93OYLe7ieUDoD1qjc6nNp3iKGC4kLWd2uI8j7j9Py/xrKHhvVJ9VWaNrSzitzi3Ea5JHY/X1zVO7ur7WGns32XU+nP5yTQjAcDgj/Poa2hSg3o9OoztL1S1qzo/ltH8+7ByABk9Ofy5rK0O4xN5Slpd2FJ4ByoyWIGeu7rnqK0NOvvt1hDchGUyLkqwIIPcVl3NnMt625pZEB/drDCWKjdu+UkhUPbPpXI9HYR0R5rE8U6eLzT/PUEyW4JwOpU9f8fzrSFw0dt5935cC9TlwFX2yetY994u0yAMkO+7YjGFG2M+24/0BpxvfQyrcvI1JnEO4PGSGXjmo/l9BSzzI0haNdgY9M5AHp+FVDLGDyQT6810niOIkTk96nE+1cVkx3IA5NSpKZXVE5ZiFA+teby3PsOY6/Q9OV/st800gMYkCxgDaQ3Bz35xV+Lw3aLbR24ubwW0UwmihEuFRhzxgZxSWhWCCONTwqgVfilyK3Ssjjk7u43+xLD7c12I2EjtvZRIwRm9SucE1qCSqayD1qQSUCJ7kzS27R2z7JHwu/wDujuR74qvOl7JDCGuo4igxIQ2AzeuPfI4pJ0W4geJmYBxjKnBH0NU49EskaNthcoCAWcn16+vBx+A9KQrEssbLtkn1Vgobadq8HgkDj2rIu9as7G9EFuLi/uI2GctsCt7n145/KtyCwtLeERRwIIw24L1GfWuNl1Sfw/rmpRRW8L+bJuVpFzsHXPv1rWlDnbGjo9N1u0nvJSLG5S7jbEqE/cye340aVrN1e3N1bPptvHPaOc5HPJPT/POaPDkUKRS3RvVvLqf5pXU9PbHWoLqdNI8WLcTFY7a8i2l+ysPX/Per5FzOKCxsganLCo86KJ8glgM8fT1pw00yHMt3cMeDgNgAj/P61nXvi3TLLAWY3EhYDbCN2B6+/wCFbKS71Urn5hnnrWLi1uhWIzplm6OksIkR+CG54rI0S8TR2vbC9bCWmZUYjkxk/wD1xW28oiXMjKg9WYD+dZV1aWl/qUN0GllMaNG0cUZZZFPYnp+tXTlHVSAyfEmry3umoz6eIELAwTPIPMH0A7Uj6ndzXNtfJp9z9psoV+0MVwJB7DqamlOgaPKJZhaW8g5H2m63sP8AgC7jVC8+JNghK2r3t4/YQIIE/wC+jlv5Vu60UrRiS2jqtRRtT0+ORdSksYZFyQwClwexBwc1Np+nWWhWTFCsUZwzzSsF3nHUk15tN4w1m5YvaQWunZ/5aBfNl/76bNZUyzXsol1G5uLx8/8ALaQkCsrya5ehjPEQielX3j7Q7IlILiS/mXjZaJkf99HA/nWBeeP9Tujts4ILCM/xH97KR9T8o/I1zKkKgVAqgDGAMAU0E5HzcDgnHFCgkcs8TKXw6GlNdzXUhlup5J5s/elO6mCRiduScjjHNVFfgbflB9OaPNyMr9ODyas5Gm3dk8jgn5hknpg4FRC4YDGH4qF5Pm2lgR1GeKj84f3WouNRMYXWB1rZ0D97eCZiNkXPPc9q5yT/AFj/AO8a6LQP+Pf/AIFXKlqfQybsdjFeqCNzgE+prRiuhjrXB6t/yFrD6j/0Kuug+7QzNGwtwOKkE2aop0FTpSGWhL708S+9VhTxQIseZjHIx7msW/soX1621AXcCBFKSox3Fxg8YH1p+tf8eZ+lZ/hv/WmnGTi7oCzcaTpk0vm2Zu7d+pe2UqD+fFT3+qaWtqsF+9p5aAD/AEm6Tdn1+XJzUHjH/kGt9K8cf/j5P1Nac0pbsTZ6kvi7w5pP/HpNbKR/z62zSMf+BOQKo3XxNgOVtrS8nPYyzCJfyQZ/WvNX61bs/vCm1d6mbm0dTP451qY/6Ja2tqOzJDvYf8CfJqhcX2t6lzf6lclT/C0hx+Q4p8H+qFEf32+lNRRzSrS2II9MgQ5cbznnPSrcYWMDYqqOnAoP3m+tIOg+tUc8pN7kmc9fTFL5jDA6g8fLRH9+nW/f8aZDGgkrtBJJHQUHcMNweO3alj/4+D+NNl6L/u0hAJASRyT2JPQ0jSZPXcTwd1NX7q/U0p++KB2GPJwAGP0PIpm5vUfnR2P+e1RnrQUkf//Z">
            <a:extLst>
              <a:ext uri="{FF2B5EF4-FFF2-40B4-BE49-F238E27FC236}">
                <a16:creationId xmlns:a16="http://schemas.microsoft.com/office/drawing/2014/main" id="{37F7CD37-1E9F-4E3F-8A33-DEAE04B2F0D9}"/>
              </a:ext>
            </a:extLst>
          </p:cNvPr>
          <p:cNvSpPr>
            <a:spLocks noChangeAspect="1" noChangeArrowheads="1"/>
          </p:cNvSpPr>
          <p:nvPr/>
        </p:nvSpPr>
        <p:spPr bwMode="auto">
          <a:xfrm>
            <a:off x="1476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Rounded MT Bold" panose="020F07040305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Rounded MT Bold" panose="020F07040305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Rounded MT Bold" panose="020F07040305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Rounded MT Bold" panose="020F07040305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Rounded MT Bold" panose="020F07040305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Georgia" panose="02040502050405020303" pitchFamily="18" charset="0"/>
              <a:ea typeface="ＭＳ Ｐゴシック" panose="020B0600070205080204" pitchFamily="34" charset="-128"/>
              <a:cs typeface="+mn-cs"/>
            </a:endParaRPr>
          </a:p>
        </p:txBody>
      </p:sp>
      <p:sp>
        <p:nvSpPr>
          <p:cNvPr id="81926" name="AutoShape 8" descr="data:image/jpeg;base64,/9j/4AAQSkZJRgABAQEAYABgAAD/2wBDAAoHBwkHBgoJCAkLCwoMDxkQDw4ODx4WFxIZJCAmJSMgIyIoLTkwKCo2KyIjMkQyNjs9QEBAJjBGS0U+Sjk/QD3/2wBDAQsLCw8NDx0QEB09KSMpPT09PT09PT09PT09PT09PT09PT09PT09PT09PT09PT09PT09PT09PT09PT09PT09PT3/wAARCACZAM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BR6VqaexxgZAB5ArMjFatkcD/Zz+RrNlo0UQKjBskHgYPU1IsJhyrZBzyce3SpkbfAp2nbnn06f/AFqiafbdFuCF4x/OoNELCxEwIJwFJAqaVwrRhcZiHzjPAz2qEOZpFXgK+ATjoKGuFRZwEH7wYGDwQPX8qV0OzITlbiUnqDjb1qVJQDj5cY5B/GqO7YD2J6U/dheOnXNUidi+Ji3faPapo5CjBuAh4B7VQibcoXPP1wf89aeCNpBK4Pr0P4VQjRNwXymfu9xz+NSR3ki/dYHHU1l27tJIiRK0jOeNo6Vu2unzlibqNFYKQrFdzD6elS5JAkVVlViASSM9cZqSENIwRdrb+mSAAPerb6d9mUSmXoOPMXAP196pusiECDbKMDcFPLEjk9f8MUKSHyNk0QSR1G5jgdu/PaqF5GwJDAEE5Lqenpn3z/KpoxcXCuDCyBD99+Dj+6Aew/rUEkC3ykZc9MIRk7R/te5qt0JKzKbxblYjqOefX0qNJBEwJycHaefzq2jboWyfmBIIx94+uap4V3xzknp3zUMtLQnlnDsroCSrDGTtOazbkkXjlcsknOT15qW6LW9xjOT1+lI22W3yQd+SOBwOeOfp/KqRm0RiYpG3fbgAj0piHzJGbsQDx+tRw5G9TynpS+WYyFLcMvy80yWRS9+eo6fQ1Gx3oATj5fSlkkyTjk7utJnELEnof50xDVYnAB56UhABwQufrUhXCYJ5HJ9qaFXHK8/WgRFGoyG7GtW3IwFYA56g1k2zgrtz71pQvwAOnQZ9KGOLNe3CKVGSBjJBNSXsMQjZt7hiMEBe/b8Kz/niH7tiQP4R1qYv9oQoDlyBgk4JHYZ6etRY0TKzyFdpV8PnAwelIt0MANjPeo3QO4GTnPpRP5YcJG3RRkEd+9K1y72B5U59SfwpPO6qT+I9arPyT6U+HG7k4HrVJWE9TQhBIzjj+6Ov+easKYUQSXc6IhJGB97P0H86saNawRs15eSqsEKnkjhj0AFc9Luurl2GOT24qHI0hTuaVz4lFvug0+ONY+AZSvzNVRdZvdvF04U9gTUlrohuACSFHqavJ4ZDkZZiPaocomypMx5NXujJl7iRiOmTnFa2ja6RMBI2D/tdDU0vhWJYy/zCsi70xrInBJAPBpc0XsaqEoq9rnoEX2bWINrkK4+7Wb/Zsmlyb50SaBGGFOec8E4A5HHQ1k+FLwzXKwM+G7ZPWuzv4LmO0lAPBjbDoMkHHH401Us7MyqU4vWJ569youJ9oIQbgoJxx2zjvTQ7eeHJAXuOvOKb5WxMuuACNx/vGmuA8owQqHOAO5rW1zm2ZKEE8paQ4jx9496mkkCW4555DgDg9x+lVMkR7ScAYwM+tLM3SPfkbc5+tMhkbwBGJB3Lnt2qvJKCwBJJXir6DNq5xzjbgjt6/WqR5AyOQP1pohkABb888VPHGfKb5c7mxQEDfd4yMfSrLECJVUZfkj0pkleWIqrZxk9qi8s925+tSSZbjd8i9absc88fnQIpeS1tcFG49604c7AxIxn8RUuu2DKDOgJxzVO2lyqsOQ3UGqnFoxoVVONzQBDZZHAIGDjvUCu6K21iSpHXuKdsaJjg4B5BHfNMdtzLuHJ4/Cs7nYhZXaUmRV7DOarMx5/WpWbaNuRkccVEHJyO1CGIAWPOffFX7TT5JQdoORzntipdP037Qu9vuk7c5xV6LVLO2uo1dWkERICxjv71MpdCoxuyTVdMe3htUCHyWTcWHQtUFpYKjbmGAfata81iPULeOCFJAobcd5/pSxx/uxlOBXLJnpUFyxu0ENtGqg4Bq9CRn5RxVXZhDgkcU+3mKYz0qTXfUvOFk+U8g1l3tmGcoq5Wr6TKrBuo9DTLmVWb5MkgZ4FKw4TscoLNrDWIpYwQA2a7aK8FxaqHbcrD7uetYV8UlS3bjexIPtxUmmxG6eOJpGUIuQo/jGe9Obu0zmklqYmo7I7t4ZI3MiMVAzyw7YH161nPMJQFTI2sW+YZ/KtDW5UkvGKrnJPzY6VnFt0nQAKMjH867ofCedP4mTIiqEUENjnipRbGSUkMNxOB71ExMceAQxzV2L5YDg7cjaV6nr3NBDZT3Mm49STxkdaqbSWZlyBnB96tzMvmso/haq0fPPZjVIzbJo488Z70xlwx3MBkcKOTiiSRkwVLcnqKjVcBi3LHknPemK40jbnnOe9JtPoKbLKAvOBUH2lf79ArnczW/nRNHtJUZGPQVxssDWOoPbsNqscx5P6V3ewhmJUZyCOc1ka/pAvYWkhwJkbcCK6akbo8bC1vZys9jGV90YST7+eKjJDKR6HrUdrJ5pKtkSx8EH+dPk5yGB3VyWPejK5CWy/XgU4IxOFGc0hTacfrVqwkVLlGf7oPNJ6amlrlyeK7kto7dBsj5Uk/xHHQe9QDSpEbaVKtjpXZ2NvHeQqpxtZtwJ96030JI7XYpBYnqev0rF8z2OulOmlqtTk9PtSIxuHIGM1sADyh7VCE8t3RhtCsRxVmNFaM/Nx2zXO3rqd0knFWKrkOdqnH0piqI8q3PpmrBgJIA5z6VNbWyncXUYXue1IG1FEUcO5ct0FSPsSE45zxUd5MVUxxHGeMiq0ku98HhBjrTvYcYOSvIq3Cgzrhc5Hy47VqWssek2c8pIZzHhcdar7FeRX2k4PQVj+Jb9Q6wRuG45Kt0PcEVUIc7Rz12kjBu7o3E5RcBV7kdabFtz8xOccc1Wzlj+tTxAk9DjryOK7UeW3d3LkTr5oPzcc8mryPlAB8q5y5XqT9Kzo1G5SSe+T71eTLYXaML3pENlaRcsxznPIyahyqr/Sn3eISQ2SWOAB1Jq7Z6G7IJbvcuQP3Y7VrGDkc1WtGmryMySVUTzJW+70H+FAhur7iOMwR/wB9+projp0KgfuUIXpxTvL6YHA7elaqkupxzxt17qOdXQlU5kd3P1qcaXCB/q2/OtvyC3K9aTyR61XIjB4iT3NZecgYCnjPWlZQ2c5weev8qjR8ZOScHseRUq/dBxxyAT0rQ5bHOa3pBhnOoWg5UZdR39eKyoJ47tDgYbup6iu6cZGM5B4IFcvrvh1y/wBr075JByyg8GsalO+qPRwuJ5fdmZ8kW3HBx71AflPAxU1lqcUh8i8Xy5OnPAP49qnntQOVORjORXO0eup3Ok0nU4rK2tRI43yYIwCcD69K6KTUMoQrgg8qRXn0aFLfMeHUEZ9jXR2MzGKMlgQO1YvQ1RYlj3SY3feNWI7VmyqH5B0z1qaGxRt8szuCfuAAY/Gpg6Qj5QAO5PSsJwuz0o10o6MgkT7HFliCc8CjEsy4jUqnXJ6mprm5iiXzC2VAyzN3PoBXP6j4lW2MiRncSOM9qpU9LGMsR1LlxbNCcuc55yeaz5tQhthyQzD15rAufEE9xhi+MDoKzLm9aYk56cc96pUSXi3Y2rvxDMpf7PI43LjIbBrEe4adyzHPeqxYnrSCTsvFbxionHOo5MlzlztHWrKMelVkHIq7bx7iODnsKpmZYhDAp+QDVtabps99cLb2qq0rDgdh7k1QtLZmkB5z+pr1PwXoq2dv55T535Jx2oREmYMPw2m0+wk1C8u1ub1BuEap8ijuBVAxYUDHGe/UivWjhlKkZB4I9a881vTf7M1GWIYEZ+ZP90/5xXTSfQ8vG0tpox/KHzegquYyjHjn9DV8D5Qcdtp9/wD61QSJxzye4rRnAuxXCjOcDHtTtn+0KQEA89R+lS4H900XEzrf+EGiDHbfSgHnBjXj8acPBPX/AE8gnv5Q/wAa1W1bZdyxFB8kmwHd1+ZV/r+lEetB41bygMhcfN6hD6f7dc3PI9v6rS7Gb/whIA/5CB/79f8A16jfwS56Xyf9+jz9ea201YHnyzjGetKNWBBxEcfXrT9pIHhKXY4vU/hZ/aKg/a4Vl243BDXM3vw38S6DGZbOaG9hHWNCc4+h/pXrg1SMj7jZpF1RDj5Gwf8A63+NS3c1hTUFaJ4UbrEzJcwm2nU8jPAP0q2l1dRIHTaVHII5r1e+sNF1Ms95psUxPVmUZ/P8a4/WPAkUe6fw9cSxPjP2eU5U+wP4d6hxNVNoyLbxJKgWOdyewqC88ReWnGWbnr0rHuZJLS5NvqFu8EqkjOOD7/8A6qYbYXMO5JFb6GpcLmqq6Et7rtxeQqrOeKyJJWdiWJzU7WskTe3pTXtyw3Cmo2Jc2yoxIFICcVMYGzSeQfSmK5HksBxnFOReelSrbE/SrcNnjk8UBcihhJPT8a1La225Ynaqj5nbgAVCLiG3IRR5jngAHOTXZ+FvBtzrRivdVwsAO5IBwPxFBLZY8H+H21CZbqRClup+UMMGT3Pt7V2m+WxvArSSSBOigYGPQfn+laltbx2kSxxLhQMVV1WEuiOqlscY27gO/Qc9RjiqINEHP41i+KNO+26YZEz5sPPHde4/rWhpxc2irIioUO0AHPAqycHIIyCMEU07O5M4KcXFnl6kELuyAfT1/wAKjk+YccZ/PNaGs6e2m6nLCAVTO+I+imqJXnKttVhkV0p3R4M4uMrMpODuyFP403n1P51YlAxnoG/PNR8/3jSGmdPp0t5fX08t3FHaoxWWNZG2kjeSc9+oFaIsZLe2jdmjZQY0+Rs94h/7Ia55bhmbLfN9TWlZ3gXAbLR7lYpngkHI/lXG6sZPax9M6LRsRaZONoJTOAMhu+FH9DTILSWaFJE27GHGTz/nrU2oXNzH9nez+bf/AAhc5OVxn2xu9PrU+nBk0+FXUqQDkHqOTVGRWFlJ5jRjaGTGefXkU37FKkkSNty3TB9Mf4VbulkGZLc4kZ038Z3KCMj8s1XtjeSXMbTK+1C2cjuc9PbpTERtYyQpubbjIHB/3RTzp8qJlmUFRk8+1aTqrrtbkVTeO6adyJXKeajAFhjbjDLj0oAzr3w7bazZbLqOKRXGVJHK5z3/ABrjrz4U+aHl0u/aJg7ARyjjIJHUV6TbRmK2jjbqqgHFR3Fr50kTqeY93BztII7j8qAPGrrwf4lsHkVrZrlUxlo8ODn9axp5Lmzk23Vq0ZH95Cte+2VqbZSGYEkc7RgE+tST2sNyjJPEjqwIIZQetFgufPQvEYgeQcnvupTOB0jUfU17ifCWhtKXbS7dmwBkp6e1PXw/oVrljp9lGF6lkHHegdzwuFru5cJb25ds4wi5rqdK8Aa3qrK10DbQ9T5nX8q9ShuNJt0zC1pGvbbgZ/Ko5tfiCkWcE9w/bahCn15/GiwrmXo3w+0rSj5jK00xGCzH+VdTDFHboI4UCqOwFZZuNWuGjENvHAhB3vLyynPGB9Ku2UNzBEwu7r7TIWJDbAuB2GKBFrNDbmQhG2sRwcZwaSlHSgZkWdw0V6d03nMSA+zrljgZHtj2razzzWVfWKtMZ5LkRRY2ldueoxwO59OM5q9BKHQKFlG0AZkUgn86BGX4psPtenC4T/XW2WH+73/xrhxhVIBAIPGRXqJxg7hkEYI9RXnms2B0zUJIVDBQd0Z/2T0rWk+h52OpaqaM91Dng/QnnmmBEIyWb9KdINoIxuYHge1QmR8/fx7YrU84uRTZqzHMVbA6Ec+1ZFvJ6mrfmhl4IxXktWPtrXO00nUoprG1QyKsrqQqMwDNt6kCr013Bb+UJpo42lcRorHlmPYCuM0LUni1W2tnjiaBxNIZGXMi7VBIB7CrU1/catp+jX7mOOGfUImWIJkoCSF+brnjmuqL0RwTVpNHX59aUEYrm49S1PURLc2ISOCK6aNhKyhPLVsNnjcGPXNdBu/KmSF3cm1tJJlgluGQZ8uIAs30zXOJ45SW/wDsMGkXrXe4r5LOitkda6UHvXnyxTx/Es3CW1w0P2pt0ixNtAK4znHTJoEb2n+M/t+rS6bJp7W12qsI0lkBDOP4SQOKl8NeK/7cvLmzubcWlzDz5YOcgcHr3B61n+LfDd7dalDqmjorTrgyIGCklfusP61Vv/Cmsah5GrW5istUljP2mMtgbiCCQR6jrRcCrJ4+1T7cFkMVvp7yMBcpa7soCRkZOCa6jRPEWnagTbxau91NIcr5kYifHoMDFJa2VzpWn2Wm2kmnsIogrRzRs7Fh948H3rMtdIsItZGs6hOJLnIaKOKDyo0/hzt6mgDS3uYXDauBEjEE/MWZgcgZ79v5VWaSwjhnhuJ7m/8AtY+cEY2AHIx3zycVa36bNP5kVhcTyS5beyHAx79vpViGW+kx5OnQwBx95+o44zimKxWhVBGf7P0Ufxf67gZJ9Pqf54rZtXZbWL7UkcEpTLIrDC+uPas7UFbz/Nk1X7NBGFcqD90gEH+fT1xWdc3dtA8KQW93qczryd2AOeMn9aaVwsdEdQthN5XnJuxuPzdBjOTU4ddhfeuwDO7PGPXNc3aarb3vmWkmnmyupflMc68yLjsx6mq2jWbtPc6Dqc7tFD8yRg4DpnP9a0UNHf8ApAdJbazp93OYLe7ieUDoD1qjc6nNp3iKGC4kLWd2uI8j7j9Py/xrKHhvVJ9VWaNrSzitzi3Ea5JHY/X1zVO7ur7WGns32XU+nP5yTQjAcDgj/Poa2hSg3o9OoztL1S1qzo/ltH8+7ByABk9Ofy5rK0O4xN5Slpd2FJ4ByoyWIGeu7rnqK0NOvvt1hDchGUyLkqwIIPcVl3NnMt625pZEB/drDCWKjdu+UkhUPbPpXI9HYR0R5rE8U6eLzT/PUEyW4JwOpU9f8fzrSFw0dt5935cC9TlwFX2yetY994u0yAMkO+7YjGFG2M+24/0BpxvfQyrcvI1JnEO4PGSGXjmo/l9BSzzI0haNdgY9M5AHp+FVDLGDyQT6810niOIkTk96nE+1cVkx3IA5NSpKZXVE5ZiFA+teby3PsOY6/Q9OV/st800gMYkCxgDaQ3Bz35xV+Lw3aLbR24ubwW0UwmihEuFRhzxgZxSWhWCCONTwqgVfilyK3Ssjjk7u43+xLD7c12I2EjtvZRIwRm9SucE1qCSqayD1qQSUCJ7kzS27R2z7JHwu/wDujuR74qvOl7JDCGuo4igxIQ2AzeuPfI4pJ0W4geJmYBxjKnBH0NU49EskaNthcoCAWcn16+vBx+A9KQrEssbLtkn1Vgobadq8HgkDj2rIu9as7G9EFuLi/uI2GctsCt7n145/KtyCwtLeERRwIIw24L1GfWuNl1Sfw/rmpRRW8L+bJuVpFzsHXPv1rWlDnbGjo9N1u0nvJSLG5S7jbEqE/cye340aVrN1e3N1bPptvHPaOc5HPJPT/POaPDkUKRS3RvVvLqf5pXU9PbHWoLqdNI8WLcTFY7a8i2l+ysPX/Per5FzOKCxsganLCo86KJ8glgM8fT1pw00yHMt3cMeDgNgAj/P61nXvi3TLLAWY3EhYDbCN2B6+/wCFbKS71Urn5hnnrWLi1uhWIzplm6OksIkR+CG54rI0S8TR2vbC9bCWmZUYjkxk/wD1xW28oiXMjKg9WYD+dZV1aWl/qUN0GllMaNG0cUZZZFPYnp+tXTlHVSAyfEmry3umoz6eIELAwTPIPMH0A7Uj6ndzXNtfJp9z9psoV+0MVwJB7DqamlOgaPKJZhaW8g5H2m63sP8AgC7jVC8+JNghK2r3t4/YQIIE/wC+jlv5Vu60UrRiS2jqtRRtT0+ORdSksYZFyQwClwexBwc1Np+nWWhWTFCsUZwzzSsF3nHUk15tN4w1m5YvaQWunZ/5aBfNl/76bNZUyzXsol1G5uLx8/8ALaQkCsrya5ehjPEQielX3j7Q7IlILiS/mXjZaJkf99HA/nWBeeP9Tujts4ILCM/xH97KR9T8o/I1zKkKgVAqgDGAMAU0E5HzcDgnHFCgkcs8TKXw6GlNdzXUhlup5J5s/elO6mCRiduScjjHNVFfgbflB9OaPNyMr9ODyas5Gm3dk8jgn5hknpg4FRC4YDGH4qF5Pm2lgR1GeKj84f3WouNRMYXWB1rZ0D97eCZiNkXPPc9q5yT/AFj/AO8a6LQP+Pf/AIFXKlqfQybsdjFeqCNzgE+prRiuhjrXB6t/yFrD6j/0Kuug+7QzNGwtwOKkE2aop0FTpSGWhL708S+9VhTxQIseZjHIx7msW/soX1621AXcCBFKSox3Fxg8YH1p+tf8eZ+lZ/hv/WmnGTi7oCzcaTpk0vm2Zu7d+pe2UqD+fFT3+qaWtqsF+9p5aAD/AEm6Tdn1+XJzUHjH/kGt9K8cf/j5P1Nac0pbsTZ6kvi7w5pP/HpNbKR/z62zSMf+BOQKo3XxNgOVtrS8nPYyzCJfyQZ/WvNX61bs/vCm1d6mbm0dTP451qY/6Ja2tqOzJDvYf8CfJqhcX2t6lzf6lclT/C0hx+Q4p8H+qFEf32+lNRRzSrS2II9MgQ5cbznnPSrcYWMDYqqOnAoP3m+tIOg+tUc8pN7kmc9fTFL5jDA6g8fLRH9+nW/f8aZDGgkrtBJJHQUHcMNweO3alj/4+D+NNl6L/u0hAJASRyT2JPQ0jSZPXcTwd1NX7q/U0p++KB2GPJwAGP0PIpm5vUfnR2P+e1RnrQUkf//Z">
            <a:extLst>
              <a:ext uri="{FF2B5EF4-FFF2-40B4-BE49-F238E27FC236}">
                <a16:creationId xmlns:a16="http://schemas.microsoft.com/office/drawing/2014/main" id="{A96FDE94-7B88-43BF-B0DC-EA2D9ED0327D}"/>
              </a:ext>
            </a:extLst>
          </p:cNvPr>
          <p:cNvSpPr>
            <a:spLocks noChangeAspect="1" noChangeArrowheads="1"/>
          </p:cNvSpPr>
          <p:nvPr/>
        </p:nvSpPr>
        <p:spPr bwMode="auto">
          <a:xfrm>
            <a:off x="30003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Rounded MT Bold" panose="020F07040305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Rounded MT Bold" panose="020F07040305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Rounded MT Bold" panose="020F07040305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Rounded MT Bold" panose="020F07040305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Rounded MT Bold" panose="020F07040305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Georgia" panose="02040502050405020303" pitchFamily="18" charset="0"/>
              <a:ea typeface="ＭＳ Ｐゴシック" panose="020B0600070205080204" pitchFamily="34" charset="-128"/>
              <a:cs typeface="+mn-cs"/>
            </a:endParaRPr>
          </a:p>
        </p:txBody>
      </p:sp>
      <p:sp>
        <p:nvSpPr>
          <p:cNvPr id="81927" name="AutoShape 10" descr="data:image/jpeg;base64,/9j/4AAQSkZJRgABAQEAYABgAAD/2wBDAAoHBwkHBgoJCAkLCwoMDxkQDw4ODx4WFxIZJCAmJSMgIyIoLTkwKCo2KyIjMkQyNjs9QEBAJjBGS0U+Sjk/QD3/2wBDAQsLCw8NDx0QEB09KSMpPT09PT09PT09PT09PT09PT09PT09PT09PT09PT09PT09PT09PT09PT09PT09PT09PT3/wAARCACZAM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BR6VqaexxgZAB5ArMjFatkcD/Zz+RrNlo0UQKjBskHgYPU1IsJhyrZBzyce3SpkbfAp2nbnn06f/AFqiafbdFuCF4x/OoNELCxEwIJwFJAqaVwrRhcZiHzjPAz2qEOZpFXgK+ATjoKGuFRZwEH7wYGDwQPX8qV0OzITlbiUnqDjb1qVJQDj5cY5B/GqO7YD2J6U/dheOnXNUidi+Ji3faPapo5CjBuAh4B7VQibcoXPP1wf89aeCNpBK4Pr0P4VQjRNwXymfu9xz+NSR3ki/dYHHU1l27tJIiRK0jOeNo6Vu2unzlibqNFYKQrFdzD6elS5JAkVVlViASSM9cZqSENIwRdrb+mSAAPerb6d9mUSmXoOPMXAP196pusiECDbKMDcFPLEjk9f8MUKSHyNk0QSR1G5jgdu/PaqF5GwJDAEE5Lqenpn3z/KpoxcXCuDCyBD99+Dj+6Aew/rUEkC3ykZc9MIRk7R/te5qt0JKzKbxblYjqOefX0qNJBEwJycHaefzq2jboWyfmBIIx94+uap4V3xzknp3zUMtLQnlnDsroCSrDGTtOazbkkXjlcsknOT15qW6LW9xjOT1+lI22W3yQd+SOBwOeOfp/KqRm0RiYpG3fbgAj0piHzJGbsQDx+tRw5G9TynpS+WYyFLcMvy80yWRS9+eo6fQ1Gx3oATj5fSlkkyTjk7utJnELEnof50xDVYnAB56UhABwQufrUhXCYJ5HJ9qaFXHK8/WgRFGoyG7GtW3IwFYA56g1k2zgrtz71pQvwAOnQZ9KGOLNe3CKVGSBjJBNSXsMQjZt7hiMEBe/b8Kz/niH7tiQP4R1qYv9oQoDlyBgk4JHYZ6etRY0TKzyFdpV8PnAwelIt0MANjPeo3QO4GTnPpRP5YcJG3RRkEd+9K1y72B5U59SfwpPO6qT+I9arPyT6U+HG7k4HrVJWE9TQhBIzjj+6Ov+easKYUQSXc6IhJGB97P0H86saNawRs15eSqsEKnkjhj0AFc9Luurl2GOT24qHI0hTuaVz4lFvug0+ONY+AZSvzNVRdZvdvF04U9gTUlrohuACSFHqavJ4ZDkZZiPaocomypMx5NXujJl7iRiOmTnFa2ja6RMBI2D/tdDU0vhWJYy/zCsi70xrInBJAPBpc0XsaqEoq9rnoEX2bWINrkK4+7Wb/Zsmlyb50SaBGGFOec8E4A5HHQ1k+FLwzXKwM+G7ZPWuzv4LmO0lAPBjbDoMkHHH401Us7MyqU4vWJ569youJ9oIQbgoJxx2zjvTQ7eeHJAXuOvOKb5WxMuuACNx/vGmuA8owQqHOAO5rW1zm2ZKEE8paQ4jx9496mkkCW4555DgDg9x+lVMkR7ScAYwM+tLM3SPfkbc5+tMhkbwBGJB3Lnt2qvJKCwBJJXir6DNq5xzjbgjt6/WqR5AyOQP1pohkABb888VPHGfKb5c7mxQEDfd4yMfSrLECJVUZfkj0pkleWIqrZxk9qi8s925+tSSZbjd8i9absc88fnQIpeS1tcFG49604c7AxIxn8RUuu2DKDOgJxzVO2lyqsOQ3UGqnFoxoVVONzQBDZZHAIGDjvUCu6K21iSpHXuKdsaJjg4B5BHfNMdtzLuHJ4/Cs7nYhZXaUmRV7DOarMx5/WpWbaNuRkccVEHJyO1CGIAWPOffFX7TT5JQdoORzntipdP037Qu9vuk7c5xV6LVLO2uo1dWkERICxjv71MpdCoxuyTVdMe3htUCHyWTcWHQtUFpYKjbmGAfata81iPULeOCFJAobcd5/pSxx/uxlOBXLJnpUFyxu0ENtGqg4Bq9CRn5RxVXZhDgkcU+3mKYz0qTXfUvOFk+U8g1l3tmGcoq5Wr6TKrBuo9DTLmVWb5MkgZ4FKw4TscoLNrDWIpYwQA2a7aK8FxaqHbcrD7uetYV8UlS3bjexIPtxUmmxG6eOJpGUIuQo/jGe9Obu0zmklqYmo7I7t4ZI3MiMVAzyw7YH161nPMJQFTI2sW+YZ/KtDW5UkvGKrnJPzY6VnFt0nQAKMjH867ofCedP4mTIiqEUENjnipRbGSUkMNxOB71ExMceAQxzV2L5YDg7cjaV6nr3NBDZT3Mm49STxkdaqbSWZlyBnB96tzMvmso/haq0fPPZjVIzbJo488Z70xlwx3MBkcKOTiiSRkwVLcnqKjVcBi3LHknPemK40jbnnOe9JtPoKbLKAvOBUH2lf79ArnczW/nRNHtJUZGPQVxssDWOoPbsNqscx5P6V3ewhmJUZyCOc1ka/pAvYWkhwJkbcCK6akbo8bC1vZys9jGV90YST7+eKjJDKR6HrUdrJ5pKtkSx8EH+dPk5yGB3VyWPejK5CWy/XgU4IxOFGc0hTacfrVqwkVLlGf7oPNJ6amlrlyeK7kto7dBsj5Uk/xHHQe9QDSpEbaVKtjpXZ2NvHeQqpxtZtwJ96030JI7XYpBYnqev0rF8z2OulOmlqtTk9PtSIxuHIGM1sADyh7VCE8t3RhtCsRxVmNFaM/Nx2zXO3rqd0knFWKrkOdqnH0piqI8q3PpmrBgJIA5z6VNbWyncXUYXue1IG1FEUcO5ct0FSPsSE45zxUd5MVUxxHGeMiq0ku98HhBjrTvYcYOSvIq3Cgzrhc5Hy47VqWssek2c8pIZzHhcdar7FeRX2k4PQVj+Jb9Q6wRuG45Kt0PcEVUIc7Rz12kjBu7o3E5RcBV7kdabFtz8xOccc1Wzlj+tTxAk9DjryOK7UeW3d3LkTr5oPzcc8mryPlAB8q5y5XqT9Kzo1G5SSe+T71eTLYXaML3pENlaRcsxznPIyahyqr/Sn3eISQ2SWOAB1Jq7Z6G7IJbvcuQP3Y7VrGDkc1WtGmryMySVUTzJW+70H+FAhur7iOMwR/wB9+projp0KgfuUIXpxTvL6YHA7elaqkupxzxt17qOdXQlU5kd3P1qcaXCB/q2/OtvyC3K9aTyR61XIjB4iT3NZecgYCnjPWlZQ2c5weev8qjR8ZOScHseRUq/dBxxyAT0rQ5bHOa3pBhnOoWg5UZdR39eKyoJ47tDgYbup6iu6cZGM5B4IFcvrvh1y/wBr075JByyg8GsalO+qPRwuJ5fdmZ8kW3HBx71AflPAxU1lqcUh8i8Xy5OnPAP49qnntQOVORjORXO0eup3Ok0nU4rK2tRI43yYIwCcD69K6KTUMoQrgg8qRXn0aFLfMeHUEZ9jXR2MzGKMlgQO1YvQ1RYlj3SY3feNWI7VmyqH5B0z1qaGxRt8szuCfuAAY/Gpg6Qj5QAO5PSsJwuz0o10o6MgkT7HFliCc8CjEsy4jUqnXJ6mprm5iiXzC2VAyzN3PoBXP6j4lW2MiRncSOM9qpU9LGMsR1LlxbNCcuc55yeaz5tQhthyQzD15rAufEE9xhi+MDoKzLm9aYk56cc96pUSXi3Y2rvxDMpf7PI43LjIbBrEe4adyzHPeqxYnrSCTsvFbxionHOo5MlzlztHWrKMelVkHIq7bx7iODnsKpmZYhDAp+QDVtabps99cLb2qq0rDgdh7k1QtLZmkB5z+pr1PwXoq2dv55T535Jx2oREmYMPw2m0+wk1C8u1ub1BuEap8ijuBVAxYUDHGe/UivWjhlKkZB4I9a881vTf7M1GWIYEZ+ZP90/5xXTSfQ8vG0tpox/KHzegquYyjHjn9DV8D5Qcdtp9/wD61QSJxzye4rRnAuxXCjOcDHtTtn+0KQEA89R+lS4H900XEzrf+EGiDHbfSgHnBjXj8acPBPX/AE8gnv5Q/wAa1W1bZdyxFB8kmwHd1+ZV/r+lEetB41bygMhcfN6hD6f7dc3PI9v6rS7Gb/whIA/5CB/79f8A16jfwS56Xyf9+jz9ea201YHnyzjGetKNWBBxEcfXrT9pIHhKXY4vU/hZ/aKg/a4Vl243BDXM3vw38S6DGZbOaG9hHWNCc4+h/pXrg1SMj7jZpF1RDj5Gwf8A63+NS3c1hTUFaJ4UbrEzJcwm2nU8jPAP0q2l1dRIHTaVHII5r1e+sNF1Ms95psUxPVmUZ/P8a4/WPAkUe6fw9cSxPjP2eU5U+wP4d6hxNVNoyLbxJKgWOdyewqC88ReWnGWbnr0rHuZJLS5NvqFu8EqkjOOD7/8A6qYbYXMO5JFb6GpcLmqq6Et7rtxeQqrOeKyJJWdiWJzU7WskTe3pTXtyw3Cmo2Jc2yoxIFICcVMYGzSeQfSmK5HksBxnFOReelSrbE/SrcNnjk8UBcihhJPT8a1La225Ynaqj5nbgAVCLiG3IRR5jngAHOTXZ+FvBtzrRivdVwsAO5IBwPxFBLZY8H+H21CZbqRClup+UMMGT3Pt7V2m+WxvArSSSBOigYGPQfn+laltbx2kSxxLhQMVV1WEuiOqlscY27gO/Qc9RjiqINEHP41i+KNO+26YZEz5sPPHde4/rWhpxc2irIioUO0AHPAqycHIIyCMEU07O5M4KcXFnl6kELuyAfT1/wAKjk+YccZ/PNaGs6e2m6nLCAVTO+I+imqJXnKttVhkV0p3R4M4uMrMpODuyFP403n1P51YlAxnoG/PNR8/3jSGmdPp0t5fX08t3FHaoxWWNZG2kjeSc9+oFaIsZLe2jdmjZQY0+Rs94h/7Ia55bhmbLfN9TWlZ3gXAbLR7lYpngkHI/lXG6sZPax9M6LRsRaZONoJTOAMhu+FH9DTILSWaFJE27GHGTz/nrU2oXNzH9nez+bf/AAhc5OVxn2xu9PrU+nBk0+FXUqQDkHqOTVGRWFlJ5jRjaGTGefXkU37FKkkSNty3TB9Mf4VbulkGZLc4kZ038Z3KCMj8s1XtjeSXMbTK+1C2cjuc9PbpTERtYyQpubbjIHB/3RTzp8qJlmUFRk8+1aTqrrtbkVTeO6adyJXKeajAFhjbjDLj0oAzr3w7bazZbLqOKRXGVJHK5z3/ABrjrz4U+aHl0u/aJg7ARyjjIJHUV6TbRmK2jjbqqgHFR3Fr50kTqeY93BztII7j8qAPGrrwf4lsHkVrZrlUxlo8ODn9axp5Lmzk23Vq0ZH95Cte+2VqbZSGYEkc7RgE+tST2sNyjJPEjqwIIZQetFgufPQvEYgeQcnvupTOB0jUfU17ifCWhtKXbS7dmwBkp6e1PXw/oVrljp9lGF6lkHHegdzwuFru5cJb25ds4wi5rqdK8Aa3qrK10DbQ9T5nX8q9ShuNJt0zC1pGvbbgZ/Ko5tfiCkWcE9w/bahCn15/GiwrmXo3w+0rSj5jK00xGCzH+VdTDFHboI4UCqOwFZZuNWuGjENvHAhB3vLyynPGB9Ku2UNzBEwu7r7TIWJDbAuB2GKBFrNDbmQhG2sRwcZwaSlHSgZkWdw0V6d03nMSA+zrljgZHtj2razzzWVfWKtMZ5LkRRY2ldueoxwO59OM5q9BKHQKFlG0AZkUgn86BGX4psPtenC4T/XW2WH+73/xrhxhVIBAIPGRXqJxg7hkEYI9RXnms2B0zUJIVDBQd0Z/2T0rWk+h52OpaqaM91Dng/QnnmmBEIyWb9KdINoIxuYHge1QmR8/fx7YrU84uRTZqzHMVbA6Ec+1ZFvJ6mrfmhl4IxXktWPtrXO00nUoprG1QyKsrqQqMwDNt6kCr013Bb+UJpo42lcRorHlmPYCuM0LUni1W2tnjiaBxNIZGXMi7VBIB7CrU1/catp+jX7mOOGfUImWIJkoCSF+brnjmuqL0RwTVpNHX59aUEYrm49S1PURLc2ISOCK6aNhKyhPLVsNnjcGPXNdBu/KmSF3cm1tJJlgluGQZ8uIAs30zXOJ45SW/wDsMGkXrXe4r5LOitkda6UHvXnyxTx/Es3CW1w0P2pt0ixNtAK4znHTJoEb2n+M/t+rS6bJp7W12qsI0lkBDOP4SQOKl8NeK/7cvLmzubcWlzDz5YOcgcHr3B61n+LfDd7dalDqmjorTrgyIGCklfusP61Vv/Cmsah5GrW5istUljP2mMtgbiCCQR6jrRcCrJ4+1T7cFkMVvp7yMBcpa7soCRkZOCa6jRPEWnagTbxau91NIcr5kYifHoMDFJa2VzpWn2Wm2kmnsIogrRzRs7Fh948H3rMtdIsItZGs6hOJLnIaKOKDyo0/hzt6mgDS3uYXDauBEjEE/MWZgcgZ79v5VWaSwjhnhuJ7m/8AtY+cEY2AHIx3zycVa36bNP5kVhcTyS5beyHAx79vpViGW+kx5OnQwBx95+o44zimKxWhVBGf7P0Ufxf67gZJ9Pqf54rZtXZbWL7UkcEpTLIrDC+uPas7UFbz/Nk1X7NBGFcqD90gEH+fT1xWdc3dtA8KQW93qczryd2AOeMn9aaVwsdEdQthN5XnJuxuPzdBjOTU4ddhfeuwDO7PGPXNc3aarb3vmWkmnmyupflMc68yLjsx6mq2jWbtPc6Dqc7tFD8yRg4DpnP9a0UNHf8ApAdJbazp93OYLe7ieUDoD1qjc6nNp3iKGC4kLWd2uI8j7j9Py/xrKHhvVJ9VWaNrSzitzi3Ea5JHY/X1zVO7ur7WGns32XU+nP5yTQjAcDgj/Poa2hSg3o9OoztL1S1qzo/ltH8+7ByABk9Ofy5rK0O4xN5Slpd2FJ4ByoyWIGeu7rnqK0NOvvt1hDchGUyLkqwIIPcVl3NnMt625pZEB/drDCWKjdu+UkhUPbPpXI9HYR0R5rE8U6eLzT/PUEyW4JwOpU9f8fzrSFw0dt5935cC9TlwFX2yetY994u0yAMkO+7YjGFG2M+24/0BpxvfQyrcvI1JnEO4PGSGXjmo/l9BSzzI0haNdgY9M5AHp+FVDLGDyQT6810niOIkTk96nE+1cVkx3IA5NSpKZXVE5ZiFA+teby3PsOY6/Q9OV/st800gMYkCxgDaQ3Bz35xV+Lw3aLbR24ubwW0UwmihEuFRhzxgZxSWhWCCONTwqgVfilyK3Ssjjk7u43+xLD7c12I2EjtvZRIwRm9SucE1qCSqayD1qQSUCJ7kzS27R2z7JHwu/wDujuR74qvOl7JDCGuo4igxIQ2AzeuPfI4pJ0W4geJmYBxjKnBH0NU49EskaNthcoCAWcn16+vBx+A9KQrEssbLtkn1Vgobadq8HgkDj2rIu9as7G9EFuLi/uI2GctsCt7n145/KtyCwtLeERRwIIw24L1GfWuNl1Sfw/rmpRRW8L+bJuVpFzsHXPv1rWlDnbGjo9N1u0nvJSLG5S7jbEqE/cye340aVrN1e3N1bPptvHPaOc5HPJPT/POaPDkUKRS3RvVvLqf5pXU9PbHWoLqdNI8WLcTFY7a8i2l+ysPX/Per5FzOKCxsganLCo86KJ8glgM8fT1pw00yHMt3cMeDgNgAj/P61nXvi3TLLAWY3EhYDbCN2B6+/wCFbKS71Urn5hnnrWLi1uhWIzplm6OksIkR+CG54rI0S8TR2vbC9bCWmZUYjkxk/wD1xW28oiXMjKg9WYD+dZV1aWl/qUN0GllMaNG0cUZZZFPYnp+tXTlHVSAyfEmry3umoz6eIELAwTPIPMH0A7Uj6ndzXNtfJp9z9psoV+0MVwJB7DqamlOgaPKJZhaW8g5H2m63sP8AgC7jVC8+JNghK2r3t4/YQIIE/wC+jlv5Vu60UrRiS2jqtRRtT0+ORdSksYZFyQwClwexBwc1Np+nWWhWTFCsUZwzzSsF3nHUk15tN4w1m5YvaQWunZ/5aBfNl/76bNZUyzXsol1G5uLx8/8ALaQkCsrya5ehjPEQielX3j7Q7IlILiS/mXjZaJkf99HA/nWBeeP9Tujts4ILCM/xH97KR9T8o/I1zKkKgVAqgDGAMAU0E5HzcDgnHFCgkcs8TKXw6GlNdzXUhlup5J5s/elO6mCRiduScjjHNVFfgbflB9OaPNyMr9ODyas5Gm3dk8jgn5hknpg4FRC4YDGH4qF5Pm2lgR1GeKj84f3WouNRMYXWB1rZ0D97eCZiNkXPPc9q5yT/AFj/AO8a6LQP+Pf/AIFXKlqfQybsdjFeqCNzgE+prRiuhjrXB6t/yFrD6j/0Kuug+7QzNGwtwOKkE2aop0FTpSGWhL708S+9VhTxQIseZjHIx7msW/soX1621AXcCBFKSox3Fxg8YH1p+tf8eZ+lZ/hv/WmnGTi7oCzcaTpk0vm2Zu7d+pe2UqD+fFT3+qaWtqsF+9p5aAD/AEm6Tdn1+XJzUHjH/kGt9K8cf/j5P1Nac0pbsTZ6kvi7w5pP/HpNbKR/z62zSMf+BOQKo3XxNgOVtrS8nPYyzCJfyQZ/WvNX61bs/vCm1d6mbm0dTP451qY/6Ja2tqOzJDvYf8CfJqhcX2t6lzf6lclT/C0hx+Q4p8H+qFEf32+lNRRzSrS2II9MgQ5cbznnPSrcYWMDYqqOnAoP3m+tIOg+tUc8pN7kmc9fTFL5jDA6g8fLRH9+nW/f8aZDGgkrtBJJHQUHcMNweO3alj/4+D+NNl6L/u0hAJASRyT2JPQ0jSZPXcTwd1NX7q/U0p++KB2GPJwAGP0PIpm5vUfnR2P+e1RnrQUkf//Z">
            <a:extLst>
              <a:ext uri="{FF2B5EF4-FFF2-40B4-BE49-F238E27FC236}">
                <a16:creationId xmlns:a16="http://schemas.microsoft.com/office/drawing/2014/main" id="{BC168165-BD6A-4349-AC74-62CEAD35C3E6}"/>
              </a:ext>
            </a:extLst>
          </p:cNvPr>
          <p:cNvSpPr>
            <a:spLocks noChangeAspect="1" noChangeArrowheads="1"/>
          </p:cNvSpPr>
          <p:nvPr/>
        </p:nvSpPr>
        <p:spPr bwMode="auto">
          <a:xfrm>
            <a:off x="452438"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Rounded MT Bold" panose="020F07040305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Rounded MT Bold" panose="020F07040305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Rounded MT Bold" panose="020F07040305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Rounded MT Bold" panose="020F07040305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Rounded MT Bold" panose="020F07040305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Georgia" panose="02040502050405020303" pitchFamily="18" charset="0"/>
              <a:ea typeface="ＭＳ Ｐゴシック" panose="020B0600070205080204" pitchFamily="34" charset="-128"/>
              <a:cs typeface="+mn-cs"/>
            </a:endParaRPr>
          </a:p>
        </p:txBody>
      </p:sp>
      <p:sp>
        <p:nvSpPr>
          <p:cNvPr id="81928" name="AutoShape 12" descr="data:image/jpeg;base64,/9j/4AAQSkZJRgABAQEAYABgAAD/2wBDAAoHBwkHBgoJCAkLCwoMDxkQDw4ODx4WFxIZJCAmJSMgIyIoLTkwKCo2KyIjMkQyNjs9QEBAJjBGS0U+Sjk/QD3/2wBDAQsLCw8NDx0QEB09KSMpPT09PT09PT09PT09PT09PT09PT09PT09PT09PT09PT09PT09PT09PT09PT09PT09PT3/wAARCACZAM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BR6VqaexxgZAB5ArMjFatkcD/Zz+RrNlo0UQKjBskHgYPU1IsJhyrZBzyce3SpkbfAp2nbnn06f/AFqiafbdFuCF4x/OoNELCxEwIJwFJAqaVwrRhcZiHzjPAz2qEOZpFXgK+ATjoKGuFRZwEH7wYGDwQPX8qV0OzITlbiUnqDjb1qVJQDj5cY5B/GqO7YD2J6U/dheOnXNUidi+Ji3faPapo5CjBuAh4B7VQibcoXPP1wf89aeCNpBK4Pr0P4VQjRNwXymfu9xz+NSR3ki/dYHHU1l27tJIiRK0jOeNo6Vu2unzlibqNFYKQrFdzD6elS5JAkVVlViASSM9cZqSENIwRdrb+mSAAPerb6d9mUSmXoOPMXAP196pusiECDbKMDcFPLEjk9f8MUKSHyNk0QSR1G5jgdu/PaqF5GwJDAEE5Lqenpn3z/KpoxcXCuDCyBD99+Dj+6Aew/rUEkC3ykZc9MIRk7R/te5qt0JKzKbxblYjqOefX0qNJBEwJycHaefzq2jboWyfmBIIx94+uap4V3xzknp3zUMtLQnlnDsroCSrDGTtOazbkkXjlcsknOT15qW6LW9xjOT1+lI22W3yQd+SOBwOeOfp/KqRm0RiYpG3fbgAj0piHzJGbsQDx+tRw5G9TynpS+WYyFLcMvy80yWRS9+eo6fQ1Gx3oATj5fSlkkyTjk7utJnELEnof50xDVYnAB56UhABwQufrUhXCYJ5HJ9qaFXHK8/WgRFGoyG7GtW3IwFYA56g1k2zgrtz71pQvwAOnQZ9KGOLNe3CKVGSBjJBNSXsMQjZt7hiMEBe/b8Kz/niH7tiQP4R1qYv9oQoDlyBgk4JHYZ6etRY0TKzyFdpV8PnAwelIt0MANjPeo3QO4GTnPpRP5YcJG3RRkEd+9K1y72B5U59SfwpPO6qT+I9arPyT6U+HG7k4HrVJWE9TQhBIzjj+6Ov+easKYUQSXc6IhJGB97P0H86saNawRs15eSqsEKnkjhj0AFc9Luurl2GOT24qHI0hTuaVz4lFvug0+ONY+AZSvzNVRdZvdvF04U9gTUlrohuACSFHqavJ4ZDkZZiPaocomypMx5NXujJl7iRiOmTnFa2ja6RMBI2D/tdDU0vhWJYy/zCsi70xrInBJAPBpc0XsaqEoq9rnoEX2bWINrkK4+7Wb/Zsmlyb50SaBGGFOec8E4A5HHQ1k+FLwzXKwM+G7ZPWuzv4LmO0lAPBjbDoMkHHH401Us7MyqU4vWJ569youJ9oIQbgoJxx2zjvTQ7eeHJAXuOvOKb5WxMuuACNx/vGmuA8owQqHOAO5rW1zm2ZKEE8paQ4jx9496mkkCW4555DgDg9x+lVMkR7ScAYwM+tLM3SPfkbc5+tMhkbwBGJB3Lnt2qvJKCwBJJXir6DNq5xzjbgjt6/WqR5AyOQP1pohkABb888VPHGfKb5c7mxQEDfd4yMfSrLECJVUZfkj0pkleWIqrZxk9qi8s925+tSSZbjd8i9absc88fnQIpeS1tcFG49604c7AxIxn8RUuu2DKDOgJxzVO2lyqsOQ3UGqnFoxoVVONzQBDZZHAIGDjvUCu6K21iSpHXuKdsaJjg4B5BHfNMdtzLuHJ4/Cs7nYhZXaUmRV7DOarMx5/WpWbaNuRkccVEHJyO1CGIAWPOffFX7TT5JQdoORzntipdP037Qu9vuk7c5xV6LVLO2uo1dWkERICxjv71MpdCoxuyTVdMe3htUCHyWTcWHQtUFpYKjbmGAfata81iPULeOCFJAobcd5/pSxx/uxlOBXLJnpUFyxu0ENtGqg4Bq9CRn5RxVXZhDgkcU+3mKYz0qTXfUvOFk+U8g1l3tmGcoq5Wr6TKrBuo9DTLmVWb5MkgZ4FKw4TscoLNrDWIpYwQA2a7aK8FxaqHbcrD7uetYV8UlS3bjexIPtxUmmxG6eOJpGUIuQo/jGe9Obu0zmklqYmo7I7t4ZI3MiMVAzyw7YH161nPMJQFTI2sW+YZ/KtDW5UkvGKrnJPzY6VnFt0nQAKMjH867ofCedP4mTIiqEUENjnipRbGSUkMNxOB71ExMceAQxzV2L5YDg7cjaV6nr3NBDZT3Mm49STxkdaqbSWZlyBnB96tzMvmso/haq0fPPZjVIzbJo488Z70xlwx3MBkcKOTiiSRkwVLcnqKjVcBi3LHknPemK40jbnnOe9JtPoKbLKAvOBUH2lf79ArnczW/nRNHtJUZGPQVxssDWOoPbsNqscx5P6V3ewhmJUZyCOc1ka/pAvYWkhwJkbcCK6akbo8bC1vZys9jGV90YST7+eKjJDKR6HrUdrJ5pKtkSx8EH+dPk5yGB3VyWPejK5CWy/XgU4IxOFGc0hTacfrVqwkVLlGf7oPNJ6amlrlyeK7kto7dBsj5Uk/xHHQe9QDSpEbaVKtjpXZ2NvHeQqpxtZtwJ96030JI7XYpBYnqev0rF8z2OulOmlqtTk9PtSIxuHIGM1sADyh7VCE8t3RhtCsRxVmNFaM/Nx2zXO3rqd0knFWKrkOdqnH0piqI8q3PpmrBgJIA5z6VNbWyncXUYXue1IG1FEUcO5ct0FSPsSE45zxUd5MVUxxHGeMiq0ku98HhBjrTvYcYOSvIq3Cgzrhc5Hy47VqWssek2c8pIZzHhcdar7FeRX2k4PQVj+Jb9Q6wRuG45Kt0PcEVUIc7Rz12kjBu7o3E5RcBV7kdabFtz8xOccc1Wzlj+tTxAk9DjryOK7UeW3d3LkTr5oPzcc8mryPlAB8q5y5XqT9Kzo1G5SSe+T71eTLYXaML3pENlaRcsxznPIyahyqr/Sn3eISQ2SWOAB1Jq7Z6G7IJbvcuQP3Y7VrGDkc1WtGmryMySVUTzJW+70H+FAhur7iOMwR/wB9+projp0KgfuUIXpxTvL6YHA7elaqkupxzxt17qOdXQlU5kd3P1qcaXCB/q2/OtvyC3K9aTyR61XIjB4iT3NZecgYCnjPWlZQ2c5weev8qjR8ZOScHseRUq/dBxxyAT0rQ5bHOa3pBhnOoWg5UZdR39eKyoJ47tDgYbup6iu6cZGM5B4IFcvrvh1y/wBr075JByyg8GsalO+qPRwuJ5fdmZ8kW3HBx71AflPAxU1lqcUh8i8Xy5OnPAP49qnntQOVORjORXO0eup3Ok0nU4rK2tRI43yYIwCcD69K6KTUMoQrgg8qRXn0aFLfMeHUEZ9jXR2MzGKMlgQO1YvQ1RYlj3SY3feNWI7VmyqH5B0z1qaGxRt8szuCfuAAY/Gpg6Qj5QAO5PSsJwuz0o10o6MgkT7HFliCc8CjEsy4jUqnXJ6mprm5iiXzC2VAyzN3PoBXP6j4lW2MiRncSOM9qpU9LGMsR1LlxbNCcuc55yeaz5tQhthyQzD15rAufEE9xhi+MDoKzLm9aYk56cc96pUSXi3Y2rvxDMpf7PI43LjIbBrEe4adyzHPeqxYnrSCTsvFbxionHOo5MlzlztHWrKMelVkHIq7bx7iODnsKpmZYhDAp+QDVtabps99cLb2qq0rDgdh7k1QtLZmkB5z+pr1PwXoq2dv55T535Jx2oREmYMPw2m0+wk1C8u1ub1BuEap8ijuBVAxYUDHGe/UivWjhlKkZB4I9a881vTf7M1GWIYEZ+ZP90/5xXTSfQ8vG0tpox/KHzegquYyjHjn9DV8D5Qcdtp9/wD61QSJxzye4rRnAuxXCjOcDHtTtn+0KQEA89R+lS4H900XEzrf+EGiDHbfSgHnBjXj8acPBPX/AE8gnv5Q/wAa1W1bZdyxFB8kmwHd1+ZV/r+lEetB41bygMhcfN6hD6f7dc3PI9v6rS7Gb/whIA/5CB/79f8A16jfwS56Xyf9+jz9ea201YHnyzjGetKNWBBxEcfXrT9pIHhKXY4vU/hZ/aKg/a4Vl243BDXM3vw38S6DGZbOaG9hHWNCc4+h/pXrg1SMj7jZpF1RDj5Gwf8A63+NS3c1hTUFaJ4UbrEzJcwm2nU8jPAP0q2l1dRIHTaVHII5r1e+sNF1Ms95psUxPVmUZ/P8a4/WPAkUe6fw9cSxPjP2eU5U+wP4d6hxNVNoyLbxJKgWOdyewqC88ReWnGWbnr0rHuZJLS5NvqFu8EqkjOOD7/8A6qYbYXMO5JFb6GpcLmqq6Et7rtxeQqrOeKyJJWdiWJzU7WskTe3pTXtyw3Cmo2Jc2yoxIFICcVMYGzSeQfSmK5HksBxnFOReelSrbE/SrcNnjk8UBcihhJPT8a1La225Ynaqj5nbgAVCLiG3IRR5jngAHOTXZ+FvBtzrRivdVwsAO5IBwPxFBLZY8H+H21CZbqRClup+UMMGT3Pt7V2m+WxvArSSSBOigYGPQfn+laltbx2kSxxLhQMVV1WEuiOqlscY27gO/Qc9RjiqINEHP41i+KNO+26YZEz5sPPHde4/rWhpxc2irIioUO0AHPAqycHIIyCMEU07O5M4KcXFnl6kELuyAfT1/wAKjk+YccZ/PNaGs6e2m6nLCAVTO+I+imqJXnKttVhkV0p3R4M4uMrMpODuyFP403n1P51YlAxnoG/PNR8/3jSGmdPp0t5fX08t3FHaoxWWNZG2kjeSc9+oFaIsZLe2jdmjZQY0+Rs94h/7Ia55bhmbLfN9TWlZ3gXAbLR7lYpngkHI/lXG6sZPax9M6LRsRaZONoJTOAMhu+FH9DTILSWaFJE27GHGTz/nrU2oXNzH9nez+bf/AAhc5OVxn2xu9PrU+nBk0+FXUqQDkHqOTVGRWFlJ5jRjaGTGefXkU37FKkkSNty3TB9Mf4VbulkGZLc4kZ038Z3KCMj8s1XtjeSXMbTK+1C2cjuc9PbpTERtYyQpubbjIHB/3RTzp8qJlmUFRk8+1aTqrrtbkVTeO6adyJXKeajAFhjbjDLj0oAzr3w7bazZbLqOKRXGVJHK5z3/ABrjrz4U+aHl0u/aJg7ARyjjIJHUV6TbRmK2jjbqqgHFR3Fr50kTqeY93BztII7j8qAPGrrwf4lsHkVrZrlUxlo8ODn9axp5Lmzk23Vq0ZH95Cte+2VqbZSGYEkc7RgE+tST2sNyjJPEjqwIIZQetFgufPQvEYgeQcnvupTOB0jUfU17ifCWhtKXbS7dmwBkp6e1PXw/oVrljp9lGF6lkHHegdzwuFru5cJb25ds4wi5rqdK8Aa3qrK10DbQ9T5nX8q9ShuNJt0zC1pGvbbgZ/Ko5tfiCkWcE9w/bahCn15/GiwrmXo3w+0rSj5jK00xGCzH+VdTDFHboI4UCqOwFZZuNWuGjENvHAhB3vLyynPGB9Ku2UNzBEwu7r7TIWJDbAuB2GKBFrNDbmQhG2sRwcZwaSlHSgZkWdw0V6d03nMSA+zrljgZHtj2razzzWVfWKtMZ5LkRRY2ldueoxwO59OM5q9BKHQKFlG0AZkUgn86BGX4psPtenC4T/XW2WH+73/xrhxhVIBAIPGRXqJxg7hkEYI9RXnms2B0zUJIVDBQd0Z/2T0rWk+h52OpaqaM91Dng/QnnmmBEIyWb9KdINoIxuYHge1QmR8/fx7YrU84uRTZqzHMVbA6Ec+1ZFvJ6mrfmhl4IxXktWPtrXO00nUoprG1QyKsrqQqMwDNt6kCr013Bb+UJpo42lcRorHlmPYCuM0LUni1W2tnjiaBxNIZGXMi7VBIB7CrU1/catp+jX7mOOGfUImWIJkoCSF+brnjmuqL0RwTVpNHX59aUEYrm49S1PURLc2ISOCK6aNhKyhPLVsNnjcGPXNdBu/KmSF3cm1tJJlgluGQZ8uIAs30zXOJ45SW/wDsMGkXrXe4r5LOitkda6UHvXnyxTx/Es3CW1w0P2pt0ixNtAK4znHTJoEb2n+M/t+rS6bJp7W12qsI0lkBDOP4SQOKl8NeK/7cvLmzubcWlzDz5YOcgcHr3B61n+LfDd7dalDqmjorTrgyIGCklfusP61Vv/Cmsah5GrW5istUljP2mMtgbiCCQR6jrRcCrJ4+1T7cFkMVvp7yMBcpa7soCRkZOCa6jRPEWnagTbxau91NIcr5kYifHoMDFJa2VzpWn2Wm2kmnsIogrRzRs7Fh948H3rMtdIsItZGs6hOJLnIaKOKDyo0/hzt6mgDS3uYXDauBEjEE/MWZgcgZ79v5VWaSwjhnhuJ7m/8AtY+cEY2AHIx3zycVa36bNP5kVhcTyS5beyHAx79vpViGW+kx5OnQwBx95+o44zimKxWhVBGf7P0Ufxf67gZJ9Pqf54rZtXZbWL7UkcEpTLIrDC+uPas7UFbz/Nk1X7NBGFcqD90gEH+fT1xWdc3dtA8KQW93qczryd2AOeMn9aaVwsdEdQthN5XnJuxuPzdBjOTU4ddhfeuwDO7PGPXNc3aarb3vmWkmnmyupflMc68yLjsx6mq2jWbtPc6Dqc7tFD8yRg4DpnP9a0UNHf8ApAdJbazp93OYLe7ieUDoD1qjc6nNp3iKGC4kLWd2uI8j7j9Py/xrKHhvVJ9VWaNrSzitzi3Ea5JHY/X1zVO7ur7WGns32XU+nP5yTQjAcDgj/Poa2hSg3o9OoztL1S1qzo/ltH8+7ByABk9Ofy5rK0O4xN5Slpd2FJ4ByoyWIGeu7rnqK0NOvvt1hDchGUyLkqwIIPcVl3NnMt625pZEB/drDCWKjdu+UkhUPbPpXI9HYR0R5rE8U6eLzT/PUEyW4JwOpU9f8fzrSFw0dt5935cC9TlwFX2yetY994u0yAMkO+7YjGFG2M+24/0BpxvfQyrcvI1JnEO4PGSGXjmo/l9BSzzI0haNdgY9M5AHp+FVDLGDyQT6810niOIkTk96nE+1cVkx3IA5NSpKZXVE5ZiFA+teby3PsOY6/Q9OV/st800gMYkCxgDaQ3Bz35xV+Lw3aLbR24ubwW0UwmihEuFRhzxgZxSWhWCCONTwqgVfilyK3Ssjjk7u43+xLD7c12I2EjtvZRIwRm9SucE1qCSqayD1qQSUCJ7kzS27R2z7JHwu/wDujuR74qvOl7JDCGuo4igxIQ2AzeuPfI4pJ0W4geJmYBxjKnBH0NU49EskaNthcoCAWcn16+vBx+A9KQrEssbLtkn1Vgobadq8HgkDj2rIu9as7G9EFuLi/uI2GctsCt7n145/KtyCwtLeERRwIIw24L1GfWuNl1Sfw/rmpRRW8L+bJuVpFzsHXPv1rWlDnbGjo9N1u0nvJSLG5S7jbEqE/cye340aVrN1e3N1bPptvHPaOc5HPJPT/POaPDkUKRS3RvVvLqf5pXU9PbHWoLqdNI8WLcTFY7a8i2l+ysPX/Per5FzOKCxsganLCo86KJ8glgM8fT1pw00yHMt3cMeDgNgAj/P61nXvi3TLLAWY3EhYDbCN2B6+/wCFbKS71Urn5hnnrWLi1uhWIzplm6OksIkR+CG54rI0S8TR2vbC9bCWmZUYjkxk/wD1xW28oiXMjKg9WYD+dZV1aWl/qUN0GllMaNG0cUZZZFPYnp+tXTlHVSAyfEmry3umoz6eIELAwTPIPMH0A7Uj6ndzXNtfJp9z9psoV+0MVwJB7DqamlOgaPKJZhaW8g5H2m63sP8AgC7jVC8+JNghK2r3t4/YQIIE/wC+jlv5Vu60UrRiS2jqtRRtT0+ORdSksYZFyQwClwexBwc1Np+nWWhWTFCsUZwzzSsF3nHUk15tN4w1m5YvaQWunZ/5aBfNl/76bNZUyzXsol1G5uLx8/8ALaQkCsrya5ehjPEQielX3j7Q7IlILiS/mXjZaJkf99HA/nWBeeP9Tujts4ILCM/xH97KR9T8o/I1zKkKgVAqgDGAMAU0E5HzcDgnHFCgkcs8TKXw6GlNdzXUhlup5J5s/elO6mCRiduScjjHNVFfgbflB9OaPNyMr9ODyas5Gm3dk8jgn5hknpg4FRC4YDGH4qF5Pm2lgR1GeKj84f3WouNRMYXWB1rZ0D97eCZiNkXPPc9q5yT/AFj/AO8a6LQP+Pf/AIFXKlqfQybsdjFeqCNzgE+prRiuhjrXB6t/yFrD6j/0Kuug+7QzNGwtwOKkE2aop0FTpSGWhL708S+9VhTxQIseZjHIx7msW/soX1621AXcCBFKSox3Fxg8YH1p+tf8eZ+lZ/hv/WmnGTi7oCzcaTpk0vm2Zu7d+pe2UqD+fFT3+qaWtqsF+9p5aAD/AEm6Tdn1+XJzUHjH/kGt9K8cf/j5P1Nac0pbsTZ6kvi7w5pP/HpNbKR/z62zSMf+BOQKo3XxNgOVtrS8nPYyzCJfyQZ/WvNX61bs/vCm1d6mbm0dTP451qY/6Ja2tqOzJDvYf8CfJqhcX2t6lzf6lclT/C0hx+Q4p8H+qFEf32+lNRRzSrS2II9MgQ5cbznnPSrcYWMDYqqOnAoP3m+tIOg+tUc8pN7kmc9fTFL5jDA6g8fLRH9+nW/f8aZDGgkrtBJJHQUHcMNweO3alj/4+D+NNl6L/u0hAJASRyT2JPQ0jSZPXcTwd1NX7q/U0p++KB2GPJwAGP0PIpm5vUfnR2P+e1RnrQUkf//Z">
            <a:extLst>
              <a:ext uri="{FF2B5EF4-FFF2-40B4-BE49-F238E27FC236}">
                <a16:creationId xmlns:a16="http://schemas.microsoft.com/office/drawing/2014/main" id="{7AB27AE5-2AD7-4A52-93BC-24D9B3824C3C}"/>
              </a:ext>
            </a:extLst>
          </p:cNvPr>
          <p:cNvSpPr>
            <a:spLocks noChangeAspect="1" noChangeArrowheads="1"/>
          </p:cNvSpPr>
          <p:nvPr/>
        </p:nvSpPr>
        <p:spPr bwMode="auto">
          <a:xfrm>
            <a:off x="604838"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Rounded MT Bold" panose="020F070403050403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Rounded MT Bold" panose="020F070403050403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Rounded MT Bold" panose="020F070403050403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Rounded MT Bold" panose="020F070403050403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Rounded MT Bold" panose="020F070403050403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Rounded MT Bold" panose="020F0704030504030204" pitchFamily="34" charset="0"/>
                <a:ea typeface="ＭＳ Ｐゴシック" panose="020B0600070205080204" pitchFamily="34"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Georgia" panose="02040502050405020303" pitchFamily="18" charset="0"/>
              <a:ea typeface="ＭＳ Ｐゴシック" panose="020B0600070205080204" pitchFamily="34" charset="-128"/>
              <a:cs typeface="+mn-cs"/>
            </a:endParaRPr>
          </a:p>
        </p:txBody>
      </p:sp>
      <p:pic>
        <p:nvPicPr>
          <p:cNvPr id="16" name="Picture 11">
            <a:extLst>
              <a:ext uri="{FF2B5EF4-FFF2-40B4-BE49-F238E27FC236}">
                <a16:creationId xmlns:a16="http://schemas.microsoft.com/office/drawing/2014/main" id="{028F59FC-3173-4C07-B7C3-5335324602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610" t="18713" r="19347" b="10101"/>
          <a:stretch/>
        </p:blipFill>
        <p:spPr bwMode="auto">
          <a:xfrm>
            <a:off x="3184111" y="3078453"/>
            <a:ext cx="2210616" cy="214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Image result for root cause analysis clipart">
            <a:extLst>
              <a:ext uri="{FF2B5EF4-FFF2-40B4-BE49-F238E27FC236}">
                <a16:creationId xmlns:a16="http://schemas.microsoft.com/office/drawing/2014/main" id="{C2C33EE7-BA62-486A-ACE7-72426B6C656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81" t="14814" r="8572" b="10549"/>
          <a:stretch/>
        </p:blipFill>
        <p:spPr bwMode="auto">
          <a:xfrm>
            <a:off x="6056068" y="5622192"/>
            <a:ext cx="1087276" cy="60965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DCP_1367">
            <a:extLst>
              <a:ext uri="{FF2B5EF4-FFF2-40B4-BE49-F238E27FC236}">
                <a16:creationId xmlns:a16="http://schemas.microsoft.com/office/drawing/2014/main" id="{A2D30CE0-4EA8-4680-ABD3-D33B9167D986}"/>
              </a:ext>
            </a:extLst>
          </p:cNvPr>
          <p:cNvPicPr>
            <a:picLocks noChangeAspect="1"/>
          </p:cNvPicPr>
          <p:nvPr/>
        </p:nvPicPr>
        <p:blipFill>
          <a:blip r:embed="rId5" cstate="print">
            <a:extLst>
              <a:ext uri="{28A0092B-C50C-407E-A947-70E740481C1C}">
                <a14:useLocalDpi xmlns:a14="http://schemas.microsoft.com/office/drawing/2010/main" val="0"/>
              </a:ext>
            </a:extLst>
          </a:blip>
          <a:srcRect l="9677" r="35484" b="19757"/>
          <a:stretch>
            <a:fillRect/>
          </a:stretch>
        </p:blipFill>
        <p:spPr bwMode="auto">
          <a:xfrm>
            <a:off x="338918" y="3559881"/>
            <a:ext cx="2753162" cy="2671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0599BEB0-E2CD-4E8F-BA6D-24EE778DF691}"/>
              </a:ext>
            </a:extLst>
          </p:cNvPr>
          <p:cNvSpPr txBox="1"/>
          <p:nvPr/>
        </p:nvSpPr>
        <p:spPr>
          <a:xfrm>
            <a:off x="393192" y="1720133"/>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Full-thickness loss of skin and tissue </a:t>
            </a:r>
          </a:p>
        </p:txBody>
      </p:sp>
      <p:sp>
        <p:nvSpPr>
          <p:cNvPr id="19" name="Rectangle 18"/>
          <p:cNvSpPr/>
          <p:nvPr/>
        </p:nvSpPr>
        <p:spPr>
          <a:xfrm>
            <a:off x="2953236" y="4935401"/>
            <a:ext cx="2672366"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European Pressure Ulcer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National Pressure Injury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Pan Pacific Pressure Injury Alliance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Prevention and treatment of pressure ulcers /injuries: clinical practice guideline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EPUAP /NPIAP /PPPIA: 2019.</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844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47F22ED-3A55-4EDE-A5A8-163D82B092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36745" y="1914812"/>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F7E07B5E-9FB5-4C91-8BE4-6167EB58D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36745" y="1914812"/>
            <a:ext cx="6858000" cy="3028376"/>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7524947-EB09-4DD9-973B-9F75BBCD7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29192" y="4080743"/>
            <a:ext cx="2526132"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30C8E25-2DD1-45C6-9F04-0F0CBF66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14812" y="1900796"/>
            <a:ext cx="6858000" cy="302837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BC57EA3C-C239-4132-A618-5CBE9F896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81201" y="982780"/>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073CE9-391C-418D-B4CE-3CD92A891EE6}"/>
              </a:ext>
            </a:extLst>
          </p:cNvPr>
          <p:cNvSpPr>
            <a:spLocks noGrp="1"/>
          </p:cNvSpPr>
          <p:nvPr>
            <p:ph type="title"/>
          </p:nvPr>
        </p:nvSpPr>
        <p:spPr>
          <a:xfrm>
            <a:off x="50270" y="-399700"/>
            <a:ext cx="2883970" cy="1712522"/>
          </a:xfrm>
        </p:spPr>
        <p:txBody>
          <a:bodyPr vert="horz" lIns="91440" tIns="45720" rIns="91440" bIns="45720" rtlCol="0" anchor="b">
            <a:normAutofit/>
          </a:bodyPr>
          <a:lstStyle/>
          <a:p>
            <a:r>
              <a:rPr lang="en-US" sz="3500" dirty="0">
                <a:solidFill>
                  <a:srgbClr val="FFFFFF"/>
                </a:solidFill>
                <a:latin typeface="Arial Rounded MT Bold" panose="020F0704030504030204" pitchFamily="34" charset="0"/>
              </a:rPr>
              <a:t>Deep Tissue Injury (DTI)</a:t>
            </a:r>
          </a:p>
        </p:txBody>
      </p:sp>
      <p:sp>
        <p:nvSpPr>
          <p:cNvPr id="3" name="Text Placeholder 2">
            <a:extLst>
              <a:ext uri="{FF2B5EF4-FFF2-40B4-BE49-F238E27FC236}">
                <a16:creationId xmlns:a16="http://schemas.microsoft.com/office/drawing/2014/main" id="{14E5E241-12A0-470D-B856-CEF5C05486AF}"/>
              </a:ext>
            </a:extLst>
          </p:cNvPr>
          <p:cNvSpPr>
            <a:spLocks noGrp="1"/>
          </p:cNvSpPr>
          <p:nvPr>
            <p:ph type="body" sz="half" idx="4294967295"/>
          </p:nvPr>
        </p:nvSpPr>
        <p:spPr>
          <a:xfrm>
            <a:off x="3135643" y="148025"/>
            <a:ext cx="5647630" cy="6596724"/>
          </a:xfrm>
        </p:spPr>
        <p:txBody>
          <a:bodyPr vert="horz" lIns="91440" tIns="45720" rIns="91440" bIns="45720" rtlCol="0" anchor="ctr">
            <a:normAutofit/>
          </a:bodyPr>
          <a:lstStyle/>
          <a:p>
            <a:pPr marL="57150" indent="0">
              <a:buNone/>
              <a:defRPr/>
            </a:pPr>
            <a:r>
              <a:rPr lang="en-US" altLang="en-US" sz="2000" b="1" dirty="0">
                <a:latin typeface="Arial Rounded MT Bold" panose="020F0704030504030204" pitchFamily="34" charset="0"/>
              </a:rPr>
              <a:t>DTI n</a:t>
            </a:r>
            <a:r>
              <a:rPr lang="en-US" altLang="en-US" sz="1800" b="1" dirty="0">
                <a:latin typeface="Arial Rounded MT Bold" panose="020F0704030504030204" pitchFamily="34" charset="0"/>
              </a:rPr>
              <a:t>o longer reportable as a pressure ulcer. Only </a:t>
            </a:r>
            <a:r>
              <a:rPr lang="en-US" altLang="en-US" sz="1800" b="1" dirty="0" err="1">
                <a:latin typeface="Arial Rounded MT Bold" panose="020F0704030504030204" pitchFamily="34" charset="0"/>
              </a:rPr>
              <a:t>categorise</a:t>
            </a:r>
            <a:r>
              <a:rPr lang="en-US" altLang="en-US" sz="1800" b="1" dirty="0">
                <a:latin typeface="Arial Rounded MT Bold" panose="020F0704030504030204" pitchFamily="34" charset="0"/>
              </a:rPr>
              <a:t> when the skin breaks, in which case category 2, 3 or 4.</a:t>
            </a:r>
          </a:p>
          <a:p>
            <a:pPr marL="57150" indent="0">
              <a:buNone/>
              <a:defRPr/>
            </a:pPr>
            <a:r>
              <a:rPr lang="en-US" altLang="en-US" sz="1800" dirty="0"/>
              <a:t>   </a:t>
            </a:r>
            <a:r>
              <a:rPr lang="en-US" altLang="en-US" sz="1800" dirty="0">
                <a:latin typeface="Arial Rounded MT Bold" panose="020F0704030504030204" pitchFamily="34" charset="0"/>
              </a:rPr>
              <a:t>Intact </a:t>
            </a:r>
            <a:r>
              <a:rPr lang="en-US" altLang="en-US" sz="1800" dirty="0"/>
              <a:t>skin </a:t>
            </a:r>
            <a:r>
              <a:rPr lang="en-US" altLang="en-US" sz="1800" dirty="0">
                <a:latin typeface="Arial Rounded MT Bold" panose="020F0704030504030204" pitchFamily="34" charset="0"/>
              </a:rPr>
              <a:t>with localized area of persistent non-blanchable deep red, maroon, purple discoloration or epidermal separation revealing a dark wound bed or blood-filled blister. </a:t>
            </a:r>
          </a:p>
          <a:p>
            <a:pPr marL="285750">
              <a:defRPr/>
            </a:pPr>
            <a:r>
              <a:rPr lang="en-US" altLang="en-US" sz="1800" dirty="0">
                <a:latin typeface="Arial Rounded MT Bold" panose="020F0704030504030204" pitchFamily="34" charset="0"/>
              </a:rPr>
              <a:t>Pain and temperature change often precede skin </a:t>
            </a:r>
            <a:r>
              <a:rPr lang="en-US" altLang="en-US" sz="1800" dirty="0" err="1">
                <a:latin typeface="Arial Rounded MT Bold" panose="020F0704030504030204" pitchFamily="34" charset="0"/>
              </a:rPr>
              <a:t>colour</a:t>
            </a:r>
            <a:r>
              <a:rPr lang="en-US" altLang="en-US" sz="1800" dirty="0">
                <a:latin typeface="Arial Rounded MT Bold" panose="020F0704030504030204" pitchFamily="34" charset="0"/>
              </a:rPr>
              <a:t> changes. </a:t>
            </a:r>
          </a:p>
          <a:p>
            <a:pPr marL="285750">
              <a:defRPr/>
            </a:pPr>
            <a:r>
              <a:rPr lang="en-US" altLang="en-US" sz="1800" dirty="0">
                <a:latin typeface="Arial Rounded MT Bold" panose="020F0704030504030204" pitchFamily="34" charset="0"/>
              </a:rPr>
              <a:t>Discoloration may appear differently in darkly pigmented skin. </a:t>
            </a:r>
          </a:p>
          <a:p>
            <a:pPr marL="285750">
              <a:defRPr/>
            </a:pPr>
            <a:r>
              <a:rPr lang="en-US" altLang="en-US" sz="1800" dirty="0">
                <a:latin typeface="Arial Rounded MT Bold" panose="020F0704030504030204" pitchFamily="34" charset="0"/>
              </a:rPr>
              <a:t>This injury results from intense and/or prolonged pressure and shear forces at the bone-muscle interface. </a:t>
            </a:r>
          </a:p>
          <a:p>
            <a:pPr marL="285750">
              <a:defRPr/>
            </a:pPr>
            <a:r>
              <a:rPr lang="en-US" altLang="en-US" sz="1800" dirty="0">
                <a:latin typeface="Arial Rounded MT Bold" panose="020F0704030504030204" pitchFamily="34" charset="0"/>
              </a:rPr>
              <a:t>The wound may evolve rapidly to reveal the actual extent of tissue injury or may resolve without tissue loss. </a:t>
            </a:r>
          </a:p>
          <a:p>
            <a:pPr marL="285750">
              <a:defRPr/>
            </a:pPr>
            <a:endParaRPr lang="en-US" altLang="en-US" sz="1100" dirty="0"/>
          </a:p>
        </p:txBody>
      </p:sp>
      <p:pic>
        <p:nvPicPr>
          <p:cNvPr id="6" name="Picture 5" descr="A picture containing indoor&#10;&#10;Description generated with very high confidence">
            <a:extLst>
              <a:ext uri="{FF2B5EF4-FFF2-40B4-BE49-F238E27FC236}">
                <a16:creationId xmlns:a16="http://schemas.microsoft.com/office/drawing/2014/main" id="{90D7F601-9E30-419D-A6DD-08D93D7664BB}"/>
              </a:ext>
            </a:extLst>
          </p:cNvPr>
          <p:cNvPicPr>
            <a:picLocks noChangeAspect="1"/>
          </p:cNvPicPr>
          <p:nvPr/>
        </p:nvPicPr>
        <p:blipFill rotWithShape="1">
          <a:blip r:embed="rId3">
            <a:extLst>
              <a:ext uri="{28A0092B-C50C-407E-A947-70E740481C1C}">
                <a14:useLocalDpi xmlns:a14="http://schemas.microsoft.com/office/drawing/2010/main" val="0"/>
              </a:ext>
            </a:extLst>
          </a:blip>
          <a:srcRect l="18457" t="2225" r="16454" b="5156"/>
          <a:stretch/>
        </p:blipFill>
        <p:spPr>
          <a:xfrm>
            <a:off x="83613" y="2868493"/>
            <a:ext cx="1430575" cy="1832085"/>
          </a:xfrm>
          <a:prstGeom prst="rect">
            <a:avLst/>
          </a:prstGeom>
          <a:ln>
            <a:noFill/>
          </a:ln>
          <a:effectLst>
            <a:softEdge rad="112500"/>
          </a:effectLst>
        </p:spPr>
      </p:pic>
      <p:pic>
        <p:nvPicPr>
          <p:cNvPr id="5" name="Picture 5" descr="http://www.npuap.org/online-store/images/P/307.jpg">
            <a:extLst>
              <a:ext uri="{FF2B5EF4-FFF2-40B4-BE49-F238E27FC236}">
                <a16:creationId xmlns:a16="http://schemas.microsoft.com/office/drawing/2014/main" id="{B24820D3-4A9F-4B67-8E66-9877D7B147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46" b="8255"/>
          <a:stretch>
            <a:fillRect/>
          </a:stretch>
        </p:blipFill>
        <p:spPr bwMode="auto">
          <a:xfrm rot="16200000">
            <a:off x="1357729" y="3173119"/>
            <a:ext cx="1733293" cy="12531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a:extLst>
              <a:ext uri="{FF2B5EF4-FFF2-40B4-BE49-F238E27FC236}">
                <a16:creationId xmlns:a16="http://schemas.microsoft.com/office/drawing/2014/main" id="{07548923-9BE9-4C66-8B61-9E4A7B8CEA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987" t="20796" r="19478" b="11131"/>
          <a:stretch/>
        </p:blipFill>
        <p:spPr bwMode="auto">
          <a:xfrm>
            <a:off x="614446" y="5069289"/>
            <a:ext cx="1657412" cy="14707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D687BC7E-FC9A-4742-8732-774A5194C017}"/>
              </a:ext>
            </a:extLst>
          </p:cNvPr>
          <p:cNvSpPr txBox="1"/>
          <p:nvPr/>
        </p:nvSpPr>
        <p:spPr>
          <a:xfrm>
            <a:off x="208687" y="1382379"/>
            <a:ext cx="2778228" cy="120032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Rounded MT Bold" panose="020F0704030504030204" pitchFamily="34" charset="0"/>
                <a:ea typeface="+mn-ea"/>
                <a:cs typeface="+mn-cs"/>
              </a:rPr>
              <a:t>Persistent non-blanchable deep red, maroon or  purple discoloration </a:t>
            </a:r>
          </a:p>
        </p:txBody>
      </p:sp>
      <p:sp>
        <p:nvSpPr>
          <p:cNvPr id="16" name="Rectangle 15"/>
          <p:cNvSpPr/>
          <p:nvPr/>
        </p:nvSpPr>
        <p:spPr>
          <a:xfrm>
            <a:off x="3400023" y="5605666"/>
            <a:ext cx="4752304"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European Pressure Ulcer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National Pressure Injury Advisory Panel</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Pan Pacific Pressure Injury Alliance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Prevention and treatment of pressure ulcers /injuries: clinical practice guideline</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a:t>
            </a:r>
            <a:r>
              <a:rPr kumimoji="0" lang="zh-CN" altLang="en-GB" sz="1200" b="0" i="1"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EPUAP /NPIAP /PPPIA: 2019.</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018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755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140F2A-FF39-45A3-B4E5-716A8BC6D838}"/>
              </a:ext>
            </a:extLst>
          </p:cNvPr>
          <p:cNvSpPr>
            <a:spLocks noGrp="1"/>
          </p:cNvSpPr>
          <p:nvPr>
            <p:ph type="title"/>
          </p:nvPr>
        </p:nvSpPr>
        <p:spPr>
          <a:xfrm>
            <a:off x="393192" y="491260"/>
            <a:ext cx="4945641" cy="1625210"/>
          </a:xfrm>
        </p:spPr>
        <p:txBody>
          <a:bodyPr>
            <a:normAutofit/>
          </a:bodyPr>
          <a:lstStyle/>
          <a:p>
            <a:r>
              <a:rPr lang="en-GB">
                <a:solidFill>
                  <a:srgbClr val="FFFFFF"/>
                </a:solidFill>
                <a:latin typeface="Arial Rounded MT Bold" panose="020F0704030504030204" pitchFamily="34" charset="0"/>
              </a:rPr>
              <a:t>Device Related Pressure Ulcer</a:t>
            </a:r>
            <a:endParaRPr lang="en-US">
              <a:solidFill>
                <a:srgbClr val="FFFFFF"/>
              </a:solidFill>
              <a:latin typeface="Arial Rounded MT Bold" panose="020F0704030504030204" pitchFamily="34" charset="0"/>
            </a:endParaRPr>
          </a:p>
        </p:txBody>
      </p:sp>
      <p:pic>
        <p:nvPicPr>
          <p:cNvPr id="6148" name="Picture 4" descr="Image result for medical device related pressure ulcers">
            <a:extLst>
              <a:ext uri="{FF2B5EF4-FFF2-40B4-BE49-F238E27FC236}">
                <a16:creationId xmlns:a16="http://schemas.microsoft.com/office/drawing/2014/main" id="{90141B05-112D-4821-B445-DB7EDFB2A5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97" r="46271"/>
          <a:stretch/>
        </p:blipFill>
        <p:spPr bwMode="auto">
          <a:xfrm>
            <a:off x="245659" y="2454903"/>
            <a:ext cx="2582101" cy="4080254"/>
          </a:xfrm>
          <a:prstGeom prst="rect">
            <a:avLst/>
          </a:prstGeom>
          <a:extLst>
            <a:ext uri="{909E8E84-426E-40DD-AFC4-6F175D3DCCD1}">
              <a14:hiddenFill xmlns:a14="http://schemas.microsoft.com/office/drawing/2010/main">
                <a:solidFill>
                  <a:srgbClr val="FFFFFF"/>
                </a:solidFill>
              </a14:hiddenFill>
            </a:ext>
          </a:extLst>
        </p:spPr>
      </p:pic>
      <p:pic>
        <p:nvPicPr>
          <p:cNvPr id="6" name="Picture 2" descr="Journal Medical device pressure ulcers in long term care settings - Is your  organisation ready for Tissue Viability Updates? — OSKA® - Pressure Care  Experts">
            <a:extLst>
              <a:ext uri="{FF2B5EF4-FFF2-40B4-BE49-F238E27FC236}">
                <a16:creationId xmlns:a16="http://schemas.microsoft.com/office/drawing/2014/main" id="{86D5F63E-F99B-40BC-88FD-0CC144D552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96" r="34902" b="-1"/>
          <a:stretch/>
        </p:blipFill>
        <p:spPr bwMode="auto">
          <a:xfrm>
            <a:off x="2956695" y="2454901"/>
            <a:ext cx="2582102" cy="4080255"/>
          </a:xfrm>
          <a:prstGeom prst="rect">
            <a:avLst/>
          </a:prstGeom>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257C9F8E-2CF9-4CD0-A929-3F77B984BB9E}"/>
              </a:ext>
            </a:extLst>
          </p:cNvPr>
          <p:cNvSpPr>
            <a:spLocks noGrp="1"/>
          </p:cNvSpPr>
          <p:nvPr>
            <p:ph idx="1"/>
          </p:nvPr>
        </p:nvSpPr>
        <p:spPr>
          <a:xfrm>
            <a:off x="5968479" y="763523"/>
            <a:ext cx="2633472" cy="5330952"/>
          </a:xfrm>
        </p:spPr>
        <p:txBody>
          <a:bodyPr anchor="ctr">
            <a:noAutofit/>
          </a:bodyPr>
          <a:lstStyle/>
          <a:p>
            <a:r>
              <a:rPr lang="en-GB" sz="1800" dirty="0">
                <a:solidFill>
                  <a:srgbClr val="FFFFFF"/>
                </a:solidFill>
                <a:latin typeface="Arial Rounded MT Bold" panose="020F0704030504030204" pitchFamily="34" charset="0"/>
              </a:rPr>
              <a:t>Describes aetiology</a:t>
            </a:r>
          </a:p>
          <a:p>
            <a:r>
              <a:rPr lang="en-GB" sz="1800" dirty="0">
                <a:solidFill>
                  <a:srgbClr val="FFFFFF"/>
                </a:solidFill>
                <a:latin typeface="Arial Rounded MT Bold" panose="020F0704030504030204" pitchFamily="34" charset="0"/>
              </a:rPr>
              <a:t>Result from the use of devices designed &amp; applied for diagnostic or therapeutic purposes e.g., O</a:t>
            </a:r>
            <a:r>
              <a:rPr lang="en-GB" sz="1800" baseline="-25000" dirty="0">
                <a:solidFill>
                  <a:srgbClr val="FFFFFF"/>
                </a:solidFill>
                <a:latin typeface="Arial Rounded MT Bold" panose="020F0704030504030204" pitchFamily="34" charset="0"/>
              </a:rPr>
              <a:t>2</a:t>
            </a:r>
            <a:r>
              <a:rPr lang="en-GB" sz="1800" dirty="0">
                <a:solidFill>
                  <a:srgbClr val="FFFFFF"/>
                </a:solidFill>
                <a:latin typeface="Arial Rounded MT Bold" panose="020F0704030504030204" pitchFamily="34" charset="0"/>
              </a:rPr>
              <a:t> related equipment, catheters, plaster casts, splints</a:t>
            </a:r>
          </a:p>
          <a:p>
            <a:r>
              <a:rPr lang="en-GB" sz="1800" dirty="0">
                <a:solidFill>
                  <a:srgbClr val="FFFFFF"/>
                </a:solidFill>
                <a:latin typeface="Arial Rounded MT Bold" panose="020F0704030504030204" pitchFamily="34" charset="0"/>
              </a:rPr>
              <a:t>The resultant pressure damage often conforms to the pattern or shape of the device</a:t>
            </a:r>
          </a:p>
          <a:p>
            <a:r>
              <a:rPr lang="en-GB" sz="1800" dirty="0">
                <a:solidFill>
                  <a:srgbClr val="FFFFFF"/>
                </a:solidFill>
                <a:latin typeface="Arial Rounded MT Bold" panose="020F0704030504030204" pitchFamily="34" charset="0"/>
              </a:rPr>
              <a:t>Category 1 – 4, (DTI not reportable unless skin broken, then categorise).</a:t>
            </a:r>
          </a:p>
        </p:txBody>
      </p:sp>
    </p:spTree>
    <p:extLst>
      <p:ext uri="{BB962C8B-B14F-4D97-AF65-F5344CB8AC3E}">
        <p14:creationId xmlns:p14="http://schemas.microsoft.com/office/powerpoint/2010/main" val="3051560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84988-86C7-1480-1511-81F351C7ABE4}"/>
              </a:ext>
            </a:extLst>
          </p:cNvPr>
          <p:cNvSpPr>
            <a:spLocks noGrp="1"/>
          </p:cNvSpPr>
          <p:nvPr>
            <p:ph type="title"/>
          </p:nvPr>
        </p:nvSpPr>
        <p:spPr/>
        <p:txBody>
          <a:bodyPr/>
          <a:lstStyle/>
          <a:p>
            <a:r>
              <a:rPr lang="en-GB" b="1" dirty="0"/>
              <a:t>SURFACE</a:t>
            </a:r>
          </a:p>
        </p:txBody>
      </p:sp>
      <p:pic>
        <p:nvPicPr>
          <p:cNvPr id="5" name="Content Placeholder 4">
            <a:extLst>
              <a:ext uri="{FF2B5EF4-FFF2-40B4-BE49-F238E27FC236}">
                <a16:creationId xmlns:a16="http://schemas.microsoft.com/office/drawing/2014/main" id="{0ED882C3-0B9A-EB9D-2825-2256F7435B24}"/>
              </a:ext>
            </a:extLst>
          </p:cNvPr>
          <p:cNvPicPr>
            <a:picLocks noGrp="1" noChangeAspect="1"/>
          </p:cNvPicPr>
          <p:nvPr>
            <p:ph idx="1"/>
          </p:nvPr>
        </p:nvPicPr>
        <p:blipFill>
          <a:blip r:embed="rId2"/>
          <a:stretch>
            <a:fillRect/>
          </a:stretch>
        </p:blipFill>
        <p:spPr>
          <a:xfrm>
            <a:off x="1907704" y="1700808"/>
            <a:ext cx="4896544" cy="1527462"/>
          </a:xfrm>
        </p:spPr>
      </p:pic>
      <p:pic>
        <p:nvPicPr>
          <p:cNvPr id="7" name="Picture 6">
            <a:extLst>
              <a:ext uri="{FF2B5EF4-FFF2-40B4-BE49-F238E27FC236}">
                <a16:creationId xmlns:a16="http://schemas.microsoft.com/office/drawing/2014/main" id="{8D1247A8-411F-8188-63A0-1F1856832FF9}"/>
              </a:ext>
            </a:extLst>
          </p:cNvPr>
          <p:cNvPicPr>
            <a:picLocks noChangeAspect="1"/>
          </p:cNvPicPr>
          <p:nvPr/>
        </p:nvPicPr>
        <p:blipFill>
          <a:blip r:embed="rId3"/>
          <a:stretch>
            <a:fillRect/>
          </a:stretch>
        </p:blipFill>
        <p:spPr>
          <a:xfrm>
            <a:off x="1934416" y="3344860"/>
            <a:ext cx="4725815" cy="1482548"/>
          </a:xfrm>
          <a:prstGeom prst="rect">
            <a:avLst/>
          </a:prstGeom>
        </p:spPr>
      </p:pic>
      <p:pic>
        <p:nvPicPr>
          <p:cNvPr id="9" name="Picture 8">
            <a:extLst>
              <a:ext uri="{FF2B5EF4-FFF2-40B4-BE49-F238E27FC236}">
                <a16:creationId xmlns:a16="http://schemas.microsoft.com/office/drawing/2014/main" id="{31BA290D-48A9-8D62-0802-33E06C2A6ABB}"/>
              </a:ext>
            </a:extLst>
          </p:cNvPr>
          <p:cNvPicPr>
            <a:picLocks noChangeAspect="1"/>
          </p:cNvPicPr>
          <p:nvPr/>
        </p:nvPicPr>
        <p:blipFill>
          <a:blip r:embed="rId4"/>
          <a:stretch>
            <a:fillRect/>
          </a:stretch>
        </p:blipFill>
        <p:spPr>
          <a:xfrm>
            <a:off x="1045028" y="5182077"/>
            <a:ext cx="7053943" cy="550258"/>
          </a:xfrm>
          <a:prstGeom prst="rect">
            <a:avLst/>
          </a:prstGeom>
        </p:spPr>
      </p:pic>
    </p:spTree>
    <p:extLst>
      <p:ext uri="{BB962C8B-B14F-4D97-AF65-F5344CB8AC3E}">
        <p14:creationId xmlns:p14="http://schemas.microsoft.com/office/powerpoint/2010/main" val="143709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2707-B1AA-A9DB-3359-F88AD2D91E79}"/>
              </a:ext>
            </a:extLst>
          </p:cNvPr>
          <p:cNvSpPr>
            <a:spLocks noGrp="1"/>
          </p:cNvSpPr>
          <p:nvPr>
            <p:ph type="title"/>
          </p:nvPr>
        </p:nvSpPr>
        <p:spPr/>
        <p:txBody>
          <a:bodyPr/>
          <a:lstStyle/>
          <a:p>
            <a:endParaRPr lang="en-GB" dirty="0"/>
          </a:p>
        </p:txBody>
      </p:sp>
      <p:pic>
        <p:nvPicPr>
          <p:cNvPr id="4" name="Picture 2" descr="Wound Club Online | Module 16: PUP - SSKIN Care Bundle (Bitesize) - YouTube">
            <a:extLst>
              <a:ext uri="{FF2B5EF4-FFF2-40B4-BE49-F238E27FC236}">
                <a16:creationId xmlns:a16="http://schemas.microsoft.com/office/drawing/2014/main" id="{0A0E996E-5336-7240-2D38-D329D552DD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0" t="29000" r="25688" b="18155"/>
          <a:stretch/>
        </p:blipFill>
        <p:spPr bwMode="auto">
          <a:xfrm>
            <a:off x="1043608" y="2348879"/>
            <a:ext cx="7054510" cy="3037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164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7246F-38BD-6404-292D-B67AD7050131}"/>
              </a:ext>
            </a:extLst>
          </p:cNvPr>
          <p:cNvSpPr>
            <a:spLocks noGrp="1"/>
          </p:cNvSpPr>
          <p:nvPr>
            <p:ph type="title"/>
          </p:nvPr>
        </p:nvSpPr>
        <p:spPr/>
        <p:txBody>
          <a:bodyPr/>
          <a:lstStyle/>
          <a:p>
            <a:r>
              <a:rPr lang="en-GB" b="1" dirty="0"/>
              <a:t>Support Surface</a:t>
            </a:r>
          </a:p>
        </p:txBody>
      </p:sp>
      <p:sp>
        <p:nvSpPr>
          <p:cNvPr id="3" name="Content Placeholder 2">
            <a:extLst>
              <a:ext uri="{FF2B5EF4-FFF2-40B4-BE49-F238E27FC236}">
                <a16:creationId xmlns:a16="http://schemas.microsoft.com/office/drawing/2014/main" id="{3735F57F-F6AA-9D33-E4D5-D4B5CF481573}"/>
              </a:ext>
            </a:extLst>
          </p:cNvPr>
          <p:cNvSpPr>
            <a:spLocks noGrp="1"/>
          </p:cNvSpPr>
          <p:nvPr>
            <p:ph idx="1"/>
          </p:nvPr>
        </p:nvSpPr>
        <p:spPr/>
        <p:txBody>
          <a:bodyPr>
            <a:normAutofit/>
          </a:bodyPr>
          <a:lstStyle/>
          <a:p>
            <a:pPr algn="l"/>
            <a:endParaRPr lang="en-GB" sz="1800" b="0" i="0" u="none" strike="noStrike" baseline="0" dirty="0">
              <a:solidFill>
                <a:srgbClr val="000000"/>
              </a:solidFill>
              <a:latin typeface="Arial Rounded MT Bold" panose="020F0704030504030204" pitchFamily="34" charset="0"/>
            </a:endParaRPr>
          </a:p>
          <a:p>
            <a:r>
              <a:rPr lang="en-GB" sz="1800" b="0" i="0" u="none" strike="noStrike" baseline="0" dirty="0">
                <a:solidFill>
                  <a:srgbClr val="000000"/>
                </a:solidFill>
                <a:latin typeface="Arial Rounded MT Bold" panose="020F0704030504030204" pitchFamily="34" charset="0"/>
              </a:rPr>
              <a:t>Check equipment regularly to ensure it remains clinically fit for purpose</a:t>
            </a:r>
          </a:p>
          <a:p>
            <a:r>
              <a:rPr lang="en-GB" sz="1800" b="0" i="0" u="none" strike="noStrike" baseline="0" dirty="0">
                <a:solidFill>
                  <a:srgbClr val="000000"/>
                </a:solidFill>
                <a:latin typeface="Arial Rounded MT Bold" panose="020F0704030504030204" pitchFamily="34" charset="0"/>
              </a:rPr>
              <a:t>Pressure redistributing equipment does not replace the need for repositioning</a:t>
            </a:r>
          </a:p>
        </p:txBody>
      </p:sp>
      <p:sp>
        <p:nvSpPr>
          <p:cNvPr id="6" name="Rectangle 5">
            <a:extLst>
              <a:ext uri="{FF2B5EF4-FFF2-40B4-BE49-F238E27FC236}">
                <a16:creationId xmlns:a16="http://schemas.microsoft.com/office/drawing/2014/main" id="{5F1EA73C-D536-4391-56A4-8D36E446D9DF}"/>
              </a:ext>
            </a:extLst>
          </p:cNvPr>
          <p:cNvSpPr/>
          <p:nvPr/>
        </p:nvSpPr>
        <p:spPr>
          <a:xfrm>
            <a:off x="3626452" y="4073377"/>
            <a:ext cx="1296144" cy="456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0" i="0" u="none" strike="noStrike" baseline="0" dirty="0">
                <a:solidFill>
                  <a:srgbClr val="000000"/>
                </a:solidFill>
                <a:latin typeface="Calibri" panose="020F0502020204030204" pitchFamily="34" charset="0"/>
              </a:rPr>
              <a:t>    Patient</a:t>
            </a:r>
          </a:p>
        </p:txBody>
      </p:sp>
      <p:sp>
        <p:nvSpPr>
          <p:cNvPr id="7" name="Rectangle 6">
            <a:extLst>
              <a:ext uri="{FF2B5EF4-FFF2-40B4-BE49-F238E27FC236}">
                <a16:creationId xmlns:a16="http://schemas.microsoft.com/office/drawing/2014/main" id="{525C40FF-C0AE-3843-F69E-F57046FBCCC9}"/>
              </a:ext>
            </a:extLst>
          </p:cNvPr>
          <p:cNvSpPr/>
          <p:nvPr/>
        </p:nvSpPr>
        <p:spPr>
          <a:xfrm>
            <a:off x="3635896" y="3284984"/>
            <a:ext cx="129614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0" i="0" u="none" strike="noStrike" baseline="0" dirty="0">
                <a:solidFill>
                  <a:srgbClr val="000000"/>
                </a:solidFill>
                <a:latin typeface="Calibri" panose="020F0502020204030204" pitchFamily="34" charset="0"/>
              </a:rPr>
              <a:t>  Risk Level</a:t>
            </a:r>
          </a:p>
        </p:txBody>
      </p:sp>
      <p:sp>
        <p:nvSpPr>
          <p:cNvPr id="8" name="Rectangle 7">
            <a:extLst>
              <a:ext uri="{FF2B5EF4-FFF2-40B4-BE49-F238E27FC236}">
                <a16:creationId xmlns:a16="http://schemas.microsoft.com/office/drawing/2014/main" id="{B6B92829-8F0A-11FB-D0F4-0EF7819B9049}"/>
              </a:ext>
            </a:extLst>
          </p:cNvPr>
          <p:cNvSpPr/>
          <p:nvPr/>
        </p:nvSpPr>
        <p:spPr>
          <a:xfrm>
            <a:off x="5276807" y="3555929"/>
            <a:ext cx="151216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0" i="0" u="none" strike="noStrike" baseline="0" dirty="0">
                <a:solidFill>
                  <a:srgbClr val="000000"/>
                </a:solidFill>
                <a:latin typeface="Calibri" panose="020F0502020204030204" pitchFamily="34" charset="0"/>
              </a:rPr>
              <a:t>  Compatible</a:t>
            </a:r>
          </a:p>
        </p:txBody>
      </p:sp>
      <p:sp>
        <p:nvSpPr>
          <p:cNvPr id="9" name="Rectangle 8">
            <a:extLst>
              <a:ext uri="{FF2B5EF4-FFF2-40B4-BE49-F238E27FC236}">
                <a16:creationId xmlns:a16="http://schemas.microsoft.com/office/drawing/2014/main" id="{636509F6-3896-2A43-4538-8922144533FC}"/>
              </a:ext>
            </a:extLst>
          </p:cNvPr>
          <p:cNvSpPr/>
          <p:nvPr/>
        </p:nvSpPr>
        <p:spPr>
          <a:xfrm>
            <a:off x="5278350" y="4313773"/>
            <a:ext cx="165618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0" i="0" u="none" strike="noStrike" baseline="0">
                <a:solidFill>
                  <a:srgbClr val="000000"/>
                </a:solidFill>
                <a:latin typeface="Calibri" panose="020F0502020204030204" pitchFamily="34" charset="0"/>
              </a:rPr>
              <a:t>Impact on Care</a:t>
            </a:r>
            <a:endParaRPr lang="en-GB" sz="1800" b="0" i="0" u="none" strike="noStrike" baseline="0" dirty="0">
              <a:solidFill>
                <a:srgbClr val="000000"/>
              </a:solidFill>
              <a:latin typeface="Calibri" panose="020F0502020204030204" pitchFamily="34" charset="0"/>
            </a:endParaRPr>
          </a:p>
        </p:txBody>
      </p:sp>
      <p:sp>
        <p:nvSpPr>
          <p:cNvPr id="10" name="Rectangle 9">
            <a:extLst>
              <a:ext uri="{FF2B5EF4-FFF2-40B4-BE49-F238E27FC236}">
                <a16:creationId xmlns:a16="http://schemas.microsoft.com/office/drawing/2014/main" id="{C31C21A1-612A-337C-58D3-44B7292F9BBA}"/>
              </a:ext>
            </a:extLst>
          </p:cNvPr>
          <p:cNvSpPr/>
          <p:nvPr/>
        </p:nvSpPr>
        <p:spPr>
          <a:xfrm>
            <a:off x="3455876" y="4987511"/>
            <a:ext cx="165618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0" i="0" u="none" strike="noStrike" baseline="0" dirty="0">
                <a:solidFill>
                  <a:srgbClr val="000000"/>
                </a:solidFill>
                <a:latin typeface="Calibri" panose="020F0502020204030204" pitchFamily="34" charset="0"/>
              </a:rPr>
              <a:t>    Ease of Use</a:t>
            </a:r>
          </a:p>
        </p:txBody>
      </p:sp>
      <p:sp>
        <p:nvSpPr>
          <p:cNvPr id="11" name="Rectangle 10">
            <a:extLst>
              <a:ext uri="{FF2B5EF4-FFF2-40B4-BE49-F238E27FC236}">
                <a16:creationId xmlns:a16="http://schemas.microsoft.com/office/drawing/2014/main" id="{C6CDF235-7701-A69C-4A78-5F18B969852C}"/>
              </a:ext>
            </a:extLst>
          </p:cNvPr>
          <p:cNvSpPr/>
          <p:nvPr/>
        </p:nvSpPr>
        <p:spPr>
          <a:xfrm>
            <a:off x="1964715" y="4331775"/>
            <a:ext cx="1296144" cy="396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0" i="0" u="none" strike="noStrike" baseline="0" dirty="0">
                <a:solidFill>
                  <a:srgbClr val="000000"/>
                </a:solidFill>
                <a:latin typeface="Calibri" panose="020F0502020204030204" pitchFamily="34" charset="0"/>
              </a:rPr>
              <a:t>   Comfort</a:t>
            </a:r>
          </a:p>
        </p:txBody>
      </p:sp>
      <p:sp>
        <p:nvSpPr>
          <p:cNvPr id="12" name="Rectangle 11">
            <a:extLst>
              <a:ext uri="{FF2B5EF4-FFF2-40B4-BE49-F238E27FC236}">
                <a16:creationId xmlns:a16="http://schemas.microsoft.com/office/drawing/2014/main" id="{735A9271-4698-E51F-1167-925D24585AC8}"/>
              </a:ext>
            </a:extLst>
          </p:cNvPr>
          <p:cNvSpPr/>
          <p:nvPr/>
        </p:nvSpPr>
        <p:spPr>
          <a:xfrm>
            <a:off x="1964715" y="3562790"/>
            <a:ext cx="129614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b="0" i="0" u="none" strike="noStrike" baseline="0">
                <a:solidFill>
                  <a:srgbClr val="000000"/>
                </a:solidFill>
                <a:latin typeface="Calibri" panose="020F0502020204030204" pitchFamily="34" charset="0"/>
              </a:rPr>
              <a:t>Acceptance</a:t>
            </a:r>
            <a:endParaRPr lang="en-GB" dirty="0"/>
          </a:p>
        </p:txBody>
      </p:sp>
      <p:cxnSp>
        <p:nvCxnSpPr>
          <p:cNvPr id="35" name="Straight Connector 34">
            <a:extLst>
              <a:ext uri="{FF2B5EF4-FFF2-40B4-BE49-F238E27FC236}">
                <a16:creationId xmlns:a16="http://schemas.microsoft.com/office/drawing/2014/main" id="{91C0820F-6270-2104-0584-F8EA9DD37EF9}"/>
              </a:ext>
            </a:extLst>
          </p:cNvPr>
          <p:cNvCxnSpPr>
            <a:stCxn id="6" idx="1"/>
            <a:endCxn id="12" idx="3"/>
          </p:cNvCxnSpPr>
          <p:nvPr/>
        </p:nvCxnSpPr>
        <p:spPr>
          <a:xfrm flipH="1" flipV="1">
            <a:off x="3260859" y="3778814"/>
            <a:ext cx="365593" cy="522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7F0D66-C90F-68E7-DEA9-4C84D1D951B8}"/>
              </a:ext>
            </a:extLst>
          </p:cNvPr>
          <p:cNvCxnSpPr>
            <a:stCxn id="6" idx="1"/>
            <a:endCxn id="11" idx="3"/>
          </p:cNvCxnSpPr>
          <p:nvPr/>
        </p:nvCxnSpPr>
        <p:spPr>
          <a:xfrm flipH="1">
            <a:off x="3260859" y="4301587"/>
            <a:ext cx="365593" cy="22821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3ADDA1E-D7E4-7320-6F06-85A3EEB9937C}"/>
              </a:ext>
            </a:extLst>
          </p:cNvPr>
          <p:cNvCxnSpPr>
            <a:stCxn id="6" idx="0"/>
            <a:endCxn id="7" idx="2"/>
          </p:cNvCxnSpPr>
          <p:nvPr/>
        </p:nvCxnSpPr>
        <p:spPr>
          <a:xfrm flipV="1">
            <a:off x="4274524" y="3789040"/>
            <a:ext cx="9444" cy="284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DD99B2-9F6D-96BC-0A20-00CAA43D655E}"/>
              </a:ext>
            </a:extLst>
          </p:cNvPr>
          <p:cNvCxnSpPr>
            <a:stCxn id="6" idx="2"/>
            <a:endCxn id="10" idx="0"/>
          </p:cNvCxnSpPr>
          <p:nvPr/>
        </p:nvCxnSpPr>
        <p:spPr>
          <a:xfrm>
            <a:off x="4274524" y="4529797"/>
            <a:ext cx="9444" cy="4577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3B7E9AC-4D10-789E-483E-005A54927CB9}"/>
              </a:ext>
            </a:extLst>
          </p:cNvPr>
          <p:cNvCxnSpPr>
            <a:stCxn id="6" idx="3"/>
            <a:endCxn id="8" idx="1"/>
          </p:cNvCxnSpPr>
          <p:nvPr/>
        </p:nvCxnSpPr>
        <p:spPr>
          <a:xfrm flipV="1">
            <a:off x="4922596" y="3771953"/>
            <a:ext cx="354211" cy="52963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56A7EBA-C151-9770-06D5-1F0713540270}"/>
              </a:ext>
            </a:extLst>
          </p:cNvPr>
          <p:cNvCxnSpPr>
            <a:stCxn id="6" idx="3"/>
            <a:endCxn id="9" idx="1"/>
          </p:cNvCxnSpPr>
          <p:nvPr/>
        </p:nvCxnSpPr>
        <p:spPr>
          <a:xfrm>
            <a:off x="4922596" y="4301587"/>
            <a:ext cx="355754" cy="22821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784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EDA9E-F162-69CB-56B4-8C541D504B85}"/>
              </a:ext>
            </a:extLst>
          </p:cNvPr>
          <p:cNvSpPr>
            <a:spLocks noGrp="1"/>
          </p:cNvSpPr>
          <p:nvPr>
            <p:ph type="title"/>
          </p:nvPr>
        </p:nvSpPr>
        <p:spPr/>
        <p:txBody>
          <a:bodyPr/>
          <a:lstStyle/>
          <a:p>
            <a:r>
              <a:rPr lang="en-GB" b="1" dirty="0"/>
              <a:t>Pressure Reducing</a:t>
            </a:r>
          </a:p>
        </p:txBody>
      </p:sp>
      <p:pic>
        <p:nvPicPr>
          <p:cNvPr id="5" name="Content Placeholder 4">
            <a:extLst>
              <a:ext uri="{FF2B5EF4-FFF2-40B4-BE49-F238E27FC236}">
                <a16:creationId xmlns:a16="http://schemas.microsoft.com/office/drawing/2014/main" id="{C37F90BE-FB32-9A1A-527B-5CC5A9884421}"/>
              </a:ext>
            </a:extLst>
          </p:cNvPr>
          <p:cNvPicPr>
            <a:picLocks noGrp="1" noChangeAspect="1"/>
          </p:cNvPicPr>
          <p:nvPr>
            <p:ph idx="1"/>
          </p:nvPr>
        </p:nvPicPr>
        <p:blipFill>
          <a:blip r:embed="rId2"/>
          <a:stretch>
            <a:fillRect/>
          </a:stretch>
        </p:blipFill>
        <p:spPr>
          <a:xfrm>
            <a:off x="433826" y="2060848"/>
            <a:ext cx="3176322" cy="1549252"/>
          </a:xfrm>
        </p:spPr>
      </p:pic>
      <p:pic>
        <p:nvPicPr>
          <p:cNvPr id="7" name="Picture 6">
            <a:extLst>
              <a:ext uri="{FF2B5EF4-FFF2-40B4-BE49-F238E27FC236}">
                <a16:creationId xmlns:a16="http://schemas.microsoft.com/office/drawing/2014/main" id="{505C028E-5214-7B1E-D0BD-5C41F4C06ACC}"/>
              </a:ext>
            </a:extLst>
          </p:cNvPr>
          <p:cNvPicPr>
            <a:picLocks noChangeAspect="1"/>
          </p:cNvPicPr>
          <p:nvPr/>
        </p:nvPicPr>
        <p:blipFill>
          <a:blip r:embed="rId3"/>
          <a:stretch>
            <a:fillRect/>
          </a:stretch>
        </p:blipFill>
        <p:spPr>
          <a:xfrm>
            <a:off x="4104778" y="1870837"/>
            <a:ext cx="1779815" cy="1731696"/>
          </a:xfrm>
          <a:prstGeom prst="rect">
            <a:avLst/>
          </a:prstGeom>
        </p:spPr>
      </p:pic>
      <p:pic>
        <p:nvPicPr>
          <p:cNvPr id="9" name="Picture 8">
            <a:extLst>
              <a:ext uri="{FF2B5EF4-FFF2-40B4-BE49-F238E27FC236}">
                <a16:creationId xmlns:a16="http://schemas.microsoft.com/office/drawing/2014/main" id="{BD8DF96A-3F77-8AD1-7D16-1037C45181AB}"/>
              </a:ext>
            </a:extLst>
          </p:cNvPr>
          <p:cNvPicPr>
            <a:picLocks noChangeAspect="1"/>
          </p:cNvPicPr>
          <p:nvPr/>
        </p:nvPicPr>
        <p:blipFill>
          <a:blip r:embed="rId4"/>
          <a:stretch>
            <a:fillRect/>
          </a:stretch>
        </p:blipFill>
        <p:spPr>
          <a:xfrm>
            <a:off x="6876256" y="1923591"/>
            <a:ext cx="1387375" cy="1366609"/>
          </a:xfrm>
          <a:prstGeom prst="rect">
            <a:avLst/>
          </a:prstGeom>
        </p:spPr>
      </p:pic>
      <p:pic>
        <p:nvPicPr>
          <p:cNvPr id="11" name="Picture 10">
            <a:extLst>
              <a:ext uri="{FF2B5EF4-FFF2-40B4-BE49-F238E27FC236}">
                <a16:creationId xmlns:a16="http://schemas.microsoft.com/office/drawing/2014/main" id="{BDF210CC-B070-7C32-BEC0-A9AA257B33C7}"/>
              </a:ext>
            </a:extLst>
          </p:cNvPr>
          <p:cNvPicPr>
            <a:picLocks noChangeAspect="1"/>
          </p:cNvPicPr>
          <p:nvPr/>
        </p:nvPicPr>
        <p:blipFill>
          <a:blip r:embed="rId5"/>
          <a:stretch>
            <a:fillRect/>
          </a:stretch>
        </p:blipFill>
        <p:spPr>
          <a:xfrm>
            <a:off x="611560" y="3861048"/>
            <a:ext cx="2880320" cy="2026420"/>
          </a:xfrm>
          <a:prstGeom prst="rect">
            <a:avLst/>
          </a:prstGeom>
        </p:spPr>
      </p:pic>
      <p:pic>
        <p:nvPicPr>
          <p:cNvPr id="13" name="Picture 12">
            <a:extLst>
              <a:ext uri="{FF2B5EF4-FFF2-40B4-BE49-F238E27FC236}">
                <a16:creationId xmlns:a16="http://schemas.microsoft.com/office/drawing/2014/main" id="{F5CA43F6-E9A6-F587-BC7E-F1C07A989451}"/>
              </a:ext>
            </a:extLst>
          </p:cNvPr>
          <p:cNvPicPr>
            <a:picLocks noChangeAspect="1"/>
          </p:cNvPicPr>
          <p:nvPr/>
        </p:nvPicPr>
        <p:blipFill>
          <a:blip r:embed="rId6"/>
          <a:stretch>
            <a:fillRect/>
          </a:stretch>
        </p:blipFill>
        <p:spPr>
          <a:xfrm>
            <a:off x="4023276" y="4437112"/>
            <a:ext cx="1994084" cy="1143000"/>
          </a:xfrm>
          <a:prstGeom prst="rect">
            <a:avLst/>
          </a:prstGeom>
        </p:spPr>
      </p:pic>
      <p:pic>
        <p:nvPicPr>
          <p:cNvPr id="15" name="Picture 14">
            <a:extLst>
              <a:ext uri="{FF2B5EF4-FFF2-40B4-BE49-F238E27FC236}">
                <a16:creationId xmlns:a16="http://schemas.microsoft.com/office/drawing/2014/main" id="{C4E6464A-0586-71CE-C88D-80BA97C689F6}"/>
              </a:ext>
            </a:extLst>
          </p:cNvPr>
          <p:cNvPicPr>
            <a:picLocks noChangeAspect="1"/>
          </p:cNvPicPr>
          <p:nvPr/>
        </p:nvPicPr>
        <p:blipFill>
          <a:blip r:embed="rId7"/>
          <a:stretch>
            <a:fillRect/>
          </a:stretch>
        </p:blipFill>
        <p:spPr>
          <a:xfrm>
            <a:off x="7140607" y="3861048"/>
            <a:ext cx="1355272" cy="1942089"/>
          </a:xfrm>
          <a:prstGeom prst="rect">
            <a:avLst/>
          </a:prstGeom>
        </p:spPr>
      </p:pic>
    </p:spTree>
    <p:extLst>
      <p:ext uri="{BB962C8B-B14F-4D97-AF65-F5344CB8AC3E}">
        <p14:creationId xmlns:p14="http://schemas.microsoft.com/office/powerpoint/2010/main" val="40751451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04560-68E2-AFEC-CDB5-4640F610A509}"/>
              </a:ext>
            </a:extLst>
          </p:cNvPr>
          <p:cNvSpPr>
            <a:spLocks noGrp="1"/>
          </p:cNvSpPr>
          <p:nvPr>
            <p:ph type="title"/>
          </p:nvPr>
        </p:nvSpPr>
        <p:spPr/>
        <p:txBody>
          <a:bodyPr/>
          <a:lstStyle/>
          <a:p>
            <a:r>
              <a:rPr lang="en-GB" dirty="0"/>
              <a:t>Pressure relieving</a:t>
            </a:r>
          </a:p>
        </p:txBody>
      </p:sp>
      <p:pic>
        <p:nvPicPr>
          <p:cNvPr id="5" name="Content Placeholder 4">
            <a:extLst>
              <a:ext uri="{FF2B5EF4-FFF2-40B4-BE49-F238E27FC236}">
                <a16:creationId xmlns:a16="http://schemas.microsoft.com/office/drawing/2014/main" id="{ADDE0F3A-9072-A828-12DB-A784442CFC1F}"/>
              </a:ext>
            </a:extLst>
          </p:cNvPr>
          <p:cNvPicPr>
            <a:picLocks noGrp="1" noChangeAspect="1"/>
          </p:cNvPicPr>
          <p:nvPr>
            <p:ph idx="1"/>
          </p:nvPr>
        </p:nvPicPr>
        <p:blipFill>
          <a:blip r:embed="rId2"/>
          <a:stretch>
            <a:fillRect/>
          </a:stretch>
        </p:blipFill>
        <p:spPr>
          <a:xfrm>
            <a:off x="457200" y="2088983"/>
            <a:ext cx="1800200" cy="1157125"/>
          </a:xfrm>
        </p:spPr>
      </p:pic>
      <p:pic>
        <p:nvPicPr>
          <p:cNvPr id="7" name="Picture 6">
            <a:extLst>
              <a:ext uri="{FF2B5EF4-FFF2-40B4-BE49-F238E27FC236}">
                <a16:creationId xmlns:a16="http://schemas.microsoft.com/office/drawing/2014/main" id="{BD0E94BB-BAAB-BB14-8BB7-0986ECB61E1D}"/>
              </a:ext>
            </a:extLst>
          </p:cNvPr>
          <p:cNvPicPr>
            <a:picLocks noChangeAspect="1"/>
          </p:cNvPicPr>
          <p:nvPr/>
        </p:nvPicPr>
        <p:blipFill>
          <a:blip r:embed="rId3"/>
          <a:stretch>
            <a:fillRect/>
          </a:stretch>
        </p:blipFill>
        <p:spPr>
          <a:xfrm>
            <a:off x="496782" y="3566173"/>
            <a:ext cx="1796143" cy="865848"/>
          </a:xfrm>
          <a:prstGeom prst="rect">
            <a:avLst/>
          </a:prstGeom>
        </p:spPr>
      </p:pic>
      <p:pic>
        <p:nvPicPr>
          <p:cNvPr id="9" name="Picture 8">
            <a:extLst>
              <a:ext uri="{FF2B5EF4-FFF2-40B4-BE49-F238E27FC236}">
                <a16:creationId xmlns:a16="http://schemas.microsoft.com/office/drawing/2014/main" id="{A374C9F1-AF3B-6F05-E6B5-224ED2FB47F4}"/>
              </a:ext>
            </a:extLst>
          </p:cNvPr>
          <p:cNvPicPr>
            <a:picLocks noChangeAspect="1"/>
          </p:cNvPicPr>
          <p:nvPr/>
        </p:nvPicPr>
        <p:blipFill>
          <a:blip r:embed="rId4"/>
          <a:stretch>
            <a:fillRect/>
          </a:stretch>
        </p:blipFill>
        <p:spPr>
          <a:xfrm>
            <a:off x="3059833" y="1914609"/>
            <a:ext cx="1986204" cy="1651564"/>
          </a:xfrm>
          <a:prstGeom prst="rect">
            <a:avLst/>
          </a:prstGeom>
        </p:spPr>
      </p:pic>
      <p:pic>
        <p:nvPicPr>
          <p:cNvPr id="11" name="Picture 10">
            <a:extLst>
              <a:ext uri="{FF2B5EF4-FFF2-40B4-BE49-F238E27FC236}">
                <a16:creationId xmlns:a16="http://schemas.microsoft.com/office/drawing/2014/main" id="{12D24068-0C30-9794-B335-48519F818BB2}"/>
              </a:ext>
            </a:extLst>
          </p:cNvPr>
          <p:cNvPicPr>
            <a:picLocks noChangeAspect="1"/>
          </p:cNvPicPr>
          <p:nvPr/>
        </p:nvPicPr>
        <p:blipFill>
          <a:blip r:embed="rId5"/>
          <a:stretch>
            <a:fillRect/>
          </a:stretch>
        </p:blipFill>
        <p:spPr>
          <a:xfrm>
            <a:off x="6012160" y="1914609"/>
            <a:ext cx="2029862" cy="2001082"/>
          </a:xfrm>
          <a:prstGeom prst="rect">
            <a:avLst/>
          </a:prstGeom>
        </p:spPr>
      </p:pic>
      <p:pic>
        <p:nvPicPr>
          <p:cNvPr id="13" name="Picture 12">
            <a:extLst>
              <a:ext uri="{FF2B5EF4-FFF2-40B4-BE49-F238E27FC236}">
                <a16:creationId xmlns:a16="http://schemas.microsoft.com/office/drawing/2014/main" id="{814BF2E9-B5F4-44EE-45EE-4DBA9556D5E2}"/>
              </a:ext>
            </a:extLst>
          </p:cNvPr>
          <p:cNvPicPr>
            <a:picLocks noChangeAspect="1"/>
          </p:cNvPicPr>
          <p:nvPr/>
        </p:nvPicPr>
        <p:blipFill>
          <a:blip r:embed="rId6"/>
          <a:stretch>
            <a:fillRect/>
          </a:stretch>
        </p:blipFill>
        <p:spPr>
          <a:xfrm>
            <a:off x="3131841" y="3852909"/>
            <a:ext cx="2428422" cy="1158223"/>
          </a:xfrm>
          <a:prstGeom prst="rect">
            <a:avLst/>
          </a:prstGeom>
        </p:spPr>
      </p:pic>
      <p:pic>
        <p:nvPicPr>
          <p:cNvPr id="15" name="Picture 14">
            <a:extLst>
              <a:ext uri="{FF2B5EF4-FFF2-40B4-BE49-F238E27FC236}">
                <a16:creationId xmlns:a16="http://schemas.microsoft.com/office/drawing/2014/main" id="{5B00ECDA-2429-91B5-5E39-3789047CC0FB}"/>
              </a:ext>
            </a:extLst>
          </p:cNvPr>
          <p:cNvPicPr>
            <a:picLocks noChangeAspect="1"/>
          </p:cNvPicPr>
          <p:nvPr/>
        </p:nvPicPr>
        <p:blipFill>
          <a:blip r:embed="rId7"/>
          <a:stretch>
            <a:fillRect/>
          </a:stretch>
        </p:blipFill>
        <p:spPr>
          <a:xfrm>
            <a:off x="5823964" y="4262618"/>
            <a:ext cx="2220686" cy="1497027"/>
          </a:xfrm>
          <a:prstGeom prst="rect">
            <a:avLst/>
          </a:prstGeom>
        </p:spPr>
      </p:pic>
    </p:spTree>
    <p:extLst>
      <p:ext uri="{BB962C8B-B14F-4D97-AF65-F5344CB8AC3E}">
        <p14:creationId xmlns:p14="http://schemas.microsoft.com/office/powerpoint/2010/main" val="3542399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9B6F-9503-0E5F-4C05-56BF1F257848}"/>
              </a:ext>
            </a:extLst>
          </p:cNvPr>
          <p:cNvSpPr>
            <a:spLocks noGrp="1"/>
          </p:cNvSpPr>
          <p:nvPr>
            <p:ph type="title"/>
          </p:nvPr>
        </p:nvSpPr>
        <p:spPr/>
        <p:txBody>
          <a:bodyPr/>
          <a:lstStyle/>
          <a:p>
            <a:r>
              <a:rPr lang="en-GB" dirty="0"/>
              <a:t>KEEP MOVING</a:t>
            </a:r>
          </a:p>
        </p:txBody>
      </p:sp>
      <p:pic>
        <p:nvPicPr>
          <p:cNvPr id="5" name="Content Placeholder 4">
            <a:extLst>
              <a:ext uri="{FF2B5EF4-FFF2-40B4-BE49-F238E27FC236}">
                <a16:creationId xmlns:a16="http://schemas.microsoft.com/office/drawing/2014/main" id="{B1D5336D-4B53-5AA7-53A5-CDEA202DD5B9}"/>
              </a:ext>
            </a:extLst>
          </p:cNvPr>
          <p:cNvPicPr>
            <a:picLocks noGrp="1" noChangeAspect="1"/>
          </p:cNvPicPr>
          <p:nvPr>
            <p:ph idx="1"/>
          </p:nvPr>
        </p:nvPicPr>
        <p:blipFill>
          <a:blip r:embed="rId2"/>
          <a:stretch>
            <a:fillRect/>
          </a:stretch>
        </p:blipFill>
        <p:spPr>
          <a:xfrm>
            <a:off x="6633384" y="2033411"/>
            <a:ext cx="2389854" cy="2159277"/>
          </a:xfrm>
        </p:spPr>
      </p:pic>
      <p:pic>
        <p:nvPicPr>
          <p:cNvPr id="7" name="Picture 6">
            <a:extLst>
              <a:ext uri="{FF2B5EF4-FFF2-40B4-BE49-F238E27FC236}">
                <a16:creationId xmlns:a16="http://schemas.microsoft.com/office/drawing/2014/main" id="{F369D62A-DD29-FC1D-FAEA-D8CCD44A211D}"/>
              </a:ext>
            </a:extLst>
          </p:cNvPr>
          <p:cNvPicPr>
            <a:picLocks noChangeAspect="1"/>
          </p:cNvPicPr>
          <p:nvPr/>
        </p:nvPicPr>
        <p:blipFill>
          <a:blip r:embed="rId3"/>
          <a:stretch>
            <a:fillRect/>
          </a:stretch>
        </p:blipFill>
        <p:spPr>
          <a:xfrm>
            <a:off x="2155371" y="1873040"/>
            <a:ext cx="1175657" cy="2144389"/>
          </a:xfrm>
          <a:prstGeom prst="rect">
            <a:avLst/>
          </a:prstGeom>
        </p:spPr>
      </p:pic>
      <p:pic>
        <p:nvPicPr>
          <p:cNvPr id="9" name="Picture 8">
            <a:extLst>
              <a:ext uri="{FF2B5EF4-FFF2-40B4-BE49-F238E27FC236}">
                <a16:creationId xmlns:a16="http://schemas.microsoft.com/office/drawing/2014/main" id="{8614E8A4-27A6-5CA4-E444-13A539DA091B}"/>
              </a:ext>
            </a:extLst>
          </p:cNvPr>
          <p:cNvPicPr>
            <a:picLocks noChangeAspect="1"/>
          </p:cNvPicPr>
          <p:nvPr/>
        </p:nvPicPr>
        <p:blipFill>
          <a:blip r:embed="rId4"/>
          <a:stretch>
            <a:fillRect/>
          </a:stretch>
        </p:blipFill>
        <p:spPr>
          <a:xfrm>
            <a:off x="3681056" y="2222211"/>
            <a:ext cx="2952328" cy="1781679"/>
          </a:xfrm>
          <a:prstGeom prst="rect">
            <a:avLst/>
          </a:prstGeom>
        </p:spPr>
      </p:pic>
      <p:pic>
        <p:nvPicPr>
          <p:cNvPr id="11" name="Picture 10">
            <a:extLst>
              <a:ext uri="{FF2B5EF4-FFF2-40B4-BE49-F238E27FC236}">
                <a16:creationId xmlns:a16="http://schemas.microsoft.com/office/drawing/2014/main" id="{E2C9D7BB-5A35-E73A-743E-7949853AED38}"/>
              </a:ext>
            </a:extLst>
          </p:cNvPr>
          <p:cNvPicPr>
            <a:picLocks noChangeAspect="1"/>
          </p:cNvPicPr>
          <p:nvPr/>
        </p:nvPicPr>
        <p:blipFill>
          <a:blip r:embed="rId5"/>
          <a:stretch>
            <a:fillRect/>
          </a:stretch>
        </p:blipFill>
        <p:spPr>
          <a:xfrm>
            <a:off x="329180" y="1699061"/>
            <a:ext cx="1567543" cy="2318368"/>
          </a:xfrm>
          <a:prstGeom prst="rect">
            <a:avLst/>
          </a:prstGeom>
        </p:spPr>
      </p:pic>
      <p:sp>
        <p:nvSpPr>
          <p:cNvPr id="13" name="TextBox 12">
            <a:extLst>
              <a:ext uri="{FF2B5EF4-FFF2-40B4-BE49-F238E27FC236}">
                <a16:creationId xmlns:a16="http://schemas.microsoft.com/office/drawing/2014/main" id="{9DE9820A-D2A4-464B-372D-F33FB249E8DF}"/>
              </a:ext>
            </a:extLst>
          </p:cNvPr>
          <p:cNvSpPr txBox="1"/>
          <p:nvPr/>
        </p:nvSpPr>
        <p:spPr>
          <a:xfrm>
            <a:off x="457200" y="4006987"/>
            <a:ext cx="7211144" cy="2031325"/>
          </a:xfrm>
          <a:prstGeom prst="rect">
            <a:avLst/>
          </a:prstGeom>
          <a:noFill/>
        </p:spPr>
        <p:txBody>
          <a:bodyPr wrap="square">
            <a:spAutoFit/>
          </a:bodyPr>
          <a:lstStyle/>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Reposition regularly to relieve pressure. </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Every 2 –4 hours is often recommended, less if sitting out.</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Chair tilts to reduce pressure</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Use a slide sheet to reduce shear &amp; friction. </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Consider the 30</a:t>
            </a:r>
            <a:r>
              <a:rPr lang="en-GB" sz="1100" b="0" i="0" u="none" strike="noStrike" baseline="0" dirty="0">
                <a:solidFill>
                  <a:srgbClr val="000000"/>
                </a:solidFill>
                <a:latin typeface="Arial Rounded MT Bold" panose="020F0704030504030204" pitchFamily="34" charset="0"/>
              </a:rPr>
              <a:t> </a:t>
            </a:r>
            <a:r>
              <a:rPr lang="en-GB" sz="1800" b="0" i="0" u="none" strike="noStrike" baseline="0" dirty="0">
                <a:solidFill>
                  <a:srgbClr val="000000"/>
                </a:solidFill>
                <a:latin typeface="Arial Rounded MT Bold" panose="020F0704030504030204" pitchFamily="34" charset="0"/>
              </a:rPr>
              <a:t>degree tilt</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Document that you have moved the patient on the repositioning schedule</a:t>
            </a:r>
          </a:p>
        </p:txBody>
      </p:sp>
    </p:spTree>
    <p:extLst>
      <p:ext uri="{BB962C8B-B14F-4D97-AF65-F5344CB8AC3E}">
        <p14:creationId xmlns:p14="http://schemas.microsoft.com/office/powerpoint/2010/main" val="99278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2ED8A-C005-AD77-BF75-2E9EDA536687}"/>
              </a:ext>
            </a:extLst>
          </p:cNvPr>
          <p:cNvSpPr>
            <a:spLocks noGrp="1"/>
          </p:cNvSpPr>
          <p:nvPr>
            <p:ph type="title"/>
          </p:nvPr>
        </p:nvSpPr>
        <p:spPr/>
        <p:txBody>
          <a:bodyPr>
            <a:normAutofit fontScale="90000"/>
          </a:bodyPr>
          <a:lstStyle/>
          <a:p>
            <a:r>
              <a:rPr lang="en-GB" dirty="0"/>
              <a:t>INCONTINENCE (MASD)</a:t>
            </a:r>
          </a:p>
        </p:txBody>
      </p:sp>
      <p:sp>
        <p:nvSpPr>
          <p:cNvPr id="3" name="Content Placeholder 2">
            <a:extLst>
              <a:ext uri="{FF2B5EF4-FFF2-40B4-BE49-F238E27FC236}">
                <a16:creationId xmlns:a16="http://schemas.microsoft.com/office/drawing/2014/main" id="{8C8DF9C2-A855-799A-652E-68C28CA3614E}"/>
              </a:ext>
            </a:extLst>
          </p:cNvPr>
          <p:cNvSpPr>
            <a:spLocks noGrp="1"/>
          </p:cNvSpPr>
          <p:nvPr>
            <p:ph idx="1"/>
          </p:nvPr>
        </p:nvSpPr>
        <p:spPr/>
        <p:txBody>
          <a:bodyPr/>
          <a:lstStyle/>
          <a:p>
            <a:pPr algn="l"/>
            <a:r>
              <a:rPr lang="en-GB" sz="2400" b="1" i="0" u="sng" strike="noStrike" baseline="0" dirty="0">
                <a:solidFill>
                  <a:srgbClr val="000000"/>
                </a:solidFill>
                <a:latin typeface="Arial Rounded MT Bold" panose="020F0704030504030204" pitchFamily="34" charset="0"/>
              </a:rPr>
              <a:t>M</a:t>
            </a:r>
            <a:r>
              <a:rPr lang="en-GB" sz="2400" b="0" i="0" strike="noStrike" baseline="0" dirty="0">
                <a:solidFill>
                  <a:srgbClr val="000000"/>
                </a:solidFill>
                <a:latin typeface="Arial Rounded MT Bold" panose="020F0704030504030204" pitchFamily="34" charset="0"/>
              </a:rPr>
              <a:t>oisture </a:t>
            </a:r>
            <a:r>
              <a:rPr lang="en-GB" sz="2400" b="1" i="0" u="sng" strike="noStrike" baseline="0" dirty="0">
                <a:solidFill>
                  <a:srgbClr val="000000"/>
                </a:solidFill>
                <a:latin typeface="Arial Rounded MT Bold" panose="020F0704030504030204" pitchFamily="34" charset="0"/>
              </a:rPr>
              <a:t>A</a:t>
            </a:r>
            <a:r>
              <a:rPr lang="en-GB" sz="2400" b="0" i="0" strike="noStrike" baseline="0" dirty="0">
                <a:solidFill>
                  <a:srgbClr val="000000"/>
                </a:solidFill>
                <a:latin typeface="Arial Rounded MT Bold" panose="020F0704030504030204" pitchFamily="34" charset="0"/>
              </a:rPr>
              <a:t>ssociated </a:t>
            </a:r>
            <a:r>
              <a:rPr lang="en-GB" sz="2400" b="1" i="0" u="sng" strike="noStrike" baseline="0" dirty="0">
                <a:solidFill>
                  <a:srgbClr val="000000"/>
                </a:solidFill>
                <a:latin typeface="Arial Rounded MT Bold" panose="020F0704030504030204" pitchFamily="34" charset="0"/>
              </a:rPr>
              <a:t>S</a:t>
            </a:r>
            <a:r>
              <a:rPr lang="en-GB" sz="2400" b="0" i="0" strike="noStrike" baseline="0" dirty="0">
                <a:solidFill>
                  <a:srgbClr val="000000"/>
                </a:solidFill>
                <a:latin typeface="Arial Rounded MT Bold" panose="020F0704030504030204" pitchFamily="34" charset="0"/>
              </a:rPr>
              <a:t>kin </a:t>
            </a:r>
            <a:r>
              <a:rPr lang="en-GB" sz="2400" b="1" i="0" u="sng" strike="noStrike" baseline="0" dirty="0">
                <a:solidFill>
                  <a:srgbClr val="000000"/>
                </a:solidFill>
                <a:latin typeface="Arial Rounded MT Bold" panose="020F0704030504030204" pitchFamily="34" charset="0"/>
              </a:rPr>
              <a:t>D</a:t>
            </a:r>
            <a:r>
              <a:rPr lang="en-GB" sz="2400" b="0" i="0" strike="noStrike" baseline="0" dirty="0">
                <a:solidFill>
                  <a:srgbClr val="000000"/>
                </a:solidFill>
                <a:latin typeface="Arial Rounded MT Bold" panose="020F0704030504030204" pitchFamily="34" charset="0"/>
              </a:rPr>
              <a:t>amage (MASD)</a:t>
            </a:r>
          </a:p>
          <a:p>
            <a:pPr algn="l"/>
            <a:endParaRPr lang="en-GB" sz="1800" b="0" i="0" u="sng" strike="noStrike" baseline="0" dirty="0">
              <a:solidFill>
                <a:srgbClr val="000000"/>
              </a:solidFill>
              <a:latin typeface="Arial Rounded MT Bold" panose="020F0704030504030204" pitchFamily="34" charset="0"/>
            </a:endParaRPr>
          </a:p>
          <a:p>
            <a:r>
              <a:rPr lang="en-GB" sz="2400" b="0" i="0" u="none" strike="noStrike" baseline="0" dirty="0">
                <a:solidFill>
                  <a:srgbClr val="000000"/>
                </a:solidFill>
                <a:latin typeface="Arial Rounded MT Bold" panose="020F0704030504030204" pitchFamily="34" charset="0"/>
              </a:rPr>
              <a:t>Inflammation or erosion caused by prolonged exposure to a source of moisture, such as urine, stool, sweat, exudate, saliva or mucous</a:t>
            </a:r>
          </a:p>
          <a:p>
            <a:r>
              <a:rPr lang="en-GB" sz="2400" b="0" i="0" u="none" strike="noStrike" baseline="0" dirty="0">
                <a:solidFill>
                  <a:srgbClr val="000000"/>
                </a:solidFill>
                <a:latin typeface="Arial Rounded MT Bold" panose="020F0704030504030204" pitchFamily="34" charset="0"/>
              </a:rPr>
              <a:t>Skin damage from incontinence (urine / stool) changes the PH of the skin, soap changes the PH all contributes to removing the acidic film </a:t>
            </a:r>
          </a:p>
          <a:p>
            <a:r>
              <a:rPr lang="en-GB" sz="2400" dirty="0">
                <a:solidFill>
                  <a:srgbClr val="000000"/>
                </a:solidFill>
                <a:latin typeface="Arial Rounded MT Bold" panose="020F0704030504030204" pitchFamily="34" charset="0"/>
              </a:rPr>
              <a:t>O</a:t>
            </a:r>
            <a:r>
              <a:rPr lang="en-GB" sz="2400" b="0" i="0" u="none" strike="noStrike" baseline="0" dirty="0">
                <a:solidFill>
                  <a:srgbClr val="000000"/>
                </a:solidFill>
                <a:latin typeface="Arial Rounded MT Bold" panose="020F0704030504030204" pitchFamily="34" charset="0"/>
              </a:rPr>
              <a:t>ften confused with pressure ulcers</a:t>
            </a:r>
          </a:p>
          <a:p>
            <a:endParaRPr lang="en-GB" dirty="0"/>
          </a:p>
        </p:txBody>
      </p:sp>
    </p:spTree>
    <p:extLst>
      <p:ext uri="{BB962C8B-B14F-4D97-AF65-F5344CB8AC3E}">
        <p14:creationId xmlns:p14="http://schemas.microsoft.com/office/powerpoint/2010/main" val="3686012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6D06A-135C-F74D-718C-32EDE743ACB7}"/>
              </a:ext>
            </a:extLst>
          </p:cNvPr>
          <p:cNvSpPr>
            <a:spLocks noGrp="1"/>
          </p:cNvSpPr>
          <p:nvPr>
            <p:ph type="title"/>
          </p:nvPr>
        </p:nvSpPr>
        <p:spPr/>
        <p:txBody>
          <a:bodyPr>
            <a:normAutofit fontScale="90000"/>
          </a:bodyPr>
          <a:lstStyle/>
          <a:p>
            <a:r>
              <a:rPr lang="en-GB" dirty="0"/>
              <a:t>Pressure or moisture?</a:t>
            </a:r>
            <a:br>
              <a:rPr lang="en-GB" dirty="0"/>
            </a:br>
            <a:r>
              <a:rPr lang="en-GB" dirty="0"/>
              <a:t>-or combination</a:t>
            </a:r>
          </a:p>
        </p:txBody>
      </p:sp>
      <p:sp>
        <p:nvSpPr>
          <p:cNvPr id="3" name="Content Placeholder 2">
            <a:extLst>
              <a:ext uri="{FF2B5EF4-FFF2-40B4-BE49-F238E27FC236}">
                <a16:creationId xmlns:a16="http://schemas.microsoft.com/office/drawing/2014/main" id="{2674AA37-EF1A-F93B-51D6-7E591E6045BD}"/>
              </a:ext>
            </a:extLst>
          </p:cNvPr>
          <p:cNvSpPr>
            <a:spLocks noGrp="1"/>
          </p:cNvSpPr>
          <p:nvPr>
            <p:ph idx="1"/>
          </p:nvPr>
        </p:nvSpPr>
        <p:spPr/>
        <p:txBody>
          <a:bodyPr>
            <a:normAutofit fontScale="85000" lnSpcReduction="10000"/>
          </a:bodyPr>
          <a:lstStyle/>
          <a:p>
            <a:r>
              <a:rPr lang="en-GB" sz="3200" b="0" i="0" u="none" strike="noStrike" baseline="0" dirty="0">
                <a:solidFill>
                  <a:srgbClr val="000000"/>
                </a:solidFill>
                <a:latin typeface="Arial Rounded MT Bold" panose="020F0704030504030204" pitchFamily="34" charset="0"/>
              </a:rPr>
              <a:t>Differentiated by:</a:t>
            </a:r>
          </a:p>
          <a:p>
            <a:r>
              <a:rPr lang="en-GB" sz="3200" b="0" i="0" u="none" strike="noStrike" baseline="0" dirty="0">
                <a:solidFill>
                  <a:srgbClr val="000000"/>
                </a:solidFill>
                <a:latin typeface="Arial Rounded MT Bold" panose="020F0704030504030204" pitchFamily="34" charset="0"/>
              </a:rPr>
              <a:t>Identifying cause –prolonged pressure or moisture</a:t>
            </a:r>
          </a:p>
          <a:p>
            <a:r>
              <a:rPr lang="en-GB" sz="3200" b="0" i="0" u="none" strike="noStrike" baseline="0" dirty="0">
                <a:solidFill>
                  <a:srgbClr val="000000"/>
                </a:solidFill>
                <a:latin typeface="Arial Rounded MT Bold" panose="020F0704030504030204" pitchFamily="34" charset="0"/>
              </a:rPr>
              <a:t>Location –if over a bony prominence suspect pressure &amp; step-up pressure relieving strategies. Damage from moisture occurs in skin folds &amp; near sources of moisture</a:t>
            </a:r>
          </a:p>
          <a:p>
            <a:r>
              <a:rPr lang="en-GB" sz="3200" b="0" i="0" u="none" strike="noStrike" baseline="0" dirty="0">
                <a:solidFill>
                  <a:srgbClr val="000000"/>
                </a:solidFill>
                <a:latin typeface="Arial Rounded MT Bold" panose="020F0704030504030204" pitchFamily="34" charset="0"/>
              </a:rPr>
              <a:t>Appearance–defined &amp; regular (pressure ulcers) or non-uniform or irregular (moisture) </a:t>
            </a:r>
          </a:p>
          <a:p>
            <a:endParaRPr lang="en-GB" dirty="0"/>
          </a:p>
        </p:txBody>
      </p:sp>
    </p:spTree>
    <p:extLst>
      <p:ext uri="{BB962C8B-B14F-4D97-AF65-F5344CB8AC3E}">
        <p14:creationId xmlns:p14="http://schemas.microsoft.com/office/powerpoint/2010/main" val="1919654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F9D3A-55D8-71EA-08F2-21DC3352EF19}"/>
              </a:ext>
            </a:extLst>
          </p:cNvPr>
          <p:cNvSpPr>
            <a:spLocks noGrp="1"/>
          </p:cNvSpPr>
          <p:nvPr>
            <p:ph type="title"/>
          </p:nvPr>
        </p:nvSpPr>
        <p:spPr/>
        <p:txBody>
          <a:bodyPr/>
          <a:lstStyle/>
          <a:p>
            <a:r>
              <a:rPr lang="en-GB" dirty="0"/>
              <a:t>Types of MASD</a:t>
            </a:r>
          </a:p>
        </p:txBody>
      </p:sp>
      <p:pic>
        <p:nvPicPr>
          <p:cNvPr id="9" name="Content Placeholder 8">
            <a:extLst>
              <a:ext uri="{FF2B5EF4-FFF2-40B4-BE49-F238E27FC236}">
                <a16:creationId xmlns:a16="http://schemas.microsoft.com/office/drawing/2014/main" id="{974FE913-B3F2-59EB-ABC3-0F99DB76B774}"/>
              </a:ext>
            </a:extLst>
          </p:cNvPr>
          <p:cNvPicPr>
            <a:picLocks noGrp="1" noChangeAspect="1"/>
          </p:cNvPicPr>
          <p:nvPr>
            <p:ph idx="1"/>
          </p:nvPr>
        </p:nvPicPr>
        <p:blipFill>
          <a:blip r:embed="rId3"/>
          <a:stretch>
            <a:fillRect/>
          </a:stretch>
        </p:blipFill>
        <p:spPr>
          <a:xfrm>
            <a:off x="4283968" y="1772817"/>
            <a:ext cx="2907188" cy="1970411"/>
          </a:xfrm>
        </p:spPr>
      </p:pic>
      <p:pic>
        <p:nvPicPr>
          <p:cNvPr id="5" name="Picture 4">
            <a:extLst>
              <a:ext uri="{FF2B5EF4-FFF2-40B4-BE49-F238E27FC236}">
                <a16:creationId xmlns:a16="http://schemas.microsoft.com/office/drawing/2014/main" id="{D59389A7-AB47-8A5B-E14B-CBA75D22707E}"/>
              </a:ext>
            </a:extLst>
          </p:cNvPr>
          <p:cNvPicPr>
            <a:picLocks noChangeAspect="1"/>
          </p:cNvPicPr>
          <p:nvPr/>
        </p:nvPicPr>
        <p:blipFill rotWithShape="1">
          <a:blip r:embed="rId4"/>
          <a:srcRect l="7875" r="11407"/>
          <a:stretch/>
        </p:blipFill>
        <p:spPr>
          <a:xfrm>
            <a:off x="899592" y="1772817"/>
            <a:ext cx="2952328" cy="1970411"/>
          </a:xfrm>
          <a:prstGeom prst="rect">
            <a:avLst/>
          </a:prstGeom>
        </p:spPr>
      </p:pic>
      <p:pic>
        <p:nvPicPr>
          <p:cNvPr id="11" name="Picture 10">
            <a:extLst>
              <a:ext uri="{FF2B5EF4-FFF2-40B4-BE49-F238E27FC236}">
                <a16:creationId xmlns:a16="http://schemas.microsoft.com/office/drawing/2014/main" id="{7FD7C629-0199-4BFE-72AF-EDFEC7FAFA8F}"/>
              </a:ext>
            </a:extLst>
          </p:cNvPr>
          <p:cNvPicPr>
            <a:picLocks noChangeAspect="1"/>
          </p:cNvPicPr>
          <p:nvPr/>
        </p:nvPicPr>
        <p:blipFill rotWithShape="1">
          <a:blip r:embed="rId5"/>
          <a:srcRect l="-825" t="34617" r="825" b="12982"/>
          <a:stretch/>
        </p:blipFill>
        <p:spPr>
          <a:xfrm>
            <a:off x="899591" y="4098407"/>
            <a:ext cx="3014119" cy="1515684"/>
          </a:xfrm>
          <a:prstGeom prst="rect">
            <a:avLst/>
          </a:prstGeom>
        </p:spPr>
      </p:pic>
      <p:pic>
        <p:nvPicPr>
          <p:cNvPr id="13" name="Picture 12">
            <a:extLst>
              <a:ext uri="{FF2B5EF4-FFF2-40B4-BE49-F238E27FC236}">
                <a16:creationId xmlns:a16="http://schemas.microsoft.com/office/drawing/2014/main" id="{C647B7E2-0179-7564-E675-3C04DEDA6719}"/>
              </a:ext>
            </a:extLst>
          </p:cNvPr>
          <p:cNvPicPr>
            <a:picLocks noChangeAspect="1"/>
          </p:cNvPicPr>
          <p:nvPr/>
        </p:nvPicPr>
        <p:blipFill>
          <a:blip r:embed="rId6"/>
          <a:stretch>
            <a:fillRect/>
          </a:stretch>
        </p:blipFill>
        <p:spPr>
          <a:xfrm>
            <a:off x="4305003" y="4206675"/>
            <a:ext cx="1573158" cy="1407416"/>
          </a:xfrm>
          <a:prstGeom prst="rect">
            <a:avLst/>
          </a:prstGeom>
        </p:spPr>
      </p:pic>
      <p:pic>
        <p:nvPicPr>
          <p:cNvPr id="15" name="Picture 14">
            <a:extLst>
              <a:ext uri="{FF2B5EF4-FFF2-40B4-BE49-F238E27FC236}">
                <a16:creationId xmlns:a16="http://schemas.microsoft.com/office/drawing/2014/main" id="{09C0344D-C294-33B0-BB64-D235D514C733}"/>
              </a:ext>
            </a:extLst>
          </p:cNvPr>
          <p:cNvPicPr>
            <a:picLocks noChangeAspect="1"/>
          </p:cNvPicPr>
          <p:nvPr/>
        </p:nvPicPr>
        <p:blipFill rotWithShape="1">
          <a:blip r:embed="rId7"/>
          <a:srcRect r="15488" b="16753"/>
          <a:stretch/>
        </p:blipFill>
        <p:spPr>
          <a:xfrm>
            <a:off x="6404577" y="4206675"/>
            <a:ext cx="1573158" cy="1515684"/>
          </a:xfrm>
          <a:prstGeom prst="rect">
            <a:avLst/>
          </a:prstGeom>
        </p:spPr>
      </p:pic>
    </p:spTree>
    <p:extLst>
      <p:ext uri="{BB962C8B-B14F-4D97-AF65-F5344CB8AC3E}">
        <p14:creationId xmlns:p14="http://schemas.microsoft.com/office/powerpoint/2010/main" val="172265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B6563-B7C8-7B2C-1865-36312B961958}"/>
              </a:ext>
            </a:extLst>
          </p:cNvPr>
          <p:cNvSpPr>
            <a:spLocks noGrp="1"/>
          </p:cNvSpPr>
          <p:nvPr>
            <p:ph type="title"/>
          </p:nvPr>
        </p:nvSpPr>
        <p:spPr/>
        <p:txBody>
          <a:bodyPr>
            <a:normAutofit/>
          </a:bodyPr>
          <a:lstStyle/>
          <a:p>
            <a:r>
              <a:rPr lang="en-GB" sz="3600" b="1" dirty="0"/>
              <a:t>Management requirements</a:t>
            </a:r>
          </a:p>
        </p:txBody>
      </p:sp>
      <p:pic>
        <p:nvPicPr>
          <p:cNvPr id="5" name="Content Placeholder 4">
            <a:extLst>
              <a:ext uri="{FF2B5EF4-FFF2-40B4-BE49-F238E27FC236}">
                <a16:creationId xmlns:a16="http://schemas.microsoft.com/office/drawing/2014/main" id="{2C339B1E-2CD3-E44D-06F0-4F4D6400C5E5}"/>
              </a:ext>
            </a:extLst>
          </p:cNvPr>
          <p:cNvPicPr>
            <a:picLocks noGrp="1" noChangeAspect="1"/>
          </p:cNvPicPr>
          <p:nvPr>
            <p:ph idx="1"/>
          </p:nvPr>
        </p:nvPicPr>
        <p:blipFill>
          <a:blip r:embed="rId2"/>
          <a:stretch>
            <a:fillRect/>
          </a:stretch>
        </p:blipFill>
        <p:spPr>
          <a:xfrm>
            <a:off x="441216" y="1992884"/>
            <a:ext cx="1584176" cy="3253944"/>
          </a:xfrm>
        </p:spPr>
      </p:pic>
      <p:pic>
        <p:nvPicPr>
          <p:cNvPr id="9" name="Picture 8">
            <a:extLst>
              <a:ext uri="{FF2B5EF4-FFF2-40B4-BE49-F238E27FC236}">
                <a16:creationId xmlns:a16="http://schemas.microsoft.com/office/drawing/2014/main" id="{E1F42A37-FFE7-8D7D-C477-E1B6437607E1}"/>
              </a:ext>
            </a:extLst>
          </p:cNvPr>
          <p:cNvPicPr>
            <a:picLocks noChangeAspect="1"/>
          </p:cNvPicPr>
          <p:nvPr/>
        </p:nvPicPr>
        <p:blipFill>
          <a:blip r:embed="rId3"/>
          <a:stretch>
            <a:fillRect/>
          </a:stretch>
        </p:blipFill>
        <p:spPr>
          <a:xfrm>
            <a:off x="2558707" y="1844824"/>
            <a:ext cx="1845129" cy="1221898"/>
          </a:xfrm>
          <a:prstGeom prst="rect">
            <a:avLst/>
          </a:prstGeom>
        </p:spPr>
      </p:pic>
      <p:pic>
        <p:nvPicPr>
          <p:cNvPr id="11" name="Picture 10">
            <a:extLst>
              <a:ext uri="{FF2B5EF4-FFF2-40B4-BE49-F238E27FC236}">
                <a16:creationId xmlns:a16="http://schemas.microsoft.com/office/drawing/2014/main" id="{9B2285BE-3104-881F-4A50-705FCCA72CE7}"/>
              </a:ext>
            </a:extLst>
          </p:cNvPr>
          <p:cNvPicPr>
            <a:picLocks noChangeAspect="1"/>
          </p:cNvPicPr>
          <p:nvPr/>
        </p:nvPicPr>
        <p:blipFill>
          <a:blip r:embed="rId4"/>
          <a:stretch>
            <a:fillRect/>
          </a:stretch>
        </p:blipFill>
        <p:spPr>
          <a:xfrm>
            <a:off x="2689183" y="3099170"/>
            <a:ext cx="1584176" cy="1384217"/>
          </a:xfrm>
          <a:prstGeom prst="rect">
            <a:avLst/>
          </a:prstGeom>
        </p:spPr>
      </p:pic>
      <p:pic>
        <p:nvPicPr>
          <p:cNvPr id="13" name="Picture 12">
            <a:extLst>
              <a:ext uri="{FF2B5EF4-FFF2-40B4-BE49-F238E27FC236}">
                <a16:creationId xmlns:a16="http://schemas.microsoft.com/office/drawing/2014/main" id="{6966B122-0E18-8233-54DD-60C253CAEC6B}"/>
              </a:ext>
            </a:extLst>
          </p:cNvPr>
          <p:cNvPicPr>
            <a:picLocks noChangeAspect="1"/>
          </p:cNvPicPr>
          <p:nvPr/>
        </p:nvPicPr>
        <p:blipFill>
          <a:blip r:embed="rId5"/>
          <a:stretch>
            <a:fillRect/>
          </a:stretch>
        </p:blipFill>
        <p:spPr>
          <a:xfrm>
            <a:off x="1900088" y="4869160"/>
            <a:ext cx="914400" cy="1456566"/>
          </a:xfrm>
          <a:prstGeom prst="rect">
            <a:avLst/>
          </a:prstGeom>
        </p:spPr>
      </p:pic>
      <p:pic>
        <p:nvPicPr>
          <p:cNvPr id="15" name="Picture 14">
            <a:extLst>
              <a:ext uri="{FF2B5EF4-FFF2-40B4-BE49-F238E27FC236}">
                <a16:creationId xmlns:a16="http://schemas.microsoft.com/office/drawing/2014/main" id="{553319A9-4A0D-7A78-F1C5-F7CDE633C88F}"/>
              </a:ext>
            </a:extLst>
          </p:cNvPr>
          <p:cNvPicPr>
            <a:picLocks noChangeAspect="1"/>
          </p:cNvPicPr>
          <p:nvPr/>
        </p:nvPicPr>
        <p:blipFill>
          <a:blip r:embed="rId6"/>
          <a:stretch>
            <a:fillRect/>
          </a:stretch>
        </p:blipFill>
        <p:spPr>
          <a:xfrm>
            <a:off x="2874017" y="4933971"/>
            <a:ext cx="2318657" cy="1432290"/>
          </a:xfrm>
          <a:prstGeom prst="rect">
            <a:avLst/>
          </a:prstGeom>
        </p:spPr>
      </p:pic>
      <p:sp>
        <p:nvSpPr>
          <p:cNvPr id="17" name="TextBox 16">
            <a:extLst>
              <a:ext uri="{FF2B5EF4-FFF2-40B4-BE49-F238E27FC236}">
                <a16:creationId xmlns:a16="http://schemas.microsoft.com/office/drawing/2014/main" id="{6F2C29CB-9BB2-9572-190E-2D0B3F56FC2E}"/>
              </a:ext>
            </a:extLst>
          </p:cNvPr>
          <p:cNvSpPr txBox="1"/>
          <p:nvPr/>
        </p:nvSpPr>
        <p:spPr>
          <a:xfrm>
            <a:off x="5252203" y="1868222"/>
            <a:ext cx="3753464" cy="2585323"/>
          </a:xfrm>
          <a:prstGeom prst="rect">
            <a:avLst/>
          </a:prstGeom>
          <a:noFill/>
        </p:spPr>
        <p:txBody>
          <a:bodyPr wrap="square">
            <a:spAutoFit/>
          </a:bodyPr>
          <a:lstStyle/>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Continence assessment is required. </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Find out cause. </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Encourage visiting the toilet. pH Cleanser, an appropriate Skin Barrier &amp; Containment products are essential. </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Monitor &amp; report back on effectiveness of regime</a:t>
            </a:r>
            <a:endParaRPr lang="en-GB" dirty="0"/>
          </a:p>
        </p:txBody>
      </p:sp>
    </p:spTree>
    <p:extLst>
      <p:ext uri="{BB962C8B-B14F-4D97-AF65-F5344CB8AC3E}">
        <p14:creationId xmlns:p14="http://schemas.microsoft.com/office/powerpoint/2010/main" val="3080807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63ED5-BFF5-FE6E-D2A2-F7F7BBB03BA5}"/>
              </a:ext>
            </a:extLst>
          </p:cNvPr>
          <p:cNvSpPr>
            <a:spLocks noGrp="1"/>
          </p:cNvSpPr>
          <p:nvPr>
            <p:ph type="title"/>
          </p:nvPr>
        </p:nvSpPr>
        <p:spPr/>
        <p:txBody>
          <a:bodyPr/>
          <a:lstStyle/>
          <a:p>
            <a:r>
              <a:rPr lang="en-GB" dirty="0"/>
              <a:t>Pressure or Moisture</a:t>
            </a:r>
          </a:p>
        </p:txBody>
      </p:sp>
      <p:pic>
        <p:nvPicPr>
          <p:cNvPr id="5" name="Content Placeholder 4">
            <a:extLst>
              <a:ext uri="{FF2B5EF4-FFF2-40B4-BE49-F238E27FC236}">
                <a16:creationId xmlns:a16="http://schemas.microsoft.com/office/drawing/2014/main" id="{037C0835-AAC0-D1C9-566A-2194E7ADFB3D}"/>
              </a:ext>
            </a:extLst>
          </p:cNvPr>
          <p:cNvPicPr>
            <a:picLocks noGrp="1" noChangeAspect="1"/>
          </p:cNvPicPr>
          <p:nvPr>
            <p:ph idx="1"/>
          </p:nvPr>
        </p:nvPicPr>
        <p:blipFill rotWithShape="1">
          <a:blip r:embed="rId2"/>
          <a:srcRect l="13503" t="30296" r="22628" b="15443"/>
          <a:stretch/>
        </p:blipFill>
        <p:spPr>
          <a:xfrm>
            <a:off x="457200" y="2136322"/>
            <a:ext cx="3024336" cy="1940751"/>
          </a:xfrm>
        </p:spPr>
      </p:pic>
      <p:pic>
        <p:nvPicPr>
          <p:cNvPr id="9" name="Picture 8">
            <a:extLst>
              <a:ext uri="{FF2B5EF4-FFF2-40B4-BE49-F238E27FC236}">
                <a16:creationId xmlns:a16="http://schemas.microsoft.com/office/drawing/2014/main" id="{C2A11BD8-70E3-A300-964F-587D271B662C}"/>
              </a:ext>
            </a:extLst>
          </p:cNvPr>
          <p:cNvPicPr>
            <a:picLocks noChangeAspect="1"/>
          </p:cNvPicPr>
          <p:nvPr/>
        </p:nvPicPr>
        <p:blipFill rotWithShape="1">
          <a:blip r:embed="rId3"/>
          <a:srcRect r="5495"/>
          <a:stretch/>
        </p:blipFill>
        <p:spPr>
          <a:xfrm>
            <a:off x="3779912" y="2136322"/>
            <a:ext cx="3223423" cy="1940751"/>
          </a:xfrm>
          <a:prstGeom prst="rect">
            <a:avLst/>
          </a:prstGeom>
        </p:spPr>
      </p:pic>
      <p:pic>
        <p:nvPicPr>
          <p:cNvPr id="13" name="Picture 12">
            <a:extLst>
              <a:ext uri="{FF2B5EF4-FFF2-40B4-BE49-F238E27FC236}">
                <a16:creationId xmlns:a16="http://schemas.microsoft.com/office/drawing/2014/main" id="{EDBD17CE-A893-A39B-3D5F-7B32797D6AF1}"/>
              </a:ext>
            </a:extLst>
          </p:cNvPr>
          <p:cNvPicPr>
            <a:picLocks noChangeAspect="1"/>
          </p:cNvPicPr>
          <p:nvPr/>
        </p:nvPicPr>
        <p:blipFill rotWithShape="1">
          <a:blip r:embed="rId4"/>
          <a:srcRect l="9641" r="14201" b="14063"/>
          <a:stretch/>
        </p:blipFill>
        <p:spPr>
          <a:xfrm>
            <a:off x="457200" y="4221088"/>
            <a:ext cx="3024336" cy="1963045"/>
          </a:xfrm>
          <a:prstGeom prst="rect">
            <a:avLst/>
          </a:prstGeom>
        </p:spPr>
      </p:pic>
      <p:pic>
        <p:nvPicPr>
          <p:cNvPr id="15" name="Picture 14">
            <a:extLst>
              <a:ext uri="{FF2B5EF4-FFF2-40B4-BE49-F238E27FC236}">
                <a16:creationId xmlns:a16="http://schemas.microsoft.com/office/drawing/2014/main" id="{33DFC1A5-AC08-D0CD-5D05-8FB70EA4F23E}"/>
              </a:ext>
            </a:extLst>
          </p:cNvPr>
          <p:cNvPicPr>
            <a:picLocks noChangeAspect="1"/>
          </p:cNvPicPr>
          <p:nvPr/>
        </p:nvPicPr>
        <p:blipFill rotWithShape="1">
          <a:blip r:embed="rId5"/>
          <a:srcRect b="11281"/>
          <a:stretch/>
        </p:blipFill>
        <p:spPr>
          <a:xfrm>
            <a:off x="3779912" y="4154081"/>
            <a:ext cx="3223423" cy="2155239"/>
          </a:xfrm>
          <a:prstGeom prst="rect">
            <a:avLst/>
          </a:prstGeom>
        </p:spPr>
      </p:pic>
    </p:spTree>
    <p:extLst>
      <p:ext uri="{BB962C8B-B14F-4D97-AF65-F5344CB8AC3E}">
        <p14:creationId xmlns:p14="http://schemas.microsoft.com/office/powerpoint/2010/main" val="162267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18F39-E37F-EFD4-83B5-824E969F3960}"/>
              </a:ext>
            </a:extLst>
          </p:cNvPr>
          <p:cNvSpPr>
            <a:spLocks noGrp="1"/>
          </p:cNvSpPr>
          <p:nvPr>
            <p:ph type="title"/>
          </p:nvPr>
        </p:nvSpPr>
        <p:spPr/>
        <p:txBody>
          <a:bodyPr/>
          <a:lstStyle/>
          <a:p>
            <a:r>
              <a:rPr lang="en-GB" dirty="0"/>
              <a:t>Top Tips</a:t>
            </a:r>
          </a:p>
        </p:txBody>
      </p:sp>
      <p:sp>
        <p:nvSpPr>
          <p:cNvPr id="3" name="Content Placeholder 2">
            <a:extLst>
              <a:ext uri="{FF2B5EF4-FFF2-40B4-BE49-F238E27FC236}">
                <a16:creationId xmlns:a16="http://schemas.microsoft.com/office/drawing/2014/main" id="{78423003-8B7A-FFFE-45B0-BBE1A8FD67E1}"/>
              </a:ext>
            </a:extLst>
          </p:cNvPr>
          <p:cNvSpPr>
            <a:spLocks noGrp="1"/>
          </p:cNvSpPr>
          <p:nvPr>
            <p:ph idx="1"/>
          </p:nvPr>
        </p:nvSpPr>
        <p:spPr>
          <a:xfrm>
            <a:off x="457200" y="1772817"/>
            <a:ext cx="8147248" cy="1656183"/>
          </a:xfrm>
        </p:spPr>
        <p:txBody>
          <a:bodyPr>
            <a:noAutofit/>
          </a:bodyPr>
          <a:lstStyle/>
          <a:p>
            <a:pPr algn="l"/>
            <a:r>
              <a:rPr lang="en-GB" sz="2400" b="0" i="0" u="none" strike="noStrike" baseline="0" dirty="0">
                <a:solidFill>
                  <a:srgbClr val="000000"/>
                </a:solidFill>
                <a:latin typeface="Arial Rounded MT Bold" panose="020F0704030504030204" pitchFamily="34" charset="0"/>
              </a:rPr>
              <a:t>After any episodes of incontinence</a:t>
            </a:r>
          </a:p>
          <a:p>
            <a:pPr algn="l"/>
            <a:r>
              <a:rPr lang="en-GB" sz="2400" dirty="0">
                <a:solidFill>
                  <a:srgbClr val="000000"/>
                </a:solidFill>
                <a:latin typeface="Arial Rounded MT Bold" panose="020F0704030504030204" pitchFamily="34" charset="0"/>
              </a:rPr>
              <a:t>T</a:t>
            </a:r>
            <a:r>
              <a:rPr lang="en-GB" sz="2400" b="0" i="0" u="none" strike="noStrike" baseline="0" dirty="0">
                <a:solidFill>
                  <a:srgbClr val="000000"/>
                </a:solidFill>
                <a:latin typeface="Arial Rounded MT Bold" panose="020F0704030504030204" pitchFamily="34" charset="0"/>
              </a:rPr>
              <a:t>he skin should be cleansed with a product that will remove urine/faeces without harming the skin (pH similar to skin = 5.5). </a:t>
            </a:r>
          </a:p>
          <a:p>
            <a:pPr algn="l"/>
            <a:r>
              <a:rPr lang="en-GB" sz="2400" b="0" i="0" u="none" strike="noStrike" baseline="0" dirty="0">
                <a:latin typeface="Arial Rounded MT Bold" panose="020F0704030504030204" pitchFamily="34" charset="0"/>
              </a:rPr>
              <a:t>Do not use wet wipes, including baby versions for the perianal area &amp; buttocks</a:t>
            </a:r>
          </a:p>
          <a:p>
            <a:pPr algn="l"/>
            <a:r>
              <a:rPr lang="en-GB" sz="2400" b="0" i="0" u="none" strike="noStrike" baseline="0" dirty="0" err="1">
                <a:latin typeface="Arial Rounded MT Bold" panose="020F0704030504030204" pitchFamily="34" charset="0"/>
              </a:rPr>
              <a:t>Soapless</a:t>
            </a:r>
            <a:r>
              <a:rPr lang="en-GB" sz="2400" b="0" i="0" u="none" strike="noStrike" baseline="0" dirty="0">
                <a:latin typeface="Arial Rounded MT Bold" panose="020F0704030504030204" pitchFamily="34" charset="0"/>
              </a:rPr>
              <a:t>, non-irritating perineal cleansers such as </a:t>
            </a:r>
            <a:r>
              <a:rPr lang="en-GB" sz="2400" b="0" i="0" u="none" strike="noStrike" baseline="0" dirty="0" err="1">
                <a:latin typeface="Arial Rounded MT Bold" panose="020F0704030504030204" pitchFamily="34" charset="0"/>
              </a:rPr>
              <a:t>Prosheild</a:t>
            </a:r>
            <a:r>
              <a:rPr lang="en-GB" sz="2400" b="0" i="0" u="none" strike="noStrike" baseline="0" dirty="0">
                <a:latin typeface="Arial Rounded MT Bold" panose="020F0704030504030204" pitchFamily="34" charset="0"/>
              </a:rPr>
              <a:t> are formulated for the delicate perianal area. They gently dissolve &amp; remove faeces &amp; urine. </a:t>
            </a:r>
          </a:p>
          <a:p>
            <a:endParaRPr lang="en-GB" sz="1600" dirty="0"/>
          </a:p>
        </p:txBody>
      </p:sp>
    </p:spTree>
    <p:extLst>
      <p:ext uri="{BB962C8B-B14F-4D97-AF65-F5344CB8AC3E}">
        <p14:creationId xmlns:p14="http://schemas.microsoft.com/office/powerpoint/2010/main" val="1197573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8DE6-9D35-31B2-F1D2-40EE7BA74064}"/>
              </a:ext>
            </a:extLst>
          </p:cNvPr>
          <p:cNvSpPr>
            <a:spLocks noGrp="1"/>
          </p:cNvSpPr>
          <p:nvPr>
            <p:ph type="title"/>
          </p:nvPr>
        </p:nvSpPr>
        <p:spPr/>
        <p:txBody>
          <a:bodyPr/>
          <a:lstStyle/>
          <a:p>
            <a:r>
              <a:rPr lang="en-GB" dirty="0"/>
              <a:t>Definition</a:t>
            </a:r>
          </a:p>
        </p:txBody>
      </p:sp>
      <p:sp>
        <p:nvSpPr>
          <p:cNvPr id="3" name="Content Placeholder 2">
            <a:extLst>
              <a:ext uri="{FF2B5EF4-FFF2-40B4-BE49-F238E27FC236}">
                <a16:creationId xmlns:a16="http://schemas.microsoft.com/office/drawing/2014/main" id="{6B4A1AC0-8905-8B80-33D2-E76AE554FCE9}"/>
              </a:ext>
            </a:extLst>
          </p:cNvPr>
          <p:cNvSpPr>
            <a:spLocks noGrp="1"/>
          </p:cNvSpPr>
          <p:nvPr>
            <p:ph idx="1"/>
          </p:nvPr>
        </p:nvSpPr>
        <p:spPr/>
        <p:txBody>
          <a:bodyPr>
            <a:normAutofit/>
          </a:bodyPr>
          <a:lstStyle/>
          <a:p>
            <a:pPr algn="l"/>
            <a:endParaRPr lang="en-GB" sz="1800" b="0" i="0" u="none" strike="noStrike" baseline="0" dirty="0">
              <a:solidFill>
                <a:srgbClr val="000000"/>
              </a:solidFill>
              <a:latin typeface="Arial Rounded MT Bold" panose="020F0704030504030204" pitchFamily="34" charset="0"/>
            </a:endParaRPr>
          </a:p>
          <a:p>
            <a:r>
              <a:rPr lang="en-GB" sz="2400" b="0" i="0" u="none" strike="noStrike" baseline="0" dirty="0">
                <a:solidFill>
                  <a:srgbClr val="000000"/>
                </a:solidFill>
                <a:latin typeface="Arial Rounded MT Bold" panose="020F0704030504030204" pitchFamily="34" charset="0"/>
              </a:rPr>
              <a:t>A Pressure Ulcer is localised damage to the skin and/or underlying tissue, usually over a bony prominence (or related to a medical or other device), resulting from sustained pressure (including pressure associated with shear). </a:t>
            </a:r>
          </a:p>
          <a:p>
            <a:endParaRPr lang="en-GB" sz="1800" dirty="0">
              <a:solidFill>
                <a:srgbClr val="000000"/>
              </a:solidFill>
              <a:latin typeface="Arial Rounded MT Bold" panose="020F0704030504030204" pitchFamily="34" charset="0"/>
            </a:endParaRPr>
          </a:p>
          <a:p>
            <a:endParaRPr lang="en-GB" sz="1800" b="0" i="0" u="none" strike="noStrike" baseline="0" dirty="0">
              <a:solidFill>
                <a:srgbClr val="000000"/>
              </a:solidFill>
              <a:latin typeface="Arial Rounded MT Bold" panose="020F0704030504030204" pitchFamily="34" charset="0"/>
            </a:endParaRPr>
          </a:p>
          <a:p>
            <a:r>
              <a:rPr lang="en-GB" sz="2400" b="0" i="0" u="none" strike="noStrike" baseline="0" dirty="0">
                <a:solidFill>
                  <a:srgbClr val="000000"/>
                </a:solidFill>
                <a:latin typeface="Arial Rounded MT Bold" panose="020F0704030504030204" pitchFamily="34" charset="0"/>
              </a:rPr>
              <a:t>The damage can be present as intact skin or an open ulcer and may be painful</a:t>
            </a:r>
          </a:p>
          <a:p>
            <a:pPr marL="0" indent="0">
              <a:buNone/>
            </a:pPr>
            <a:endParaRPr lang="en-GB" sz="1800" b="0" i="0" u="none" strike="noStrike" baseline="0" dirty="0">
              <a:solidFill>
                <a:srgbClr val="000000"/>
              </a:solidFill>
              <a:latin typeface="Arial Rounded MT Bold" panose="020F0704030504030204" pitchFamily="34" charset="0"/>
            </a:endParaRPr>
          </a:p>
          <a:p>
            <a:pPr marL="0" indent="0">
              <a:buNone/>
            </a:pPr>
            <a:endParaRPr lang="en-GB" sz="1800" b="0" i="0" u="none" strike="noStrike" baseline="0" dirty="0">
              <a:solidFill>
                <a:srgbClr val="000000"/>
              </a:solidFill>
              <a:latin typeface="Arial Rounded MT Bold" panose="020F0704030504030204" pitchFamily="34" charset="0"/>
            </a:endParaRPr>
          </a:p>
          <a:p>
            <a:endParaRPr lang="en-GB" dirty="0"/>
          </a:p>
        </p:txBody>
      </p:sp>
    </p:spTree>
    <p:extLst>
      <p:ext uri="{BB962C8B-B14F-4D97-AF65-F5344CB8AC3E}">
        <p14:creationId xmlns:p14="http://schemas.microsoft.com/office/powerpoint/2010/main" val="8503834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158E8-8C10-0EE3-FCE3-771D1A07F70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1899756-21B5-4221-F818-52F9AF98194A}"/>
              </a:ext>
            </a:extLst>
          </p:cNvPr>
          <p:cNvSpPr>
            <a:spLocks noGrp="1"/>
          </p:cNvSpPr>
          <p:nvPr>
            <p:ph idx="1"/>
          </p:nvPr>
        </p:nvSpPr>
        <p:spPr/>
        <p:txBody>
          <a:bodyPr>
            <a:normAutofit fontScale="92500" lnSpcReduction="20000"/>
          </a:bodyPr>
          <a:lstStyle/>
          <a:p>
            <a:r>
              <a:rPr lang="en-GB" sz="3200" b="0" i="0" u="none" strike="noStrike" baseline="0" dirty="0">
                <a:latin typeface="Arial Rounded MT Bold" panose="020F0704030504030204" pitchFamily="34" charset="0"/>
              </a:rPr>
              <a:t>If incontinent, protect the skin using a specialized skin barrier product</a:t>
            </a:r>
          </a:p>
          <a:p>
            <a:pPr marL="285750" indent="-285750">
              <a:buFont typeface="Arial" panose="020B0604020202020204" pitchFamily="34" charset="0"/>
              <a:buChar char="•"/>
            </a:pPr>
            <a:r>
              <a:rPr lang="en-GB" sz="3200" b="0" i="0" u="none" strike="noStrike" baseline="0" dirty="0" err="1">
                <a:latin typeface="Arial Rounded MT Bold" panose="020F0704030504030204" pitchFamily="34" charset="0"/>
              </a:rPr>
              <a:t>Cavilon</a:t>
            </a:r>
            <a:r>
              <a:rPr lang="en-GB" sz="3200" b="0" i="0" u="none" strike="noStrike" baseline="0" dirty="0">
                <a:latin typeface="Arial Rounded MT Bold" panose="020F0704030504030204" pitchFamily="34" charset="0"/>
              </a:rPr>
              <a:t> Cream (Purple for Protection of non broken skin)</a:t>
            </a:r>
            <a:endParaRPr lang="en-GB" sz="3200" dirty="0">
              <a:latin typeface="Arial Rounded MT Bold" panose="020F0704030504030204" pitchFamily="34" charset="0"/>
            </a:endParaRPr>
          </a:p>
          <a:p>
            <a:pPr marL="285750" indent="-285750">
              <a:buFont typeface="Arial" panose="020B0604020202020204" pitchFamily="34" charset="0"/>
              <a:buChar char="•"/>
            </a:pPr>
            <a:r>
              <a:rPr lang="en-GB" sz="3200" b="0" i="0" u="none" strike="noStrike" baseline="0" dirty="0" err="1">
                <a:latin typeface="Arial Rounded MT Bold" panose="020F0704030504030204" pitchFamily="34" charset="0"/>
              </a:rPr>
              <a:t>Cavilon</a:t>
            </a:r>
            <a:r>
              <a:rPr lang="en-GB" sz="3200" b="0" i="0" u="none" strike="noStrike" baseline="0" dirty="0">
                <a:latin typeface="Arial Rounded MT Bold" panose="020F0704030504030204" pitchFamily="34" charset="0"/>
              </a:rPr>
              <a:t> No Sting Barrier Film (Blue for Broken Skin)</a:t>
            </a:r>
          </a:p>
          <a:p>
            <a:pPr marL="285750" indent="-285750">
              <a:buFont typeface="Arial" panose="020B0604020202020204" pitchFamily="34" charset="0"/>
              <a:buChar char="•"/>
            </a:pPr>
            <a:r>
              <a:rPr lang="en-GB" sz="3200" b="0" i="0" u="none" strike="noStrike" baseline="0" dirty="0" err="1">
                <a:latin typeface="Arial Rounded MT Bold" panose="020F0704030504030204" pitchFamily="34" charset="0"/>
              </a:rPr>
              <a:t>Prosheild</a:t>
            </a:r>
            <a:r>
              <a:rPr lang="en-GB" sz="3200" b="0" i="0" u="none" strike="noStrike" baseline="0" dirty="0">
                <a:latin typeface="Arial Rounded MT Bold" panose="020F0704030504030204" pitchFamily="34" charset="0"/>
              </a:rPr>
              <a:t> Cream (for very severely broken skin) – reapply after cleansing for every episode of incontinence – apply liberal amount</a:t>
            </a:r>
            <a:endParaRPr lang="en-GB" sz="3200" dirty="0"/>
          </a:p>
          <a:p>
            <a:endParaRPr lang="en-GB" dirty="0"/>
          </a:p>
        </p:txBody>
      </p:sp>
    </p:spTree>
    <p:extLst>
      <p:ext uri="{BB962C8B-B14F-4D97-AF65-F5344CB8AC3E}">
        <p14:creationId xmlns:p14="http://schemas.microsoft.com/office/powerpoint/2010/main" val="553409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46902-C558-B26A-7CD9-CDDD66763310}"/>
              </a:ext>
            </a:extLst>
          </p:cNvPr>
          <p:cNvSpPr>
            <a:spLocks noGrp="1"/>
          </p:cNvSpPr>
          <p:nvPr>
            <p:ph type="title"/>
          </p:nvPr>
        </p:nvSpPr>
        <p:spPr/>
        <p:txBody>
          <a:bodyPr>
            <a:normAutofit fontScale="90000"/>
          </a:bodyPr>
          <a:lstStyle/>
          <a:p>
            <a:r>
              <a:rPr lang="en-GB" dirty="0"/>
              <a:t>Nutrition and Hydration</a:t>
            </a:r>
          </a:p>
        </p:txBody>
      </p:sp>
      <p:sp>
        <p:nvSpPr>
          <p:cNvPr id="3" name="Content Placeholder 2">
            <a:extLst>
              <a:ext uri="{FF2B5EF4-FFF2-40B4-BE49-F238E27FC236}">
                <a16:creationId xmlns:a16="http://schemas.microsoft.com/office/drawing/2014/main" id="{DCBF3A06-5AD7-4B9B-8350-4EC175633EA6}"/>
              </a:ext>
            </a:extLst>
          </p:cNvPr>
          <p:cNvSpPr>
            <a:spLocks noGrp="1"/>
          </p:cNvSpPr>
          <p:nvPr>
            <p:ph idx="1"/>
          </p:nvPr>
        </p:nvSpPr>
        <p:spPr/>
        <p:txBody>
          <a:bodyPr>
            <a:normAutofit fontScale="92500" lnSpcReduction="20000"/>
          </a:bodyPr>
          <a:lstStyle/>
          <a:p>
            <a:pPr algn="l"/>
            <a:endParaRPr lang="en-GB" sz="1800" b="0" i="0" u="none" strike="noStrike" baseline="0" dirty="0">
              <a:solidFill>
                <a:srgbClr val="000000"/>
              </a:solidFill>
              <a:latin typeface="Arial Rounded MT Bold" panose="020F0704030504030204" pitchFamily="34" charset="0"/>
            </a:endParaRPr>
          </a:p>
          <a:p>
            <a:r>
              <a:rPr lang="en-GB" sz="2400" b="0" i="0" u="none" strike="noStrike" baseline="0" dirty="0">
                <a:solidFill>
                  <a:srgbClr val="000000"/>
                </a:solidFill>
                <a:latin typeface="Arial Rounded MT Bold" panose="020F0704030504030204" pitchFamily="34" charset="0"/>
              </a:rPr>
              <a:t>Fluids are essential for maintaining skin integrity and have a huge role to play in prevention of pressure ulcers. Fluids keep the skin supple and less likely to break down and hydrates the tissue so that the fatty padding can protect bony prominences.</a:t>
            </a:r>
          </a:p>
          <a:p>
            <a:endParaRPr lang="en-GB" sz="2400" b="0" i="0" u="none" strike="noStrike" baseline="0" dirty="0">
              <a:solidFill>
                <a:srgbClr val="000000"/>
              </a:solidFill>
              <a:latin typeface="Arial Rounded MT Bold" panose="020F0704030504030204" pitchFamily="34" charset="0"/>
            </a:endParaRPr>
          </a:p>
          <a:p>
            <a:r>
              <a:rPr lang="en-GB" sz="2400" b="0" i="0" u="none" strike="noStrike" baseline="0" dirty="0">
                <a:solidFill>
                  <a:srgbClr val="000000"/>
                </a:solidFill>
                <a:latin typeface="Arial Rounded MT Bold" panose="020F0704030504030204" pitchFamily="34" charset="0"/>
              </a:rPr>
              <a:t>A well balanced diet is often associated with healing pressure ulcers rather than prevention. However, diet is essential in maintaining skin integrity. Diet gives us the ability to reproduce cells, make collagen and elastane's which give the skin its suppleness. The fatty layer that protects the bony prominences needs to be maintained with dietary intake</a:t>
            </a:r>
          </a:p>
          <a:p>
            <a:endParaRPr lang="en-GB" dirty="0"/>
          </a:p>
        </p:txBody>
      </p:sp>
    </p:spTree>
    <p:extLst>
      <p:ext uri="{BB962C8B-B14F-4D97-AF65-F5344CB8AC3E}">
        <p14:creationId xmlns:p14="http://schemas.microsoft.com/office/powerpoint/2010/main" val="1284114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905F1-281D-5721-B69C-4B748393D20A}"/>
              </a:ext>
            </a:extLst>
          </p:cNvPr>
          <p:cNvSpPr>
            <a:spLocks noGrp="1"/>
          </p:cNvSpPr>
          <p:nvPr>
            <p:ph type="title"/>
          </p:nvPr>
        </p:nvSpPr>
        <p:spPr/>
        <p:txBody>
          <a:bodyPr/>
          <a:lstStyle/>
          <a:p>
            <a:r>
              <a:rPr lang="en-GB" dirty="0"/>
              <a:t>Nutrition</a:t>
            </a:r>
          </a:p>
        </p:txBody>
      </p:sp>
      <p:sp>
        <p:nvSpPr>
          <p:cNvPr id="3" name="Content Placeholder 2">
            <a:extLst>
              <a:ext uri="{FF2B5EF4-FFF2-40B4-BE49-F238E27FC236}">
                <a16:creationId xmlns:a16="http://schemas.microsoft.com/office/drawing/2014/main" id="{4377FBC8-7F94-2691-A49A-D245A6B7623F}"/>
              </a:ext>
            </a:extLst>
          </p:cNvPr>
          <p:cNvSpPr>
            <a:spLocks noGrp="1"/>
          </p:cNvSpPr>
          <p:nvPr>
            <p:ph idx="1"/>
          </p:nvPr>
        </p:nvSpPr>
        <p:spPr/>
        <p:txBody>
          <a:bodyPr>
            <a:normAutofit fontScale="92500" lnSpcReduction="20000"/>
          </a:bodyPr>
          <a:lstStyle/>
          <a:p>
            <a:r>
              <a:rPr lang="en-GB" sz="2400" b="0" i="0" u="none" strike="noStrike" baseline="0" dirty="0">
                <a:solidFill>
                  <a:srgbClr val="000000"/>
                </a:solidFill>
                <a:latin typeface="Arial Rounded MT Bold" panose="020F0704030504030204" pitchFamily="34" charset="0"/>
              </a:rPr>
              <a:t>Good nutrition is essential for maintenance &amp; repair of cells &amp; organs, &amp; energy to support daily functioning</a:t>
            </a:r>
          </a:p>
          <a:p>
            <a:r>
              <a:rPr lang="en-GB" sz="2400" b="0" i="0" u="none" strike="noStrike" baseline="0" dirty="0">
                <a:solidFill>
                  <a:srgbClr val="000000"/>
                </a:solidFill>
                <a:latin typeface="Arial Rounded MT Bold" panose="020F0704030504030204" pitchFamily="34" charset="0"/>
              </a:rPr>
              <a:t>Malnutrition impairs processes &amp; leads to reduced tissue tolerance to pressure</a:t>
            </a:r>
          </a:p>
          <a:p>
            <a:r>
              <a:rPr lang="en-GB" sz="2400" b="0" i="0" u="none" strike="noStrike" baseline="0" dirty="0">
                <a:solidFill>
                  <a:srgbClr val="000000"/>
                </a:solidFill>
                <a:latin typeface="Arial Rounded MT Bold" panose="020F0704030504030204" pitchFamily="34" charset="0"/>
              </a:rPr>
              <a:t>Unintentional loss of weight &amp; age-related loss of muscle mass, strength &amp; function (sarcopenia), wasting (cachexia) occurring as a consequence of illness or from neurological diseases can result in less protective padding over bony prominences</a:t>
            </a:r>
          </a:p>
          <a:p>
            <a:r>
              <a:rPr lang="en-GB" sz="2400" b="0" i="0" u="none" strike="noStrike" baseline="0" dirty="0">
                <a:solidFill>
                  <a:srgbClr val="000000"/>
                </a:solidFill>
                <a:latin typeface="Arial Rounded MT Bold" panose="020F0704030504030204" pitchFamily="34" charset="0"/>
              </a:rPr>
              <a:t>In anaemic patients, the oxygen carrying capacity of blood is reduced &amp; there is decreased supply of oxygen to the tissues. The effects of pressure are more likely to precipitate tissue necrosis because of this</a:t>
            </a:r>
          </a:p>
          <a:p>
            <a:endParaRPr lang="en-GB" dirty="0"/>
          </a:p>
        </p:txBody>
      </p:sp>
    </p:spTree>
    <p:extLst>
      <p:ext uri="{BB962C8B-B14F-4D97-AF65-F5344CB8AC3E}">
        <p14:creationId xmlns:p14="http://schemas.microsoft.com/office/powerpoint/2010/main" val="4141232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90FDD-A425-EB6B-EB41-C4B30BC17CAF}"/>
              </a:ext>
            </a:extLst>
          </p:cNvPr>
          <p:cNvSpPr>
            <a:spLocks noGrp="1"/>
          </p:cNvSpPr>
          <p:nvPr>
            <p:ph type="title"/>
          </p:nvPr>
        </p:nvSpPr>
        <p:spPr/>
        <p:txBody>
          <a:bodyPr/>
          <a:lstStyle/>
          <a:p>
            <a:r>
              <a:rPr lang="en-GB" dirty="0"/>
              <a:t>Hydration</a:t>
            </a:r>
          </a:p>
        </p:txBody>
      </p:sp>
      <p:sp>
        <p:nvSpPr>
          <p:cNvPr id="3" name="Content Placeholder 2">
            <a:extLst>
              <a:ext uri="{FF2B5EF4-FFF2-40B4-BE49-F238E27FC236}">
                <a16:creationId xmlns:a16="http://schemas.microsoft.com/office/drawing/2014/main" id="{91B8AF60-6180-F0D7-1F61-122A3651FE08}"/>
              </a:ext>
            </a:extLst>
          </p:cNvPr>
          <p:cNvSpPr>
            <a:spLocks noGrp="1"/>
          </p:cNvSpPr>
          <p:nvPr>
            <p:ph idx="1"/>
          </p:nvPr>
        </p:nvSpPr>
        <p:spPr/>
        <p:txBody>
          <a:bodyPr>
            <a:noAutofit/>
          </a:bodyPr>
          <a:lstStyle/>
          <a:p>
            <a:r>
              <a:rPr lang="en-GB" sz="1800" b="0" i="0" u="none" strike="noStrike" baseline="0" dirty="0">
                <a:solidFill>
                  <a:srgbClr val="000000"/>
                </a:solidFill>
                <a:latin typeface="Arial Rounded MT Bold" panose="020F0704030504030204" pitchFamily="34" charset="0"/>
              </a:rPr>
              <a:t>Dehydration &amp; risk of pressure ulcers</a:t>
            </a:r>
          </a:p>
          <a:p>
            <a:r>
              <a:rPr lang="en-GB" sz="1800" b="0" i="0" u="none" strike="noStrike" baseline="0" dirty="0">
                <a:latin typeface="Arial Rounded MT Bold" panose="020F0704030504030204" pitchFamily="34" charset="0"/>
              </a:rPr>
              <a:t>Poorly hydrated individuals are twice as likely to develop pressure ulcers because dehydration reduces the padding over bony points </a:t>
            </a:r>
          </a:p>
          <a:p>
            <a:r>
              <a:rPr lang="en-GB" sz="1800" b="0" i="0" u="none" strike="noStrike" baseline="0" dirty="0">
                <a:latin typeface="Arial Rounded MT Bold" panose="020F0704030504030204" pitchFamily="34" charset="0"/>
              </a:rPr>
              <a:t>Dehydrated skin becomes inelastic, fragile and more susceptible to breakdown </a:t>
            </a:r>
          </a:p>
          <a:p>
            <a:r>
              <a:rPr lang="en-GB" sz="1800" b="0" i="0" u="none" strike="noStrike" baseline="0" dirty="0">
                <a:latin typeface="Arial Rounded MT Bold" panose="020F0704030504030204" pitchFamily="34" charset="0"/>
              </a:rPr>
              <a:t>Dehydration can also reduce tissue perfusion at a wound site by reducing the blood volume, limiting the supply of oxygen and nutrients. </a:t>
            </a:r>
          </a:p>
          <a:p>
            <a:r>
              <a:rPr lang="en-GB" sz="1800" b="0" i="0" u="none" strike="noStrike" baseline="0" dirty="0">
                <a:latin typeface="Arial Rounded MT Bold" panose="020F0704030504030204" pitchFamily="34" charset="0"/>
              </a:rPr>
              <a:t>Drainage from a wound (exudate) can be a major source of </a:t>
            </a:r>
            <a:r>
              <a:rPr lang="en-GB" sz="1800" b="0" i="0" u="none" strike="noStrike" baseline="0" dirty="0">
                <a:latin typeface="Arial" panose="020B0604020202020204" pitchFamily="34" charset="0"/>
              </a:rPr>
              <a:t>fl</a:t>
            </a:r>
            <a:r>
              <a:rPr lang="en-GB" sz="1800" b="0" i="0" u="none" strike="noStrike" baseline="0" dirty="0">
                <a:latin typeface="Arial Rounded MT Bold" panose="020F0704030504030204" pitchFamily="34" charset="0"/>
              </a:rPr>
              <a:t>uid loss, thus further compounding the problem</a:t>
            </a:r>
            <a:endParaRPr lang="en-GB" sz="1800" dirty="0"/>
          </a:p>
        </p:txBody>
      </p:sp>
      <p:pic>
        <p:nvPicPr>
          <p:cNvPr id="5" name="Picture 4">
            <a:extLst>
              <a:ext uri="{FF2B5EF4-FFF2-40B4-BE49-F238E27FC236}">
                <a16:creationId xmlns:a16="http://schemas.microsoft.com/office/drawing/2014/main" id="{601ADAC9-A506-16EC-9B0B-91A788FBCC65}"/>
              </a:ext>
            </a:extLst>
          </p:cNvPr>
          <p:cNvPicPr>
            <a:picLocks noChangeAspect="1"/>
          </p:cNvPicPr>
          <p:nvPr/>
        </p:nvPicPr>
        <p:blipFill>
          <a:blip r:embed="rId2"/>
          <a:stretch>
            <a:fillRect/>
          </a:stretch>
        </p:blipFill>
        <p:spPr>
          <a:xfrm>
            <a:off x="5868144" y="4716334"/>
            <a:ext cx="1965598" cy="1867028"/>
          </a:xfrm>
          <a:prstGeom prst="rect">
            <a:avLst/>
          </a:prstGeom>
        </p:spPr>
      </p:pic>
    </p:spTree>
    <p:extLst>
      <p:ext uri="{BB962C8B-B14F-4D97-AF65-F5344CB8AC3E}">
        <p14:creationId xmlns:p14="http://schemas.microsoft.com/office/powerpoint/2010/main" val="3882351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DC3A-2DB5-6C92-83F4-819CED68AD9F}"/>
              </a:ext>
            </a:extLst>
          </p:cNvPr>
          <p:cNvSpPr>
            <a:spLocks noGrp="1"/>
          </p:cNvSpPr>
          <p:nvPr>
            <p:ph type="title"/>
          </p:nvPr>
        </p:nvSpPr>
        <p:spPr/>
        <p:txBody>
          <a:bodyPr/>
          <a:lstStyle/>
          <a:p>
            <a:r>
              <a:rPr lang="en-GB" dirty="0"/>
              <a:t>Top tips</a:t>
            </a:r>
          </a:p>
        </p:txBody>
      </p:sp>
      <p:sp>
        <p:nvSpPr>
          <p:cNvPr id="3" name="Content Placeholder 2">
            <a:extLst>
              <a:ext uri="{FF2B5EF4-FFF2-40B4-BE49-F238E27FC236}">
                <a16:creationId xmlns:a16="http://schemas.microsoft.com/office/drawing/2014/main" id="{15E7FB54-E531-F033-143B-EB7ECDECC199}"/>
              </a:ext>
            </a:extLst>
          </p:cNvPr>
          <p:cNvSpPr>
            <a:spLocks noGrp="1"/>
          </p:cNvSpPr>
          <p:nvPr>
            <p:ph idx="1"/>
          </p:nvPr>
        </p:nvSpPr>
        <p:spPr/>
        <p:txBody>
          <a:bodyPr>
            <a:normAutofit fontScale="92500" lnSpcReduction="10000"/>
          </a:bodyPr>
          <a:lstStyle/>
          <a:p>
            <a:pPr algn="l"/>
            <a:endParaRPr lang="en-GB" sz="1800" b="0" i="0" u="none" strike="noStrike" baseline="0" dirty="0">
              <a:solidFill>
                <a:srgbClr val="000000"/>
              </a:solidFill>
              <a:latin typeface="Arial Rounded MT Bold" panose="020F0704030504030204" pitchFamily="34" charset="0"/>
            </a:endParaRPr>
          </a:p>
          <a:p>
            <a:r>
              <a:rPr lang="en-GB" sz="1800" b="0" i="0" u="none" strike="noStrike" baseline="0" dirty="0">
                <a:solidFill>
                  <a:srgbClr val="000000"/>
                </a:solidFill>
                <a:latin typeface="Arial Rounded MT Bold" panose="020F0704030504030204" pitchFamily="34" charset="0"/>
              </a:rPr>
              <a:t>Screen the patient &amp; ascertain cause/reason</a:t>
            </a:r>
          </a:p>
          <a:p>
            <a:r>
              <a:rPr lang="en-GB" sz="1800" b="0" i="0" u="none" strike="noStrike" baseline="0" dirty="0">
                <a:solidFill>
                  <a:srgbClr val="000000"/>
                </a:solidFill>
                <a:latin typeface="Arial Rounded MT Bold" panose="020F0704030504030204" pitchFamily="34" charset="0"/>
              </a:rPr>
              <a:t>Weight history</a:t>
            </a:r>
          </a:p>
          <a:p>
            <a:r>
              <a:rPr lang="en-GB" sz="1800" b="0" i="0" u="none" strike="noStrike" baseline="0" dirty="0">
                <a:solidFill>
                  <a:srgbClr val="000000"/>
                </a:solidFill>
                <a:latin typeface="Arial Rounded MT Bold" panose="020F0704030504030204" pitchFamily="34" charset="0"/>
              </a:rPr>
              <a:t>Assess oral intake</a:t>
            </a:r>
          </a:p>
          <a:p>
            <a:r>
              <a:rPr lang="en-GB" sz="1800" b="0" i="0" u="none" strike="noStrike" baseline="0" dirty="0">
                <a:solidFill>
                  <a:srgbClr val="000000"/>
                </a:solidFill>
                <a:latin typeface="Arial Rounded MT Bold" panose="020F0704030504030204" pitchFamily="34" charset="0"/>
              </a:rPr>
              <a:t>Observe for signs of unintentional weight loss &amp; dehydration</a:t>
            </a:r>
          </a:p>
          <a:p>
            <a:r>
              <a:rPr lang="en-GB" sz="1800" b="0" i="0" u="none" strike="noStrike" baseline="0" dirty="0">
                <a:solidFill>
                  <a:srgbClr val="000000"/>
                </a:solidFill>
                <a:latin typeface="Arial Rounded MT Bold" panose="020F0704030504030204" pitchFamily="34" charset="0"/>
              </a:rPr>
              <a:t>Ability to eat &amp; drink</a:t>
            </a:r>
          </a:p>
          <a:p>
            <a:r>
              <a:rPr lang="en-GB" sz="1800" b="0" i="0" u="none" strike="noStrike" baseline="0" dirty="0">
                <a:solidFill>
                  <a:srgbClr val="000000"/>
                </a:solidFill>
                <a:latin typeface="Arial Rounded MT Bold" panose="020F0704030504030204" pitchFamily="34" charset="0"/>
              </a:rPr>
              <a:t>Hydration matrix</a:t>
            </a:r>
          </a:p>
          <a:p>
            <a:r>
              <a:rPr lang="en-GB" sz="1800" b="0" i="0" u="none" strike="noStrike" baseline="0" dirty="0">
                <a:solidFill>
                  <a:srgbClr val="000000"/>
                </a:solidFill>
                <a:latin typeface="Arial Rounded MT Bold" panose="020F0704030504030204" pitchFamily="34" charset="0"/>
              </a:rPr>
              <a:t>Introduce high energy snacks between meals</a:t>
            </a:r>
          </a:p>
          <a:p>
            <a:r>
              <a:rPr lang="en-GB" sz="1800" b="0" i="0" u="none" strike="noStrike" baseline="0" dirty="0">
                <a:solidFill>
                  <a:srgbClr val="000000"/>
                </a:solidFill>
                <a:latin typeface="Arial Rounded MT Bold" panose="020F0704030504030204" pitchFamily="34" charset="0"/>
              </a:rPr>
              <a:t>Encourage nourishing drinks such as milk or hot milky drinks</a:t>
            </a:r>
          </a:p>
          <a:p>
            <a:r>
              <a:rPr lang="en-GB" sz="1800" b="0" i="0" u="none" strike="noStrike" baseline="0" dirty="0">
                <a:solidFill>
                  <a:srgbClr val="000000"/>
                </a:solidFill>
                <a:latin typeface="Arial Rounded MT Bold" panose="020F0704030504030204" pitchFamily="34" charset="0"/>
              </a:rPr>
              <a:t>Provide encouragement with diet and fluids</a:t>
            </a:r>
          </a:p>
          <a:p>
            <a:r>
              <a:rPr lang="en-GB" sz="1800" b="0" i="0" u="none" strike="noStrike" baseline="0" dirty="0">
                <a:solidFill>
                  <a:srgbClr val="000000"/>
                </a:solidFill>
                <a:latin typeface="Arial Rounded MT Bold" panose="020F0704030504030204" pitchFamily="34" charset="0"/>
              </a:rPr>
              <a:t>Consider cutlery &amp; vessels</a:t>
            </a:r>
          </a:p>
          <a:p>
            <a:r>
              <a:rPr lang="en-GB" sz="1800" b="0" i="0" u="none" strike="noStrike" baseline="0" dirty="0">
                <a:solidFill>
                  <a:srgbClr val="000000"/>
                </a:solidFill>
                <a:latin typeface="Arial Rounded MT Bold" panose="020F0704030504030204" pitchFamily="34" charset="0"/>
              </a:rPr>
              <a:t>Provide food fortification&amp; supplements as advised by specialists </a:t>
            </a:r>
          </a:p>
          <a:p>
            <a:r>
              <a:rPr lang="en-GB" sz="1800" b="0" i="0" u="none" strike="noStrike" baseline="0" dirty="0">
                <a:solidFill>
                  <a:srgbClr val="000000"/>
                </a:solidFill>
                <a:latin typeface="Arial Rounded MT Bold" panose="020F0704030504030204" pitchFamily="34" charset="0"/>
              </a:rPr>
              <a:t>Refer to dietitian</a:t>
            </a:r>
          </a:p>
          <a:p>
            <a:r>
              <a:rPr lang="en-GB" sz="1800" b="0" i="0" u="none" strike="noStrike" baseline="0" dirty="0">
                <a:solidFill>
                  <a:srgbClr val="000000"/>
                </a:solidFill>
                <a:latin typeface="Arial Rounded MT Bold" panose="020F0704030504030204" pitchFamily="34" charset="0"/>
              </a:rPr>
              <a:t>Monitor &amp; repeat screening regularly</a:t>
            </a:r>
          </a:p>
          <a:p>
            <a:endParaRPr lang="en-GB" dirty="0"/>
          </a:p>
        </p:txBody>
      </p:sp>
    </p:spTree>
    <p:extLst>
      <p:ext uri="{BB962C8B-B14F-4D97-AF65-F5344CB8AC3E}">
        <p14:creationId xmlns:p14="http://schemas.microsoft.com/office/powerpoint/2010/main" val="514964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EB80-A584-7786-2553-EBB0CC798BC0}"/>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4A9BF05-8162-021B-2B22-3AF4C2667EEF}"/>
              </a:ext>
            </a:extLst>
          </p:cNvPr>
          <p:cNvPicPr>
            <a:picLocks noGrp="1" noChangeAspect="1"/>
          </p:cNvPicPr>
          <p:nvPr>
            <p:ph idx="1"/>
          </p:nvPr>
        </p:nvPicPr>
        <p:blipFill rotWithShape="1">
          <a:blip r:embed="rId2"/>
          <a:srcRect l="7126" r="18354"/>
          <a:stretch/>
        </p:blipFill>
        <p:spPr>
          <a:xfrm>
            <a:off x="1655675" y="1700808"/>
            <a:ext cx="5256585" cy="2840304"/>
          </a:xfrm>
        </p:spPr>
      </p:pic>
      <p:sp>
        <p:nvSpPr>
          <p:cNvPr id="7" name="TextBox 6">
            <a:extLst>
              <a:ext uri="{FF2B5EF4-FFF2-40B4-BE49-F238E27FC236}">
                <a16:creationId xmlns:a16="http://schemas.microsoft.com/office/drawing/2014/main" id="{F91D5EFC-9CB6-11C0-1944-A8B58688118A}"/>
              </a:ext>
            </a:extLst>
          </p:cNvPr>
          <p:cNvSpPr txBox="1"/>
          <p:nvPr/>
        </p:nvSpPr>
        <p:spPr>
          <a:xfrm>
            <a:off x="323528" y="4365104"/>
            <a:ext cx="7920880" cy="1938992"/>
          </a:xfrm>
          <a:prstGeom prst="rect">
            <a:avLst/>
          </a:prstGeom>
          <a:noFill/>
        </p:spPr>
        <p:txBody>
          <a:bodyPr wrap="square">
            <a:spAutoFit/>
          </a:bodyPr>
          <a:lstStyle/>
          <a:p>
            <a:pPr algn="l"/>
            <a:endParaRPr lang="en-GB" sz="1200" b="0" i="0" u="none" strike="noStrike" baseline="0" dirty="0">
              <a:solidFill>
                <a:srgbClr val="000000"/>
              </a:solidFill>
              <a:latin typeface="Arial Rounded MT Bold" panose="020F0704030504030204" pitchFamily="34" charset="0"/>
            </a:endParaRPr>
          </a:p>
          <a:p>
            <a:r>
              <a:rPr lang="en-GB" sz="1800" b="0" i="0" u="none" strike="noStrike" baseline="0" dirty="0">
                <a:solidFill>
                  <a:srgbClr val="000000"/>
                </a:solidFill>
                <a:latin typeface="Arial Rounded MT Bold" panose="020F0704030504030204" pitchFamily="34" charset="0"/>
              </a:rPr>
              <a:t>Obesity can increase the risk of developing a pressure ulcer. </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The low density of blood vessels in fat tissue leads to compromised circulation. </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Obesity can also limit mobility, and these factors, together with the added pressure of extra weight, can lead to pressure damage</a:t>
            </a:r>
          </a:p>
          <a:p>
            <a:pPr marL="285750" indent="-285750">
              <a:buFont typeface="Arial" panose="020B0604020202020204" pitchFamily="34" charset="0"/>
              <a:buChar char="•"/>
            </a:pPr>
            <a:r>
              <a:rPr lang="en-GB" sz="1800" b="0" i="0" u="none" strike="noStrike" baseline="0" dirty="0">
                <a:solidFill>
                  <a:srgbClr val="000000"/>
                </a:solidFill>
                <a:latin typeface="Arial Rounded MT Bold" panose="020F0704030504030204" pitchFamily="34" charset="0"/>
              </a:rPr>
              <a:t>Consider need for bariatric equipment </a:t>
            </a:r>
          </a:p>
        </p:txBody>
      </p:sp>
    </p:spTree>
    <p:extLst>
      <p:ext uri="{BB962C8B-B14F-4D97-AF65-F5344CB8AC3E}">
        <p14:creationId xmlns:p14="http://schemas.microsoft.com/office/powerpoint/2010/main" val="2438431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9A9EA-03FE-8F4B-CCBB-65CD768466EF}"/>
              </a:ext>
            </a:extLst>
          </p:cNvPr>
          <p:cNvSpPr>
            <a:spLocks noGrp="1"/>
          </p:cNvSpPr>
          <p:nvPr>
            <p:ph type="title"/>
          </p:nvPr>
        </p:nvSpPr>
        <p:spPr/>
        <p:txBody>
          <a:bodyPr/>
          <a:lstStyle/>
          <a:p>
            <a:r>
              <a:rPr lang="en-GB"/>
              <a:t>Give Information</a:t>
            </a:r>
            <a:endParaRPr lang="en-GB" dirty="0"/>
          </a:p>
        </p:txBody>
      </p:sp>
      <p:sp>
        <p:nvSpPr>
          <p:cNvPr id="3" name="Content Placeholder 2">
            <a:extLst>
              <a:ext uri="{FF2B5EF4-FFF2-40B4-BE49-F238E27FC236}">
                <a16:creationId xmlns:a16="http://schemas.microsoft.com/office/drawing/2014/main" id="{C0987B0F-6CB7-B131-05DB-2A6BD391D30E}"/>
              </a:ext>
            </a:extLst>
          </p:cNvPr>
          <p:cNvSpPr>
            <a:spLocks noGrp="1"/>
          </p:cNvSpPr>
          <p:nvPr>
            <p:ph idx="1"/>
          </p:nvPr>
        </p:nvSpPr>
        <p:spPr>
          <a:xfrm>
            <a:off x="379828" y="1772817"/>
            <a:ext cx="8384344" cy="4104456"/>
          </a:xfrm>
        </p:spPr>
        <p:txBody>
          <a:bodyPr>
            <a:normAutofit fontScale="92500" lnSpcReduction="10000"/>
          </a:bodyPr>
          <a:lstStyle/>
          <a:p>
            <a:pPr algn="l"/>
            <a:endParaRPr lang="en-GB" sz="1800" b="0" i="0" u="none" strike="noStrike" baseline="0" dirty="0">
              <a:solidFill>
                <a:srgbClr val="000000"/>
              </a:solidFill>
              <a:latin typeface="Arial Rounded MT Bold" panose="020F0704030504030204" pitchFamily="34" charset="0"/>
            </a:endParaRPr>
          </a:p>
          <a:p>
            <a:r>
              <a:rPr lang="en-GB" sz="1800" b="0" i="0" u="none" strike="noStrike" baseline="0" dirty="0">
                <a:solidFill>
                  <a:srgbClr val="000000"/>
                </a:solidFill>
                <a:latin typeface="Arial Rounded MT Bold" panose="020F0704030504030204" pitchFamily="34" charset="0"/>
              </a:rPr>
              <a:t>Anyone who is assessed as being at risk of developing pressure ulcers should be given information on how to prevent them by a healthcare professional </a:t>
            </a:r>
          </a:p>
          <a:p>
            <a:r>
              <a:rPr lang="en-GB" sz="1800" b="0" i="0" u="none" strike="noStrike" baseline="0" dirty="0">
                <a:solidFill>
                  <a:srgbClr val="000000"/>
                </a:solidFill>
                <a:latin typeface="Arial Rounded MT Bold" panose="020F0704030504030204" pitchFamily="34" charset="0"/>
              </a:rPr>
              <a:t>The information should be given in a way that the person can understand and should cover: </a:t>
            </a:r>
          </a:p>
          <a:p>
            <a:r>
              <a:rPr lang="en-GB" sz="1800" b="0" i="0" u="none" strike="noStrike" baseline="0" dirty="0">
                <a:solidFill>
                  <a:srgbClr val="000000"/>
                </a:solidFill>
                <a:latin typeface="Arial Rounded MT Bold" panose="020F0704030504030204" pitchFamily="34" charset="0"/>
              </a:rPr>
              <a:t>What causes pressure ulcers </a:t>
            </a:r>
          </a:p>
          <a:p>
            <a:r>
              <a:rPr lang="en-GB" sz="1800" b="0" i="0" u="none" strike="noStrike" baseline="0" dirty="0">
                <a:solidFill>
                  <a:srgbClr val="000000"/>
                </a:solidFill>
                <a:latin typeface="Arial Rounded MT Bold" panose="020F0704030504030204" pitchFamily="34" charset="0"/>
              </a:rPr>
              <a:t>Early signs to look out for </a:t>
            </a:r>
          </a:p>
          <a:p>
            <a:r>
              <a:rPr lang="en-GB" sz="1800" b="0" i="0" u="none" strike="noStrike" baseline="0" dirty="0">
                <a:solidFill>
                  <a:srgbClr val="000000"/>
                </a:solidFill>
                <a:latin typeface="Arial Rounded MT Bold" panose="020F0704030504030204" pitchFamily="34" charset="0"/>
              </a:rPr>
              <a:t>How to prevent them:</a:t>
            </a:r>
          </a:p>
          <a:p>
            <a:r>
              <a:rPr lang="en-GB" sz="1800" b="0" i="0" u="none" strike="noStrike" baseline="0" dirty="0">
                <a:solidFill>
                  <a:srgbClr val="000000"/>
                </a:solidFill>
                <a:latin typeface="Arial Rounded MT Bold" panose="020F0704030504030204" pitchFamily="34" charset="0"/>
              </a:rPr>
              <a:t>Repositioning</a:t>
            </a:r>
          </a:p>
          <a:p>
            <a:r>
              <a:rPr lang="en-GB" sz="1800" b="0" i="0" u="none" strike="noStrike" baseline="0" dirty="0">
                <a:solidFill>
                  <a:srgbClr val="000000"/>
                </a:solidFill>
                <a:latin typeface="Arial Rounded MT Bold" panose="020F0704030504030204" pitchFamily="34" charset="0"/>
              </a:rPr>
              <a:t>Equipment</a:t>
            </a:r>
          </a:p>
          <a:p>
            <a:r>
              <a:rPr lang="en-GB" sz="1800" b="0" i="0" u="none" strike="noStrike" baseline="0" dirty="0">
                <a:solidFill>
                  <a:srgbClr val="000000"/>
                </a:solidFill>
                <a:latin typeface="Arial Rounded MT Bold" panose="020F0704030504030204" pitchFamily="34" charset="0"/>
              </a:rPr>
              <a:t>Good skin care &amp; protection from moisture from incontinence</a:t>
            </a:r>
          </a:p>
          <a:p>
            <a:r>
              <a:rPr lang="en-GB" sz="1800" b="0" i="0" u="none" strike="noStrike" baseline="0" dirty="0">
                <a:solidFill>
                  <a:srgbClr val="000000"/>
                </a:solidFill>
                <a:latin typeface="Arial Rounded MT Bold" panose="020F0704030504030204" pitchFamily="34" charset="0"/>
              </a:rPr>
              <a:t>Good nutrition &amp; hydration </a:t>
            </a:r>
          </a:p>
          <a:p>
            <a:r>
              <a:rPr lang="en-GB" sz="1800" b="0" i="0" u="none" strike="noStrike" baseline="0" dirty="0">
                <a:solidFill>
                  <a:srgbClr val="000000"/>
                </a:solidFill>
                <a:latin typeface="Arial Rounded MT Bold" panose="020F0704030504030204" pitchFamily="34" charset="0"/>
              </a:rPr>
              <a:t>The effect of having a pressure ulcer on the person’s health</a:t>
            </a:r>
          </a:p>
          <a:p>
            <a:pPr marL="0" indent="0">
              <a:buNone/>
            </a:pPr>
            <a:endParaRPr lang="en-GB" sz="1800" b="0" i="0" u="none" strike="noStrike" baseline="0" dirty="0">
              <a:solidFill>
                <a:srgbClr val="000000"/>
              </a:solidFill>
              <a:latin typeface="Arial Rounded MT Bold" panose="020F0704030504030204" pitchFamily="34" charset="0"/>
            </a:endParaRPr>
          </a:p>
        </p:txBody>
      </p:sp>
    </p:spTree>
    <p:extLst>
      <p:ext uri="{BB962C8B-B14F-4D97-AF65-F5344CB8AC3E}">
        <p14:creationId xmlns:p14="http://schemas.microsoft.com/office/powerpoint/2010/main" val="4328363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48DE6-9D35-31B2-F1D2-40EE7BA74064}"/>
              </a:ext>
            </a:extLst>
          </p:cNvPr>
          <p:cNvSpPr>
            <a:spLocks noGrp="1"/>
          </p:cNvSpPr>
          <p:nvPr>
            <p:ph type="title"/>
          </p:nvPr>
        </p:nvSpPr>
        <p:spPr/>
        <p:txBody>
          <a:bodyPr/>
          <a:lstStyle/>
          <a:p>
            <a:r>
              <a:rPr lang="en-GB" dirty="0"/>
              <a:t>Thanks for listening</a:t>
            </a:r>
          </a:p>
        </p:txBody>
      </p:sp>
      <p:pic>
        <p:nvPicPr>
          <p:cNvPr id="4" name="Picture 2">
            <a:extLst>
              <a:ext uri="{FF2B5EF4-FFF2-40B4-BE49-F238E27FC236}">
                <a16:creationId xmlns:a16="http://schemas.microsoft.com/office/drawing/2014/main" id="{4B2646B6-4102-1076-0AD9-77233A543D21}"/>
              </a:ext>
            </a:extLst>
          </p:cNvPr>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3147" t="20523" r="33287" b="22835"/>
          <a:stretch/>
        </p:blipFill>
        <p:spPr bwMode="auto">
          <a:xfrm>
            <a:off x="3491880" y="2427550"/>
            <a:ext cx="5515079" cy="2751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extLst>
              <a:ext uri="{FF2B5EF4-FFF2-40B4-BE49-F238E27FC236}">
                <a16:creationId xmlns:a16="http://schemas.microsoft.com/office/drawing/2014/main" id="{0AECFB4A-DC64-A117-6140-692CE40998E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43" t="13474" r="48604" b="17943"/>
          <a:stretch/>
        </p:blipFill>
        <p:spPr bwMode="auto">
          <a:xfrm>
            <a:off x="611559" y="1944966"/>
            <a:ext cx="2742285" cy="3716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873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495B3-7A48-D15E-25C5-7B94F69C1F5C}"/>
              </a:ext>
            </a:extLst>
          </p:cNvPr>
          <p:cNvSpPr>
            <a:spLocks noGrp="1"/>
          </p:cNvSpPr>
          <p:nvPr>
            <p:ph type="title"/>
          </p:nvPr>
        </p:nvSpPr>
        <p:spPr/>
        <p:txBody>
          <a:bodyPr/>
          <a:lstStyle/>
          <a:p>
            <a:r>
              <a:rPr lang="en-GB" dirty="0"/>
              <a:t>Cost</a:t>
            </a:r>
          </a:p>
        </p:txBody>
      </p:sp>
      <p:sp>
        <p:nvSpPr>
          <p:cNvPr id="3" name="Content Placeholder 2">
            <a:extLst>
              <a:ext uri="{FF2B5EF4-FFF2-40B4-BE49-F238E27FC236}">
                <a16:creationId xmlns:a16="http://schemas.microsoft.com/office/drawing/2014/main" id="{0877C904-1C31-2151-7123-3E4B350C5023}"/>
              </a:ext>
            </a:extLst>
          </p:cNvPr>
          <p:cNvSpPr>
            <a:spLocks noGrp="1"/>
          </p:cNvSpPr>
          <p:nvPr>
            <p:ph idx="1"/>
          </p:nvPr>
        </p:nvSpPr>
        <p:spPr/>
        <p:txBody>
          <a:bodyPr>
            <a:normAutofit fontScale="77500" lnSpcReduction="20000"/>
          </a:bodyPr>
          <a:lstStyle/>
          <a:p>
            <a:pPr marL="0" indent="0">
              <a:buNone/>
            </a:pPr>
            <a:r>
              <a:rPr lang="en-GB" sz="3200" b="0" i="0" u="none" strike="noStrike" baseline="0" dirty="0">
                <a:solidFill>
                  <a:srgbClr val="000000"/>
                </a:solidFill>
                <a:latin typeface="Arial Rounded MT Bold" panose="020F0704030504030204" pitchFamily="34" charset="0"/>
              </a:rPr>
              <a:t>Guest et al (2020) identified 0.4% of the total adult population have a pressure ulcer.</a:t>
            </a:r>
          </a:p>
          <a:p>
            <a:r>
              <a:rPr lang="en-GB" sz="3200" b="0" i="0" u="none" strike="noStrike" baseline="0" dirty="0">
                <a:solidFill>
                  <a:srgbClr val="000000"/>
                </a:solidFill>
                <a:latin typeface="Arial Rounded MT Bold" panose="020F0704030504030204" pitchFamily="34" charset="0"/>
              </a:rPr>
              <a:t>NHS spends more than £3.8 million every day, with an estimated cost of about £2 billion per annum</a:t>
            </a:r>
          </a:p>
          <a:p>
            <a:r>
              <a:rPr lang="en-GB" sz="3200" b="0" i="0" u="none" strike="noStrike" baseline="0" dirty="0">
                <a:solidFill>
                  <a:srgbClr val="000000"/>
                </a:solidFill>
                <a:latin typeface="Arial Rounded MT Bold" panose="020F0704030504030204" pitchFamily="34" charset="0"/>
              </a:rPr>
              <a:t>Litigation linked to pressure ulcers was reported to have increased by 43% in the NHS in 3 years (Stephenson, 2019). The cost of claims alone for 2017 –2018 was identified as over £20.8m.</a:t>
            </a:r>
          </a:p>
          <a:p>
            <a:r>
              <a:rPr lang="en-GB" sz="3200" dirty="0">
                <a:solidFill>
                  <a:srgbClr val="000000"/>
                </a:solidFill>
                <a:latin typeface="Arial Rounded MT Bold" panose="020F0704030504030204" pitchFamily="34" charset="0"/>
              </a:rPr>
              <a:t>Global incidence of pressure ulcers has increased by 42% since COVID</a:t>
            </a:r>
            <a:endParaRPr lang="en-GB" sz="3200" b="0" i="0" u="none" strike="noStrike" baseline="0" dirty="0">
              <a:solidFill>
                <a:srgbClr val="000000"/>
              </a:solidFill>
              <a:latin typeface="Arial Rounded MT Bold" panose="020F0704030504030204" pitchFamily="34" charset="0"/>
            </a:endParaRPr>
          </a:p>
          <a:p>
            <a:endParaRPr lang="en-GB" dirty="0"/>
          </a:p>
        </p:txBody>
      </p:sp>
    </p:spTree>
    <p:extLst>
      <p:ext uri="{BB962C8B-B14F-4D97-AF65-F5344CB8AC3E}">
        <p14:creationId xmlns:p14="http://schemas.microsoft.com/office/powerpoint/2010/main" val="2714842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A12C-3949-7A5C-4328-EF676FEB0259}"/>
              </a:ext>
            </a:extLst>
          </p:cNvPr>
          <p:cNvSpPr>
            <a:spLocks noGrp="1"/>
          </p:cNvSpPr>
          <p:nvPr>
            <p:ph type="title"/>
          </p:nvPr>
        </p:nvSpPr>
        <p:spPr/>
        <p:txBody>
          <a:bodyPr>
            <a:normAutofit fontScale="90000"/>
          </a:bodyPr>
          <a:lstStyle/>
          <a:p>
            <a:r>
              <a:rPr lang="en-GB" dirty="0"/>
              <a:t>Prevention is everyone’s business</a:t>
            </a:r>
          </a:p>
        </p:txBody>
      </p:sp>
      <p:sp>
        <p:nvSpPr>
          <p:cNvPr id="3" name="Content Placeholder 2">
            <a:extLst>
              <a:ext uri="{FF2B5EF4-FFF2-40B4-BE49-F238E27FC236}">
                <a16:creationId xmlns:a16="http://schemas.microsoft.com/office/drawing/2014/main" id="{53751706-FF0F-63A6-DAE5-61CE3FAB8AB7}"/>
              </a:ext>
            </a:extLst>
          </p:cNvPr>
          <p:cNvSpPr>
            <a:spLocks noGrp="1"/>
          </p:cNvSpPr>
          <p:nvPr>
            <p:ph idx="1"/>
          </p:nvPr>
        </p:nvSpPr>
        <p:spPr/>
        <p:txBody>
          <a:bodyPr>
            <a:normAutofit fontScale="92500" lnSpcReduction="10000"/>
          </a:bodyPr>
          <a:lstStyle/>
          <a:p>
            <a:r>
              <a:rPr lang="en-GB" dirty="0"/>
              <a:t>Nurses</a:t>
            </a:r>
          </a:p>
          <a:p>
            <a:r>
              <a:rPr lang="en-GB" dirty="0"/>
              <a:t>Therapists; Physio seeing a </a:t>
            </a:r>
            <a:r>
              <a:rPr lang="en-GB" dirty="0" err="1"/>
              <a:t>pt</a:t>
            </a:r>
            <a:r>
              <a:rPr lang="en-GB" dirty="0"/>
              <a:t> post CVA</a:t>
            </a:r>
            <a:br>
              <a:rPr lang="en-GB" dirty="0"/>
            </a:br>
            <a:r>
              <a:rPr lang="en-GB" dirty="0"/>
              <a:t>OT doing a seating assessment</a:t>
            </a:r>
          </a:p>
          <a:p>
            <a:r>
              <a:rPr lang="en-GB" dirty="0"/>
              <a:t>Dietician</a:t>
            </a:r>
          </a:p>
          <a:p>
            <a:r>
              <a:rPr lang="en-GB" dirty="0"/>
              <a:t>Primary Care most pts can get to the GP</a:t>
            </a:r>
          </a:p>
          <a:p>
            <a:r>
              <a:rPr lang="en-GB" dirty="0"/>
              <a:t>Falls Service</a:t>
            </a:r>
          </a:p>
          <a:p>
            <a:r>
              <a:rPr lang="en-GB" dirty="0"/>
              <a:t>111 giving advise</a:t>
            </a:r>
          </a:p>
          <a:p>
            <a:r>
              <a:rPr lang="en-GB" dirty="0"/>
              <a:t>Paramedics</a:t>
            </a:r>
          </a:p>
          <a:p>
            <a:endParaRPr lang="en-GB" dirty="0"/>
          </a:p>
          <a:p>
            <a:endParaRPr lang="en-GB" dirty="0"/>
          </a:p>
          <a:p>
            <a:endParaRPr lang="en-GB" dirty="0"/>
          </a:p>
        </p:txBody>
      </p:sp>
    </p:spTree>
    <p:extLst>
      <p:ext uri="{BB962C8B-B14F-4D97-AF65-F5344CB8AC3E}">
        <p14:creationId xmlns:p14="http://schemas.microsoft.com/office/powerpoint/2010/main" val="2415659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E489-3191-58C1-E02A-7DFA3907B986}"/>
              </a:ext>
            </a:extLst>
          </p:cNvPr>
          <p:cNvSpPr>
            <a:spLocks noGrp="1"/>
          </p:cNvSpPr>
          <p:nvPr>
            <p:ph type="title"/>
          </p:nvPr>
        </p:nvSpPr>
        <p:spPr/>
        <p:txBody>
          <a:bodyPr/>
          <a:lstStyle/>
          <a:p>
            <a:r>
              <a:rPr lang="en-GB" dirty="0"/>
              <a:t>Risk Factors</a:t>
            </a:r>
          </a:p>
        </p:txBody>
      </p:sp>
      <p:pic>
        <p:nvPicPr>
          <p:cNvPr id="6" name="Content Placeholder 5">
            <a:extLst>
              <a:ext uri="{FF2B5EF4-FFF2-40B4-BE49-F238E27FC236}">
                <a16:creationId xmlns:a16="http://schemas.microsoft.com/office/drawing/2014/main" id="{6EEF52F2-C93C-F853-1C8E-AF032B6D5638}"/>
              </a:ext>
            </a:extLst>
          </p:cNvPr>
          <p:cNvPicPr>
            <a:picLocks noGrp="1" noChangeAspect="1"/>
          </p:cNvPicPr>
          <p:nvPr>
            <p:ph idx="1"/>
          </p:nvPr>
        </p:nvPicPr>
        <p:blipFill>
          <a:blip r:embed="rId3"/>
          <a:stretch>
            <a:fillRect/>
          </a:stretch>
        </p:blipFill>
        <p:spPr>
          <a:xfrm>
            <a:off x="831208" y="1801274"/>
            <a:ext cx="1060498" cy="1424701"/>
          </a:xfrm>
        </p:spPr>
      </p:pic>
      <p:pic>
        <p:nvPicPr>
          <p:cNvPr id="8" name="Picture 7">
            <a:extLst>
              <a:ext uri="{FF2B5EF4-FFF2-40B4-BE49-F238E27FC236}">
                <a16:creationId xmlns:a16="http://schemas.microsoft.com/office/drawing/2014/main" id="{CDAA38BA-3357-14CE-6047-E5DC200616DA}"/>
              </a:ext>
            </a:extLst>
          </p:cNvPr>
          <p:cNvPicPr>
            <a:picLocks noChangeAspect="1"/>
          </p:cNvPicPr>
          <p:nvPr/>
        </p:nvPicPr>
        <p:blipFill>
          <a:blip r:embed="rId4"/>
          <a:stretch>
            <a:fillRect/>
          </a:stretch>
        </p:blipFill>
        <p:spPr>
          <a:xfrm>
            <a:off x="2850195" y="1993212"/>
            <a:ext cx="1174964" cy="1143000"/>
          </a:xfrm>
          <a:prstGeom prst="rect">
            <a:avLst/>
          </a:prstGeom>
        </p:spPr>
      </p:pic>
      <p:pic>
        <p:nvPicPr>
          <p:cNvPr id="10" name="Picture 9">
            <a:extLst>
              <a:ext uri="{FF2B5EF4-FFF2-40B4-BE49-F238E27FC236}">
                <a16:creationId xmlns:a16="http://schemas.microsoft.com/office/drawing/2014/main" id="{6F76E229-3714-2E61-D182-103308C854B6}"/>
              </a:ext>
            </a:extLst>
          </p:cNvPr>
          <p:cNvPicPr>
            <a:picLocks noChangeAspect="1"/>
          </p:cNvPicPr>
          <p:nvPr/>
        </p:nvPicPr>
        <p:blipFill>
          <a:blip r:embed="rId5"/>
          <a:stretch>
            <a:fillRect/>
          </a:stretch>
        </p:blipFill>
        <p:spPr>
          <a:xfrm>
            <a:off x="4788024" y="2113581"/>
            <a:ext cx="1224643" cy="902262"/>
          </a:xfrm>
          <a:prstGeom prst="rect">
            <a:avLst/>
          </a:prstGeom>
        </p:spPr>
      </p:pic>
      <p:pic>
        <p:nvPicPr>
          <p:cNvPr id="12" name="Picture 11">
            <a:extLst>
              <a:ext uri="{FF2B5EF4-FFF2-40B4-BE49-F238E27FC236}">
                <a16:creationId xmlns:a16="http://schemas.microsoft.com/office/drawing/2014/main" id="{CB0A936B-1318-50D5-D6FD-A54558572300}"/>
              </a:ext>
            </a:extLst>
          </p:cNvPr>
          <p:cNvPicPr>
            <a:picLocks noChangeAspect="1"/>
          </p:cNvPicPr>
          <p:nvPr/>
        </p:nvPicPr>
        <p:blipFill>
          <a:blip r:embed="rId6"/>
          <a:stretch>
            <a:fillRect/>
          </a:stretch>
        </p:blipFill>
        <p:spPr>
          <a:xfrm>
            <a:off x="6904174" y="2019160"/>
            <a:ext cx="1174965" cy="1486126"/>
          </a:xfrm>
          <a:prstGeom prst="rect">
            <a:avLst/>
          </a:prstGeom>
        </p:spPr>
      </p:pic>
      <p:pic>
        <p:nvPicPr>
          <p:cNvPr id="14" name="Picture 13">
            <a:extLst>
              <a:ext uri="{FF2B5EF4-FFF2-40B4-BE49-F238E27FC236}">
                <a16:creationId xmlns:a16="http://schemas.microsoft.com/office/drawing/2014/main" id="{62F325E6-8227-DD0F-E6D3-7DF4551156A2}"/>
              </a:ext>
            </a:extLst>
          </p:cNvPr>
          <p:cNvPicPr>
            <a:picLocks noChangeAspect="1"/>
          </p:cNvPicPr>
          <p:nvPr/>
        </p:nvPicPr>
        <p:blipFill>
          <a:blip r:embed="rId7"/>
          <a:stretch>
            <a:fillRect/>
          </a:stretch>
        </p:blipFill>
        <p:spPr>
          <a:xfrm>
            <a:off x="7206081" y="4005064"/>
            <a:ext cx="898072" cy="2067515"/>
          </a:xfrm>
          <a:prstGeom prst="rect">
            <a:avLst/>
          </a:prstGeom>
        </p:spPr>
      </p:pic>
      <p:pic>
        <p:nvPicPr>
          <p:cNvPr id="16" name="Picture 15">
            <a:extLst>
              <a:ext uri="{FF2B5EF4-FFF2-40B4-BE49-F238E27FC236}">
                <a16:creationId xmlns:a16="http://schemas.microsoft.com/office/drawing/2014/main" id="{20FB9A77-00B6-A382-3C2F-3D79ED0A63B3}"/>
              </a:ext>
            </a:extLst>
          </p:cNvPr>
          <p:cNvPicPr>
            <a:picLocks noChangeAspect="1"/>
          </p:cNvPicPr>
          <p:nvPr/>
        </p:nvPicPr>
        <p:blipFill>
          <a:blip r:embed="rId8"/>
          <a:stretch>
            <a:fillRect/>
          </a:stretch>
        </p:blipFill>
        <p:spPr>
          <a:xfrm>
            <a:off x="5613891" y="4033980"/>
            <a:ext cx="797552" cy="1728238"/>
          </a:xfrm>
          <a:prstGeom prst="rect">
            <a:avLst/>
          </a:prstGeom>
        </p:spPr>
      </p:pic>
      <p:pic>
        <p:nvPicPr>
          <p:cNvPr id="20" name="Picture 19">
            <a:extLst>
              <a:ext uri="{FF2B5EF4-FFF2-40B4-BE49-F238E27FC236}">
                <a16:creationId xmlns:a16="http://schemas.microsoft.com/office/drawing/2014/main" id="{F949690C-4087-4DE7-E36E-BE6BA46CE973}"/>
              </a:ext>
            </a:extLst>
          </p:cNvPr>
          <p:cNvPicPr>
            <a:picLocks noChangeAspect="1"/>
          </p:cNvPicPr>
          <p:nvPr/>
        </p:nvPicPr>
        <p:blipFill>
          <a:blip r:embed="rId9"/>
          <a:stretch>
            <a:fillRect/>
          </a:stretch>
        </p:blipFill>
        <p:spPr>
          <a:xfrm>
            <a:off x="2850194" y="4033981"/>
            <a:ext cx="1951939" cy="1600494"/>
          </a:xfrm>
          <a:prstGeom prst="rect">
            <a:avLst/>
          </a:prstGeom>
        </p:spPr>
      </p:pic>
      <p:pic>
        <p:nvPicPr>
          <p:cNvPr id="22" name="Picture 21">
            <a:extLst>
              <a:ext uri="{FF2B5EF4-FFF2-40B4-BE49-F238E27FC236}">
                <a16:creationId xmlns:a16="http://schemas.microsoft.com/office/drawing/2014/main" id="{41B31679-7B5B-7C3F-5BF7-81C983B4ABF9}"/>
              </a:ext>
            </a:extLst>
          </p:cNvPr>
          <p:cNvPicPr>
            <a:picLocks noChangeAspect="1"/>
          </p:cNvPicPr>
          <p:nvPr/>
        </p:nvPicPr>
        <p:blipFill>
          <a:blip r:embed="rId10"/>
          <a:stretch>
            <a:fillRect/>
          </a:stretch>
        </p:blipFill>
        <p:spPr>
          <a:xfrm>
            <a:off x="242949" y="3642824"/>
            <a:ext cx="2237015" cy="2217218"/>
          </a:xfrm>
          <a:prstGeom prst="rect">
            <a:avLst/>
          </a:prstGeom>
        </p:spPr>
      </p:pic>
      <p:pic>
        <p:nvPicPr>
          <p:cNvPr id="26" name="Picture 25">
            <a:extLst>
              <a:ext uri="{FF2B5EF4-FFF2-40B4-BE49-F238E27FC236}">
                <a16:creationId xmlns:a16="http://schemas.microsoft.com/office/drawing/2014/main" id="{A5B6464A-8C80-5859-CD61-BB82215B4BA1}"/>
              </a:ext>
            </a:extLst>
          </p:cNvPr>
          <p:cNvPicPr>
            <a:picLocks noChangeAspect="1"/>
          </p:cNvPicPr>
          <p:nvPr/>
        </p:nvPicPr>
        <p:blipFill>
          <a:blip r:embed="rId11"/>
          <a:stretch>
            <a:fillRect/>
          </a:stretch>
        </p:blipFill>
        <p:spPr>
          <a:xfrm>
            <a:off x="3951558" y="3136212"/>
            <a:ext cx="819163" cy="773513"/>
          </a:xfrm>
          <a:prstGeom prst="rect">
            <a:avLst/>
          </a:prstGeom>
        </p:spPr>
      </p:pic>
    </p:spTree>
    <p:extLst>
      <p:ext uri="{BB962C8B-B14F-4D97-AF65-F5344CB8AC3E}">
        <p14:creationId xmlns:p14="http://schemas.microsoft.com/office/powerpoint/2010/main" val="452841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E29CD-73E4-AFFE-D908-8B8D49B9671D}"/>
              </a:ext>
            </a:extLst>
          </p:cNvPr>
          <p:cNvSpPr>
            <a:spLocks noGrp="1"/>
          </p:cNvSpPr>
          <p:nvPr>
            <p:ph type="title"/>
          </p:nvPr>
        </p:nvSpPr>
        <p:spPr/>
        <p:txBody>
          <a:bodyPr/>
          <a:lstStyle/>
          <a:p>
            <a:r>
              <a:rPr lang="en-GB" dirty="0"/>
              <a:t>Risk assessment tools</a:t>
            </a:r>
          </a:p>
        </p:txBody>
      </p:sp>
      <p:pic>
        <p:nvPicPr>
          <p:cNvPr id="9" name="Picture 8">
            <a:extLst>
              <a:ext uri="{FF2B5EF4-FFF2-40B4-BE49-F238E27FC236}">
                <a16:creationId xmlns:a16="http://schemas.microsoft.com/office/drawing/2014/main" id="{38439EF7-8AB1-B8C2-0DBA-420F2CE4DD02}"/>
              </a:ext>
            </a:extLst>
          </p:cNvPr>
          <p:cNvPicPr>
            <a:picLocks noChangeAspect="1"/>
          </p:cNvPicPr>
          <p:nvPr/>
        </p:nvPicPr>
        <p:blipFill>
          <a:blip r:embed="rId3"/>
          <a:stretch>
            <a:fillRect/>
          </a:stretch>
        </p:blipFill>
        <p:spPr>
          <a:xfrm>
            <a:off x="9036496" y="1659439"/>
            <a:ext cx="45719" cy="5194910"/>
          </a:xfrm>
          <a:prstGeom prst="rect">
            <a:avLst/>
          </a:prstGeom>
        </p:spPr>
      </p:pic>
      <p:sp>
        <p:nvSpPr>
          <p:cNvPr id="6" name="Content Placeholder 5">
            <a:extLst>
              <a:ext uri="{FF2B5EF4-FFF2-40B4-BE49-F238E27FC236}">
                <a16:creationId xmlns:a16="http://schemas.microsoft.com/office/drawing/2014/main" id="{D5836445-C308-1545-33D7-E34B2B5408A1}"/>
              </a:ext>
            </a:extLst>
          </p:cNvPr>
          <p:cNvSpPr>
            <a:spLocks noGrp="1"/>
          </p:cNvSpPr>
          <p:nvPr>
            <p:ph idx="1"/>
          </p:nvPr>
        </p:nvSpPr>
        <p:spPr/>
        <p:txBody>
          <a:bodyPr/>
          <a:lstStyle/>
          <a:p>
            <a:r>
              <a:rPr lang="en-GB" dirty="0"/>
              <a:t>Purpose T </a:t>
            </a:r>
          </a:p>
          <a:p>
            <a:r>
              <a:rPr lang="en-GB" dirty="0"/>
              <a:t>Screen all patients within 6 hours for inpatients.</a:t>
            </a:r>
          </a:p>
          <a:p>
            <a:r>
              <a:rPr lang="en-GB" dirty="0"/>
              <a:t>On first contact in the community.</a:t>
            </a:r>
          </a:p>
        </p:txBody>
      </p:sp>
      <p:pic>
        <p:nvPicPr>
          <p:cNvPr id="1026" name="Picture 2" descr="The development of a Pressure Ulcer ...">
            <a:extLst>
              <a:ext uri="{FF2B5EF4-FFF2-40B4-BE49-F238E27FC236}">
                <a16:creationId xmlns:a16="http://schemas.microsoft.com/office/drawing/2014/main" id="{36ABADB7-680C-C45D-29B3-8BA6AEC3BC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0533" y="2924944"/>
            <a:ext cx="2211115" cy="3560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79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3374-3CA4-45B8-BA3D-8F994A4E28D1}"/>
              </a:ext>
            </a:extLst>
          </p:cNvPr>
          <p:cNvSpPr>
            <a:spLocks noGrp="1"/>
          </p:cNvSpPr>
          <p:nvPr>
            <p:ph type="title"/>
          </p:nvPr>
        </p:nvSpPr>
        <p:spPr/>
        <p:txBody>
          <a:bodyPr/>
          <a:lstStyle/>
          <a:p>
            <a:r>
              <a:rPr lang="en-GB" dirty="0"/>
              <a:t>Skin inspection</a:t>
            </a:r>
          </a:p>
        </p:txBody>
      </p:sp>
      <p:pic>
        <p:nvPicPr>
          <p:cNvPr id="5" name="Content Placeholder 4">
            <a:extLst>
              <a:ext uri="{FF2B5EF4-FFF2-40B4-BE49-F238E27FC236}">
                <a16:creationId xmlns:a16="http://schemas.microsoft.com/office/drawing/2014/main" id="{1A4925CF-EBC0-CE43-3BB0-264600BD0A5A}"/>
              </a:ext>
            </a:extLst>
          </p:cNvPr>
          <p:cNvPicPr>
            <a:picLocks noGrp="1" noChangeAspect="1"/>
          </p:cNvPicPr>
          <p:nvPr>
            <p:ph idx="1"/>
          </p:nvPr>
        </p:nvPicPr>
        <p:blipFill>
          <a:blip r:embed="rId3"/>
          <a:stretch>
            <a:fillRect/>
          </a:stretch>
        </p:blipFill>
        <p:spPr>
          <a:xfrm>
            <a:off x="755576" y="1916832"/>
            <a:ext cx="7305198" cy="3995712"/>
          </a:xfrm>
        </p:spPr>
      </p:pic>
    </p:spTree>
    <p:extLst>
      <p:ext uri="{BB962C8B-B14F-4D97-AF65-F5344CB8AC3E}">
        <p14:creationId xmlns:p14="http://schemas.microsoft.com/office/powerpoint/2010/main" val="738466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3374-3CA4-45B8-BA3D-8F994A4E28D1}"/>
              </a:ext>
            </a:extLst>
          </p:cNvPr>
          <p:cNvSpPr>
            <a:spLocks noGrp="1"/>
          </p:cNvSpPr>
          <p:nvPr>
            <p:ph type="title"/>
          </p:nvPr>
        </p:nvSpPr>
        <p:spPr/>
        <p:txBody>
          <a:bodyPr/>
          <a:lstStyle/>
          <a:p>
            <a:r>
              <a:rPr lang="en-GB" dirty="0"/>
              <a:t>What to look for</a:t>
            </a:r>
          </a:p>
        </p:txBody>
      </p:sp>
      <p:sp>
        <p:nvSpPr>
          <p:cNvPr id="4" name="Content Placeholder 3">
            <a:extLst>
              <a:ext uri="{FF2B5EF4-FFF2-40B4-BE49-F238E27FC236}">
                <a16:creationId xmlns:a16="http://schemas.microsoft.com/office/drawing/2014/main" id="{7B2A6C29-56E0-2933-95A2-BF9AE6F39282}"/>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9EE38D41-1E03-AA4F-BEE0-77EB3EAF13E1}"/>
              </a:ext>
            </a:extLst>
          </p:cNvPr>
          <p:cNvPicPr>
            <a:picLocks noChangeAspect="1"/>
          </p:cNvPicPr>
          <p:nvPr/>
        </p:nvPicPr>
        <p:blipFill>
          <a:blip r:embed="rId3"/>
          <a:stretch>
            <a:fillRect/>
          </a:stretch>
        </p:blipFill>
        <p:spPr>
          <a:xfrm>
            <a:off x="539552" y="1417638"/>
            <a:ext cx="7222092" cy="54282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2128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6566</TotalTime>
  <Words>2187</Words>
  <Application>Microsoft Office PowerPoint</Application>
  <PresentationFormat>On-screen Show (4:3)</PresentationFormat>
  <Paragraphs>228</Paragraphs>
  <Slides>37</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Arial Rounded MT Bold</vt:lpstr>
      <vt:lpstr>Calibri</vt:lpstr>
      <vt:lpstr>Calibri Light</vt:lpstr>
      <vt:lpstr>Georgia</vt:lpstr>
      <vt:lpstr>Office Theme</vt:lpstr>
      <vt:lpstr>1_Office Theme</vt:lpstr>
      <vt:lpstr>Pressure Ulcer Prevention</vt:lpstr>
      <vt:lpstr>PowerPoint Presentation</vt:lpstr>
      <vt:lpstr>Definition</vt:lpstr>
      <vt:lpstr>Cost</vt:lpstr>
      <vt:lpstr>Prevention is everyone’s business</vt:lpstr>
      <vt:lpstr>Risk Factors</vt:lpstr>
      <vt:lpstr>Risk assessment tools</vt:lpstr>
      <vt:lpstr>Skin inspection</vt:lpstr>
      <vt:lpstr>What to look for</vt:lpstr>
      <vt:lpstr>Skin Inspection  Identifying Pressure Ulcers</vt:lpstr>
      <vt:lpstr>Pressure Ulcer Categories</vt:lpstr>
      <vt:lpstr> Category 1  Non-blanchable erythema of intact skin   </vt:lpstr>
      <vt:lpstr>Category 2  Partial-thickness skin loss with exposed dermis  </vt:lpstr>
      <vt:lpstr>Category 3  Full-thickness skin loss  </vt:lpstr>
      <vt:lpstr>Formally Unstageable</vt:lpstr>
      <vt:lpstr>Category 4</vt:lpstr>
      <vt:lpstr>Deep Tissue Injury (DTI)</vt:lpstr>
      <vt:lpstr>Device Related Pressure Ulcer</vt:lpstr>
      <vt:lpstr>SURFACE</vt:lpstr>
      <vt:lpstr>Support Surface</vt:lpstr>
      <vt:lpstr>Pressure Reducing</vt:lpstr>
      <vt:lpstr>Pressure relieving</vt:lpstr>
      <vt:lpstr>KEEP MOVING</vt:lpstr>
      <vt:lpstr>INCONTINENCE (MASD)</vt:lpstr>
      <vt:lpstr>Pressure or moisture? -or combination</vt:lpstr>
      <vt:lpstr>Types of MASD</vt:lpstr>
      <vt:lpstr>Management requirements</vt:lpstr>
      <vt:lpstr>Pressure or Moisture</vt:lpstr>
      <vt:lpstr>Top Tips</vt:lpstr>
      <vt:lpstr>PowerPoint Presentation</vt:lpstr>
      <vt:lpstr>Nutrition and Hydration</vt:lpstr>
      <vt:lpstr>Nutrition</vt:lpstr>
      <vt:lpstr>Hydration</vt:lpstr>
      <vt:lpstr>Top tips</vt:lpstr>
      <vt:lpstr>PowerPoint Presentation</vt:lpstr>
      <vt:lpstr>Give Information</vt:lpstr>
      <vt:lpstr>Thanks for listening</vt:lpstr>
    </vt:vector>
  </TitlesOfParts>
  <Company>Birmingham Community Healthcare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Minott Michelle</dc:creator>
  <cp:lastModifiedBy>OKEEFFE, Lydia (BIRMINGHAM COMMUNITY HEALTHCARE NHS FOUNDATION TRUST)</cp:lastModifiedBy>
  <cp:revision>31</cp:revision>
  <dcterms:created xsi:type="dcterms:W3CDTF">2018-06-20T13:53:12Z</dcterms:created>
  <dcterms:modified xsi:type="dcterms:W3CDTF">2024-08-04T16:44:56Z</dcterms:modified>
</cp:coreProperties>
</file>