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61" r:id="rId4"/>
    <p:sldId id="258" r:id="rId5"/>
    <p:sldId id="259" r:id="rId6"/>
    <p:sldId id="260" r:id="rId7"/>
    <p:sldId id="262" r:id="rId8"/>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E4D3-C6DD-054B-1983-9CAC91F8159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FC2BC61F-D6DA-B3F2-D1F4-54C703BAE8D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DCEA6454-C013-5D99-0E82-951ADF1E20E0}"/>
              </a:ext>
            </a:extLst>
          </p:cNvPr>
          <p:cNvSpPr txBox="1">
            <a:spLocks noGrp="1"/>
          </p:cNvSpPr>
          <p:nvPr>
            <p:ph type="dt" sz="half" idx="7"/>
          </p:nvPr>
        </p:nvSpPr>
        <p:spPr/>
        <p:txBody>
          <a:bodyPr/>
          <a:lstStyle>
            <a:lvl1pPr>
              <a:defRPr/>
            </a:lvl1pPr>
          </a:lstStyle>
          <a:p>
            <a:pPr lvl="0"/>
            <a:fld id="{9775728B-720B-4C92-A5D2-31AE340B2F18}" type="datetime1">
              <a:rPr lang="en-GB"/>
              <a:pPr lvl="0"/>
              <a:t>12/05/2025</a:t>
            </a:fld>
            <a:endParaRPr lang="en-GB"/>
          </a:p>
        </p:txBody>
      </p:sp>
      <p:sp>
        <p:nvSpPr>
          <p:cNvPr id="5" name="Footer Placeholder 4">
            <a:extLst>
              <a:ext uri="{FF2B5EF4-FFF2-40B4-BE49-F238E27FC236}">
                <a16:creationId xmlns:a16="http://schemas.microsoft.com/office/drawing/2014/main" id="{70E43E87-DA7B-9C0E-2DC3-002DA71110D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1FFDBD5-97B5-35A0-E11F-D2B8B787372E}"/>
              </a:ext>
            </a:extLst>
          </p:cNvPr>
          <p:cNvSpPr txBox="1">
            <a:spLocks noGrp="1"/>
          </p:cNvSpPr>
          <p:nvPr>
            <p:ph type="sldNum" sz="quarter" idx="8"/>
          </p:nvPr>
        </p:nvSpPr>
        <p:spPr/>
        <p:txBody>
          <a:bodyPr/>
          <a:lstStyle>
            <a:lvl1pPr>
              <a:defRPr/>
            </a:lvl1pPr>
          </a:lstStyle>
          <a:p>
            <a:pPr lvl="0"/>
            <a:fld id="{BD6619B5-E8C8-4E73-852C-1F1CE4212EE6}" type="slidenum">
              <a:t>‹#›</a:t>
            </a:fld>
            <a:endParaRPr lang="en-GB"/>
          </a:p>
        </p:txBody>
      </p:sp>
    </p:spTree>
    <p:extLst>
      <p:ext uri="{BB962C8B-B14F-4D97-AF65-F5344CB8AC3E}">
        <p14:creationId xmlns:p14="http://schemas.microsoft.com/office/powerpoint/2010/main" val="3580961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8617-F677-BA21-DAC0-52566A7D7390}"/>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DD984EFF-CFC1-40C2-E588-9627A248884D}"/>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8FC4E-B3A3-6990-042A-B936DBC419F6}"/>
              </a:ext>
            </a:extLst>
          </p:cNvPr>
          <p:cNvSpPr txBox="1">
            <a:spLocks noGrp="1"/>
          </p:cNvSpPr>
          <p:nvPr>
            <p:ph type="dt" sz="half" idx="7"/>
          </p:nvPr>
        </p:nvSpPr>
        <p:spPr/>
        <p:txBody>
          <a:bodyPr/>
          <a:lstStyle>
            <a:lvl1pPr>
              <a:defRPr/>
            </a:lvl1pPr>
          </a:lstStyle>
          <a:p>
            <a:pPr lvl="0"/>
            <a:fld id="{8780DD91-08AA-4F31-8910-97774EFBDAA9}" type="datetime1">
              <a:rPr lang="en-GB"/>
              <a:pPr lvl="0"/>
              <a:t>12/05/2025</a:t>
            </a:fld>
            <a:endParaRPr lang="en-GB"/>
          </a:p>
        </p:txBody>
      </p:sp>
      <p:sp>
        <p:nvSpPr>
          <p:cNvPr id="5" name="Footer Placeholder 4">
            <a:extLst>
              <a:ext uri="{FF2B5EF4-FFF2-40B4-BE49-F238E27FC236}">
                <a16:creationId xmlns:a16="http://schemas.microsoft.com/office/drawing/2014/main" id="{71041B29-19F8-312F-675F-7E74B65A35A1}"/>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D708ED3-AD8D-378D-0810-2C493ABE4126}"/>
              </a:ext>
            </a:extLst>
          </p:cNvPr>
          <p:cNvSpPr txBox="1">
            <a:spLocks noGrp="1"/>
          </p:cNvSpPr>
          <p:nvPr>
            <p:ph type="sldNum" sz="quarter" idx="8"/>
          </p:nvPr>
        </p:nvSpPr>
        <p:spPr/>
        <p:txBody>
          <a:bodyPr/>
          <a:lstStyle>
            <a:lvl1pPr>
              <a:defRPr/>
            </a:lvl1pPr>
          </a:lstStyle>
          <a:p>
            <a:pPr lvl="0"/>
            <a:fld id="{D17EB135-62F2-494C-8BCF-7D6DC2E1D86E}" type="slidenum">
              <a:t>‹#›</a:t>
            </a:fld>
            <a:endParaRPr lang="en-GB"/>
          </a:p>
        </p:txBody>
      </p:sp>
    </p:spTree>
    <p:extLst>
      <p:ext uri="{BB962C8B-B14F-4D97-AF65-F5344CB8AC3E}">
        <p14:creationId xmlns:p14="http://schemas.microsoft.com/office/powerpoint/2010/main" val="4135065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246155-8E24-876E-2BE0-E6A4B0DFF210}"/>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877354A2-F0D0-BDCF-73A1-87E118E6D877}"/>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742B11-EFB5-4AA0-AE0F-9F2A31999675}"/>
              </a:ext>
            </a:extLst>
          </p:cNvPr>
          <p:cNvSpPr txBox="1">
            <a:spLocks noGrp="1"/>
          </p:cNvSpPr>
          <p:nvPr>
            <p:ph type="dt" sz="half" idx="7"/>
          </p:nvPr>
        </p:nvSpPr>
        <p:spPr/>
        <p:txBody>
          <a:bodyPr/>
          <a:lstStyle>
            <a:lvl1pPr>
              <a:defRPr/>
            </a:lvl1pPr>
          </a:lstStyle>
          <a:p>
            <a:pPr lvl="0"/>
            <a:fld id="{656B90F5-2D50-43ED-BA81-08F26B80BF0F}" type="datetime1">
              <a:rPr lang="en-GB"/>
              <a:pPr lvl="0"/>
              <a:t>12/05/2025</a:t>
            </a:fld>
            <a:endParaRPr lang="en-GB"/>
          </a:p>
        </p:txBody>
      </p:sp>
      <p:sp>
        <p:nvSpPr>
          <p:cNvPr id="5" name="Footer Placeholder 4">
            <a:extLst>
              <a:ext uri="{FF2B5EF4-FFF2-40B4-BE49-F238E27FC236}">
                <a16:creationId xmlns:a16="http://schemas.microsoft.com/office/drawing/2014/main" id="{14D90D7F-CF7B-1771-840C-2018AFA7A4E4}"/>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D148B428-FED5-B4E3-12E2-CE898B090C5E}"/>
              </a:ext>
            </a:extLst>
          </p:cNvPr>
          <p:cNvSpPr txBox="1">
            <a:spLocks noGrp="1"/>
          </p:cNvSpPr>
          <p:nvPr>
            <p:ph type="sldNum" sz="quarter" idx="8"/>
          </p:nvPr>
        </p:nvSpPr>
        <p:spPr/>
        <p:txBody>
          <a:bodyPr/>
          <a:lstStyle>
            <a:lvl1pPr>
              <a:defRPr/>
            </a:lvl1pPr>
          </a:lstStyle>
          <a:p>
            <a:pPr lvl="0"/>
            <a:fld id="{993500A0-E5FC-44B9-AC10-27A469DBFC45}" type="slidenum">
              <a:t>‹#›</a:t>
            </a:fld>
            <a:endParaRPr lang="en-GB"/>
          </a:p>
        </p:txBody>
      </p:sp>
    </p:spTree>
    <p:extLst>
      <p:ext uri="{BB962C8B-B14F-4D97-AF65-F5344CB8AC3E}">
        <p14:creationId xmlns:p14="http://schemas.microsoft.com/office/powerpoint/2010/main" val="4140050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BA320-61E1-192E-3A24-E3B68A71E323}"/>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D2BBC8DE-ED54-D4B8-93D3-6DF65EDEF6D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268D44-4F23-6A12-B72A-E3FD67C406B8}"/>
              </a:ext>
            </a:extLst>
          </p:cNvPr>
          <p:cNvSpPr txBox="1">
            <a:spLocks noGrp="1"/>
          </p:cNvSpPr>
          <p:nvPr>
            <p:ph type="dt" sz="half" idx="7"/>
          </p:nvPr>
        </p:nvSpPr>
        <p:spPr/>
        <p:txBody>
          <a:bodyPr/>
          <a:lstStyle>
            <a:lvl1pPr>
              <a:defRPr/>
            </a:lvl1pPr>
          </a:lstStyle>
          <a:p>
            <a:pPr lvl="0"/>
            <a:fld id="{09A95A9A-6D7D-4D5B-A06A-2F15ADB4146A}" type="datetime1">
              <a:rPr lang="en-GB"/>
              <a:pPr lvl="0"/>
              <a:t>12/05/2025</a:t>
            </a:fld>
            <a:endParaRPr lang="en-GB"/>
          </a:p>
        </p:txBody>
      </p:sp>
      <p:sp>
        <p:nvSpPr>
          <p:cNvPr id="5" name="Footer Placeholder 4">
            <a:extLst>
              <a:ext uri="{FF2B5EF4-FFF2-40B4-BE49-F238E27FC236}">
                <a16:creationId xmlns:a16="http://schemas.microsoft.com/office/drawing/2014/main" id="{A8577101-6A69-0578-4FCA-3153D5AC8618}"/>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8E625C7E-3383-0FD1-04B7-F69DA0FDEFFB}"/>
              </a:ext>
            </a:extLst>
          </p:cNvPr>
          <p:cNvSpPr txBox="1">
            <a:spLocks noGrp="1"/>
          </p:cNvSpPr>
          <p:nvPr>
            <p:ph type="sldNum" sz="quarter" idx="8"/>
          </p:nvPr>
        </p:nvSpPr>
        <p:spPr/>
        <p:txBody>
          <a:bodyPr/>
          <a:lstStyle>
            <a:lvl1pPr>
              <a:defRPr/>
            </a:lvl1pPr>
          </a:lstStyle>
          <a:p>
            <a:pPr lvl="0"/>
            <a:fld id="{7D2AA9F0-92C4-4F58-8765-3A35450DEA16}" type="slidenum">
              <a:t>‹#›</a:t>
            </a:fld>
            <a:endParaRPr lang="en-GB"/>
          </a:p>
        </p:txBody>
      </p:sp>
    </p:spTree>
    <p:extLst>
      <p:ext uri="{BB962C8B-B14F-4D97-AF65-F5344CB8AC3E}">
        <p14:creationId xmlns:p14="http://schemas.microsoft.com/office/powerpoint/2010/main" val="81215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0EC21-B1BC-963D-7622-5546D731D6CA}"/>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320E1C29-856C-96A7-17EB-7E08D4969981}"/>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B98C2D67-82D8-B103-95DB-2D63E60B8CCD}"/>
              </a:ext>
            </a:extLst>
          </p:cNvPr>
          <p:cNvSpPr txBox="1">
            <a:spLocks noGrp="1"/>
          </p:cNvSpPr>
          <p:nvPr>
            <p:ph type="dt" sz="half" idx="7"/>
          </p:nvPr>
        </p:nvSpPr>
        <p:spPr/>
        <p:txBody>
          <a:bodyPr/>
          <a:lstStyle>
            <a:lvl1pPr>
              <a:defRPr/>
            </a:lvl1pPr>
          </a:lstStyle>
          <a:p>
            <a:pPr lvl="0"/>
            <a:fld id="{2AA42EF9-51DF-4E34-B6FE-DBAF93603B93}" type="datetime1">
              <a:rPr lang="en-GB"/>
              <a:pPr lvl="0"/>
              <a:t>12/05/2025</a:t>
            </a:fld>
            <a:endParaRPr lang="en-GB"/>
          </a:p>
        </p:txBody>
      </p:sp>
      <p:sp>
        <p:nvSpPr>
          <p:cNvPr id="5" name="Footer Placeholder 4">
            <a:extLst>
              <a:ext uri="{FF2B5EF4-FFF2-40B4-BE49-F238E27FC236}">
                <a16:creationId xmlns:a16="http://schemas.microsoft.com/office/drawing/2014/main" id="{62A437BD-54AC-64D3-F4EB-40E0D68E049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7523019-BEFE-8205-643E-7178B2D6617E}"/>
              </a:ext>
            </a:extLst>
          </p:cNvPr>
          <p:cNvSpPr txBox="1">
            <a:spLocks noGrp="1"/>
          </p:cNvSpPr>
          <p:nvPr>
            <p:ph type="sldNum" sz="quarter" idx="8"/>
          </p:nvPr>
        </p:nvSpPr>
        <p:spPr/>
        <p:txBody>
          <a:bodyPr/>
          <a:lstStyle>
            <a:lvl1pPr>
              <a:defRPr/>
            </a:lvl1pPr>
          </a:lstStyle>
          <a:p>
            <a:pPr lvl="0"/>
            <a:fld id="{6034D099-6EED-4763-BEF4-0D1880801E00}" type="slidenum">
              <a:t>‹#›</a:t>
            </a:fld>
            <a:endParaRPr lang="en-GB"/>
          </a:p>
        </p:txBody>
      </p:sp>
    </p:spTree>
    <p:extLst>
      <p:ext uri="{BB962C8B-B14F-4D97-AF65-F5344CB8AC3E}">
        <p14:creationId xmlns:p14="http://schemas.microsoft.com/office/powerpoint/2010/main" val="216246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F2C8-2687-7635-4DEB-06011B2B87F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D749E31-4D0E-6744-99E6-4BF3B6A1BA19}"/>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C35690C-DA8A-D1B3-C57C-4B5378A8FCD9}"/>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BEBE6F-34DD-C841-AA9A-C2833F86EF3A}"/>
              </a:ext>
            </a:extLst>
          </p:cNvPr>
          <p:cNvSpPr txBox="1">
            <a:spLocks noGrp="1"/>
          </p:cNvSpPr>
          <p:nvPr>
            <p:ph type="dt" sz="half" idx="7"/>
          </p:nvPr>
        </p:nvSpPr>
        <p:spPr/>
        <p:txBody>
          <a:bodyPr/>
          <a:lstStyle>
            <a:lvl1pPr>
              <a:defRPr/>
            </a:lvl1pPr>
          </a:lstStyle>
          <a:p>
            <a:pPr lvl="0"/>
            <a:fld id="{DF5A0752-2062-4B68-8C9E-19C89ACBB7CC}" type="datetime1">
              <a:rPr lang="en-GB"/>
              <a:pPr lvl="0"/>
              <a:t>12/05/2025</a:t>
            </a:fld>
            <a:endParaRPr lang="en-GB"/>
          </a:p>
        </p:txBody>
      </p:sp>
      <p:sp>
        <p:nvSpPr>
          <p:cNvPr id="6" name="Footer Placeholder 5">
            <a:extLst>
              <a:ext uri="{FF2B5EF4-FFF2-40B4-BE49-F238E27FC236}">
                <a16:creationId xmlns:a16="http://schemas.microsoft.com/office/drawing/2014/main" id="{0D8F5799-6480-6C51-081E-A570798EC414}"/>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47C43EDE-6917-9769-E32B-92A55FF050AB}"/>
              </a:ext>
            </a:extLst>
          </p:cNvPr>
          <p:cNvSpPr txBox="1">
            <a:spLocks noGrp="1"/>
          </p:cNvSpPr>
          <p:nvPr>
            <p:ph type="sldNum" sz="quarter" idx="8"/>
          </p:nvPr>
        </p:nvSpPr>
        <p:spPr/>
        <p:txBody>
          <a:bodyPr/>
          <a:lstStyle>
            <a:lvl1pPr>
              <a:defRPr/>
            </a:lvl1pPr>
          </a:lstStyle>
          <a:p>
            <a:pPr lvl="0"/>
            <a:fld id="{E2A021AB-A30A-4D5F-9C4B-DE7107C95CC0}" type="slidenum">
              <a:t>‹#›</a:t>
            </a:fld>
            <a:endParaRPr lang="en-GB"/>
          </a:p>
        </p:txBody>
      </p:sp>
    </p:spTree>
    <p:extLst>
      <p:ext uri="{BB962C8B-B14F-4D97-AF65-F5344CB8AC3E}">
        <p14:creationId xmlns:p14="http://schemas.microsoft.com/office/powerpoint/2010/main" val="180086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CA68C-65F3-60FB-B91D-912156205CA5}"/>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E4C7AEF8-D69D-E4A7-D2B8-74CF5AAC78F3}"/>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59D296A5-1CE3-05E8-CA35-0A71F09558C8}"/>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0F9BA8E-B3BC-9324-3877-970B10E77094}"/>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4F78FA38-2F64-C415-A786-36E6E30DDCD6}"/>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FE35F3A-0871-161E-382C-3192DF02A7AB}"/>
              </a:ext>
            </a:extLst>
          </p:cNvPr>
          <p:cNvSpPr txBox="1">
            <a:spLocks noGrp="1"/>
          </p:cNvSpPr>
          <p:nvPr>
            <p:ph type="dt" sz="half" idx="7"/>
          </p:nvPr>
        </p:nvSpPr>
        <p:spPr/>
        <p:txBody>
          <a:bodyPr/>
          <a:lstStyle>
            <a:lvl1pPr>
              <a:defRPr/>
            </a:lvl1pPr>
          </a:lstStyle>
          <a:p>
            <a:pPr lvl="0"/>
            <a:fld id="{AEB34B56-A8E2-4F39-952F-DB9963A687CA}" type="datetime1">
              <a:rPr lang="en-GB"/>
              <a:pPr lvl="0"/>
              <a:t>12/05/2025</a:t>
            </a:fld>
            <a:endParaRPr lang="en-GB"/>
          </a:p>
        </p:txBody>
      </p:sp>
      <p:sp>
        <p:nvSpPr>
          <p:cNvPr id="8" name="Footer Placeholder 7">
            <a:extLst>
              <a:ext uri="{FF2B5EF4-FFF2-40B4-BE49-F238E27FC236}">
                <a16:creationId xmlns:a16="http://schemas.microsoft.com/office/drawing/2014/main" id="{EA5181CE-06F4-87EE-64AD-A4D75C7F2845}"/>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E4E72CF2-41B4-5CAB-FBC5-6E6A68C7BEFB}"/>
              </a:ext>
            </a:extLst>
          </p:cNvPr>
          <p:cNvSpPr txBox="1">
            <a:spLocks noGrp="1"/>
          </p:cNvSpPr>
          <p:nvPr>
            <p:ph type="sldNum" sz="quarter" idx="8"/>
          </p:nvPr>
        </p:nvSpPr>
        <p:spPr/>
        <p:txBody>
          <a:bodyPr/>
          <a:lstStyle>
            <a:lvl1pPr>
              <a:defRPr/>
            </a:lvl1pPr>
          </a:lstStyle>
          <a:p>
            <a:pPr lvl="0"/>
            <a:fld id="{FD8AC37B-A847-466D-9966-6E36D19569E1}" type="slidenum">
              <a:t>‹#›</a:t>
            </a:fld>
            <a:endParaRPr lang="en-GB"/>
          </a:p>
        </p:txBody>
      </p:sp>
    </p:spTree>
    <p:extLst>
      <p:ext uri="{BB962C8B-B14F-4D97-AF65-F5344CB8AC3E}">
        <p14:creationId xmlns:p14="http://schemas.microsoft.com/office/powerpoint/2010/main" val="4241255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656F8-759F-A63E-68E7-DDA389377D4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6C7AFDED-C8C5-AC6E-0E97-F0A3D6C9FB7F}"/>
              </a:ext>
            </a:extLst>
          </p:cNvPr>
          <p:cNvSpPr txBox="1">
            <a:spLocks noGrp="1"/>
          </p:cNvSpPr>
          <p:nvPr>
            <p:ph type="dt" sz="half" idx="7"/>
          </p:nvPr>
        </p:nvSpPr>
        <p:spPr/>
        <p:txBody>
          <a:bodyPr/>
          <a:lstStyle>
            <a:lvl1pPr>
              <a:defRPr/>
            </a:lvl1pPr>
          </a:lstStyle>
          <a:p>
            <a:pPr lvl="0"/>
            <a:fld id="{076A478A-3CCB-4BBF-B04B-D1C4D270CAB1}" type="datetime1">
              <a:rPr lang="en-GB"/>
              <a:pPr lvl="0"/>
              <a:t>12/05/2025</a:t>
            </a:fld>
            <a:endParaRPr lang="en-GB"/>
          </a:p>
        </p:txBody>
      </p:sp>
      <p:sp>
        <p:nvSpPr>
          <p:cNvPr id="4" name="Footer Placeholder 3">
            <a:extLst>
              <a:ext uri="{FF2B5EF4-FFF2-40B4-BE49-F238E27FC236}">
                <a16:creationId xmlns:a16="http://schemas.microsoft.com/office/drawing/2014/main" id="{7C09C472-05DB-DCE0-0381-D1B4503A4F9F}"/>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C793B498-3B10-0563-EC4A-1C2D8E27D880}"/>
              </a:ext>
            </a:extLst>
          </p:cNvPr>
          <p:cNvSpPr txBox="1">
            <a:spLocks noGrp="1"/>
          </p:cNvSpPr>
          <p:nvPr>
            <p:ph type="sldNum" sz="quarter" idx="8"/>
          </p:nvPr>
        </p:nvSpPr>
        <p:spPr/>
        <p:txBody>
          <a:bodyPr/>
          <a:lstStyle>
            <a:lvl1pPr>
              <a:defRPr/>
            </a:lvl1pPr>
          </a:lstStyle>
          <a:p>
            <a:pPr lvl="0"/>
            <a:fld id="{A31B7250-D49E-40FC-8A03-A8D4697D9C2C}" type="slidenum">
              <a:t>‹#›</a:t>
            </a:fld>
            <a:endParaRPr lang="en-GB"/>
          </a:p>
        </p:txBody>
      </p:sp>
    </p:spTree>
    <p:extLst>
      <p:ext uri="{BB962C8B-B14F-4D97-AF65-F5344CB8AC3E}">
        <p14:creationId xmlns:p14="http://schemas.microsoft.com/office/powerpoint/2010/main" val="57199172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F31262-6990-B186-44B7-132A57BEF6B6}"/>
              </a:ext>
            </a:extLst>
          </p:cNvPr>
          <p:cNvSpPr txBox="1">
            <a:spLocks noGrp="1"/>
          </p:cNvSpPr>
          <p:nvPr>
            <p:ph type="dt" sz="half" idx="7"/>
          </p:nvPr>
        </p:nvSpPr>
        <p:spPr/>
        <p:txBody>
          <a:bodyPr/>
          <a:lstStyle>
            <a:lvl1pPr>
              <a:defRPr/>
            </a:lvl1pPr>
          </a:lstStyle>
          <a:p>
            <a:pPr lvl="0"/>
            <a:fld id="{DD990F5D-D754-412B-8B1B-905EC253771A}" type="datetime1">
              <a:rPr lang="en-GB"/>
              <a:pPr lvl="0"/>
              <a:t>12/05/2025</a:t>
            </a:fld>
            <a:endParaRPr lang="en-GB"/>
          </a:p>
        </p:txBody>
      </p:sp>
      <p:sp>
        <p:nvSpPr>
          <p:cNvPr id="3" name="Footer Placeholder 2">
            <a:extLst>
              <a:ext uri="{FF2B5EF4-FFF2-40B4-BE49-F238E27FC236}">
                <a16:creationId xmlns:a16="http://schemas.microsoft.com/office/drawing/2014/main" id="{E4560135-6E81-8775-C1FC-A08496957BD7}"/>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18D2FE59-7EFC-6513-BC41-C8F84617B568}"/>
              </a:ext>
            </a:extLst>
          </p:cNvPr>
          <p:cNvSpPr txBox="1">
            <a:spLocks noGrp="1"/>
          </p:cNvSpPr>
          <p:nvPr>
            <p:ph type="sldNum" sz="quarter" idx="8"/>
          </p:nvPr>
        </p:nvSpPr>
        <p:spPr/>
        <p:txBody>
          <a:bodyPr/>
          <a:lstStyle>
            <a:lvl1pPr>
              <a:defRPr/>
            </a:lvl1pPr>
          </a:lstStyle>
          <a:p>
            <a:pPr lvl="0"/>
            <a:fld id="{F7EABB27-B207-4F0F-9281-403E62E6640A}" type="slidenum">
              <a:t>‹#›</a:t>
            </a:fld>
            <a:endParaRPr lang="en-GB"/>
          </a:p>
        </p:txBody>
      </p:sp>
    </p:spTree>
    <p:extLst>
      <p:ext uri="{BB962C8B-B14F-4D97-AF65-F5344CB8AC3E}">
        <p14:creationId xmlns:p14="http://schemas.microsoft.com/office/powerpoint/2010/main" val="49257456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B559F-F5A0-3FCF-F87A-A44B135FAC3B}"/>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470C8817-3035-D2BD-558B-2A0ECA07650C}"/>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F253B46-E731-5CE4-6712-EF9DC13E8AD3}"/>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976BC2B3-C883-9AE5-651F-0554D53F3966}"/>
              </a:ext>
            </a:extLst>
          </p:cNvPr>
          <p:cNvSpPr txBox="1">
            <a:spLocks noGrp="1"/>
          </p:cNvSpPr>
          <p:nvPr>
            <p:ph type="dt" sz="half" idx="7"/>
          </p:nvPr>
        </p:nvSpPr>
        <p:spPr/>
        <p:txBody>
          <a:bodyPr/>
          <a:lstStyle>
            <a:lvl1pPr>
              <a:defRPr/>
            </a:lvl1pPr>
          </a:lstStyle>
          <a:p>
            <a:pPr lvl="0"/>
            <a:fld id="{972E58B8-8B1A-401F-8639-0FA7555FD0C9}" type="datetime1">
              <a:rPr lang="en-GB"/>
              <a:pPr lvl="0"/>
              <a:t>12/05/2025</a:t>
            </a:fld>
            <a:endParaRPr lang="en-GB"/>
          </a:p>
        </p:txBody>
      </p:sp>
      <p:sp>
        <p:nvSpPr>
          <p:cNvPr id="6" name="Footer Placeholder 5">
            <a:extLst>
              <a:ext uri="{FF2B5EF4-FFF2-40B4-BE49-F238E27FC236}">
                <a16:creationId xmlns:a16="http://schemas.microsoft.com/office/drawing/2014/main" id="{A502A411-4C13-40FA-EFB6-C850C70AB709}"/>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6C9EFC86-16D6-1435-6743-6258B8A347C8}"/>
              </a:ext>
            </a:extLst>
          </p:cNvPr>
          <p:cNvSpPr txBox="1">
            <a:spLocks noGrp="1"/>
          </p:cNvSpPr>
          <p:nvPr>
            <p:ph type="sldNum" sz="quarter" idx="8"/>
          </p:nvPr>
        </p:nvSpPr>
        <p:spPr/>
        <p:txBody>
          <a:bodyPr/>
          <a:lstStyle>
            <a:lvl1pPr>
              <a:defRPr/>
            </a:lvl1pPr>
          </a:lstStyle>
          <a:p>
            <a:pPr lvl="0"/>
            <a:fld id="{64EA6D88-3C19-4AAE-AF0D-2B7D5783F92D}" type="slidenum">
              <a:t>‹#›</a:t>
            </a:fld>
            <a:endParaRPr lang="en-GB"/>
          </a:p>
        </p:txBody>
      </p:sp>
    </p:spTree>
    <p:extLst>
      <p:ext uri="{BB962C8B-B14F-4D97-AF65-F5344CB8AC3E}">
        <p14:creationId xmlns:p14="http://schemas.microsoft.com/office/powerpoint/2010/main" val="336717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A4A08-7705-382E-EF07-72C692F5A582}"/>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CD8824BE-D857-B989-6972-2D854F09CC29}"/>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85638AB4-A99F-9E57-C1CF-C9192FE6837A}"/>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3C50226-3B46-C79B-3119-23E6406BD4E5}"/>
              </a:ext>
            </a:extLst>
          </p:cNvPr>
          <p:cNvSpPr txBox="1">
            <a:spLocks noGrp="1"/>
          </p:cNvSpPr>
          <p:nvPr>
            <p:ph type="dt" sz="half" idx="7"/>
          </p:nvPr>
        </p:nvSpPr>
        <p:spPr/>
        <p:txBody>
          <a:bodyPr/>
          <a:lstStyle>
            <a:lvl1pPr>
              <a:defRPr/>
            </a:lvl1pPr>
          </a:lstStyle>
          <a:p>
            <a:pPr lvl="0"/>
            <a:fld id="{194DBE87-B540-4710-BAFF-0AD171CBC163}" type="datetime1">
              <a:rPr lang="en-GB"/>
              <a:pPr lvl="0"/>
              <a:t>12/05/2025</a:t>
            </a:fld>
            <a:endParaRPr lang="en-GB"/>
          </a:p>
        </p:txBody>
      </p:sp>
      <p:sp>
        <p:nvSpPr>
          <p:cNvPr id="6" name="Footer Placeholder 5">
            <a:extLst>
              <a:ext uri="{FF2B5EF4-FFF2-40B4-BE49-F238E27FC236}">
                <a16:creationId xmlns:a16="http://schemas.microsoft.com/office/drawing/2014/main" id="{11F72C5C-1DB4-4238-1C1F-BEF55435D4A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184065F8-DA1B-10A7-E52C-3020DBC9BE6B}"/>
              </a:ext>
            </a:extLst>
          </p:cNvPr>
          <p:cNvSpPr txBox="1">
            <a:spLocks noGrp="1"/>
          </p:cNvSpPr>
          <p:nvPr>
            <p:ph type="sldNum" sz="quarter" idx="8"/>
          </p:nvPr>
        </p:nvSpPr>
        <p:spPr/>
        <p:txBody>
          <a:bodyPr/>
          <a:lstStyle>
            <a:lvl1pPr>
              <a:defRPr/>
            </a:lvl1pPr>
          </a:lstStyle>
          <a:p>
            <a:pPr lvl="0"/>
            <a:fld id="{42EF8336-3341-4723-8B0E-D3BF7F62E2D4}" type="slidenum">
              <a:t>‹#›</a:t>
            </a:fld>
            <a:endParaRPr lang="en-GB"/>
          </a:p>
        </p:txBody>
      </p:sp>
    </p:spTree>
    <p:extLst>
      <p:ext uri="{BB962C8B-B14F-4D97-AF65-F5344CB8AC3E}">
        <p14:creationId xmlns:p14="http://schemas.microsoft.com/office/powerpoint/2010/main" val="331946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EB9BD9-49B3-335C-C5CD-B8DE1DE4E110}"/>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4553A30B-9078-4674-40E6-9B3229B06D0D}"/>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61D409-81EB-A6E4-1BD9-78B4F27BC804}"/>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67676"/>
                </a:solidFill>
                <a:uFillTx/>
                <a:latin typeface="Aptos"/>
              </a:defRPr>
            </a:lvl1pPr>
          </a:lstStyle>
          <a:p>
            <a:pPr lvl="0"/>
            <a:fld id="{9EACBF08-642B-4D5C-9668-730F0E62BE14}" type="datetime1">
              <a:rPr lang="en-GB"/>
              <a:pPr lvl="0"/>
              <a:t>12/05/2025</a:t>
            </a:fld>
            <a:endParaRPr lang="en-GB"/>
          </a:p>
        </p:txBody>
      </p:sp>
      <p:sp>
        <p:nvSpPr>
          <p:cNvPr id="5" name="Footer Placeholder 4">
            <a:extLst>
              <a:ext uri="{FF2B5EF4-FFF2-40B4-BE49-F238E27FC236}">
                <a16:creationId xmlns:a16="http://schemas.microsoft.com/office/drawing/2014/main" id="{6F891856-9092-3B1D-C2EA-F99386825C6B}"/>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767676"/>
                </a:solidFill>
                <a:uFillTx/>
                <a:latin typeface="Aptos"/>
              </a:defRPr>
            </a:lvl1pPr>
          </a:lstStyle>
          <a:p>
            <a:pPr lvl="0"/>
            <a:endParaRPr lang="en-GB"/>
          </a:p>
        </p:txBody>
      </p:sp>
      <p:sp>
        <p:nvSpPr>
          <p:cNvPr id="6" name="Slide Number Placeholder 5">
            <a:extLst>
              <a:ext uri="{FF2B5EF4-FFF2-40B4-BE49-F238E27FC236}">
                <a16:creationId xmlns:a16="http://schemas.microsoft.com/office/drawing/2014/main" id="{E4533BDA-6E34-32D2-DDC1-BCE54E376CD0}"/>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767676"/>
                </a:solidFill>
                <a:uFillTx/>
                <a:latin typeface="Aptos"/>
              </a:defRPr>
            </a:lvl1pPr>
          </a:lstStyle>
          <a:p>
            <a:pPr lvl="0"/>
            <a:fld id="{10477944-1B64-495F-9486-C70DAE044517}"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5FFA2C66-9860-1DAA-2CE1-340FBBA0D9A7}"/>
              </a:ext>
            </a:extLst>
          </p:cNvPr>
          <p:cNvPicPr>
            <a:picLocks noChangeAspect="1"/>
          </p:cNvPicPr>
          <p:nvPr/>
        </p:nvPicPr>
        <p:blipFill>
          <a:blip r:embed="rId3"/>
          <a:stretch>
            <a:fillRect/>
          </a:stretch>
        </p:blipFill>
        <p:spPr>
          <a:xfrm>
            <a:off x="8814678" y="201122"/>
            <a:ext cx="3072649" cy="1115668"/>
          </a:xfrm>
          <a:prstGeom prst="rect">
            <a:avLst/>
          </a:prstGeom>
          <a:noFill/>
          <a:ln cap="flat">
            <a:noFill/>
          </a:ln>
        </p:spPr>
      </p:pic>
      <p:sp>
        <p:nvSpPr>
          <p:cNvPr id="3" name="Title 1">
            <a:extLst>
              <a:ext uri="{FF2B5EF4-FFF2-40B4-BE49-F238E27FC236}">
                <a16:creationId xmlns:a16="http://schemas.microsoft.com/office/drawing/2014/main" id="{C07BB98C-CD42-B7DA-4E71-E02FC5478EF3}"/>
              </a:ext>
            </a:extLst>
          </p:cNvPr>
          <p:cNvSpPr txBox="1">
            <a:spLocks noGrp="1"/>
          </p:cNvSpPr>
          <p:nvPr>
            <p:ph type="title"/>
          </p:nvPr>
        </p:nvSpPr>
        <p:spPr>
          <a:xfrm>
            <a:off x="838203" y="1621532"/>
            <a:ext cx="10515600" cy="2621283"/>
          </a:xfrm>
        </p:spPr>
        <p:txBody>
          <a:bodyPr/>
          <a:lstStyle/>
          <a:p>
            <a:pPr lvl="0"/>
            <a:r>
              <a:rPr lang="en-GB"/>
              <a:t>		How to look after your Personal  						Equipment</a:t>
            </a:r>
          </a:p>
        </p:txBody>
      </p:sp>
      <p:pic>
        <p:nvPicPr>
          <p:cNvPr id="4" name="Picture 2">
            <a:extLst>
              <a:ext uri="{FF2B5EF4-FFF2-40B4-BE49-F238E27FC236}">
                <a16:creationId xmlns:a16="http://schemas.microsoft.com/office/drawing/2014/main" id="{37A3F7B6-F96D-F977-60B8-83E15ED9673F}"/>
              </a:ext>
            </a:extLst>
          </p:cNvPr>
          <p:cNvPicPr>
            <a:picLocks noChangeAspect="1"/>
          </p:cNvPicPr>
          <p:nvPr/>
        </p:nvPicPr>
        <p:blipFill>
          <a:blip r:embed="rId4"/>
          <a:stretch>
            <a:fillRect/>
          </a:stretch>
        </p:blipFill>
        <p:spPr>
          <a:xfrm>
            <a:off x="9854086" y="5626559"/>
            <a:ext cx="2237427" cy="1140046"/>
          </a:xfrm>
          <a:prstGeom prst="rect">
            <a:avLst/>
          </a:prstGeom>
          <a:noFill/>
          <a:ln cap="flat">
            <a:noFill/>
          </a:ln>
        </p:spPr>
      </p:pic>
      <p:pic>
        <p:nvPicPr>
          <p:cNvPr id="5" name="Picture 3">
            <a:extLst>
              <a:ext uri="{FF2B5EF4-FFF2-40B4-BE49-F238E27FC236}">
                <a16:creationId xmlns:a16="http://schemas.microsoft.com/office/drawing/2014/main" id="{B3C1CD7B-EE5B-8B71-7348-8B9DEB832C77}"/>
              </a:ext>
            </a:extLst>
          </p:cNvPr>
          <p:cNvPicPr>
            <a:picLocks noChangeAspect="1"/>
          </p:cNvPicPr>
          <p:nvPr/>
        </p:nvPicPr>
        <p:blipFill>
          <a:blip r:embed="rId5"/>
          <a:stretch>
            <a:fillRect/>
          </a:stretch>
        </p:blipFill>
        <p:spPr>
          <a:xfrm>
            <a:off x="0" y="5690567"/>
            <a:ext cx="4444368" cy="1012021"/>
          </a:xfrm>
          <a:prstGeom prst="rect">
            <a:avLst/>
          </a:prstGeom>
          <a:noFill/>
          <a:ln cap="flat">
            <a:noFill/>
          </a:ln>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A2637B4D-7031-D7DC-FE87-0237A76257B3}"/>
              </a:ext>
            </a:extLst>
          </p:cNvPr>
          <p:cNvPicPr>
            <a:picLocks noChangeAspect="1"/>
          </p:cNvPicPr>
          <p:nvPr/>
        </p:nvPicPr>
        <p:blipFill>
          <a:blip r:embed="rId2"/>
          <a:stretch>
            <a:fillRect/>
          </a:stretch>
        </p:blipFill>
        <p:spPr>
          <a:xfrm>
            <a:off x="9259571" y="6144703"/>
            <a:ext cx="2932425" cy="713296"/>
          </a:xfrm>
          <a:prstGeom prst="rect">
            <a:avLst/>
          </a:prstGeom>
          <a:noFill/>
          <a:ln cap="flat">
            <a:noFill/>
          </a:ln>
        </p:spPr>
      </p:pic>
      <p:pic>
        <p:nvPicPr>
          <p:cNvPr id="3" name="Picture 3">
            <a:extLst>
              <a:ext uri="{FF2B5EF4-FFF2-40B4-BE49-F238E27FC236}">
                <a16:creationId xmlns:a16="http://schemas.microsoft.com/office/drawing/2014/main" id="{0B8441F2-B1DB-EFAE-CBD2-2EA2F62D5180}"/>
              </a:ext>
            </a:extLst>
          </p:cNvPr>
          <p:cNvPicPr>
            <a:picLocks noChangeAspect="1"/>
          </p:cNvPicPr>
          <p:nvPr/>
        </p:nvPicPr>
        <p:blipFill>
          <a:blip r:embed="rId3"/>
          <a:stretch>
            <a:fillRect/>
          </a:stretch>
        </p:blipFill>
        <p:spPr>
          <a:xfrm>
            <a:off x="0" y="6187379"/>
            <a:ext cx="2938524" cy="670620"/>
          </a:xfrm>
          <a:prstGeom prst="rect">
            <a:avLst/>
          </a:prstGeom>
          <a:noFill/>
          <a:ln cap="flat">
            <a:noFill/>
          </a:ln>
        </p:spPr>
      </p:pic>
      <p:pic>
        <p:nvPicPr>
          <p:cNvPr id="4" name="Picture 4">
            <a:extLst>
              <a:ext uri="{FF2B5EF4-FFF2-40B4-BE49-F238E27FC236}">
                <a16:creationId xmlns:a16="http://schemas.microsoft.com/office/drawing/2014/main" id="{446CC1DE-9377-BFB3-0598-6A7CBF6A6AEA}"/>
              </a:ext>
            </a:extLst>
          </p:cNvPr>
          <p:cNvPicPr>
            <a:picLocks noChangeAspect="1"/>
          </p:cNvPicPr>
          <p:nvPr/>
        </p:nvPicPr>
        <p:blipFill>
          <a:blip r:embed="rId4"/>
          <a:stretch>
            <a:fillRect/>
          </a:stretch>
        </p:blipFill>
        <p:spPr>
          <a:xfrm>
            <a:off x="2438083" y="365494"/>
            <a:ext cx="7315830" cy="6127010"/>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DF1D7F-0A8D-A6F4-1B77-A8B258FF74AF}"/>
              </a:ext>
            </a:extLst>
          </p:cNvPr>
          <p:cNvSpPr/>
          <p:nvPr/>
        </p:nvSpPr>
        <p:spPr>
          <a:xfrm>
            <a:off x="-2568421" y="1752603"/>
            <a:ext cx="24369180" cy="457200"/>
          </a:xfrm>
          <a:prstGeom prst="rect">
            <a:avLst/>
          </a:prstGeom>
          <a:noFill/>
          <a:ln cap="flat">
            <a:noFill/>
            <a:prstDash val="solid"/>
          </a:ln>
        </p:spPr>
        <p:txBody>
          <a:bodyPr vert="horz" wrap="squar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p:txBody>
      </p:sp>
      <p:sp>
        <p:nvSpPr>
          <p:cNvPr id="3" name="Rectangle 2">
            <a:extLst>
              <a:ext uri="{FF2B5EF4-FFF2-40B4-BE49-F238E27FC236}">
                <a16:creationId xmlns:a16="http://schemas.microsoft.com/office/drawing/2014/main" id="{BA8F5CA6-B534-BCF9-3D47-B821E3D75B8D}"/>
              </a:ext>
            </a:extLst>
          </p:cNvPr>
          <p:cNvSpPr/>
          <p:nvPr/>
        </p:nvSpPr>
        <p:spPr>
          <a:xfrm>
            <a:off x="4543425" y="1752603"/>
            <a:ext cx="12191996" cy="45720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p:txBody>
      </p:sp>
      <p:pic>
        <p:nvPicPr>
          <p:cNvPr id="4" name="Picture 16">
            <a:extLst>
              <a:ext uri="{FF2B5EF4-FFF2-40B4-BE49-F238E27FC236}">
                <a16:creationId xmlns:a16="http://schemas.microsoft.com/office/drawing/2014/main" id="{114BA65D-87A3-96D6-5B4F-0B589AB5390D}"/>
              </a:ext>
            </a:extLst>
          </p:cNvPr>
          <p:cNvPicPr>
            <a:picLocks noChangeAspect="1"/>
          </p:cNvPicPr>
          <p:nvPr/>
        </p:nvPicPr>
        <p:blipFill>
          <a:blip r:embed="rId2"/>
          <a:stretch>
            <a:fillRect/>
          </a:stretch>
        </p:blipFill>
        <p:spPr>
          <a:xfrm>
            <a:off x="0" y="6187379"/>
            <a:ext cx="2290352" cy="670620"/>
          </a:xfrm>
          <a:prstGeom prst="rect">
            <a:avLst/>
          </a:prstGeom>
          <a:noFill/>
          <a:ln cap="flat">
            <a:noFill/>
          </a:ln>
        </p:spPr>
      </p:pic>
      <p:pic>
        <p:nvPicPr>
          <p:cNvPr id="5" name="Picture 17">
            <a:extLst>
              <a:ext uri="{FF2B5EF4-FFF2-40B4-BE49-F238E27FC236}">
                <a16:creationId xmlns:a16="http://schemas.microsoft.com/office/drawing/2014/main" id="{419C92C3-4882-565C-18A7-38333EBA3015}"/>
              </a:ext>
            </a:extLst>
          </p:cNvPr>
          <p:cNvPicPr>
            <a:picLocks noChangeAspect="1"/>
          </p:cNvPicPr>
          <p:nvPr/>
        </p:nvPicPr>
        <p:blipFill>
          <a:blip r:embed="rId3"/>
          <a:stretch>
            <a:fillRect/>
          </a:stretch>
        </p:blipFill>
        <p:spPr>
          <a:xfrm>
            <a:off x="9259571" y="6144703"/>
            <a:ext cx="2932425" cy="713296"/>
          </a:xfrm>
          <a:prstGeom prst="rect">
            <a:avLst/>
          </a:prstGeom>
          <a:noFill/>
          <a:ln cap="flat">
            <a:noFill/>
          </a:ln>
        </p:spPr>
      </p:pic>
      <p:graphicFrame>
        <p:nvGraphicFramePr>
          <p:cNvPr id="6" name="Table 20">
            <a:extLst>
              <a:ext uri="{FF2B5EF4-FFF2-40B4-BE49-F238E27FC236}">
                <a16:creationId xmlns:a16="http://schemas.microsoft.com/office/drawing/2014/main" id="{2438E82C-527A-8EA1-1C86-8775D82626B1}"/>
              </a:ext>
            </a:extLst>
          </p:cNvPr>
          <p:cNvGraphicFramePr>
            <a:graphicFrameLocks noGrp="1"/>
          </p:cNvGraphicFramePr>
          <p:nvPr/>
        </p:nvGraphicFramePr>
        <p:xfrm>
          <a:off x="3068662" y="588937"/>
          <a:ext cx="5532897" cy="5645688"/>
        </p:xfrm>
        <a:graphic>
          <a:graphicData uri="http://schemas.openxmlformats.org/drawingml/2006/table">
            <a:tbl>
              <a:tblPr firstRow="1" firstCol="1" bandRow="1">
                <a:effectLst/>
              </a:tblPr>
              <a:tblGrid>
                <a:gridCol w="1921849">
                  <a:extLst>
                    <a:ext uri="{9D8B030D-6E8A-4147-A177-3AD203B41FA5}">
                      <a16:colId xmlns:a16="http://schemas.microsoft.com/office/drawing/2014/main" val="1681694717"/>
                    </a:ext>
                  </a:extLst>
                </a:gridCol>
                <a:gridCol w="1228267">
                  <a:extLst>
                    <a:ext uri="{9D8B030D-6E8A-4147-A177-3AD203B41FA5}">
                      <a16:colId xmlns:a16="http://schemas.microsoft.com/office/drawing/2014/main" val="1703926253"/>
                    </a:ext>
                  </a:extLst>
                </a:gridCol>
                <a:gridCol w="2382780">
                  <a:extLst>
                    <a:ext uri="{9D8B030D-6E8A-4147-A177-3AD203B41FA5}">
                      <a16:colId xmlns:a16="http://schemas.microsoft.com/office/drawing/2014/main" val="3325966198"/>
                    </a:ext>
                  </a:extLst>
                </a:gridCol>
              </a:tblGrid>
              <a:tr h="418557">
                <a:tc gridSpan="3">
                  <a:txBody>
                    <a:bodyPr/>
                    <a:lstStyle/>
                    <a:p>
                      <a:pPr lvl="0" algn="ctr">
                        <a:lnSpc>
                          <a:spcPct val="115000"/>
                        </a:lnSpc>
                        <a:spcAft>
                          <a:spcPts val="1000"/>
                        </a:spcAft>
                      </a:pPr>
                      <a:r>
                        <a:rPr lang="en-GB" sz="600">
                          <a:latin typeface="Arial Black" pitchFamily="34"/>
                          <a:ea typeface="Times New Roman" pitchFamily="18"/>
                          <a:cs typeface="Times New Roman" pitchFamily="18"/>
                        </a:rPr>
                        <a:t>PORTABLE EQUIPMENT FOR HCA’s</a:t>
                      </a:r>
                      <a:endParaRPr lang="en-GB" sz="600">
                        <a:latin typeface="Calibri" pitchFamily="34"/>
                        <a:ea typeface="Calibri" pitchFamily="34"/>
                        <a:cs typeface="Times New Roman" pitchFamily="18"/>
                      </a:endParaRPr>
                    </a:p>
                    <a:p>
                      <a:pPr lvl="0" algn="ctr">
                        <a:lnSpc>
                          <a:spcPct val="115000"/>
                        </a:lnSpc>
                        <a:spcAft>
                          <a:spcPts val="1000"/>
                        </a:spcAft>
                      </a:pPr>
                      <a:r>
                        <a:rPr lang="en-GB" sz="600">
                          <a:latin typeface="Arial Black" pitchFamily="34"/>
                          <a:ea typeface="Times New Roman" pitchFamily="18"/>
                          <a:cs typeface="Times New Roman" pitchFamily="18"/>
                        </a:rPr>
                        <a:t>Equipment highlighted in </a:t>
                      </a:r>
                      <a:r>
                        <a:rPr lang="en-GB" sz="600">
                          <a:solidFill>
                            <a:srgbClr val="FF0000"/>
                          </a:solidFill>
                          <a:latin typeface="Arial Black" pitchFamily="34"/>
                          <a:ea typeface="Times New Roman" pitchFamily="18"/>
                          <a:cs typeface="Times New Roman" pitchFamily="18"/>
                        </a:rPr>
                        <a:t>RED</a:t>
                      </a:r>
                      <a:r>
                        <a:rPr lang="en-GB" sz="600">
                          <a:latin typeface="Arial Black" pitchFamily="34"/>
                          <a:ea typeface="Times New Roman" pitchFamily="18"/>
                          <a:cs typeface="Times New Roman" pitchFamily="18"/>
                        </a:rPr>
                        <a:t> must be taken into each clinical visit</a:t>
                      </a:r>
                      <a:endParaRPr lang="en-GB" sz="600">
                        <a:latin typeface="Calibri" pitchFamily="34"/>
                        <a:ea typeface="Calibri" pitchFamily="34"/>
                        <a:cs typeface="Times New Roman" pitchFamily="18"/>
                      </a:endParaRPr>
                    </a:p>
                  </a:txBody>
                  <a:tcPr marL="35643" marR="35643" marT="0" marB="0" anchor="ct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99372768"/>
                  </a:ext>
                </a:extLst>
              </a:tr>
              <a:tr h="258034">
                <a:tc>
                  <a:txBody>
                    <a:bodyPr/>
                    <a:lstStyle/>
                    <a:p>
                      <a:pPr lvl="0">
                        <a:lnSpc>
                          <a:spcPct val="115000"/>
                        </a:lnSpc>
                        <a:spcAft>
                          <a:spcPts val="1000"/>
                        </a:spcAft>
                      </a:pPr>
                      <a:r>
                        <a:rPr lang="en-GB" sz="600" b="1">
                          <a:solidFill>
                            <a:srgbClr val="000000"/>
                          </a:solidFill>
                          <a:latin typeface="Calibri" pitchFamily="34"/>
                          <a:ea typeface="Times New Roman" pitchFamily="18"/>
                          <a:cs typeface="Times New Roman" pitchFamily="18"/>
                        </a:rPr>
                        <a:t>Nursing documentation – spare core documents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A6A6A6"/>
                    </a:solidFill>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283213873"/>
                  </a:ext>
                </a:extLst>
              </a:tr>
              <a:tr h="131390">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Aprons – disposable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4</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BTB272         £0.04</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3244356"/>
                  </a:ext>
                </a:extLst>
              </a:tr>
              <a:tr h="131390">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Blood Glucose test Strips</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 pack </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Via pharmacy</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08482"/>
                  </a:ext>
                </a:extLst>
              </a:tr>
              <a:tr h="125126">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Blood Glucose unistick lancets</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10</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Via pharmacy</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2947789"/>
                  </a:ext>
                </a:extLst>
              </a:tr>
              <a:tr h="131390">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Blood Glucose Machine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Via admin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0571631"/>
                  </a:ext>
                </a:extLst>
              </a:tr>
              <a:tr h="131390">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Gloves non-sterile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10-15 pairs</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6288254"/>
                  </a:ext>
                </a:extLst>
              </a:tr>
              <a:tr h="131390">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Hand Gel</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£3.00 – pharmacy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17566"/>
                  </a:ext>
                </a:extLst>
              </a:tr>
              <a:tr h="258034">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Omron – fully automatic –cuff size (22-42cm)</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4773781"/>
                  </a:ext>
                </a:extLst>
              </a:tr>
              <a:tr h="258034">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Tympanic thermometer </a:t>
                      </a:r>
                      <a:r>
                        <a:rPr lang="en-GB" sz="500" i="1">
                          <a:solidFill>
                            <a:srgbClr val="FF0000"/>
                          </a:solidFill>
                          <a:latin typeface="Calibri" pitchFamily="34"/>
                          <a:ea typeface="Times New Roman" pitchFamily="18"/>
                          <a:cs typeface="Times New Roman" pitchFamily="18"/>
                        </a:rPr>
                        <a:t>(annual calibration req’d) &amp; sheaths</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 thermometer &amp; 1 box of sheaths</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Therm’- approx.      £25.00</a:t>
                      </a:r>
                      <a:r>
                        <a:rPr lang="en-GB" sz="500">
                          <a:solidFill>
                            <a:srgbClr val="FF0000"/>
                          </a:solidFill>
                          <a:latin typeface="Calibri" pitchFamily="34"/>
                          <a:ea typeface="Times New Roman" pitchFamily="18"/>
                          <a:cs typeface="Times New Roman" pitchFamily="18"/>
                        </a:rPr>
                        <a:t>            </a:t>
                      </a:r>
                      <a:br>
                        <a:rPr lang="en-GB" sz="500">
                          <a:solidFill>
                            <a:srgbClr val="FF0000"/>
                          </a:solidFill>
                          <a:latin typeface="Calibri" pitchFamily="34"/>
                          <a:ea typeface="Times New Roman" pitchFamily="18"/>
                          <a:cs typeface="Times New Roman" pitchFamily="18"/>
                        </a:rPr>
                      </a:br>
                      <a:r>
                        <a:rPr lang="en-GB" sz="600">
                          <a:solidFill>
                            <a:srgbClr val="FF0000"/>
                          </a:solidFill>
                          <a:latin typeface="Calibri" pitchFamily="34"/>
                          <a:ea typeface="Times New Roman" pitchFamily="18"/>
                          <a:cs typeface="Times New Roman" pitchFamily="18"/>
                        </a:rPr>
                        <a:t>Sheaths                      £3.25</a:t>
                      </a:r>
                      <a:r>
                        <a:rPr lang="en-GB" sz="500">
                          <a:solidFill>
                            <a:srgbClr val="FF0000"/>
                          </a:solidFill>
                          <a:latin typeface="Calibri" pitchFamily="34"/>
                          <a:ea typeface="Times New Roman" pitchFamily="18"/>
                          <a:cs typeface="Times New Roman" pitchFamily="18"/>
                        </a:rPr>
                        <a:t>       </a:t>
                      </a:r>
                      <a:r>
                        <a:rPr lang="en-GB" sz="600">
                          <a:solidFill>
                            <a:srgbClr val="FF0000"/>
                          </a:solidFill>
                          <a:latin typeface="Calibri" pitchFamily="34"/>
                          <a:ea typeface="Times New Roman" pitchFamily="18"/>
                          <a:cs typeface="Times New Roman" pitchFamily="18"/>
                        </a:rPr>
                        <a:t> </a:t>
                      </a:r>
                      <a:r>
                        <a:rPr lang="en-GB" sz="500">
                          <a:solidFill>
                            <a:srgbClr val="FF0000"/>
                          </a:solidFill>
                          <a:latin typeface="Calibri" pitchFamily="34"/>
                          <a:ea typeface="Times New Roman" pitchFamily="18"/>
                          <a:cs typeface="Times New Roman" pitchFamily="18"/>
                        </a:rPr>
                        <a:t>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2115455"/>
                  </a:ext>
                </a:extLst>
              </a:tr>
              <a:tr h="137653">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Pulse Oximeter</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0185593"/>
                  </a:ext>
                </a:extLst>
              </a:tr>
              <a:tr h="137653">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Urine test strips – a bottle of</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FF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FF0000"/>
                          </a:solidFill>
                          <a:latin typeface="Calibri" pitchFamily="34"/>
                          <a:ea typeface="Times New Roman" pitchFamily="18"/>
                          <a:cs typeface="Times New Roman" pitchFamily="18"/>
                        </a:rPr>
                        <a:t>Pharmacy                  £7.80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930152"/>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Clinell – wipes</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 pack</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8943329"/>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Softpore  10x10cm</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5640971"/>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Faecal specimen bottle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Via GP</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4357264"/>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Kerra pro 10cm</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764420"/>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Kerra pro heel pads</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822790"/>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Kerramax care pad </a:t>
                      </a:r>
                      <a:r>
                        <a:rPr lang="en-GB" sz="600" i="1">
                          <a:solidFill>
                            <a:srgbClr val="000000"/>
                          </a:solidFill>
                          <a:latin typeface="Calibri" pitchFamily="34"/>
                          <a:ea typeface="Times New Roman" pitchFamily="18"/>
                          <a:cs typeface="Times New Roman" pitchFamily="18"/>
                        </a:rPr>
                        <a:t>10cm </a:t>
                      </a:r>
                      <a:r>
                        <a:rPr lang="en-GB" sz="600">
                          <a:solidFill>
                            <a:srgbClr val="000000"/>
                          </a:solidFill>
                          <a:latin typeface="Calibri" pitchFamily="34"/>
                          <a:ea typeface="Times New Roman" pitchFamily="18"/>
                          <a:cs typeface="Times New Roman" pitchFamily="18"/>
                        </a:rPr>
                        <a:t>x 22cm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5402195"/>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K-Lite bandage </a:t>
                      </a:r>
                      <a:r>
                        <a:rPr lang="en-GB" sz="600" i="1">
                          <a:solidFill>
                            <a:srgbClr val="000000"/>
                          </a:solidFill>
                          <a:latin typeface="Calibri" pitchFamily="34"/>
                          <a:ea typeface="Times New Roman" pitchFamily="18"/>
                          <a:cs typeface="Times New Roman" pitchFamily="18"/>
                        </a:rPr>
                        <a:t>10cm</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803388"/>
                  </a:ext>
                </a:extLst>
              </a:tr>
              <a:tr h="258034">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Moisturiser – Hand Medic (single person)</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367957"/>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Mouth resus-aid</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3496590"/>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Atrauman 7.5 x 10cm</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653967"/>
                  </a:ext>
                </a:extLst>
              </a:tr>
              <a:tr h="258034">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Needles:  green (for taking catheter specimens of urine)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3 </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74611"/>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Saline – sterile for wound care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3 x 20ml</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£0.63 - pharmacy</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840200"/>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Sharps bin</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785305"/>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Soap mild-Gojo (single person)</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3978170"/>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sterile dressing pack</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0392328"/>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Sterile Scissors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FGP170         £3.08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6271440"/>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Surgical Adhesive Tape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2.5cm x 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 </a:t>
                      </a:r>
                      <a:r>
                        <a:rPr lang="en-GB" sz="5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207959"/>
                  </a:ext>
                </a:extLst>
              </a:tr>
              <a:tr h="258034">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Syringes (for taking catheter specimens of urine)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3 x 1ml</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 </a:t>
                      </a:r>
                      <a:r>
                        <a:rPr lang="en-GB" sz="500">
                          <a:solidFill>
                            <a:srgbClr val="000000"/>
                          </a:solidFill>
                          <a:latin typeface="Calibri" pitchFamily="34"/>
                          <a:ea typeface="Times New Roman" pitchFamily="18"/>
                          <a:cs typeface="Times New Roman" pitchFamily="18"/>
                        </a:rPr>
                        <a:t>See latest nhs supply code</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5190377"/>
                  </a:ext>
                </a:extLst>
              </a:tr>
              <a:tr h="125135">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Torch &amp; spare battery</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 in car</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Torch x 1</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1239385"/>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Urine Specimen bottle  </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 of each</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Via GP</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674399"/>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Wound swab</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2</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Via GP</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6273834"/>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Modular foam cushion</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To carry in car from Peripheral Stores</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936415"/>
                  </a:ext>
                </a:extLst>
              </a:tr>
              <a:tr h="131390">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Repose foot protector</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gn="ctr">
                        <a:lnSpc>
                          <a:spcPct val="115000"/>
                        </a:lnSpc>
                        <a:spcAft>
                          <a:spcPts val="1000"/>
                        </a:spcAft>
                      </a:pPr>
                      <a:r>
                        <a:rPr lang="en-GB" sz="600">
                          <a:solidFill>
                            <a:srgbClr val="000000"/>
                          </a:solidFill>
                          <a:latin typeface="Calibri" pitchFamily="34"/>
                          <a:ea typeface="Times New Roman" pitchFamily="18"/>
                          <a:cs typeface="Times New Roman" pitchFamily="18"/>
                        </a:rPr>
                        <a:t>1</a:t>
                      </a:r>
                      <a:endParaRPr lang="en-GB" sz="600">
                        <a:latin typeface="Calibri" pitchFamily="34"/>
                        <a:ea typeface="Calibri" pitchFamily="34"/>
                        <a:cs typeface="Times New Roman" pitchFamily="18"/>
                      </a:endParaRPr>
                    </a:p>
                  </a:txBody>
                  <a:tcPr marL="35643" marR="35643" marT="0" marB="0" anchor="b">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tc>
                  <a:txBody>
                    <a:bodyPr/>
                    <a:lstStyle/>
                    <a:p>
                      <a:pPr lvl="0">
                        <a:lnSpc>
                          <a:spcPct val="115000"/>
                        </a:lnSpc>
                        <a:spcAft>
                          <a:spcPts val="1000"/>
                        </a:spcAft>
                      </a:pPr>
                      <a:r>
                        <a:rPr lang="en-GB" sz="600">
                          <a:solidFill>
                            <a:srgbClr val="000000"/>
                          </a:solidFill>
                          <a:latin typeface="Calibri" pitchFamily="34"/>
                          <a:ea typeface="Times New Roman" pitchFamily="18"/>
                          <a:cs typeface="Times New Roman" pitchFamily="18"/>
                        </a:rPr>
                        <a:t>To carry in car from Peripheral Stores</a:t>
                      </a:r>
                      <a:endParaRPr lang="en-GB" sz="600">
                        <a:latin typeface="Calibri" pitchFamily="34"/>
                        <a:ea typeface="Calibri" pitchFamily="34"/>
                        <a:cs typeface="Times New Roman" pitchFamily="18"/>
                      </a:endParaRPr>
                    </a:p>
                  </a:txBody>
                  <a:tcPr marL="35643" marR="35643" marT="0" marB="0">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01552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58B271-1868-9AD4-C64A-77144F7313A9}"/>
              </a:ext>
            </a:extLst>
          </p:cNvPr>
          <p:cNvSpPr txBox="1"/>
          <p:nvPr/>
        </p:nvSpPr>
        <p:spPr>
          <a:xfrm>
            <a:off x="530946" y="707919"/>
            <a:ext cx="10825316" cy="507831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ptos"/>
              </a:rPr>
              <a:t>-</a:t>
            </a:r>
            <a:r>
              <a:rPr lang="en-GB" sz="1800" b="0" i="0" u="none" strike="noStrike" kern="1200" cap="none" spc="0" baseline="0">
                <a:solidFill>
                  <a:srgbClr val="000000"/>
                </a:solidFill>
                <a:uFillTx/>
                <a:latin typeface="Arial" pitchFamily="34"/>
                <a:cs typeface="Arial" pitchFamily="34"/>
              </a:rPr>
              <a:t>You will be provided with a bag by your team, this is a contents list.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0" cap="none" spc="0" baseline="0">
                <a:solidFill>
                  <a:srgbClr val="000000"/>
                </a:solidFill>
                <a:uFillTx/>
                <a:latin typeface="Arial" pitchFamily="34"/>
                <a:cs typeface="Arial" pitchFamily="34"/>
              </a:rPr>
              <a:t>-</a:t>
            </a:r>
            <a:r>
              <a:rPr lang="en-GB" sz="1800" b="0" i="0" u="none" strike="noStrike" kern="1200" cap="none" spc="0" baseline="0">
                <a:solidFill>
                  <a:srgbClr val="000000"/>
                </a:solidFill>
                <a:uFillTx/>
                <a:latin typeface="Arial" pitchFamily="34"/>
                <a:cs typeface="Arial" pitchFamily="34"/>
              </a:rPr>
              <a:t>Everything highlighted in red must be carried into your visits to patients and includes observations equipment, hand gel etc.</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-Your team will provide you with a blood pressure machine, blood glucose machine, pulse oximeter and thermometer, these will be datixed with the serial numbers in the team's equipment list and you will be responsible for looking after them.</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-The Equipment is calibrated annually to ensure the equipment is working correctly and this will be your BP machine, pulse oximeter and thermometer and each piece of equipment will have a date with when that piece of equipment requires servicing, and this is usually arranged by the team administrator/manager.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0" cap="none" spc="0" baseline="0">
                <a:solidFill>
                  <a:srgbClr val="000000"/>
                </a:solidFill>
                <a:uFillTx/>
                <a:latin typeface="Arial" pitchFamily="34"/>
                <a:cs typeface="Arial" pitchFamily="34"/>
              </a:rPr>
              <a:t>-</a:t>
            </a:r>
            <a:r>
              <a:rPr lang="en-GB" sz="1800" b="0" i="0" u="none" strike="noStrike" kern="1200" cap="none" spc="0" baseline="0">
                <a:solidFill>
                  <a:srgbClr val="000000"/>
                </a:solidFill>
                <a:uFillTx/>
                <a:latin typeface="Arial" pitchFamily="34"/>
                <a:cs typeface="Arial" pitchFamily="34"/>
              </a:rPr>
              <a:t>Your equipment should be cleaned with cliniwipes after each patient use so you should ensure they are cleaned for infection control.</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p:txBody>
      </p:sp>
      <p:pic>
        <p:nvPicPr>
          <p:cNvPr id="3" name="Picture 2">
            <a:extLst>
              <a:ext uri="{FF2B5EF4-FFF2-40B4-BE49-F238E27FC236}">
                <a16:creationId xmlns:a16="http://schemas.microsoft.com/office/drawing/2014/main" id="{86857684-9A45-E716-7B36-5A63F77F2DD1}"/>
              </a:ext>
            </a:extLst>
          </p:cNvPr>
          <p:cNvPicPr>
            <a:picLocks noChangeAspect="1"/>
          </p:cNvPicPr>
          <p:nvPr/>
        </p:nvPicPr>
        <p:blipFill>
          <a:blip r:embed="rId2"/>
          <a:stretch>
            <a:fillRect/>
          </a:stretch>
        </p:blipFill>
        <p:spPr>
          <a:xfrm>
            <a:off x="9116997" y="6022028"/>
            <a:ext cx="2932425" cy="713296"/>
          </a:xfrm>
          <a:prstGeom prst="rect">
            <a:avLst/>
          </a:prstGeom>
          <a:noFill/>
          <a:ln cap="flat">
            <a:noFill/>
          </a:ln>
        </p:spPr>
      </p:pic>
      <p:pic>
        <p:nvPicPr>
          <p:cNvPr id="4" name="Picture 3">
            <a:extLst>
              <a:ext uri="{FF2B5EF4-FFF2-40B4-BE49-F238E27FC236}">
                <a16:creationId xmlns:a16="http://schemas.microsoft.com/office/drawing/2014/main" id="{3A0121C7-032C-F19B-A2B9-201578B6338F}"/>
              </a:ext>
            </a:extLst>
          </p:cNvPr>
          <p:cNvPicPr>
            <a:picLocks noChangeAspect="1"/>
          </p:cNvPicPr>
          <p:nvPr/>
        </p:nvPicPr>
        <p:blipFill>
          <a:blip r:embed="rId3"/>
          <a:stretch>
            <a:fillRect/>
          </a:stretch>
        </p:blipFill>
        <p:spPr>
          <a:xfrm>
            <a:off x="0" y="6043370"/>
            <a:ext cx="2938524" cy="670620"/>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9BCF23-AE3B-61CF-B5A7-C0B35C715B64}"/>
              </a:ext>
            </a:extLst>
          </p:cNvPr>
          <p:cNvSpPr txBox="1"/>
          <p:nvPr/>
        </p:nvSpPr>
        <p:spPr>
          <a:xfrm>
            <a:off x="1150370" y="474345"/>
            <a:ext cx="9468465" cy="563231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0" cap="none" spc="0" baseline="0">
                <a:solidFill>
                  <a:srgbClr val="000000"/>
                </a:solidFill>
                <a:uFillTx/>
                <a:latin typeface="Arial" pitchFamily="34"/>
                <a:cs typeface="Arial" pitchFamily="34"/>
              </a:rPr>
              <a:t>-</a:t>
            </a:r>
            <a:r>
              <a:rPr lang="en-GB" sz="1800" b="0" i="0" u="none" strike="noStrike" kern="1200" cap="none" spc="0" baseline="0">
                <a:solidFill>
                  <a:srgbClr val="000000"/>
                </a:solidFill>
                <a:uFillTx/>
                <a:latin typeface="Arial" pitchFamily="34"/>
                <a:cs typeface="Arial" pitchFamily="34"/>
              </a:rPr>
              <a:t>Your teams stores will have the majority of you items you require, and the team regularly order items from stores to keep it well stocked.</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-It is advised to carry a foam cushion and repose foot protector; this saves any delay in patients receiving equipment.  You must then re-stock once you have allocated it to patient and inform your team administrator so they can re-order further supplies against the patient's name.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-The recommended amounts are also on the list as you do not want to carry too much as you must think about how much you are carrying and the expiry dates of some of the items.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-Wound swabs, some GP practices use different swabs so you must make sure you are aware of your surgeries you cover and what they use.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-Carry some spare batteries for your equipment.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-Also make sure you carry some spare paperwork; we are moving towards electronic records, but some patients will still have some paper records.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ptos"/>
              </a:rPr>
              <a:t> </a:t>
            </a:r>
          </a:p>
        </p:txBody>
      </p:sp>
      <p:pic>
        <p:nvPicPr>
          <p:cNvPr id="3" name="Picture 2">
            <a:extLst>
              <a:ext uri="{FF2B5EF4-FFF2-40B4-BE49-F238E27FC236}">
                <a16:creationId xmlns:a16="http://schemas.microsoft.com/office/drawing/2014/main" id="{F1FDA1A4-5090-394B-817B-FBFB61827305}"/>
              </a:ext>
            </a:extLst>
          </p:cNvPr>
          <p:cNvPicPr>
            <a:picLocks noChangeAspect="1"/>
          </p:cNvPicPr>
          <p:nvPr/>
        </p:nvPicPr>
        <p:blipFill>
          <a:blip r:embed="rId2"/>
          <a:stretch>
            <a:fillRect/>
          </a:stretch>
        </p:blipFill>
        <p:spPr>
          <a:xfrm>
            <a:off x="9152622" y="6027011"/>
            <a:ext cx="2932425" cy="713296"/>
          </a:xfrm>
          <a:prstGeom prst="rect">
            <a:avLst/>
          </a:prstGeom>
          <a:noFill/>
          <a:ln cap="flat">
            <a:noFill/>
          </a:ln>
        </p:spPr>
      </p:pic>
      <p:pic>
        <p:nvPicPr>
          <p:cNvPr id="4" name="Picture 3">
            <a:extLst>
              <a:ext uri="{FF2B5EF4-FFF2-40B4-BE49-F238E27FC236}">
                <a16:creationId xmlns:a16="http://schemas.microsoft.com/office/drawing/2014/main" id="{39FA1BDE-67E9-B400-EB8D-E32A9A3BF1DE}"/>
              </a:ext>
            </a:extLst>
          </p:cNvPr>
          <p:cNvPicPr>
            <a:picLocks noChangeAspect="1"/>
          </p:cNvPicPr>
          <p:nvPr/>
        </p:nvPicPr>
        <p:blipFill>
          <a:blip r:embed="rId3"/>
          <a:stretch>
            <a:fillRect/>
          </a:stretch>
        </p:blipFill>
        <p:spPr>
          <a:xfrm>
            <a:off x="0" y="6136053"/>
            <a:ext cx="2938524" cy="670620"/>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456F83-88C8-00F4-E500-3BF80EB4D3F6}"/>
              </a:ext>
            </a:extLst>
          </p:cNvPr>
          <p:cNvSpPr txBox="1"/>
          <p:nvPr/>
        </p:nvSpPr>
        <p:spPr>
          <a:xfrm>
            <a:off x="988146" y="781665"/>
            <a:ext cx="10279629" cy="507831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-Blood glucose machines requires to be calibrated daily, each team will have control solutions, they should be in date, and you need to check how long the solution has been opened so this should be recorded on the box.</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-You need to test the target blood glucose range for the solutions to check they are working correctly and keep a record  of  your calibration dates and results.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0" cap="none" spc="0" baseline="0">
                <a:solidFill>
                  <a:srgbClr val="000000"/>
                </a:solidFill>
                <a:uFillTx/>
                <a:latin typeface="Arial" pitchFamily="34"/>
                <a:cs typeface="Arial" pitchFamily="34"/>
              </a:rPr>
              <a:t>-</a:t>
            </a:r>
            <a:r>
              <a:rPr lang="en-GB" sz="1800" b="0" i="0" u="none" strike="noStrike" kern="1200" cap="none" spc="0" baseline="0">
                <a:solidFill>
                  <a:srgbClr val="000000"/>
                </a:solidFill>
                <a:uFillTx/>
                <a:latin typeface="Arial" pitchFamily="34"/>
                <a:cs typeface="Arial" pitchFamily="34"/>
              </a:rPr>
              <a:t>When you have completed your shift, your equipment should be taken into your home and not left in the vehicle as staff have had vehicle thefts, and also the temperature with the weather effects the equipment.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0" cap="none" spc="0" baseline="0">
                <a:solidFill>
                  <a:srgbClr val="000000"/>
                </a:solidFill>
                <a:uFillTx/>
                <a:latin typeface="Arial" pitchFamily="34"/>
                <a:cs typeface="Arial" pitchFamily="34"/>
              </a:rPr>
              <a:t>-</a:t>
            </a:r>
            <a:r>
              <a:rPr lang="en-GB" sz="1800" b="0" i="0" u="none" strike="noStrike" kern="1200" cap="none" spc="0" baseline="0">
                <a:solidFill>
                  <a:srgbClr val="000000"/>
                </a:solidFill>
                <a:uFillTx/>
                <a:latin typeface="Arial" pitchFamily="34"/>
                <a:cs typeface="Arial" pitchFamily="34"/>
              </a:rPr>
              <a:t>Also, equipment has been condemned due to smoke damage which results to a cost for the trust but also it is not appropriate for patient care using equipment that can smell of cigarettes.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ptos"/>
              </a:rPr>
              <a:t>-</a:t>
            </a:r>
            <a:r>
              <a:rPr lang="en-GB" sz="1800" b="0" i="0" u="none" strike="noStrike" kern="1200" cap="none" spc="0" baseline="0">
                <a:solidFill>
                  <a:srgbClr val="000000"/>
                </a:solidFill>
                <a:uFillTx/>
                <a:latin typeface="Arial" pitchFamily="34"/>
                <a:cs typeface="Arial" pitchFamily="34"/>
              </a:rPr>
              <a:t>Any dressings or anything with an expiry date needs to be checked regular to ensure they are in date.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ptos"/>
            </a:endParaRPr>
          </a:p>
        </p:txBody>
      </p:sp>
      <p:pic>
        <p:nvPicPr>
          <p:cNvPr id="3" name="Picture 2">
            <a:extLst>
              <a:ext uri="{FF2B5EF4-FFF2-40B4-BE49-F238E27FC236}">
                <a16:creationId xmlns:a16="http://schemas.microsoft.com/office/drawing/2014/main" id="{FB915E8B-E731-8B5F-BF6C-11D0633138B6}"/>
              </a:ext>
            </a:extLst>
          </p:cNvPr>
          <p:cNvPicPr>
            <a:picLocks noChangeAspect="1"/>
          </p:cNvPicPr>
          <p:nvPr/>
        </p:nvPicPr>
        <p:blipFill>
          <a:blip r:embed="rId2"/>
          <a:stretch>
            <a:fillRect/>
          </a:stretch>
        </p:blipFill>
        <p:spPr>
          <a:xfrm>
            <a:off x="157971" y="6187379"/>
            <a:ext cx="2938524" cy="670620"/>
          </a:xfrm>
          <a:prstGeom prst="rect">
            <a:avLst/>
          </a:prstGeom>
          <a:noFill/>
          <a:ln cap="flat">
            <a:noFill/>
          </a:ln>
        </p:spPr>
      </p:pic>
      <p:pic>
        <p:nvPicPr>
          <p:cNvPr id="4" name="Picture 3">
            <a:extLst>
              <a:ext uri="{FF2B5EF4-FFF2-40B4-BE49-F238E27FC236}">
                <a16:creationId xmlns:a16="http://schemas.microsoft.com/office/drawing/2014/main" id="{F9691BF8-3153-6FFA-C1B4-FD1D889B0A1E}"/>
              </a:ext>
            </a:extLst>
          </p:cNvPr>
          <p:cNvPicPr>
            <a:picLocks noChangeAspect="1"/>
          </p:cNvPicPr>
          <p:nvPr/>
        </p:nvPicPr>
        <p:blipFill>
          <a:blip r:embed="rId3"/>
          <a:stretch>
            <a:fillRect/>
          </a:stretch>
        </p:blipFill>
        <p:spPr>
          <a:xfrm>
            <a:off x="9220242" y="6076334"/>
            <a:ext cx="2932425" cy="713296"/>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8E0C462C-22E8-FADC-F93F-43A5D882F529}"/>
              </a:ext>
            </a:extLst>
          </p:cNvPr>
          <p:cNvSpPr txBox="1"/>
          <p:nvPr/>
        </p:nvSpPr>
        <p:spPr>
          <a:xfrm>
            <a:off x="867902" y="467377"/>
            <a:ext cx="10290877" cy="175432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-The Equipment is calibrated annually to ensure the equipment is working correctly and this will be your BP machine, pulse oximeter and thermometer and each piece of equipment will have a date with when that piece of equipment requires servicing, and this is usually arranged by the team administrator/manager.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pitchFamily="34"/>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0" cap="none" spc="0" baseline="0">
                <a:solidFill>
                  <a:srgbClr val="000000"/>
                </a:solidFill>
                <a:uFillTx/>
                <a:latin typeface="Arial" pitchFamily="34"/>
                <a:cs typeface="Arial" pitchFamily="34"/>
              </a:rPr>
              <a:t>-</a:t>
            </a:r>
            <a:r>
              <a:rPr lang="en-GB" sz="1800" b="0" i="0" u="none" strike="noStrike" kern="1200" cap="none" spc="0" baseline="0">
                <a:solidFill>
                  <a:srgbClr val="000000"/>
                </a:solidFill>
                <a:uFillTx/>
                <a:latin typeface="Arial" pitchFamily="34"/>
                <a:cs typeface="Arial" pitchFamily="34"/>
              </a:rPr>
              <a:t>Your equipment should be cleaned with cliniwipes after each patient use.</a:t>
            </a:r>
          </a:p>
        </p:txBody>
      </p:sp>
      <p:pic>
        <p:nvPicPr>
          <p:cNvPr id="3" name="Picture 3">
            <a:extLst>
              <a:ext uri="{FF2B5EF4-FFF2-40B4-BE49-F238E27FC236}">
                <a16:creationId xmlns:a16="http://schemas.microsoft.com/office/drawing/2014/main" id="{4BFEDF4A-CAC4-3990-C42C-5DDEDA10EFC4}"/>
              </a:ext>
            </a:extLst>
          </p:cNvPr>
          <p:cNvPicPr>
            <a:picLocks noChangeAspect="1"/>
          </p:cNvPicPr>
          <p:nvPr/>
        </p:nvPicPr>
        <p:blipFill>
          <a:blip r:embed="rId2"/>
          <a:stretch>
            <a:fillRect/>
          </a:stretch>
        </p:blipFill>
        <p:spPr>
          <a:xfrm>
            <a:off x="98151" y="6055312"/>
            <a:ext cx="2938524" cy="670620"/>
          </a:xfrm>
          <a:prstGeom prst="rect">
            <a:avLst/>
          </a:prstGeom>
          <a:noFill/>
          <a:ln cap="flat">
            <a:noFill/>
          </a:ln>
        </p:spPr>
      </p:pic>
      <p:pic>
        <p:nvPicPr>
          <p:cNvPr id="4" name="Picture 4">
            <a:extLst>
              <a:ext uri="{FF2B5EF4-FFF2-40B4-BE49-F238E27FC236}">
                <a16:creationId xmlns:a16="http://schemas.microsoft.com/office/drawing/2014/main" id="{19D7C6D5-94BB-2A2A-94B3-0E0811FD61C0}"/>
              </a:ext>
            </a:extLst>
          </p:cNvPr>
          <p:cNvPicPr>
            <a:picLocks noChangeAspect="1"/>
          </p:cNvPicPr>
          <p:nvPr/>
        </p:nvPicPr>
        <p:blipFill>
          <a:blip r:embed="rId3"/>
          <a:stretch>
            <a:fillRect/>
          </a:stretch>
        </p:blipFill>
        <p:spPr>
          <a:xfrm>
            <a:off x="9259571" y="6144703"/>
            <a:ext cx="2932425" cy="713296"/>
          </a:xfrm>
          <a:prstGeom prst="rect">
            <a:avLst/>
          </a:prstGeom>
          <a:noFill/>
          <a:ln cap="flat">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7"/>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205</TotalTime>
  <Words>961</Words>
  <Application>Microsoft Office PowerPoint</Application>
  <PresentationFormat>Widescreen</PresentationFormat>
  <Paragraphs>139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Aptos Display</vt:lpstr>
      <vt:lpstr>Arial</vt:lpstr>
      <vt:lpstr>Arial Black</vt:lpstr>
      <vt:lpstr>Calibri</vt:lpstr>
      <vt:lpstr>Office Theme</vt:lpstr>
      <vt:lpstr>  How to look after your Personal        Equipment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Young, Jacqueline (BIRMINGHAM COMMUNITY HEALTHCARE NHS FOUNDATION TRUST)</dc:creator>
  <cp:lastModifiedBy>HAYES, Peter (BIRMINGHAM COMMUNITY HEALTHCARE NHS FOUNDATION TRUST)</cp:lastModifiedBy>
  <cp:revision>10</cp:revision>
  <dcterms:created xsi:type="dcterms:W3CDTF">2024-09-18T09:14:36Z</dcterms:created>
  <dcterms:modified xsi:type="dcterms:W3CDTF">2025-05-12T10:38:04Z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B5321A32-E6FB-4451-A354-DFC77A4B1399</vt:lpwstr>
  </property>
  <property fmtid="{D5CDD505-2E9C-101B-9397-08002B2CF9AE}" pid="3" name="ArticulatePath">
    <vt:lpwstr>Personal Equipment and how to look after it</vt:lpwstr>
  </property>
</Properties>
</file>