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5" r:id="rId5"/>
  </p:sldMasterIdLst>
  <p:notesMasterIdLst>
    <p:notesMasterId r:id="rId25"/>
  </p:notesMasterIdLst>
  <p:sldIdLst>
    <p:sldId id="315" r:id="rId6"/>
    <p:sldId id="539" r:id="rId7"/>
    <p:sldId id="276" r:id="rId8"/>
    <p:sldId id="300" r:id="rId9"/>
    <p:sldId id="278" r:id="rId10"/>
    <p:sldId id="406" r:id="rId11"/>
    <p:sldId id="407" r:id="rId12"/>
    <p:sldId id="405" r:id="rId13"/>
    <p:sldId id="414" r:id="rId14"/>
    <p:sldId id="408" r:id="rId15"/>
    <p:sldId id="415" r:id="rId16"/>
    <p:sldId id="409" r:id="rId17"/>
    <p:sldId id="410" r:id="rId18"/>
    <p:sldId id="411" r:id="rId19"/>
    <p:sldId id="416" r:id="rId20"/>
    <p:sldId id="417" r:id="rId21"/>
    <p:sldId id="418" r:id="rId22"/>
    <p:sldId id="412" r:id="rId23"/>
    <p:sldId id="41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13302-71FB-41CA-AF8E-A18468018443}" v="6" dt="2024-06-25T19:58:27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ABAB7-8D38-41F5-8229-70A37F0EF1D5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84071-E1B1-499E-8CF4-855D291C5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7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Skin changes with ageing, poor posture, poor mobility, devices such as tubing and splints, poor circulation, poor sensation, contractures, poor nutrition and hydration; COVID, Incontinence, chronic diseases, concordance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E9E30-3A47-4D64-A9F4-2C5B338D67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7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47258-D946-44C1-86F1-07C8DA192C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3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le.minott\Desktop\Powerpoint 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le.minott\Desktop\Powerpoint slid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104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3064" y="621341"/>
            <a:ext cx="7723863" cy="648417"/>
          </a:xfrm>
          <a:prstGeom prst="rect">
            <a:avLst/>
          </a:prstGeom>
        </p:spPr>
        <p:txBody>
          <a:bodyPr lIns="91410" tIns="45705" rIns="91410" bIns="45705"/>
          <a:lstStyle>
            <a:lvl1pPr marL="0" marR="0" indent="0" algn="l" defTabSz="685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399" baseline="0" smtClean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324" dirty="0">
                <a:solidFill>
                  <a:schemeClr val="accent1"/>
                </a:solidFill>
                <a:latin typeface="+mj-lt"/>
              </a:rPr>
              <a:t>[Section title] – {Note this slides number can be changed}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3510" y="1849158"/>
            <a:ext cx="7723399" cy="4243522"/>
          </a:xfrm>
          <a:prstGeom prst="rect">
            <a:avLst/>
          </a:prstGeom>
        </p:spPr>
        <p:txBody>
          <a:bodyPr lIns="91410" tIns="45705" rIns="91410" bIns="45705"/>
          <a:lstStyle>
            <a:lvl1pPr marL="0" marR="0" indent="0" algn="l" defTabSz="685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5" baseline="0"/>
            </a:lvl1pPr>
          </a:lstStyle>
          <a:p>
            <a:pPr marL="0" marR="0" lvl="0" indent="0" algn="l" defTabSz="685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425" dirty="0">
                <a:solidFill>
                  <a:srgbClr val="000000"/>
                </a:solidFill>
              </a:rPr>
              <a:t>[insert text here]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3511" y="1412674"/>
            <a:ext cx="7723399" cy="432519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142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[Section sub title here]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95" y="538717"/>
            <a:ext cx="540131" cy="791904"/>
          </a:xfrm>
          <a:prstGeom prst="rect">
            <a:avLst/>
          </a:prstGeom>
        </p:spPr>
        <p:txBody>
          <a:bodyPr lIns="91410" tIns="45705" rIns="91410" bIns="45705" anchor="ctr"/>
          <a:lstStyle>
            <a:lvl1pPr marL="0" indent="0" algn="r">
              <a:buNone/>
              <a:defRPr sz="3824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8367" y="6356467"/>
            <a:ext cx="7756822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87B3-8E52-4098-A302-83F56ED804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4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3064" y="621341"/>
            <a:ext cx="7723863" cy="648417"/>
          </a:xfrm>
          <a:prstGeom prst="rect">
            <a:avLst/>
          </a:prstGeom>
        </p:spPr>
        <p:txBody>
          <a:bodyPr lIns="91410" tIns="45705" rIns="91410" bIns="45705"/>
          <a:lstStyle>
            <a:lvl1pPr marL="0" marR="0" indent="0" algn="l" defTabSz="685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399" smtClean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6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324" dirty="0">
                <a:solidFill>
                  <a:schemeClr val="accent1"/>
                </a:solidFill>
                <a:latin typeface="+mj-lt"/>
              </a:rPr>
              <a:t>Over the next [XX] minutes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83064" y="1845838"/>
            <a:ext cx="7723845" cy="1799138"/>
          </a:xfrm>
          <a:prstGeom prst="rect">
            <a:avLst/>
          </a:prstGeom>
        </p:spPr>
        <p:txBody>
          <a:bodyPr lIns="91410" tIns="45705" rIns="91410" bIns="45705"/>
          <a:lstStyle>
            <a:lvl1pPr marL="214313" marR="0" indent="-214313" algn="l" defTabSz="68561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25"/>
            </a:lvl1pPr>
            <a:lvl2pPr>
              <a:defRPr/>
            </a:lvl2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25" dirty="0">
                <a:solidFill>
                  <a:srgbClr val="000000"/>
                </a:solidFill>
              </a:rPr>
              <a:t>Section 1:  Topic of discussion ([XX] minutes)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8367" y="6356467"/>
            <a:ext cx="7756822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87B3-8E52-4098-A302-83F56ED804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7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F07F-D598-82E3-84DC-F95F4540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6DD63-3531-AD71-FBF9-AA1F648A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A66-3B8D-4E98-ACDC-1E8A409EF267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D9F3D-2BC8-D00E-412D-0668B726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32397-481F-0793-3C9A-84B7C67A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79DFA-6D57-4788-8EBE-615E2FCB4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5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DF2B-26F1-45C2-AA75-8A575ACA0ADE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09AB-BD3F-4709-A591-BC582EC02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2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70992" y="1241660"/>
            <a:ext cx="7754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1" y="636756"/>
            <a:ext cx="522584" cy="615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7" tIns="34268" rIns="68537" bIns="34268"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0992" y="6347014"/>
            <a:ext cx="7754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r="4734"/>
          <a:stretch/>
        </p:blipFill>
        <p:spPr>
          <a:xfrm>
            <a:off x="5544235" y="333374"/>
            <a:ext cx="3233378" cy="739847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8367" y="6356467"/>
            <a:ext cx="7756822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87B3-8E52-4098-A302-83F56ED804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9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lvl1pPr algn="ctr" defTabSz="685618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6" indent="-257106" algn="l" defTabSz="685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65" indent="-214256" algn="l" defTabSz="6856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7022" indent="-171404" algn="l" defTabSz="685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2" indent="-171404" algn="l" defTabSz="6856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42641" indent="-171404" algn="l" defTabSz="685618" rtl="0" eaLnBrk="1" latinLnBrk="0" hangingPunct="1">
        <a:spcBef>
          <a:spcPct val="20000"/>
        </a:spcBef>
        <a:buFont typeface="Arial" panose="020B0604020202020204" pitchFamily="34" charset="0"/>
        <a:buChar char="»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451" indent="-171404" algn="l" defTabSz="685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260" indent="-171404" algn="l" defTabSz="685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8" indent="-171404" algn="l" defTabSz="685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8" indent="-171404" algn="l" defTabSz="6856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618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8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6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6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4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474" algn="l" defTabSz="68561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630" y="1310903"/>
            <a:ext cx="7772400" cy="1470025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PURPOSE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60" y="2741316"/>
            <a:ext cx="6400800" cy="1320552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Tissue Viability Service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F6DA48-278A-68B0-5A7F-4187CBBA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73533"/>
            <a:ext cx="23526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168FA-4ECB-DCDA-0AC3-9137D48D8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41596" r="53150" b="37689"/>
          <a:stretch/>
        </p:blipFill>
        <p:spPr>
          <a:xfrm>
            <a:off x="3347864" y="3873533"/>
            <a:ext cx="5522861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4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AEBC-B349-4ED0-E2F8-B5F59398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 Rounded MT Bold" panose="020F0704030504030204" pitchFamily="34" charset="0"/>
              </a:rPr>
              <a:t>                                              Step 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B1681-E494-06E6-3F3A-7DEE13FDF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9" t="40272" r="3848" b="25987"/>
          <a:stretch/>
        </p:blipFill>
        <p:spPr>
          <a:xfrm>
            <a:off x="167843" y="3941241"/>
            <a:ext cx="8808313" cy="215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83C4C-7F36-73F5-5E3B-B7784A633953}"/>
              </a:ext>
            </a:extLst>
          </p:cNvPr>
          <p:cNvSpPr txBox="1"/>
          <p:nvPr/>
        </p:nvSpPr>
        <p:spPr>
          <a:xfrm>
            <a:off x="622851" y="1577008"/>
            <a:ext cx="78982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 panose="020F0704030504030204" pitchFamily="34" charset="0"/>
              </a:rPr>
              <a:t>S</a:t>
            </a:r>
            <a:r>
              <a:rPr lang="en-GB" sz="1800" dirty="0">
                <a:latin typeface="Arial Rounded MT Bold" panose="020F0704030504030204" pitchFamily="34" charset="0"/>
              </a:rPr>
              <a:t>creen those who are &amp; are not at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Rounded MT Bold" panose="020F0704030504030204" pitchFamily="34" charset="0"/>
              </a:rPr>
              <a:t>C</a:t>
            </a:r>
            <a:r>
              <a:rPr lang="en-GB" sz="1800" dirty="0">
                <a:latin typeface="Arial Rounded MT Bold" panose="020F0704030504030204" pitchFamily="34" charset="0"/>
              </a:rPr>
              <a:t>aptures the assessment of mobility &amp; skin status &amp; encourages nurses/healthcare staff to use their clinical judgement</a:t>
            </a:r>
            <a:endParaRPr lang="en-GB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 Rounded MT Bold" panose="020F0704030504030204" pitchFamily="34" charset="0"/>
              </a:rPr>
              <a:t>If the patient does not trigger in this section, the assessment is complete</a:t>
            </a:r>
          </a:p>
        </p:txBody>
      </p:sp>
    </p:spTree>
    <p:extLst>
      <p:ext uri="{BB962C8B-B14F-4D97-AF65-F5344CB8AC3E}">
        <p14:creationId xmlns:p14="http://schemas.microsoft.com/office/powerpoint/2010/main" val="163113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E6E8-7CC5-C245-9A37-163E7CCB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B77E96-2B35-1084-D16E-8CFF1E695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" t="22847" r="-378" b="26926"/>
          <a:stretch/>
        </p:blipFill>
        <p:spPr bwMode="auto">
          <a:xfrm>
            <a:off x="87907" y="2120608"/>
            <a:ext cx="8968185" cy="2616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733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0E7E-B2BC-ABD8-0105-873ACB55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            </a:t>
            </a:r>
            <a:r>
              <a:rPr lang="en-GB" b="1" dirty="0"/>
              <a:t>Step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A9C13-599E-7F2E-D586-8F7034969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1" t="24081" r="29285" b="15102"/>
          <a:stretch/>
        </p:blipFill>
        <p:spPr>
          <a:xfrm>
            <a:off x="1083143" y="2019253"/>
            <a:ext cx="6977714" cy="455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875C4-AF51-CA13-A3F1-D8DDCEC6E4D9}"/>
              </a:ext>
            </a:extLst>
          </p:cNvPr>
          <p:cNvSpPr txBox="1"/>
          <p:nvPr/>
        </p:nvSpPr>
        <p:spPr>
          <a:xfrm>
            <a:off x="583097" y="1253843"/>
            <a:ext cx="7477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 Rounded MT Bold" panose="020F0704030504030204" pitchFamily="34" charset="0"/>
              </a:rPr>
              <a:t>This second step incorporates a multiple evidence-informed items</a:t>
            </a:r>
          </a:p>
        </p:txBody>
      </p:sp>
    </p:spTree>
    <p:extLst>
      <p:ext uri="{BB962C8B-B14F-4D97-AF65-F5344CB8AC3E}">
        <p14:creationId xmlns:p14="http://schemas.microsoft.com/office/powerpoint/2010/main" val="412428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E6B3-B7B9-33E7-D5D1-60EA4092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</a:t>
            </a:r>
            <a:r>
              <a:rPr lang="en-GB" b="1" dirty="0"/>
              <a:t>Step 2 </a:t>
            </a:r>
            <a:r>
              <a:rPr lang="en-GB" b="1" dirty="0" err="1"/>
              <a:t>cont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4370B-50FA-D6A2-7D0C-BE8584AF2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17" t="18695" r="13597" b="34832"/>
          <a:stretch/>
        </p:blipFill>
        <p:spPr>
          <a:xfrm>
            <a:off x="1589880" y="1255170"/>
            <a:ext cx="3640760" cy="493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FF952-7509-1140-61A9-125A6185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79" t="32704" r="4260" b="32121"/>
          <a:stretch/>
        </p:blipFill>
        <p:spPr>
          <a:xfrm>
            <a:off x="5338457" y="2155028"/>
            <a:ext cx="3805543" cy="30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52BA619-12A5-3DAD-8935-AD591DF09E4D}"/>
              </a:ext>
            </a:extLst>
          </p:cNvPr>
          <p:cNvSpPr/>
          <p:nvPr/>
        </p:nvSpPr>
        <p:spPr>
          <a:xfrm>
            <a:off x="286413" y="4405885"/>
            <a:ext cx="1316024" cy="676897"/>
          </a:xfrm>
          <a:prstGeom prst="rightArrow">
            <a:avLst/>
          </a:prstGeom>
          <a:solidFill>
            <a:srgbClr val="3C0C0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Dark tone skin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EA3095D-74B2-EBA2-7CF1-6AF623531133}"/>
              </a:ext>
            </a:extLst>
          </p:cNvPr>
          <p:cNvSpPr/>
          <p:nvPr/>
        </p:nvSpPr>
        <p:spPr>
          <a:xfrm>
            <a:off x="296527" y="5220444"/>
            <a:ext cx="1316024" cy="676897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DTI &amp; Unstageable to change to cat 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F25EE74-DC49-E7CD-84A5-E72106684354}"/>
              </a:ext>
            </a:extLst>
          </p:cNvPr>
          <p:cNvSpPr/>
          <p:nvPr/>
        </p:nvSpPr>
        <p:spPr>
          <a:xfrm>
            <a:off x="296527" y="3722710"/>
            <a:ext cx="1316024" cy="676897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To add in MASD</a:t>
            </a:r>
          </a:p>
        </p:txBody>
      </p:sp>
    </p:spTree>
    <p:extLst>
      <p:ext uri="{BB962C8B-B14F-4D97-AF65-F5344CB8AC3E}">
        <p14:creationId xmlns:p14="http://schemas.microsoft.com/office/powerpoint/2010/main" val="390915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AF16-8B56-53F7-72E2-6148AE06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D0760-16D8-24FF-2B17-52E85370F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3" t="27369" r="29656" b="31996"/>
          <a:stretch/>
        </p:blipFill>
        <p:spPr>
          <a:xfrm>
            <a:off x="728740" y="2467791"/>
            <a:ext cx="8133512" cy="36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62D0-916D-2B25-FBC0-2F18063D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</a:t>
            </a:r>
            <a:r>
              <a:rPr lang="en-GB" b="1" dirty="0"/>
              <a:t>Step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EFCF845-8FAE-A22F-6CFD-F0924B95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" t="18514" r="2393" b="36970"/>
          <a:stretch/>
        </p:blipFill>
        <p:spPr bwMode="auto">
          <a:xfrm>
            <a:off x="0" y="681934"/>
            <a:ext cx="9057523" cy="2405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6A3DA36-A461-3BED-ADE5-74E59FE21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0" t="19303" r="2283" b="28445"/>
          <a:stretch/>
        </p:blipFill>
        <p:spPr bwMode="auto">
          <a:xfrm>
            <a:off x="1" y="3087480"/>
            <a:ext cx="9057522" cy="2809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02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4F67-50D2-630D-AD46-4F8875F3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50DF57-F756-51B2-B028-D5DF7D504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" t="19417" r="2953" b="20308"/>
          <a:stretch/>
        </p:blipFill>
        <p:spPr bwMode="auto">
          <a:xfrm>
            <a:off x="139658" y="993913"/>
            <a:ext cx="8487518" cy="3066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C456DC4-1903-3EE4-F622-9355BF19A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" t="20117" r="2796" b="24296"/>
          <a:stretch/>
        </p:blipFill>
        <p:spPr bwMode="auto">
          <a:xfrm>
            <a:off x="516824" y="4059997"/>
            <a:ext cx="8083826" cy="2680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733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C113-1DC8-809A-E05E-1F128B68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9F62850-0D51-9641-42DF-C6E4FAA1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" t="52196" r="1951" b="13532"/>
          <a:stretch/>
        </p:blipFill>
        <p:spPr bwMode="auto">
          <a:xfrm>
            <a:off x="80613" y="1311965"/>
            <a:ext cx="9063387" cy="1838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586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FDA8-FFF5-6823-B324-4B0B700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            Step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3CDD1-1EBA-81BF-4C90-BBF252641F14}"/>
              </a:ext>
            </a:extLst>
          </p:cNvPr>
          <p:cNvSpPr txBox="1"/>
          <p:nvPr/>
        </p:nvSpPr>
        <p:spPr>
          <a:xfrm>
            <a:off x="839432" y="1457740"/>
            <a:ext cx="80205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latin typeface="Arial Rounded MT Bold" panose="020F0704030504030204" pitchFamily="34" charset="0"/>
              </a:rPr>
              <a:t>The final step determines the assessment decision based on the previous steps and uses colours to categorise the decision: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Red</a:t>
            </a:r>
            <a:r>
              <a:rPr lang="en-GB" sz="1800" dirty="0">
                <a:latin typeface="Arial Rounded MT Bold" panose="020F0704030504030204" pitchFamily="34" charset="0"/>
              </a:rPr>
              <a:t>: Existing pressure ulcer, Category 1 or above or scarring from previous pressure ulcers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Orange</a:t>
            </a:r>
            <a:r>
              <a:rPr lang="en-GB" sz="1800" dirty="0">
                <a:latin typeface="Arial Rounded MT Bold" panose="020F0704030504030204" pitchFamily="34" charset="0"/>
              </a:rPr>
              <a:t>: No pressure ulcer but </a:t>
            </a:r>
            <a:r>
              <a:rPr lang="en-GB" sz="1800" u="sng" dirty="0">
                <a:latin typeface="Arial Rounded MT Bold" panose="020F0704030504030204" pitchFamily="34" charset="0"/>
              </a:rPr>
              <a:t>at risk</a:t>
            </a:r>
            <a:endParaRPr lang="en-GB" sz="1800" dirty="0">
              <a:latin typeface="Arial Rounded MT Bold" panose="020F07040305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Green</a:t>
            </a:r>
            <a:r>
              <a:rPr lang="en-GB" sz="1800" dirty="0">
                <a:latin typeface="Arial Rounded MT Bold" panose="020F0704030504030204" pitchFamily="34" charset="0"/>
              </a:rPr>
              <a:t>: No pressure ulcer </a:t>
            </a:r>
            <a:r>
              <a:rPr lang="en-GB" sz="1800" u="sng" dirty="0">
                <a:latin typeface="Arial Rounded MT Bold" panose="020F0704030504030204" pitchFamily="34" charset="0"/>
              </a:rPr>
              <a:t>not currently</a:t>
            </a:r>
            <a:r>
              <a:rPr lang="en-GB" sz="1800" dirty="0">
                <a:latin typeface="Arial Rounded MT Bold" panose="020F0704030504030204" pitchFamily="34" charset="0"/>
              </a:rPr>
              <a:t> at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C069F-7CF8-CCC2-8D4A-FD0542A22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7" t="40544" r="2882" b="15239"/>
          <a:stretch/>
        </p:blipFill>
        <p:spPr>
          <a:xfrm>
            <a:off x="139338" y="3429000"/>
            <a:ext cx="8865324" cy="28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2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95D8-8E6A-896D-BC66-9A471390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F053D-3208-E2BC-6E37-8E077F429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286" t="25525" r="52000" b="38399"/>
          <a:stretch/>
        </p:blipFill>
        <p:spPr>
          <a:xfrm>
            <a:off x="995182" y="1556866"/>
            <a:ext cx="7153635" cy="40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8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C622-6DFA-CA9A-0A98-039E812E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308F-5010-7ACC-5E14-7165830F4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 wound?</a:t>
            </a:r>
          </a:p>
          <a:p>
            <a:r>
              <a:rPr lang="en-GB" dirty="0"/>
              <a:t>What is a pressure ulcer?</a:t>
            </a:r>
          </a:p>
          <a:p>
            <a:r>
              <a:rPr lang="en-GB" dirty="0"/>
              <a:t>What happens if someone gets a pressure ulcer in our care? Do you know the process?</a:t>
            </a:r>
          </a:p>
          <a:p>
            <a:r>
              <a:rPr lang="en-GB"/>
              <a:t>Is </a:t>
            </a:r>
            <a:r>
              <a:rPr lang="en-GB" dirty="0"/>
              <a:t>it ok for a patient to develop a pressure ulcer in our care?</a:t>
            </a:r>
          </a:p>
          <a:p>
            <a:r>
              <a:rPr lang="en-GB" dirty="0"/>
              <a:t>Why do we assess risk for pressure ulcers?</a:t>
            </a:r>
          </a:p>
        </p:txBody>
      </p:sp>
    </p:spTree>
    <p:extLst>
      <p:ext uri="{BB962C8B-B14F-4D97-AF65-F5344CB8AC3E}">
        <p14:creationId xmlns:p14="http://schemas.microsoft.com/office/powerpoint/2010/main" val="23655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8DE6-9D35-31B2-F1D2-40EE7BA7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and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A1AC0-8905-8B80-33D2-E76AE554F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 Pressure Ulcer is localised damage to the skin and/or underlying tissue, usually over a bony prominence (or related to a medical or other device), resulting from sustained pressure (including pressure associated with shear). The damage can be present as intact skin or an open ulcer and may be painful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Guest et al (2020) identified 0.4% of the total adult population have a pressure ulcer. This was a 32% rise since their previous study  between  2012 –2013 (published 2015)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NHS spends more than £3.8 million every day, with an estimated cost of about £2 billion per annum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Litigation linked to pressure ulcers was reported to have increased by 43% in the NHS in 3 years (Stephenson, 2019). The cost of claims alone for 2017 –2018 was identified as over £20.8m.</a:t>
            </a:r>
          </a:p>
          <a:p>
            <a:r>
              <a: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Global incidence of pressure ulcers has increased by 42% since COVID</a:t>
            </a:r>
            <a:endParaRPr lang="en-GB" sz="1800" b="0" i="0" u="none" strike="noStrike" baseline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38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A12C-3949-7A5C-4328-EF676FEB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Prevention is everyone’s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51706-FF0F-63A6-DAE5-61CE3FAB8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Nurses</a:t>
            </a:r>
          </a:p>
          <a:p>
            <a:r>
              <a:rPr lang="en-GB" dirty="0"/>
              <a:t>Therapists; Physio seeing a </a:t>
            </a:r>
            <a:r>
              <a:rPr lang="en-GB" dirty="0" err="1"/>
              <a:t>pt</a:t>
            </a:r>
            <a:r>
              <a:rPr lang="en-GB" dirty="0"/>
              <a:t> post CVA</a:t>
            </a:r>
            <a:br>
              <a:rPr lang="en-GB" dirty="0"/>
            </a:br>
            <a:r>
              <a:rPr lang="en-GB" dirty="0"/>
              <a:t>OT doing a seating assessment</a:t>
            </a:r>
          </a:p>
          <a:p>
            <a:r>
              <a:rPr lang="en-GB" dirty="0"/>
              <a:t>Dietician</a:t>
            </a:r>
          </a:p>
          <a:p>
            <a:r>
              <a:rPr lang="en-GB" dirty="0"/>
              <a:t>Primary Care most pts can get to the GP</a:t>
            </a:r>
          </a:p>
          <a:p>
            <a:r>
              <a:rPr lang="en-GB" dirty="0"/>
              <a:t>Falls Service</a:t>
            </a:r>
          </a:p>
          <a:p>
            <a:r>
              <a:rPr lang="en-GB" dirty="0"/>
              <a:t>111 giving advise</a:t>
            </a:r>
          </a:p>
          <a:p>
            <a:r>
              <a:rPr lang="en-GB" dirty="0"/>
              <a:t>Paramedics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65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E489-3191-58C1-E02A-7DFA390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EF52F2-C93C-F853-1C8E-AF032B6D5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208" y="1801274"/>
            <a:ext cx="1060498" cy="142470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A38BA-3357-14CE-6047-E5DC20061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195" y="1993212"/>
            <a:ext cx="1174964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76E229-3714-2E61-D182-103308C8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113581"/>
            <a:ext cx="1224643" cy="902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0A936B-1318-50D5-D6FD-A54558572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174" y="2019160"/>
            <a:ext cx="1174965" cy="1486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F325E6-8227-DD0F-E6D3-7DF455115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081" y="4005064"/>
            <a:ext cx="898072" cy="2067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FB9A77-00B6-A382-3C2F-3D79ED0A6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891" y="4033980"/>
            <a:ext cx="797552" cy="1728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49690C-4087-4DE7-E36E-BE6BA46CE9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0194" y="4033981"/>
            <a:ext cx="1951939" cy="1600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B31679-7B5B-7C3F-5BF7-81C983B4AB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949" y="3642824"/>
            <a:ext cx="2237015" cy="2217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B6464A-8C80-5859-CD61-BB82215B4B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1558" y="3136212"/>
            <a:ext cx="819163" cy="7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4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2707-B1AA-A9DB-3359-F88AD2D9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Wound Club Online | Module 16: PUP - SSKIN Care Bundle (Bitesize) - YouTube">
            <a:extLst>
              <a:ext uri="{FF2B5EF4-FFF2-40B4-BE49-F238E27FC236}">
                <a16:creationId xmlns:a16="http://schemas.microsoft.com/office/drawing/2014/main" id="{0A0E996E-5336-7240-2D38-D329D552D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29000" r="25688" b="18155"/>
          <a:stretch/>
        </p:blipFill>
        <p:spPr bwMode="auto">
          <a:xfrm>
            <a:off x="1881052" y="2666323"/>
            <a:ext cx="5629013" cy="23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6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9C3A-C1D8-F821-6F52-1FB76E2F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PURPOSE T </a:t>
            </a:r>
            <a:br>
              <a:rPr lang="en-GB" sz="2800" dirty="0">
                <a:latin typeface="Arial Rounded MT Bold" panose="020F0704030504030204" pitchFamily="34" charset="0"/>
              </a:rPr>
            </a:br>
            <a:r>
              <a:rPr lang="en-GB" sz="2800" b="0" i="0" dirty="0">
                <a:effectLst/>
                <a:latin typeface="Arial Rounded MT Bold" panose="020F0704030504030204" pitchFamily="34" charset="0"/>
              </a:rPr>
              <a:t>Pressure Ulcer Risk Primary or Secondary Evaluation Tool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6B8B6-7D5E-FCF9-2F16-A1BAD0CC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tool was developed as part of a research programme for pressure ulcers funded by the National Institute for Health Research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It consists of a 3-step process: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Full assessment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Assessment decision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It uses colours to indicate the most important risk factors and uses a three-step assessment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01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522490" y="1931569"/>
            <a:ext cx="4103057" cy="324389"/>
          </a:xfrm>
          <a:prstGeom prst="rect">
            <a:avLst/>
          </a:prstGeom>
        </p:spPr>
        <p:txBody>
          <a:bodyPr lIns="68542" tIns="34271" rIns="68542" bIns="34271"/>
          <a:lstStyle>
            <a:lvl1pPr marL="0" indent="0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618">
              <a:defRPr/>
            </a:pPr>
            <a:endParaRPr lang="en-GB" sz="1425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4445" y="1261287"/>
            <a:ext cx="539935" cy="593928"/>
          </a:xfrm>
          <a:prstGeom prst="rect">
            <a:avLst/>
          </a:prstGeom>
        </p:spPr>
        <p:txBody>
          <a:bodyPr/>
          <a:lstStyle>
            <a:lvl1pPr marL="342877" indent="-342877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2" indent="-285732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5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4" algn="l" defTabSz="9143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8">
              <a:buNone/>
              <a:defRPr/>
            </a:pPr>
            <a:endParaRPr lang="en-GB" sz="3824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181AE0-0F00-4BA9-5C8A-2A1ADF0C1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PURPOSE T Risk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57905-9268-A68C-4A32-7AA017FE3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3685" y="1931568"/>
            <a:ext cx="5762778" cy="3182642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Screen everyone receiving care from a health or care professional using the PURPOSE T tool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If identified at risk following screening, a full risk assessment must be completed</a:t>
            </a:r>
          </a:p>
          <a:p>
            <a:pPr marL="814240" lvl="1" indent="-257175">
              <a:buFont typeface="Arial" panose="020B0604020202020204" pitchFamily="34" charset="0"/>
              <a:buChar char="•"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Within 6 hours for any inpatient.</a:t>
            </a:r>
          </a:p>
          <a:p>
            <a:pPr marL="814240" lvl="1" indent="-257175">
              <a:buFont typeface="Arial" panose="020B0604020202020204" pitchFamily="34" charset="0"/>
              <a:buChar char="•"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On first contact which can be face to face or virtual for community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Dependent on outcome of assessment, follow the correct management pathway: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DEF9F-EDB0-9108-3AD9-869AFB85B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2" t="17849" r="62239" b="6996"/>
          <a:stretch/>
        </p:blipFill>
        <p:spPr>
          <a:xfrm>
            <a:off x="452822" y="1917503"/>
            <a:ext cx="2121196" cy="3210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31FB1-68E6-7CBC-4A24-DEEEE25D5F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21" t="61803" r="65320" b="18934"/>
          <a:stretch/>
        </p:blipFill>
        <p:spPr>
          <a:xfrm>
            <a:off x="3377166" y="3777546"/>
            <a:ext cx="2033477" cy="1148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C6BE98-CEAD-4D3C-E282-5C97E1C835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30" t="35383" r="66225" b="20735"/>
          <a:stretch/>
        </p:blipFill>
        <p:spPr>
          <a:xfrm>
            <a:off x="7196817" y="3110579"/>
            <a:ext cx="1209646" cy="2776802"/>
          </a:xfrm>
          <a:prstGeom prst="rect">
            <a:avLst/>
          </a:prstGeom>
        </p:spPr>
      </p:pic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D7170548-B882-05A2-65EF-3303FCE8B18C}"/>
              </a:ext>
            </a:extLst>
          </p:cNvPr>
          <p:cNvSpPr/>
          <p:nvPr/>
        </p:nvSpPr>
        <p:spPr>
          <a:xfrm>
            <a:off x="5341662" y="3522888"/>
            <a:ext cx="637794" cy="548640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828CA-0411-6E9D-56F2-D032CFD8A3FE}"/>
              </a:ext>
            </a:extLst>
          </p:cNvPr>
          <p:cNvSpPr txBox="1"/>
          <p:nvPr/>
        </p:nvSpPr>
        <p:spPr>
          <a:xfrm>
            <a:off x="4866920" y="3255876"/>
            <a:ext cx="1891865" cy="196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GB" sz="67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and give self management advice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062D9D6-6971-1FE4-43B0-C3808F9F7386}"/>
              </a:ext>
            </a:extLst>
          </p:cNvPr>
          <p:cNvSpPr/>
          <p:nvPr/>
        </p:nvSpPr>
        <p:spPr>
          <a:xfrm>
            <a:off x="5341662" y="4135506"/>
            <a:ext cx="1591667" cy="36347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4FF6E28-9413-A511-CDCA-9429014BCD30}"/>
              </a:ext>
            </a:extLst>
          </p:cNvPr>
          <p:cNvSpPr/>
          <p:nvPr/>
        </p:nvSpPr>
        <p:spPr>
          <a:xfrm>
            <a:off x="5341662" y="4990410"/>
            <a:ext cx="1676150" cy="363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60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75C3-491F-E89D-2955-467E19D8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      PURPOSE T in RIO 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90C417C-52BA-47D5-206B-C4B260DD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" t="17924" r="-44" b="14516"/>
          <a:stretch/>
        </p:blipFill>
        <p:spPr bwMode="auto">
          <a:xfrm>
            <a:off x="92428" y="1331429"/>
            <a:ext cx="8959143" cy="34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4B43DA6-A501-4E0D-81AC-061530136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7" t="24818" r="253" b="55310"/>
          <a:stretch/>
        </p:blipFill>
        <p:spPr bwMode="auto">
          <a:xfrm>
            <a:off x="92427" y="4823790"/>
            <a:ext cx="9152951" cy="1064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707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 - Mai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ding 9 Number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CB2477E01834ABF383D1D0197AF6C" ma:contentTypeVersion="18" ma:contentTypeDescription="Create a new document." ma:contentTypeScope="" ma:versionID="fda49b1431fc98a43eb4b94db885d580">
  <xsd:schema xmlns:xsd="http://www.w3.org/2001/XMLSchema" xmlns:xs="http://www.w3.org/2001/XMLSchema" xmlns:p="http://schemas.microsoft.com/office/2006/metadata/properties" xmlns:ns1="http://schemas.microsoft.com/sharepoint/v3" xmlns:ns3="36d90469-e83e-4a45-a208-543c3155383f" xmlns:ns4="eb45618d-8de7-4f8e-b600-fecabd3e74e0" targetNamespace="http://schemas.microsoft.com/office/2006/metadata/properties" ma:root="true" ma:fieldsID="5034d36fd2fac4de1a7d56cbaa609e3d" ns1:_="" ns3:_="" ns4:_="">
    <xsd:import namespace="http://schemas.microsoft.com/sharepoint/v3"/>
    <xsd:import namespace="36d90469-e83e-4a45-a208-543c3155383f"/>
    <xsd:import namespace="eb45618d-8de7-4f8e-b600-fecabd3e74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90469-e83e-4a45-a208-543c31553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5618d-8de7-4f8e-b600-fecabd3e74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36d90469-e83e-4a45-a208-543c3155383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4F97D-2F62-4BD3-A9C2-B39A198A7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d90469-e83e-4a45-a208-543c3155383f"/>
    <ds:schemaRef ds:uri="eb45618d-8de7-4f8e-b600-fecabd3e74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5A91D1-A273-4762-9231-DE4FE9A9FB9E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eb45618d-8de7-4f8e-b600-fecabd3e74e0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36d90469-e83e-4a45-a208-543c3155383f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0219A8-49C9-48F3-B29F-708B000C6BB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3230</TotalTime>
  <Words>580</Words>
  <Application>Microsoft Office PowerPoint</Application>
  <PresentationFormat>On-screen Show (4:3)</PresentationFormat>
  <Paragraphs>59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Wingdings</vt:lpstr>
      <vt:lpstr>1_Office Theme</vt:lpstr>
      <vt:lpstr>3 - Main Slide</vt:lpstr>
      <vt:lpstr> PURPOSE TT</vt:lpstr>
      <vt:lpstr>Group Work</vt:lpstr>
      <vt:lpstr>Definition and cost</vt:lpstr>
      <vt:lpstr>Prevention is everyone’s business</vt:lpstr>
      <vt:lpstr>Risk Factors</vt:lpstr>
      <vt:lpstr>PowerPoint Presentation</vt:lpstr>
      <vt:lpstr>PURPOSE T  Pressure Ulcer Risk Primary or Secondary Evaluation Tool</vt:lpstr>
      <vt:lpstr>PowerPoint Presentation</vt:lpstr>
      <vt:lpstr>                                    PURPOSE T in RIO </vt:lpstr>
      <vt:lpstr>                                              Step 1</vt:lpstr>
      <vt:lpstr>PowerPoint Presentation</vt:lpstr>
      <vt:lpstr>                                          Step 2</vt:lpstr>
      <vt:lpstr>                    Step 2 cont</vt:lpstr>
      <vt:lpstr>PowerPoint Presentation</vt:lpstr>
      <vt:lpstr>           Step 2</vt:lpstr>
      <vt:lpstr>PowerPoint Presentation</vt:lpstr>
      <vt:lpstr>PowerPoint Presentation</vt:lpstr>
      <vt:lpstr>             Step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Morris</dc:creator>
  <cp:lastModifiedBy>OKEEFFE, Lydia (BIRMINGHAM COMMUNITY HEALTHCARE NHS FOUNDATION TRUST)</cp:lastModifiedBy>
  <cp:revision>14</cp:revision>
  <dcterms:created xsi:type="dcterms:W3CDTF">2022-09-13T09:32:41Z</dcterms:created>
  <dcterms:modified xsi:type="dcterms:W3CDTF">2025-01-27T21:54:38Z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0x010100068CB2477E01834ABF383D1D0197AF6C</vt:lpwstr>
  </property>
</Properties>
</file>