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handoutMasterIdLst>
    <p:handoutMasterId r:id="rId23"/>
  </p:handoutMasterIdLst>
  <p:sldIdLst>
    <p:sldId id="256" r:id="rId3"/>
    <p:sldId id="258" r:id="rId4"/>
    <p:sldId id="259" r:id="rId5"/>
    <p:sldId id="260" r:id="rId6"/>
    <p:sldId id="276" r:id="rId7"/>
    <p:sldId id="261" r:id="rId8"/>
    <p:sldId id="262" r:id="rId9"/>
    <p:sldId id="277" r:id="rId10"/>
    <p:sldId id="263" r:id="rId11"/>
    <p:sldId id="264" r:id="rId12"/>
    <p:sldId id="265" r:id="rId13"/>
    <p:sldId id="279" r:id="rId14"/>
    <p:sldId id="268" r:id="rId15"/>
    <p:sldId id="269" r:id="rId16"/>
    <p:sldId id="270" r:id="rId17"/>
    <p:sldId id="271" r:id="rId18"/>
    <p:sldId id="272" r:id="rId19"/>
    <p:sldId id="273" r:id="rId20"/>
    <p:sldId id="274" r:id="rId21"/>
    <p:sldId id="275" r:id="rId22"/>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p:cViewPr varScale="1">
        <p:scale>
          <a:sx n="71" d="100"/>
          <a:sy n="71" d="100"/>
        </p:scale>
        <p:origin x="114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sz="quarter" idx="1"/>
          </p:nvPr>
        </p:nvSpPr>
        <p:spPr>
          <a:xfrm>
            <a:off x="3855981" y="0"/>
            <a:ext cx="2951217" cy="497603"/>
          </a:xfrm>
          <a:prstGeom prst="rect">
            <a:avLst/>
          </a:prstGeom>
        </p:spPr>
        <p:txBody>
          <a:bodyPr vert="horz" lIns="91577" tIns="45789" rIns="91577" bIns="45789" rtlCol="0"/>
          <a:lstStyle>
            <a:lvl1pPr algn="r">
              <a:defRPr sz="1200"/>
            </a:lvl1pPr>
          </a:lstStyle>
          <a:p>
            <a:fld id="{10E944F1-0983-481D-93D9-EF7C70902F47}" type="datetimeFigureOut">
              <a:rPr lang="en-GB" smtClean="0"/>
              <a:t>28/01/2025</a:t>
            </a:fld>
            <a:endParaRPr lang="en-GB"/>
          </a:p>
        </p:txBody>
      </p:sp>
      <p:sp>
        <p:nvSpPr>
          <p:cNvPr id="4" name="Footer Placeholder 3"/>
          <p:cNvSpPr>
            <a:spLocks noGrp="1"/>
          </p:cNvSpPr>
          <p:nvPr>
            <p:ph type="ftr" sz="quarter" idx="2"/>
          </p:nvPr>
        </p:nvSpPr>
        <p:spPr>
          <a:xfrm>
            <a:off x="0" y="9441733"/>
            <a:ext cx="2951217" cy="497602"/>
          </a:xfrm>
          <a:prstGeom prst="rect">
            <a:avLst/>
          </a:prstGeom>
        </p:spPr>
        <p:txBody>
          <a:bodyPr vert="horz" lIns="91577" tIns="45789" rIns="91577" bIns="45789" rtlCol="0" anchor="b"/>
          <a:lstStyle>
            <a:lvl1pPr algn="l">
              <a:defRPr sz="1200"/>
            </a:lvl1pPr>
          </a:lstStyle>
          <a:p>
            <a:endParaRPr lang="en-GB"/>
          </a:p>
        </p:txBody>
      </p:sp>
      <p:sp>
        <p:nvSpPr>
          <p:cNvPr id="5" name="Slide Number Placeholder 4"/>
          <p:cNvSpPr>
            <a:spLocks noGrp="1"/>
          </p:cNvSpPr>
          <p:nvPr>
            <p:ph type="sldNum" sz="quarter" idx="3"/>
          </p:nvPr>
        </p:nvSpPr>
        <p:spPr>
          <a:xfrm>
            <a:off x="3855981" y="9441733"/>
            <a:ext cx="2951217" cy="497602"/>
          </a:xfrm>
          <a:prstGeom prst="rect">
            <a:avLst/>
          </a:prstGeom>
        </p:spPr>
        <p:txBody>
          <a:bodyPr vert="horz" lIns="91577" tIns="45789" rIns="91577" bIns="45789" rtlCol="0" anchor="b"/>
          <a:lstStyle>
            <a:lvl1pPr algn="r">
              <a:defRPr sz="1200"/>
            </a:lvl1pPr>
          </a:lstStyle>
          <a:p>
            <a:fld id="{DE8A224F-2D19-407C-B133-13D60A77A1A4}" type="slidenum">
              <a:rPr lang="en-GB" smtClean="0"/>
              <a:t>‹#›</a:t>
            </a:fld>
            <a:endParaRPr lang="en-GB"/>
          </a:p>
        </p:txBody>
      </p:sp>
    </p:spTree>
    <p:extLst>
      <p:ext uri="{BB962C8B-B14F-4D97-AF65-F5344CB8AC3E}">
        <p14:creationId xmlns:p14="http://schemas.microsoft.com/office/powerpoint/2010/main" val="6328784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C006745-E5D2-4B9A-B010-9AA02AD45E57}" type="datetimeFigureOut">
              <a:rPr lang="en-GB" smtClean="0"/>
              <a:t>28/01/2025</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E353FB-581B-4249-9141-01B189E7D110}" type="slidenum">
              <a:rPr lang="en-GB" smtClean="0"/>
              <a:t>‹#›</a:t>
            </a:fld>
            <a:endParaRPr lang="en-GB"/>
          </a:p>
        </p:txBody>
      </p:sp>
    </p:spTree>
    <p:extLst>
      <p:ext uri="{BB962C8B-B14F-4D97-AF65-F5344CB8AC3E}">
        <p14:creationId xmlns:p14="http://schemas.microsoft.com/office/powerpoint/2010/main" val="245226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0185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274638"/>
            <a:ext cx="8219256" cy="1143000"/>
          </a:xfrm>
        </p:spPr>
        <p:txBody>
          <a:bodyPr/>
          <a:lstStyle>
            <a:lvl1pPr>
              <a:defRPr b="1">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97086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15746"/>
            <a:ext cx="9144000" cy="6858000"/>
          </a:xfrm>
          <a:prstGeom prst="rect">
            <a:avLst/>
          </a:prstGeom>
        </p:spPr>
      </p:pic>
      <p:sp>
        <p:nvSpPr>
          <p:cNvPr id="2" name="Title Placeholder 1"/>
          <p:cNvSpPr>
            <a:spLocks noGrp="1"/>
          </p:cNvSpPr>
          <p:nvPr>
            <p:ph type="title"/>
          </p:nvPr>
        </p:nvSpPr>
        <p:spPr>
          <a:xfrm>
            <a:off x="457200" y="1772816"/>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3068960"/>
            <a:ext cx="8229600" cy="24768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46030413"/>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82769370"/>
      </p:ext>
    </p:extLst>
  </p:cSld>
  <p:clrMap bg1="lt1" tx1="dk1" bg2="lt2" tx2="dk2" accent1="accent1" accent2="accent2" accent3="accent3" accent4="accent4" accent5="accent5" accent6="accent6" hlink="hlink" folHlink="folHlink"/>
  <p:sldLayoutIdLst>
    <p:sldLayoutId id="214748365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nmc.org.uk/standards/code/record-keeping/"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7993063"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8"/>
          <p:cNvSpPr>
            <a:spLocks noGrp="1" noChangeArrowheads="1"/>
          </p:cNvSpPr>
          <p:nvPr>
            <p:ph type="subTitle" idx="1"/>
          </p:nvPr>
        </p:nvSpPr>
        <p:spPr>
          <a:xfrm>
            <a:off x="1479699" y="2852936"/>
            <a:ext cx="6400800" cy="2736304"/>
          </a:xfrm>
        </p:spPr>
        <p:txBody>
          <a:bodyPr/>
          <a:lstStyle/>
          <a:p>
            <a:pPr eaLnBrk="1" hangingPunct="1"/>
            <a:r>
              <a:rPr lang="en-US" altLang="en-US" dirty="0">
                <a:solidFill>
                  <a:schemeClr val="tx1"/>
                </a:solidFill>
              </a:rPr>
              <a:t>Michael Morgan-Bullock</a:t>
            </a:r>
          </a:p>
          <a:p>
            <a:pPr eaLnBrk="1" hangingPunct="1"/>
            <a:r>
              <a:rPr lang="en-US" altLang="en-US" dirty="0">
                <a:solidFill>
                  <a:schemeClr val="tx1"/>
                </a:solidFill>
              </a:rPr>
              <a:t>Head of Information Governance &amp; Legal Services /</a:t>
            </a:r>
          </a:p>
          <a:p>
            <a:pPr eaLnBrk="1" hangingPunct="1"/>
            <a:r>
              <a:rPr lang="en-US" altLang="en-US" dirty="0">
                <a:solidFill>
                  <a:schemeClr val="tx1"/>
                </a:solidFill>
              </a:rPr>
              <a:t>Data Protection Officer</a:t>
            </a:r>
          </a:p>
        </p:txBody>
      </p:sp>
    </p:spTree>
    <p:extLst>
      <p:ext uri="{BB962C8B-B14F-4D97-AF65-F5344CB8AC3E}">
        <p14:creationId xmlns:p14="http://schemas.microsoft.com/office/powerpoint/2010/main" val="313587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Giving evidence at Inquest</a:t>
            </a:r>
            <a:endParaRPr lang="en-GB" dirty="0">
              <a:latin typeface="Arial" panose="020B0604020202020204" pitchFamily="34" charset="0"/>
              <a:cs typeface="Arial" panose="020B0604020202020204" pitchFamily="34" charset="0"/>
            </a:endParaRPr>
          </a:p>
        </p:txBody>
      </p:sp>
      <p:sp>
        <p:nvSpPr>
          <p:cNvPr id="6" name="Rectangle 3"/>
          <p:cNvSpPr>
            <a:spLocks noGrp="1" noChangeArrowheads="1"/>
          </p:cNvSpPr>
          <p:nvPr>
            <p:ph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3" rIns="91428" bIns="45713"/>
          <a:lstStyle/>
          <a:p>
            <a:pPr marL="342855" indent="-342855">
              <a:spcBef>
                <a:spcPct val="20000"/>
              </a:spcBef>
              <a:buFontTx/>
              <a:buChar char="•"/>
            </a:pPr>
            <a:r>
              <a:rPr lang="en-GB" sz="3200" dirty="0"/>
              <a:t>Prior to the Inquest:</a:t>
            </a:r>
          </a:p>
          <a:p>
            <a:pPr marL="800055" lvl="1" indent="-342855">
              <a:spcBef>
                <a:spcPct val="20000"/>
              </a:spcBef>
              <a:buFontTx/>
              <a:buChar char="•"/>
            </a:pPr>
            <a:r>
              <a:rPr lang="en-GB" sz="2800" dirty="0"/>
              <a:t>Witness statement</a:t>
            </a:r>
          </a:p>
          <a:p>
            <a:pPr marL="800055" lvl="1" indent="-342855">
              <a:spcBef>
                <a:spcPct val="20000"/>
              </a:spcBef>
              <a:buFontTx/>
              <a:buChar char="•"/>
            </a:pPr>
            <a:r>
              <a:rPr lang="en-GB" sz="2800" dirty="0"/>
              <a:t>Records</a:t>
            </a:r>
          </a:p>
          <a:p>
            <a:pPr marL="342855" indent="-342855">
              <a:spcBef>
                <a:spcPct val="20000"/>
              </a:spcBef>
              <a:buFontTx/>
              <a:buChar char="•"/>
            </a:pPr>
            <a:r>
              <a:rPr lang="en-GB" sz="3200" dirty="0"/>
              <a:t>At inquest:</a:t>
            </a:r>
          </a:p>
          <a:p>
            <a:pPr marL="800055" lvl="1" indent="-342855">
              <a:spcBef>
                <a:spcPct val="20000"/>
              </a:spcBef>
              <a:buFontTx/>
              <a:buChar char="•"/>
            </a:pPr>
            <a:r>
              <a:rPr lang="en-GB" sz="2800" dirty="0"/>
              <a:t>Questions led by Coroner</a:t>
            </a:r>
          </a:p>
          <a:p>
            <a:pPr marL="800055" lvl="1" indent="-342855">
              <a:spcBef>
                <a:spcPct val="20000"/>
              </a:spcBef>
              <a:buFontTx/>
              <a:buChar char="•"/>
            </a:pPr>
            <a:r>
              <a:rPr lang="en-GB" sz="2800" dirty="0"/>
              <a:t>Family and interested parties can ask questions</a:t>
            </a:r>
          </a:p>
          <a:p>
            <a:pPr marL="800055" lvl="1" indent="-342855">
              <a:spcBef>
                <a:spcPct val="20000"/>
              </a:spcBef>
              <a:buFontTx/>
              <a:buChar char="•"/>
            </a:pPr>
            <a:r>
              <a:rPr lang="en-GB" sz="2800" dirty="0"/>
              <a:t>No cross-examination!</a:t>
            </a:r>
          </a:p>
          <a:p>
            <a:pPr marL="342855" indent="-342855">
              <a:spcBef>
                <a:spcPct val="20000"/>
              </a:spcBef>
              <a:buFontTx/>
              <a:buChar char="•"/>
            </a:pPr>
            <a:endParaRPr lang="en-GB" sz="3200" dirty="0"/>
          </a:p>
          <a:p>
            <a:pPr marL="342855" indent="-342855">
              <a:spcBef>
                <a:spcPct val="20000"/>
              </a:spcBef>
              <a:buFontTx/>
              <a:buChar char="•"/>
            </a:pPr>
            <a:endParaRPr lang="en-GB" sz="3200" dirty="0"/>
          </a:p>
          <a:p>
            <a:pPr marL="342855" indent="-342855">
              <a:spcBef>
                <a:spcPct val="20000"/>
              </a:spcBef>
            </a:pPr>
            <a:endParaRPr lang="en-GB" sz="2400" dirty="0"/>
          </a:p>
          <a:p>
            <a:pPr marL="742851" lvl="1" indent="-285713">
              <a:spcBef>
                <a:spcPct val="20000"/>
              </a:spcBef>
            </a:pPr>
            <a:endParaRPr lang="en-GB" dirty="0"/>
          </a:p>
        </p:txBody>
      </p:sp>
    </p:spTree>
    <p:extLst>
      <p:ext uri="{BB962C8B-B14F-4D97-AF65-F5344CB8AC3E}">
        <p14:creationId xmlns:p14="http://schemas.microsoft.com/office/powerpoint/2010/main" val="1267180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Inquests / Adult Community Services</a:t>
            </a:r>
            <a:endParaRPr lang="en-GB"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p:txBody>
          <a:bodyPr/>
          <a:lstStyle/>
          <a:p>
            <a:endParaRPr lang="en-GB" dirty="0"/>
          </a:p>
          <a:p>
            <a:r>
              <a:rPr lang="en-GB" dirty="0"/>
              <a:t>The Trust attends an average of 18 inquests every year.</a:t>
            </a:r>
          </a:p>
          <a:p>
            <a:r>
              <a:rPr lang="en-GB" dirty="0"/>
              <a:t>Many of these concern wounds from a pressure related injury and require district nurses to attend to give evidence.</a:t>
            </a:r>
          </a:p>
        </p:txBody>
      </p:sp>
    </p:spTree>
    <p:extLst>
      <p:ext uri="{BB962C8B-B14F-4D97-AF65-F5344CB8AC3E}">
        <p14:creationId xmlns:p14="http://schemas.microsoft.com/office/powerpoint/2010/main" val="266422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Decisions Against Advice</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2060848"/>
            <a:ext cx="2484276" cy="3312368"/>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7824" y="2060848"/>
            <a:ext cx="2895786" cy="386104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06267" y="2060848"/>
            <a:ext cx="2914205" cy="3885607"/>
          </a:xfrm>
          <a:prstGeom prst="rect">
            <a:avLst/>
          </a:prstGeom>
        </p:spPr>
      </p:pic>
    </p:spTree>
    <p:extLst>
      <p:ext uri="{BB962C8B-B14F-4D97-AF65-F5344CB8AC3E}">
        <p14:creationId xmlns:p14="http://schemas.microsoft.com/office/powerpoint/2010/main" val="1770717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NMC case – Patricia Hamilton</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8865" y="1600200"/>
            <a:ext cx="706627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4691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dirty="0"/>
              <a:t>Facts of case</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75797" y="1600200"/>
            <a:ext cx="739240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1603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Suggestions</a:t>
            </a:r>
            <a:endParaRPr lang="en-GB" dirty="0"/>
          </a:p>
        </p:txBody>
      </p:sp>
      <p:sp>
        <p:nvSpPr>
          <p:cNvPr id="4" name="Content Placeholder 3"/>
          <p:cNvSpPr>
            <a:spLocks noGrp="1"/>
          </p:cNvSpPr>
          <p:nvPr>
            <p:ph idx="1"/>
          </p:nvPr>
        </p:nvSpPr>
        <p:spPr/>
        <p:txBody>
          <a:bodyPr/>
          <a:lstStyle/>
          <a:p>
            <a:r>
              <a:rPr lang="en-GB" dirty="0"/>
              <a:t>Missing entries looks like it wasn’t done!</a:t>
            </a:r>
          </a:p>
          <a:p>
            <a:pPr marL="457200" lvl="1" indent="0">
              <a:buNone/>
            </a:pPr>
            <a:r>
              <a:rPr lang="en-GB" sz="2400" dirty="0" err="1"/>
              <a:t>Eg</a:t>
            </a:r>
            <a:r>
              <a:rPr lang="en-GB" sz="2400" dirty="0"/>
              <a:t>. Skin inspection – if not in the record, it will be assumed it wasn’t done.</a:t>
            </a:r>
          </a:p>
          <a:p>
            <a:r>
              <a:rPr lang="en-GB" dirty="0"/>
              <a:t>Failure to complete re-assessments when clinical condition changes – e.g. not updating </a:t>
            </a:r>
            <a:r>
              <a:rPr lang="en-GB"/>
              <a:t>mental capacity </a:t>
            </a:r>
            <a:r>
              <a:rPr lang="en-GB" dirty="0"/>
              <a:t>assessment</a:t>
            </a:r>
          </a:p>
          <a:p>
            <a:r>
              <a:rPr lang="en-GB" dirty="0"/>
              <a:t>If need to update retrospectively – make this very clear in the record</a:t>
            </a:r>
          </a:p>
          <a:p>
            <a:pPr marL="457200" lvl="1" indent="0">
              <a:buNone/>
            </a:pPr>
            <a:endParaRPr lang="en-GB" dirty="0"/>
          </a:p>
        </p:txBody>
      </p:sp>
    </p:spTree>
    <p:extLst>
      <p:ext uri="{BB962C8B-B14F-4D97-AF65-F5344CB8AC3E}">
        <p14:creationId xmlns:p14="http://schemas.microsoft.com/office/powerpoint/2010/main" val="2017058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Suggestions (2)</a:t>
            </a:r>
          </a:p>
        </p:txBody>
      </p:sp>
      <p:sp>
        <p:nvSpPr>
          <p:cNvPr id="4" name="Content Placeholder 2"/>
          <p:cNvSpPr>
            <a:spLocks noGrp="1"/>
          </p:cNvSpPr>
          <p:nvPr>
            <p:ph idx="1"/>
          </p:nvPr>
        </p:nvSpPr>
        <p:spPr/>
        <p:txBody>
          <a:bodyPr/>
          <a:lstStyle/>
          <a:p>
            <a:r>
              <a:rPr lang="en-GB" sz="2800" dirty="0"/>
              <a:t>Evidence your advice and any non-concordance</a:t>
            </a:r>
          </a:p>
          <a:p>
            <a:pPr lvl="1"/>
            <a:r>
              <a:rPr lang="en-GB" sz="2400" dirty="0"/>
              <a:t>Alternating mattress advised [and why explained]. Patient understands but wants to remain in own bed – DAA completed. Reasons for non-concordance explored (if appropriate) – brief summary. Patient has capacity and expressed views clearly.</a:t>
            </a:r>
          </a:p>
          <a:p>
            <a:pPr lvl="1"/>
            <a:r>
              <a:rPr lang="en-GB" sz="2400" dirty="0"/>
              <a:t>Referral to GP advised – patient agrees [or declined as appropriate]</a:t>
            </a:r>
          </a:p>
          <a:p>
            <a:pPr lvl="1"/>
            <a:r>
              <a:rPr lang="en-GB" sz="2400" dirty="0"/>
              <a:t>Skin inspection done as per policy.</a:t>
            </a:r>
          </a:p>
          <a:p>
            <a:pPr lvl="1"/>
            <a:endParaRPr lang="en-GB" sz="2400" dirty="0"/>
          </a:p>
          <a:p>
            <a:endParaRPr lang="en-GB" dirty="0"/>
          </a:p>
        </p:txBody>
      </p:sp>
    </p:spTree>
    <p:extLst>
      <p:ext uri="{BB962C8B-B14F-4D97-AF65-F5344CB8AC3E}">
        <p14:creationId xmlns:p14="http://schemas.microsoft.com/office/powerpoint/2010/main" val="1693913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Suggestions (3)</a:t>
            </a:r>
          </a:p>
        </p:txBody>
      </p:sp>
      <p:sp>
        <p:nvSpPr>
          <p:cNvPr id="4" name="Content Placeholder 2"/>
          <p:cNvSpPr>
            <a:spLocks noGrp="1"/>
          </p:cNvSpPr>
          <p:nvPr>
            <p:ph idx="1"/>
          </p:nvPr>
        </p:nvSpPr>
        <p:spPr/>
        <p:txBody>
          <a:bodyPr/>
          <a:lstStyle/>
          <a:p>
            <a:r>
              <a:rPr lang="en-GB" sz="2800" dirty="0"/>
              <a:t>Avoid simple phrases without context :</a:t>
            </a:r>
            <a:endParaRPr lang="en-GB" sz="2400" i="1" dirty="0"/>
          </a:p>
          <a:p>
            <a:pPr lvl="1"/>
            <a:r>
              <a:rPr lang="en-GB" sz="2400" i="1" dirty="0"/>
              <a:t>“Pressure areas intact”</a:t>
            </a:r>
          </a:p>
          <a:p>
            <a:pPr lvl="1"/>
            <a:r>
              <a:rPr lang="en-GB" sz="2400" i="1" dirty="0"/>
              <a:t>“to discuss treatment with team”</a:t>
            </a:r>
            <a:endParaRPr lang="en-GB" dirty="0"/>
          </a:p>
          <a:p>
            <a:r>
              <a:rPr lang="en-GB" sz="2800" dirty="0"/>
              <a:t>Clinical quality – </a:t>
            </a:r>
          </a:p>
          <a:p>
            <a:pPr lvl="1"/>
            <a:r>
              <a:rPr lang="en-GB" sz="2400" dirty="0"/>
              <a:t>are you there to redress the wound? Or to make a clinical assessment?  </a:t>
            </a:r>
            <a:r>
              <a:rPr lang="en-GB" sz="2400" dirty="0" err="1"/>
              <a:t>Mindset</a:t>
            </a:r>
            <a:r>
              <a:rPr lang="en-GB" sz="2400" dirty="0"/>
              <a:t> change in approach</a:t>
            </a:r>
          </a:p>
          <a:p>
            <a:pPr lvl="1"/>
            <a:r>
              <a:rPr lang="en-GB" sz="2400" dirty="0"/>
              <a:t>360 degree assessment, not tunnel-</a:t>
            </a:r>
            <a:r>
              <a:rPr lang="en-GB" sz="2400" dirty="0" err="1"/>
              <a:t>visioned</a:t>
            </a:r>
            <a:r>
              <a:rPr lang="en-GB" sz="2400" dirty="0"/>
              <a:t> </a:t>
            </a:r>
          </a:p>
          <a:p>
            <a:pPr lvl="1"/>
            <a:r>
              <a:rPr lang="en-GB" sz="2400" dirty="0"/>
              <a:t>Are decisions at handover recorded anywhere? Is there a way of getting this into the patient’s notes?</a:t>
            </a:r>
          </a:p>
        </p:txBody>
      </p:sp>
    </p:spTree>
    <p:extLst>
      <p:ext uri="{BB962C8B-B14F-4D97-AF65-F5344CB8AC3E}">
        <p14:creationId xmlns:p14="http://schemas.microsoft.com/office/powerpoint/2010/main" val="34764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Skin inspection</a:t>
            </a:r>
          </a:p>
        </p:txBody>
      </p:sp>
      <p:sp>
        <p:nvSpPr>
          <p:cNvPr id="4" name="Content Placeholder 2"/>
          <p:cNvSpPr>
            <a:spLocks noGrp="1"/>
          </p:cNvSpPr>
          <p:nvPr>
            <p:ph idx="1"/>
          </p:nvPr>
        </p:nvSpPr>
        <p:spPr/>
        <p:txBody>
          <a:bodyPr/>
          <a:lstStyle/>
          <a:p>
            <a:r>
              <a:rPr lang="en-GB" sz="2800" dirty="0"/>
              <a:t>Your first line of defence against that unforeseen wound – </a:t>
            </a:r>
          </a:p>
          <a:p>
            <a:r>
              <a:rPr lang="en-GB" sz="2800" i="1" dirty="0"/>
              <a:t>“Can I have a look at your skin?”</a:t>
            </a:r>
          </a:p>
          <a:p>
            <a:pPr lvl="1"/>
            <a:r>
              <a:rPr lang="en-GB" sz="2400" i="1" dirty="0"/>
              <a:t>Patient says yes – document Visual Inspection</a:t>
            </a:r>
          </a:p>
          <a:p>
            <a:pPr lvl="1"/>
            <a:r>
              <a:rPr lang="en-GB" sz="2400" i="1" dirty="0"/>
              <a:t>Patient says no – document patient has refused Visual Inspection, advised that no soreness, etc.</a:t>
            </a:r>
          </a:p>
          <a:p>
            <a:pPr lvl="1"/>
            <a:r>
              <a:rPr lang="en-GB" sz="2400" i="1" dirty="0"/>
              <a:t>You have NOT CONFIRMED their pressure areas are intact…</a:t>
            </a:r>
          </a:p>
          <a:p>
            <a:pPr lvl="1"/>
            <a:r>
              <a:rPr lang="en-GB" sz="2400" dirty="0"/>
              <a:t>Patient continues to refuse - raise with team leader</a:t>
            </a:r>
          </a:p>
          <a:p>
            <a:pPr lvl="1"/>
            <a:r>
              <a:rPr lang="en-GB" sz="2400" dirty="0"/>
              <a:t>Repeated refusal</a:t>
            </a:r>
            <a:r>
              <a:rPr lang="en-GB" sz="2400"/>
              <a:t>– complete DAA form</a:t>
            </a:r>
            <a:endParaRPr lang="en-GB" dirty="0"/>
          </a:p>
        </p:txBody>
      </p:sp>
    </p:spTree>
    <p:extLst>
      <p:ext uri="{BB962C8B-B14F-4D97-AF65-F5344CB8AC3E}">
        <p14:creationId xmlns:p14="http://schemas.microsoft.com/office/powerpoint/2010/main" val="1376117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1760" y="1904319"/>
            <a:ext cx="4392488" cy="3983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8017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19256" cy="1143000"/>
          </a:xfrm>
        </p:spPr>
        <p:txBody>
          <a:bodyPr/>
          <a:lstStyle/>
          <a:p>
            <a:r>
              <a:rPr lang="en-GB" dirty="0"/>
              <a:t>Record - keeping</a:t>
            </a:r>
            <a:endParaRPr lang="en-GB"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p:txBody>
          <a:bodyPr/>
          <a:lstStyle/>
          <a:p>
            <a:r>
              <a:rPr lang="en-GB" sz="2400" dirty="0"/>
              <a:t>Increasing external (legal) exposure to your notes in patient records:</a:t>
            </a:r>
          </a:p>
          <a:p>
            <a:pPr marL="0" indent="0">
              <a:buNone/>
            </a:pPr>
            <a:endParaRPr lang="en-GB" sz="1200" dirty="0"/>
          </a:p>
          <a:p>
            <a:pPr lvl="1"/>
            <a:r>
              <a:rPr lang="en-GB" sz="2000" dirty="0"/>
              <a:t>Coroner</a:t>
            </a:r>
          </a:p>
          <a:p>
            <a:pPr lvl="1"/>
            <a:r>
              <a:rPr lang="en-GB" sz="2000" dirty="0"/>
              <a:t>NMC</a:t>
            </a:r>
          </a:p>
          <a:p>
            <a:pPr lvl="1"/>
            <a:r>
              <a:rPr lang="en-GB" sz="2000" dirty="0"/>
              <a:t>Civil actions / 3</a:t>
            </a:r>
            <a:r>
              <a:rPr lang="en-GB" sz="2000" baseline="30000" dirty="0"/>
              <a:t>rd</a:t>
            </a:r>
            <a:r>
              <a:rPr lang="en-GB" sz="2000" dirty="0"/>
              <a:t> party disclosure</a:t>
            </a:r>
          </a:p>
          <a:p>
            <a:pPr lvl="1"/>
            <a:r>
              <a:rPr lang="en-GB" sz="2000" dirty="0"/>
              <a:t>Section 49 MCA Reports</a:t>
            </a:r>
          </a:p>
          <a:p>
            <a:pPr lvl="1"/>
            <a:r>
              <a:rPr lang="en-GB" sz="2000" dirty="0"/>
              <a:t>Subject Access Requests (DPA)</a:t>
            </a:r>
          </a:p>
          <a:p>
            <a:pPr lvl="1"/>
            <a:endParaRPr lang="en-GB" sz="2000" dirty="0"/>
          </a:p>
          <a:p>
            <a:r>
              <a:rPr lang="en-GB" sz="2400" dirty="0"/>
              <a:t>Assume your notes are likely to be forensically examined at least once in your career…!</a:t>
            </a:r>
          </a:p>
        </p:txBody>
      </p:sp>
    </p:spTree>
    <p:extLst>
      <p:ext uri="{BB962C8B-B14F-4D97-AF65-F5344CB8AC3E}">
        <p14:creationId xmlns:p14="http://schemas.microsoft.com/office/powerpoint/2010/main" val="3317656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 Details</a:t>
            </a:r>
          </a:p>
        </p:txBody>
      </p:sp>
      <p:sp>
        <p:nvSpPr>
          <p:cNvPr id="3" name="Content Placeholder 2"/>
          <p:cNvSpPr>
            <a:spLocks noGrp="1"/>
          </p:cNvSpPr>
          <p:nvPr>
            <p:ph idx="1"/>
          </p:nvPr>
        </p:nvSpPr>
        <p:spPr/>
        <p:txBody>
          <a:bodyPr>
            <a:normAutofit lnSpcReduction="10000"/>
          </a:bodyPr>
          <a:lstStyle/>
          <a:p>
            <a:pPr marL="0" indent="0" algn="ctr">
              <a:buNone/>
            </a:pPr>
            <a:r>
              <a:rPr lang="en-GB" dirty="0"/>
              <a:t>Michael Morgan-Bullock</a:t>
            </a:r>
          </a:p>
          <a:p>
            <a:pPr marL="0" indent="0" algn="ctr">
              <a:buNone/>
            </a:pPr>
            <a:r>
              <a:rPr lang="en-GB" dirty="0"/>
              <a:t>Head of Information Governance </a:t>
            </a:r>
          </a:p>
          <a:p>
            <a:pPr marL="0" indent="0" algn="ctr">
              <a:buNone/>
            </a:pPr>
            <a:r>
              <a:rPr lang="en-GB" dirty="0"/>
              <a:t>&amp; Legal Services </a:t>
            </a:r>
          </a:p>
          <a:p>
            <a:pPr marL="0" indent="0" algn="ctr">
              <a:buNone/>
            </a:pPr>
            <a:r>
              <a:rPr lang="en-GB" dirty="0"/>
              <a:t>Data Protection Officer</a:t>
            </a:r>
          </a:p>
          <a:p>
            <a:pPr marL="0" indent="0" algn="ctr">
              <a:buNone/>
            </a:pPr>
            <a:r>
              <a:rPr lang="en-GB" sz="2400" dirty="0"/>
              <a:t>Corporate Governance Division</a:t>
            </a:r>
          </a:p>
          <a:p>
            <a:pPr marL="0" indent="0" algn="ctr">
              <a:buNone/>
            </a:pPr>
            <a:r>
              <a:rPr lang="en-GB" sz="1900" dirty="0"/>
              <a:t>Birmingham Community Healthcare NHS Foundation Trust</a:t>
            </a:r>
          </a:p>
          <a:p>
            <a:pPr marL="0" indent="0" algn="ctr">
              <a:buNone/>
            </a:pPr>
            <a:r>
              <a:rPr lang="en-GB" sz="1900" dirty="0"/>
              <a:t>3 Priestley Wharf, Holt Street, Aston, Birmingham B7 4BN</a:t>
            </a:r>
          </a:p>
          <a:p>
            <a:pPr marL="0" indent="0" algn="ctr">
              <a:buNone/>
            </a:pPr>
            <a:endParaRPr lang="en-GB" sz="1900" dirty="0"/>
          </a:p>
          <a:p>
            <a:pPr marL="0" indent="0" algn="ctr">
              <a:buNone/>
            </a:pPr>
            <a:r>
              <a:rPr lang="en-GB" sz="2600" dirty="0"/>
              <a:t>Tel</a:t>
            </a:r>
            <a:r>
              <a:rPr lang="en-GB" sz="2600"/>
              <a:t>: 0121 466 7054</a:t>
            </a:r>
            <a:endParaRPr lang="en-GB" sz="2600" dirty="0"/>
          </a:p>
          <a:p>
            <a:pPr marL="0" indent="0" algn="ctr">
              <a:buNone/>
            </a:pPr>
            <a:r>
              <a:rPr lang="en-GB" sz="2600" dirty="0"/>
              <a:t>Email: </a:t>
            </a:r>
            <a:r>
              <a:rPr lang="en-GB" sz="2600" u="sng" dirty="0"/>
              <a:t>legalservices.bchc@nhs.net</a:t>
            </a:r>
            <a:r>
              <a:rPr lang="en-GB" sz="2600" dirty="0"/>
              <a:t> </a:t>
            </a:r>
          </a:p>
          <a:p>
            <a:pPr marL="0" indent="0" algn="ctr">
              <a:buNone/>
            </a:pPr>
            <a:endParaRPr lang="en-GB" dirty="0"/>
          </a:p>
        </p:txBody>
      </p:sp>
    </p:spTree>
    <p:extLst>
      <p:ext uri="{BB962C8B-B14F-4D97-AF65-F5344CB8AC3E}">
        <p14:creationId xmlns:p14="http://schemas.microsoft.com/office/powerpoint/2010/main" val="658723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NMC Code</a:t>
            </a:r>
            <a:endParaRPr lang="en-GB"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51520" y="1600200"/>
            <a:ext cx="8435280" cy="4525963"/>
          </a:xfrm>
        </p:spPr>
        <p:txBody>
          <a:bodyPr/>
          <a:lstStyle/>
          <a:p>
            <a:pPr marL="0" indent="0">
              <a:buNone/>
            </a:pPr>
            <a:r>
              <a:rPr lang="en-GB" sz="2800" dirty="0"/>
              <a:t>The Code – </a:t>
            </a:r>
            <a:r>
              <a:rPr lang="en-GB" sz="2800" dirty="0">
                <a:hlinkClick r:id="rId2"/>
              </a:rPr>
              <a:t>https://www.nmc.org.uk/standards/code/record-keeping/</a:t>
            </a:r>
            <a:endParaRPr lang="en-GB" sz="2800" dirty="0"/>
          </a:p>
          <a:p>
            <a:pPr marL="0" indent="0">
              <a:buNone/>
            </a:pPr>
            <a:endParaRPr lang="en-GB" sz="2800" dirty="0"/>
          </a:p>
          <a:p>
            <a:pPr marL="457200" lvl="1" indent="0">
              <a:buNone/>
            </a:pPr>
            <a:r>
              <a:rPr lang="en-GB" dirty="0"/>
              <a:t>2</a:t>
            </a:r>
            <a:r>
              <a:rPr lang="en-GB" baseline="30000" dirty="0"/>
              <a:t>nd</a:t>
            </a:r>
            <a:r>
              <a:rPr lang="en-GB" dirty="0"/>
              <a:t> Principle: Practise effectively</a:t>
            </a:r>
          </a:p>
          <a:p>
            <a:pPr marL="457200" lvl="1" indent="0">
              <a:buNone/>
            </a:pPr>
            <a:r>
              <a:rPr lang="en-GB" dirty="0"/>
              <a:t>Standard 10. Keep clear and accurate records relevant to your practice</a:t>
            </a:r>
          </a:p>
          <a:p>
            <a:pPr lvl="1"/>
            <a:endParaRPr lang="en-GB" dirty="0"/>
          </a:p>
          <a:p>
            <a:pPr marL="457200" lvl="1" indent="0">
              <a:buNone/>
            </a:pPr>
            <a:endParaRPr lang="en-GB" dirty="0"/>
          </a:p>
        </p:txBody>
      </p:sp>
    </p:spTree>
    <p:extLst>
      <p:ext uri="{BB962C8B-B14F-4D97-AF65-F5344CB8AC3E}">
        <p14:creationId xmlns:p14="http://schemas.microsoft.com/office/powerpoint/2010/main" val="2728652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10. Clear and accurate records</a:t>
            </a:r>
            <a:endParaRPr lang="en-GB" dirty="0">
              <a:latin typeface="Arial" panose="020B0604020202020204" pitchFamily="34" charset="0"/>
              <a:cs typeface="Arial" panose="020B0604020202020204" pitchFamily="34" charset="0"/>
            </a:endParaRPr>
          </a:p>
        </p:txBody>
      </p:sp>
      <p:sp>
        <p:nvSpPr>
          <p:cNvPr id="5" name="Rectangle 4"/>
          <p:cNvSpPr/>
          <p:nvPr/>
        </p:nvSpPr>
        <p:spPr>
          <a:xfrm>
            <a:off x="179512" y="1700808"/>
            <a:ext cx="8496944" cy="4339650"/>
          </a:xfrm>
          <a:prstGeom prst="rect">
            <a:avLst/>
          </a:prstGeom>
        </p:spPr>
        <p:txBody>
          <a:bodyPr wrap="square">
            <a:spAutoFit/>
          </a:bodyPr>
          <a:lstStyle/>
          <a:p>
            <a:r>
              <a:rPr lang="en-GB" sz="2300" dirty="0"/>
              <a:t>10 Keep clear and accurate records relevant to your practice This applies to the records that are relevant to your scope of practice. It includes but is not limited to patient records. </a:t>
            </a:r>
          </a:p>
          <a:p>
            <a:endParaRPr lang="en-GB" sz="2300" dirty="0"/>
          </a:p>
          <a:p>
            <a:r>
              <a:rPr lang="en-GB" sz="2300" dirty="0"/>
              <a:t>To achieve this, you must: </a:t>
            </a:r>
          </a:p>
          <a:p>
            <a:endParaRPr lang="en-GB" sz="2300" dirty="0"/>
          </a:p>
          <a:p>
            <a:r>
              <a:rPr lang="en-GB" sz="2300" dirty="0"/>
              <a:t>10.1 complete records at the time or as soon as possible after an event, recording if the notes are written some time after the event </a:t>
            </a:r>
          </a:p>
          <a:p>
            <a:endParaRPr lang="en-GB" sz="2300" dirty="0"/>
          </a:p>
          <a:p>
            <a:r>
              <a:rPr lang="en-GB" sz="2300" dirty="0"/>
              <a:t>10.2 identify any risks or problems that have arisen and the steps taken to deal with them, so that colleagues who use the records have all the information they need </a:t>
            </a:r>
          </a:p>
        </p:txBody>
      </p:sp>
    </p:spTree>
    <p:extLst>
      <p:ext uri="{BB962C8B-B14F-4D97-AF65-F5344CB8AC3E}">
        <p14:creationId xmlns:p14="http://schemas.microsoft.com/office/powerpoint/2010/main" val="4189339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10. Clear and accurate records</a:t>
            </a:r>
            <a:endParaRPr lang="en-GB" dirty="0">
              <a:latin typeface="Arial" panose="020B0604020202020204" pitchFamily="34" charset="0"/>
              <a:cs typeface="Arial" panose="020B0604020202020204" pitchFamily="34" charset="0"/>
            </a:endParaRPr>
          </a:p>
        </p:txBody>
      </p:sp>
      <p:sp>
        <p:nvSpPr>
          <p:cNvPr id="5" name="Rectangle 4"/>
          <p:cNvSpPr/>
          <p:nvPr/>
        </p:nvSpPr>
        <p:spPr>
          <a:xfrm>
            <a:off x="179512" y="1700808"/>
            <a:ext cx="8496944" cy="4339650"/>
          </a:xfrm>
          <a:prstGeom prst="rect">
            <a:avLst/>
          </a:prstGeom>
        </p:spPr>
        <p:txBody>
          <a:bodyPr wrap="square">
            <a:spAutoFit/>
          </a:bodyPr>
          <a:lstStyle/>
          <a:p>
            <a:r>
              <a:rPr lang="en-GB" sz="2300" dirty="0"/>
              <a:t>10.3 complete records accurately and without any falsification, taking immediate and appropriate action if you become aware that someone has not kept to these requirements </a:t>
            </a:r>
          </a:p>
          <a:p>
            <a:endParaRPr lang="en-GB" sz="2300" dirty="0"/>
          </a:p>
          <a:p>
            <a:r>
              <a:rPr lang="en-GB" sz="2300" dirty="0"/>
              <a:t>10.4 attribute any entries you make in any paper or electronic records to yourself, making sure they are clearly written, dated and timed, and do not include unnecessary abbreviations, jargon or speculation </a:t>
            </a:r>
          </a:p>
          <a:p>
            <a:endParaRPr lang="en-GB" sz="2300" dirty="0"/>
          </a:p>
          <a:p>
            <a:r>
              <a:rPr lang="en-GB" sz="2300" dirty="0"/>
              <a:t>10.5 take all steps to make sure that records are kept securely </a:t>
            </a:r>
          </a:p>
          <a:p>
            <a:endParaRPr lang="en-GB" sz="2300" dirty="0"/>
          </a:p>
          <a:p>
            <a:r>
              <a:rPr lang="en-GB" sz="2300" dirty="0"/>
              <a:t>10.6 collect, treat and store all data and research findings appropriately</a:t>
            </a:r>
          </a:p>
        </p:txBody>
      </p:sp>
    </p:spTree>
    <p:extLst>
      <p:ext uri="{BB962C8B-B14F-4D97-AF65-F5344CB8AC3E}">
        <p14:creationId xmlns:p14="http://schemas.microsoft.com/office/powerpoint/2010/main" val="4233026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Purpose of good record-keeping</a:t>
            </a:r>
            <a:endParaRPr lang="en-GB"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p:txBody>
          <a:bodyPr/>
          <a:lstStyle/>
          <a:p>
            <a:r>
              <a:rPr lang="en-GB" dirty="0"/>
              <a:t>Primary purpose – for effective clinical practice and safe continuity of care.</a:t>
            </a:r>
          </a:p>
          <a:p>
            <a:r>
              <a:rPr lang="en-GB" sz="2800" i="1" dirty="0"/>
              <a:t>“Would the profession (</a:t>
            </a:r>
            <a:r>
              <a:rPr lang="en-GB" sz="2800" i="1" dirty="0" err="1"/>
              <a:t>i</a:t>
            </a:r>
            <a:r>
              <a:rPr lang="en-GB" sz="2800" i="1" dirty="0"/>
              <a:t>) understand and (ii) endorse what I have done as recorded?”</a:t>
            </a:r>
          </a:p>
          <a:p>
            <a:r>
              <a:rPr lang="en-GB" i="1" dirty="0"/>
              <a:t>Secondary purpose – </a:t>
            </a:r>
          </a:p>
          <a:p>
            <a:pPr lvl="1"/>
            <a:r>
              <a:rPr lang="en-GB" i="1" dirty="0"/>
              <a:t>To assist in audits</a:t>
            </a:r>
          </a:p>
          <a:p>
            <a:pPr lvl="1"/>
            <a:r>
              <a:rPr lang="en-GB" i="1" dirty="0"/>
              <a:t>To provide evidence in legal proceedings</a:t>
            </a:r>
          </a:p>
        </p:txBody>
      </p:sp>
    </p:spTree>
    <p:extLst>
      <p:ext uri="{BB962C8B-B14F-4D97-AF65-F5344CB8AC3E}">
        <p14:creationId xmlns:p14="http://schemas.microsoft.com/office/powerpoint/2010/main" val="2990715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“SOAP” approach</a:t>
            </a:r>
            <a:endParaRPr lang="en-GB"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r>
              <a:rPr lang="en-GB" b="1" dirty="0"/>
              <a:t>Subjective</a:t>
            </a:r>
            <a:r>
              <a:rPr lang="en-GB" dirty="0"/>
              <a:t> </a:t>
            </a:r>
          </a:p>
          <a:p>
            <a:pPr marL="0" indent="0">
              <a:buNone/>
            </a:pPr>
            <a:endParaRPr lang="en-GB" dirty="0"/>
          </a:p>
          <a:p>
            <a:r>
              <a:rPr lang="en-GB" b="1" dirty="0"/>
              <a:t>Objective</a:t>
            </a:r>
          </a:p>
          <a:p>
            <a:pPr marL="0" indent="0">
              <a:buNone/>
            </a:pPr>
            <a:endParaRPr lang="en-GB" dirty="0"/>
          </a:p>
          <a:p>
            <a:r>
              <a:rPr lang="en-GB" b="1" dirty="0"/>
              <a:t>Assessment</a:t>
            </a:r>
            <a:r>
              <a:rPr lang="en-GB" dirty="0"/>
              <a:t> </a:t>
            </a:r>
          </a:p>
          <a:p>
            <a:pPr marL="0" indent="0">
              <a:buNone/>
            </a:pPr>
            <a:endParaRPr lang="en-GB" dirty="0"/>
          </a:p>
          <a:p>
            <a:r>
              <a:rPr lang="en-GB" b="1" dirty="0"/>
              <a:t>Plan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9850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“SOAP” approach</a:t>
            </a:r>
            <a:endParaRPr lang="en-GB"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lnSpcReduction="10000"/>
          </a:bodyPr>
          <a:lstStyle/>
          <a:p>
            <a:r>
              <a:rPr lang="en-GB" b="1" dirty="0"/>
              <a:t>Subjective</a:t>
            </a:r>
            <a:r>
              <a:rPr lang="en-GB" dirty="0"/>
              <a:t> – patient complaint / feelings / medical or family history (or HPI if subsequent visits)</a:t>
            </a:r>
          </a:p>
          <a:p>
            <a:r>
              <a:rPr lang="en-GB" b="1" dirty="0"/>
              <a:t>Objective</a:t>
            </a:r>
            <a:r>
              <a:rPr lang="en-GB" dirty="0"/>
              <a:t> – clinical observations, skin condition, test results</a:t>
            </a:r>
          </a:p>
          <a:p>
            <a:r>
              <a:rPr lang="en-GB" b="1" dirty="0"/>
              <a:t>Assessment</a:t>
            </a:r>
            <a:r>
              <a:rPr lang="en-GB" dirty="0"/>
              <a:t> – how is patient progressing? does treatment plan need to be updated?</a:t>
            </a:r>
          </a:p>
          <a:p>
            <a:r>
              <a:rPr lang="en-GB" b="1" dirty="0"/>
              <a:t>Plan</a:t>
            </a:r>
            <a:r>
              <a:rPr lang="en-GB" dirty="0"/>
              <a:t> – implement current / new treatment plan / review intervals / any other next steps</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40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Coroner</a:t>
            </a:r>
            <a:endParaRPr lang="en-GB"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p:txBody>
          <a:bodyPr/>
          <a:lstStyle/>
          <a:p>
            <a:r>
              <a:rPr lang="en-GB" dirty="0"/>
              <a:t>Current Senior Coroner – Louise Hunt, appointed in 2014. Former nurse and solicitor.</a:t>
            </a:r>
          </a:p>
          <a:p>
            <a:r>
              <a:rPr lang="en-GB" dirty="0"/>
              <a:t>9</a:t>
            </a:r>
            <a:r>
              <a:rPr lang="en-GB"/>
              <a:t> </a:t>
            </a:r>
            <a:r>
              <a:rPr lang="en-GB" dirty="0"/>
              <a:t>Area and assistant coroners</a:t>
            </a:r>
          </a:p>
          <a:p>
            <a:r>
              <a:rPr lang="en-GB" dirty="0"/>
              <a:t>Inquest – fact-finding exercise into cause of death</a:t>
            </a:r>
          </a:p>
          <a:p>
            <a:r>
              <a:rPr lang="en-GB" dirty="0"/>
              <a:t>Purpose is not to apportion blame!</a:t>
            </a:r>
          </a:p>
        </p:txBody>
      </p:sp>
    </p:spTree>
    <p:extLst>
      <p:ext uri="{BB962C8B-B14F-4D97-AF65-F5344CB8AC3E}">
        <p14:creationId xmlns:p14="http://schemas.microsoft.com/office/powerpoint/2010/main" val="154548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854</Words>
  <Application>Microsoft Office PowerPoint</Application>
  <PresentationFormat>On-screen Show (4:3)</PresentationFormat>
  <Paragraphs>113</Paragraphs>
  <Slides>20</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20</vt:i4>
      </vt:variant>
    </vt:vector>
  </HeadingPairs>
  <TitlesOfParts>
    <vt:vector size="24" baseType="lpstr">
      <vt:lpstr>Arial</vt:lpstr>
      <vt:lpstr>Calibri</vt:lpstr>
      <vt:lpstr>Office Theme</vt:lpstr>
      <vt:lpstr>Custom Design</vt:lpstr>
      <vt:lpstr>PowerPoint Presentation</vt:lpstr>
      <vt:lpstr>Record - keeping</vt:lpstr>
      <vt:lpstr>NMC Code</vt:lpstr>
      <vt:lpstr>10. Clear and accurate records</vt:lpstr>
      <vt:lpstr>10. Clear and accurate records</vt:lpstr>
      <vt:lpstr>Purpose of good record-keeping</vt:lpstr>
      <vt:lpstr>“SOAP” approach</vt:lpstr>
      <vt:lpstr>“SOAP” approach</vt:lpstr>
      <vt:lpstr>Coroner</vt:lpstr>
      <vt:lpstr>Giving evidence at Inquest</vt:lpstr>
      <vt:lpstr>Inquests / Adult Community Services</vt:lpstr>
      <vt:lpstr>Decisions Against Advice</vt:lpstr>
      <vt:lpstr>NMC case – Patricia Hamilton</vt:lpstr>
      <vt:lpstr>Facts of case</vt:lpstr>
      <vt:lpstr>Suggestions</vt:lpstr>
      <vt:lpstr>Suggestions (2)</vt:lpstr>
      <vt:lpstr>Suggestions (3)</vt:lpstr>
      <vt:lpstr>Skin inspection</vt:lpstr>
      <vt:lpstr>Any questions?</vt:lpstr>
      <vt:lpstr>Contact Details</vt:lpstr>
    </vt:vector>
  </TitlesOfParts>
  <Company>Birmingham Community Healthcare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Pike Jason</dc:creator>
  <cp:lastModifiedBy>OKEEFFE, Lydia (BIRMINGHAM COMMUNITY HEALTHCARE NHS FOUNDATION TRUST)</cp:lastModifiedBy>
  <cp:revision>33</cp:revision>
  <cp:lastPrinted>2023-09-20T06:52:14Z</cp:lastPrinted>
  <dcterms:created xsi:type="dcterms:W3CDTF">2018-11-07T11:33:08Z</dcterms:created>
  <dcterms:modified xsi:type="dcterms:W3CDTF">2025-01-28T21:58:46Z</dcterms:modified>
</cp:coreProperties>
</file>