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Lst>
  <p:notesMasterIdLst>
    <p:notesMasterId r:id="rId23"/>
  </p:notesMasterIdLst>
  <p:sldIdLst>
    <p:sldId id="256" r:id="rId3"/>
    <p:sldId id="265" r:id="rId4"/>
    <p:sldId id="372" r:id="rId5"/>
    <p:sldId id="443" r:id="rId6"/>
    <p:sldId id="259" r:id="rId7"/>
    <p:sldId id="271" r:id="rId8"/>
    <p:sldId id="264" r:id="rId9"/>
    <p:sldId id="422" r:id="rId10"/>
    <p:sldId id="274" r:id="rId11"/>
    <p:sldId id="444" r:id="rId12"/>
    <p:sldId id="445" r:id="rId13"/>
    <p:sldId id="258" r:id="rId14"/>
    <p:sldId id="273" r:id="rId15"/>
    <p:sldId id="276" r:id="rId16"/>
    <p:sldId id="437" r:id="rId17"/>
    <p:sldId id="261" r:id="rId18"/>
    <p:sldId id="269" r:id="rId19"/>
    <p:sldId id="275" r:id="rId20"/>
    <p:sldId id="442" r:id="rId21"/>
    <p:sldId id="431"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880" y="-1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F701F1-B046-48D1-903C-AE9C41415012}"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784EC218-57AF-47FE-8DE3-435DFA2D1986}">
      <dgm:prSet/>
      <dgm:spPr/>
      <dgm:t>
        <a:bodyPr/>
        <a:lstStyle/>
        <a:p>
          <a:r>
            <a:rPr lang="en-GB" dirty="0">
              <a:latin typeface="Arial" panose="020B0604020202020204" pitchFamily="34" charset="0"/>
              <a:cs typeface="Arial" panose="020B0604020202020204" pitchFamily="34" charset="0"/>
            </a:rPr>
            <a:t>Who feels confident &amp; competent to assess mental Capacity?</a:t>
          </a:r>
          <a:endParaRPr lang="en-US" dirty="0">
            <a:latin typeface="Arial" panose="020B0604020202020204" pitchFamily="34" charset="0"/>
            <a:cs typeface="Arial" panose="020B0604020202020204" pitchFamily="34" charset="0"/>
          </a:endParaRPr>
        </a:p>
      </dgm:t>
    </dgm:pt>
    <dgm:pt modelId="{B7AE9BF6-46E8-4C85-BF68-74676904E1A2}" type="parTrans" cxnId="{6DEBCECA-D233-4378-B3CA-72918C7DE54A}">
      <dgm:prSet/>
      <dgm:spPr/>
      <dgm:t>
        <a:bodyPr/>
        <a:lstStyle/>
        <a:p>
          <a:endParaRPr lang="en-US"/>
        </a:p>
      </dgm:t>
    </dgm:pt>
    <dgm:pt modelId="{E42C4068-15D8-4B2F-90A0-6CDFEB3E9962}" type="sibTrans" cxnId="{6DEBCECA-D233-4378-B3CA-72918C7DE54A}">
      <dgm:prSet/>
      <dgm:spPr/>
      <dgm:t>
        <a:bodyPr/>
        <a:lstStyle/>
        <a:p>
          <a:endParaRPr lang="en-US"/>
        </a:p>
      </dgm:t>
    </dgm:pt>
    <dgm:pt modelId="{11AA7A58-4238-4E49-98F3-D15F7E0D76EA}">
      <dgm:prSet/>
      <dgm:spPr/>
      <dgm:t>
        <a:bodyPr/>
        <a:lstStyle/>
        <a:p>
          <a:r>
            <a:rPr lang="en-GB" dirty="0">
              <a:latin typeface="Arial" panose="020B0604020202020204" pitchFamily="34" charset="0"/>
              <a:cs typeface="Arial" panose="020B0604020202020204" pitchFamily="34" charset="0"/>
            </a:rPr>
            <a:t>Who seeks informed Consent when working with patients?</a:t>
          </a:r>
          <a:endParaRPr lang="en-US" dirty="0">
            <a:latin typeface="Arial" panose="020B0604020202020204" pitchFamily="34" charset="0"/>
            <a:cs typeface="Arial" panose="020B0604020202020204" pitchFamily="34" charset="0"/>
          </a:endParaRPr>
        </a:p>
      </dgm:t>
    </dgm:pt>
    <dgm:pt modelId="{0FC02664-57E8-4DC1-A102-3A32DFF965FC}" type="parTrans" cxnId="{F381BFB9-6FD9-4FEC-94DC-9D261EF144EA}">
      <dgm:prSet/>
      <dgm:spPr/>
      <dgm:t>
        <a:bodyPr/>
        <a:lstStyle/>
        <a:p>
          <a:endParaRPr lang="en-US"/>
        </a:p>
      </dgm:t>
    </dgm:pt>
    <dgm:pt modelId="{2F47F97D-DD94-44CE-89C7-11E715C75E95}" type="sibTrans" cxnId="{F381BFB9-6FD9-4FEC-94DC-9D261EF144EA}">
      <dgm:prSet/>
      <dgm:spPr/>
      <dgm:t>
        <a:bodyPr/>
        <a:lstStyle/>
        <a:p>
          <a:endParaRPr lang="en-US"/>
        </a:p>
      </dgm:t>
    </dgm:pt>
    <dgm:pt modelId="{DEC8A36D-26D9-4977-8802-9DC9938348F9}" type="pres">
      <dgm:prSet presAssocID="{84F701F1-B046-48D1-903C-AE9C41415012}" presName="hierChild1" presStyleCnt="0">
        <dgm:presLayoutVars>
          <dgm:chPref val="1"/>
          <dgm:dir/>
          <dgm:animOne val="branch"/>
          <dgm:animLvl val="lvl"/>
          <dgm:resizeHandles/>
        </dgm:presLayoutVars>
      </dgm:prSet>
      <dgm:spPr/>
    </dgm:pt>
    <dgm:pt modelId="{17532737-4661-4804-BC7D-23C37D0A6D57}" type="pres">
      <dgm:prSet presAssocID="{784EC218-57AF-47FE-8DE3-435DFA2D1986}" presName="hierRoot1" presStyleCnt="0"/>
      <dgm:spPr/>
    </dgm:pt>
    <dgm:pt modelId="{BC4DEE3B-037A-406A-83D1-956A127F73FE}" type="pres">
      <dgm:prSet presAssocID="{784EC218-57AF-47FE-8DE3-435DFA2D1986}" presName="composite" presStyleCnt="0"/>
      <dgm:spPr/>
    </dgm:pt>
    <dgm:pt modelId="{D6FCFA42-8C40-49AC-957F-3372A42122C9}" type="pres">
      <dgm:prSet presAssocID="{784EC218-57AF-47FE-8DE3-435DFA2D1986}" presName="background" presStyleLbl="node0" presStyleIdx="0" presStyleCnt="2"/>
      <dgm:spPr/>
    </dgm:pt>
    <dgm:pt modelId="{9BD2B0C0-ADC8-4C98-9375-C85F48A3662E}" type="pres">
      <dgm:prSet presAssocID="{784EC218-57AF-47FE-8DE3-435DFA2D1986}" presName="text" presStyleLbl="fgAcc0" presStyleIdx="0" presStyleCnt="2">
        <dgm:presLayoutVars>
          <dgm:chPref val="3"/>
        </dgm:presLayoutVars>
      </dgm:prSet>
      <dgm:spPr/>
    </dgm:pt>
    <dgm:pt modelId="{FE8021E8-9DA2-4194-89C1-5512760A56B3}" type="pres">
      <dgm:prSet presAssocID="{784EC218-57AF-47FE-8DE3-435DFA2D1986}" presName="hierChild2" presStyleCnt="0"/>
      <dgm:spPr/>
    </dgm:pt>
    <dgm:pt modelId="{C1AB748E-22B3-41FF-B1EC-6851B90941B2}" type="pres">
      <dgm:prSet presAssocID="{11AA7A58-4238-4E49-98F3-D15F7E0D76EA}" presName="hierRoot1" presStyleCnt="0"/>
      <dgm:spPr/>
    </dgm:pt>
    <dgm:pt modelId="{80A5721C-FF15-4DE0-B286-AF61AA6834EA}" type="pres">
      <dgm:prSet presAssocID="{11AA7A58-4238-4E49-98F3-D15F7E0D76EA}" presName="composite" presStyleCnt="0"/>
      <dgm:spPr/>
    </dgm:pt>
    <dgm:pt modelId="{CA5C6231-FE95-488B-BF31-56C448601420}" type="pres">
      <dgm:prSet presAssocID="{11AA7A58-4238-4E49-98F3-D15F7E0D76EA}" presName="background" presStyleLbl="node0" presStyleIdx="1" presStyleCnt="2"/>
      <dgm:spPr/>
    </dgm:pt>
    <dgm:pt modelId="{93BD92EB-3DDB-4743-ACE1-7BEADDB3A0DB}" type="pres">
      <dgm:prSet presAssocID="{11AA7A58-4238-4E49-98F3-D15F7E0D76EA}" presName="text" presStyleLbl="fgAcc0" presStyleIdx="1" presStyleCnt="2">
        <dgm:presLayoutVars>
          <dgm:chPref val="3"/>
        </dgm:presLayoutVars>
      </dgm:prSet>
      <dgm:spPr/>
    </dgm:pt>
    <dgm:pt modelId="{D78CDAD2-358F-4F2B-98D4-F33E71744994}" type="pres">
      <dgm:prSet presAssocID="{11AA7A58-4238-4E49-98F3-D15F7E0D76EA}" presName="hierChild2" presStyleCnt="0"/>
      <dgm:spPr/>
    </dgm:pt>
  </dgm:ptLst>
  <dgm:cxnLst>
    <dgm:cxn modelId="{9793D966-FD1E-4BA2-A997-FCF6176A1212}" type="presOf" srcId="{784EC218-57AF-47FE-8DE3-435DFA2D1986}" destId="{9BD2B0C0-ADC8-4C98-9375-C85F48A3662E}" srcOrd="0" destOrd="0" presId="urn:microsoft.com/office/officeart/2005/8/layout/hierarchy1"/>
    <dgm:cxn modelId="{88A8BF71-115F-4584-9C8F-D70F4B576AFA}" type="presOf" srcId="{84F701F1-B046-48D1-903C-AE9C41415012}" destId="{DEC8A36D-26D9-4977-8802-9DC9938348F9}" srcOrd="0" destOrd="0" presId="urn:microsoft.com/office/officeart/2005/8/layout/hierarchy1"/>
    <dgm:cxn modelId="{4368DEB5-4A46-47C8-B76B-896E19D2D0E4}" type="presOf" srcId="{11AA7A58-4238-4E49-98F3-D15F7E0D76EA}" destId="{93BD92EB-3DDB-4743-ACE1-7BEADDB3A0DB}" srcOrd="0" destOrd="0" presId="urn:microsoft.com/office/officeart/2005/8/layout/hierarchy1"/>
    <dgm:cxn modelId="{F381BFB9-6FD9-4FEC-94DC-9D261EF144EA}" srcId="{84F701F1-B046-48D1-903C-AE9C41415012}" destId="{11AA7A58-4238-4E49-98F3-D15F7E0D76EA}" srcOrd="1" destOrd="0" parTransId="{0FC02664-57E8-4DC1-A102-3A32DFF965FC}" sibTransId="{2F47F97D-DD94-44CE-89C7-11E715C75E95}"/>
    <dgm:cxn modelId="{6DEBCECA-D233-4378-B3CA-72918C7DE54A}" srcId="{84F701F1-B046-48D1-903C-AE9C41415012}" destId="{784EC218-57AF-47FE-8DE3-435DFA2D1986}" srcOrd="0" destOrd="0" parTransId="{B7AE9BF6-46E8-4C85-BF68-74676904E1A2}" sibTransId="{E42C4068-15D8-4B2F-90A0-6CDFEB3E9962}"/>
    <dgm:cxn modelId="{76C75479-1831-4A8A-A724-68A35C988287}" type="presParOf" srcId="{DEC8A36D-26D9-4977-8802-9DC9938348F9}" destId="{17532737-4661-4804-BC7D-23C37D0A6D57}" srcOrd="0" destOrd="0" presId="urn:microsoft.com/office/officeart/2005/8/layout/hierarchy1"/>
    <dgm:cxn modelId="{0AA3E031-E38D-4CD0-8DFC-536F918086B8}" type="presParOf" srcId="{17532737-4661-4804-BC7D-23C37D0A6D57}" destId="{BC4DEE3B-037A-406A-83D1-956A127F73FE}" srcOrd="0" destOrd="0" presId="urn:microsoft.com/office/officeart/2005/8/layout/hierarchy1"/>
    <dgm:cxn modelId="{E9CBC5B3-75D9-4CFC-99B9-8C4E128A8B7C}" type="presParOf" srcId="{BC4DEE3B-037A-406A-83D1-956A127F73FE}" destId="{D6FCFA42-8C40-49AC-957F-3372A42122C9}" srcOrd="0" destOrd="0" presId="urn:microsoft.com/office/officeart/2005/8/layout/hierarchy1"/>
    <dgm:cxn modelId="{AFB2FF2C-4E33-43CF-89CA-0D107B1765D0}" type="presParOf" srcId="{BC4DEE3B-037A-406A-83D1-956A127F73FE}" destId="{9BD2B0C0-ADC8-4C98-9375-C85F48A3662E}" srcOrd="1" destOrd="0" presId="urn:microsoft.com/office/officeart/2005/8/layout/hierarchy1"/>
    <dgm:cxn modelId="{480DF96E-948D-4447-B0A8-36CF88C7A4DF}" type="presParOf" srcId="{17532737-4661-4804-BC7D-23C37D0A6D57}" destId="{FE8021E8-9DA2-4194-89C1-5512760A56B3}" srcOrd="1" destOrd="0" presId="urn:microsoft.com/office/officeart/2005/8/layout/hierarchy1"/>
    <dgm:cxn modelId="{662D531E-0E0F-48F2-AFA8-DF61418392D7}" type="presParOf" srcId="{DEC8A36D-26D9-4977-8802-9DC9938348F9}" destId="{C1AB748E-22B3-41FF-B1EC-6851B90941B2}" srcOrd="1" destOrd="0" presId="urn:microsoft.com/office/officeart/2005/8/layout/hierarchy1"/>
    <dgm:cxn modelId="{3912CE4B-D751-482E-8E78-BE11610535D8}" type="presParOf" srcId="{C1AB748E-22B3-41FF-B1EC-6851B90941B2}" destId="{80A5721C-FF15-4DE0-B286-AF61AA6834EA}" srcOrd="0" destOrd="0" presId="urn:microsoft.com/office/officeart/2005/8/layout/hierarchy1"/>
    <dgm:cxn modelId="{878B1834-E052-413C-9D0F-9CF81FD817A6}" type="presParOf" srcId="{80A5721C-FF15-4DE0-B286-AF61AA6834EA}" destId="{CA5C6231-FE95-488B-BF31-56C448601420}" srcOrd="0" destOrd="0" presId="urn:microsoft.com/office/officeart/2005/8/layout/hierarchy1"/>
    <dgm:cxn modelId="{E934A394-7323-4068-B101-E47633CAE698}" type="presParOf" srcId="{80A5721C-FF15-4DE0-B286-AF61AA6834EA}" destId="{93BD92EB-3DDB-4743-ACE1-7BEADDB3A0DB}" srcOrd="1" destOrd="0" presId="urn:microsoft.com/office/officeart/2005/8/layout/hierarchy1"/>
    <dgm:cxn modelId="{917F01F5-A89A-4AFB-A158-1C808C8E714A}" type="presParOf" srcId="{C1AB748E-22B3-41FF-B1EC-6851B90941B2}" destId="{D78CDAD2-358F-4F2B-98D4-F33E7174499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AD0BE1-0A30-48A2-9865-BACAE997FFEE}"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GB"/>
        </a:p>
      </dgm:t>
    </dgm:pt>
    <dgm:pt modelId="{6F296995-2006-4360-BB64-B729D8F3D57D}">
      <dgm:prSet/>
      <dgm:spPr/>
      <dgm:t>
        <a:bodyPr/>
        <a:lstStyle/>
        <a:p>
          <a:pPr rtl="0"/>
          <a:r>
            <a:rPr lang="en-GB" dirty="0"/>
            <a:t>Court of Protection</a:t>
          </a:r>
        </a:p>
      </dgm:t>
    </dgm:pt>
    <dgm:pt modelId="{5448C7C6-4500-4B7C-8420-167D19B3E0C6}" type="parTrans" cxnId="{EDC022C3-A22A-4CF0-B871-F493FFA09B9F}">
      <dgm:prSet/>
      <dgm:spPr/>
      <dgm:t>
        <a:bodyPr/>
        <a:lstStyle/>
        <a:p>
          <a:endParaRPr lang="en-GB"/>
        </a:p>
      </dgm:t>
    </dgm:pt>
    <dgm:pt modelId="{EEEA2A7D-EA0F-4201-A69C-43F16569D8D2}" type="sibTrans" cxnId="{EDC022C3-A22A-4CF0-B871-F493FFA09B9F}">
      <dgm:prSet/>
      <dgm:spPr/>
      <dgm:t>
        <a:bodyPr/>
        <a:lstStyle/>
        <a:p>
          <a:endParaRPr lang="en-GB"/>
        </a:p>
      </dgm:t>
    </dgm:pt>
    <dgm:pt modelId="{AE104A8A-2AA5-42DE-8FCF-749F5EE34F2F}">
      <dgm:prSet/>
      <dgm:spPr/>
      <dgm:t>
        <a:bodyPr/>
        <a:lstStyle/>
        <a:p>
          <a:pPr rtl="0"/>
          <a:r>
            <a:rPr lang="en-GB" dirty="0"/>
            <a:t>Court appointed deputy/LPA</a:t>
          </a:r>
        </a:p>
      </dgm:t>
    </dgm:pt>
    <dgm:pt modelId="{BBE2BBAE-1272-4418-AB16-FD6B36A638CE}" type="parTrans" cxnId="{ED9FCA14-9346-4EB6-8FAD-33B73F04473B}">
      <dgm:prSet/>
      <dgm:spPr/>
      <dgm:t>
        <a:bodyPr/>
        <a:lstStyle/>
        <a:p>
          <a:endParaRPr lang="en-GB"/>
        </a:p>
      </dgm:t>
    </dgm:pt>
    <dgm:pt modelId="{DC87B54B-13F5-4D7E-9BE3-2EAE49F04B41}" type="sibTrans" cxnId="{ED9FCA14-9346-4EB6-8FAD-33B73F04473B}">
      <dgm:prSet/>
      <dgm:spPr/>
      <dgm:t>
        <a:bodyPr/>
        <a:lstStyle/>
        <a:p>
          <a:endParaRPr lang="en-GB"/>
        </a:p>
      </dgm:t>
    </dgm:pt>
    <dgm:pt modelId="{A81F088A-7AF0-4E33-A8FE-2B30B7AFA1B9}">
      <dgm:prSet/>
      <dgm:spPr/>
      <dgm:t>
        <a:bodyPr/>
        <a:lstStyle/>
        <a:p>
          <a:pPr rtl="0"/>
          <a:r>
            <a:rPr lang="en-GB" dirty="0"/>
            <a:t>Nurse, Social Worker, Care Assistant etc.</a:t>
          </a:r>
        </a:p>
      </dgm:t>
    </dgm:pt>
    <dgm:pt modelId="{CEE595BD-5E11-4DA2-B56C-2A45A1CE2023}" type="parTrans" cxnId="{A6617FC5-E1C1-4250-935B-A1F0C0D7577E}">
      <dgm:prSet/>
      <dgm:spPr/>
      <dgm:t>
        <a:bodyPr/>
        <a:lstStyle/>
        <a:p>
          <a:endParaRPr lang="en-GB"/>
        </a:p>
      </dgm:t>
    </dgm:pt>
    <dgm:pt modelId="{985004FF-D4E5-4BE7-AB45-2B88465AF880}" type="sibTrans" cxnId="{A6617FC5-E1C1-4250-935B-A1F0C0D7577E}">
      <dgm:prSet/>
      <dgm:spPr/>
      <dgm:t>
        <a:bodyPr/>
        <a:lstStyle/>
        <a:p>
          <a:endParaRPr lang="en-GB"/>
        </a:p>
      </dgm:t>
    </dgm:pt>
    <dgm:pt modelId="{CCCFCCBD-7F87-43C5-BE7C-D1B741594A81}">
      <dgm:prSet/>
      <dgm:spPr/>
      <dgm:t>
        <a:bodyPr/>
        <a:lstStyle/>
        <a:p>
          <a:pPr rtl="0"/>
          <a:r>
            <a:rPr lang="en-GB" dirty="0"/>
            <a:t>Advanced Decision</a:t>
          </a:r>
        </a:p>
      </dgm:t>
    </dgm:pt>
    <dgm:pt modelId="{445461BD-DC30-4AB6-A87F-7B0DD1D62056}" type="parTrans" cxnId="{AE9136E4-5365-40CA-BFEF-352FEECE710C}">
      <dgm:prSet/>
      <dgm:spPr/>
      <dgm:t>
        <a:bodyPr/>
        <a:lstStyle/>
        <a:p>
          <a:endParaRPr lang="en-GB"/>
        </a:p>
      </dgm:t>
    </dgm:pt>
    <dgm:pt modelId="{168A84AD-32BA-40C0-9BCA-B9A7857F9E00}" type="sibTrans" cxnId="{AE9136E4-5365-40CA-BFEF-352FEECE710C}">
      <dgm:prSet/>
      <dgm:spPr/>
      <dgm:t>
        <a:bodyPr/>
        <a:lstStyle/>
        <a:p>
          <a:endParaRPr lang="en-GB"/>
        </a:p>
      </dgm:t>
    </dgm:pt>
    <dgm:pt modelId="{1FA2AF81-2B6B-4817-8461-183A18C46756}">
      <dgm:prSet/>
      <dgm:spPr/>
      <dgm:t>
        <a:bodyPr/>
        <a:lstStyle/>
        <a:p>
          <a:pPr rtl="0"/>
          <a:r>
            <a:rPr lang="en-GB" dirty="0"/>
            <a:t>Person</a:t>
          </a:r>
        </a:p>
      </dgm:t>
    </dgm:pt>
    <dgm:pt modelId="{2CD574EA-2245-4510-959B-D2496C6598A5}" type="parTrans" cxnId="{27F4ECCF-FED3-42F7-B921-6785BE557227}">
      <dgm:prSet/>
      <dgm:spPr/>
      <dgm:t>
        <a:bodyPr/>
        <a:lstStyle/>
        <a:p>
          <a:endParaRPr lang="en-GB"/>
        </a:p>
      </dgm:t>
    </dgm:pt>
    <dgm:pt modelId="{D9533749-8928-41C7-B904-590869433D15}" type="sibTrans" cxnId="{27F4ECCF-FED3-42F7-B921-6785BE557227}">
      <dgm:prSet/>
      <dgm:spPr/>
      <dgm:t>
        <a:bodyPr/>
        <a:lstStyle/>
        <a:p>
          <a:endParaRPr lang="en-GB"/>
        </a:p>
      </dgm:t>
    </dgm:pt>
    <dgm:pt modelId="{89D90AE3-E82E-4FC3-9078-C1A3BF2C7C53}" type="pres">
      <dgm:prSet presAssocID="{4AAD0BE1-0A30-48A2-9865-BACAE997FFEE}" presName="compositeShape" presStyleCnt="0">
        <dgm:presLayoutVars>
          <dgm:dir/>
          <dgm:resizeHandles/>
        </dgm:presLayoutVars>
      </dgm:prSet>
      <dgm:spPr/>
    </dgm:pt>
    <dgm:pt modelId="{C8D3826B-2F01-4B68-9DB2-9C5BFC5AB962}" type="pres">
      <dgm:prSet presAssocID="{4AAD0BE1-0A30-48A2-9865-BACAE997FFEE}" presName="pyramid" presStyleLbl="node1" presStyleIdx="0" presStyleCnt="1" custScaleX="151429" custLinFactNeighborX="-1429" custLinFactNeighborY="-2857"/>
      <dgm:spPr/>
    </dgm:pt>
    <dgm:pt modelId="{3E447D0E-D5D6-4E92-B2DA-6A9B08498EDE}" type="pres">
      <dgm:prSet presAssocID="{4AAD0BE1-0A30-48A2-9865-BACAE997FFEE}" presName="theList" presStyleCnt="0"/>
      <dgm:spPr/>
    </dgm:pt>
    <dgm:pt modelId="{BACD2719-B6DC-47F2-AA30-F352640A26C2}" type="pres">
      <dgm:prSet presAssocID="{6F296995-2006-4360-BB64-B729D8F3D57D}" presName="aNode" presStyleLbl="fgAcc1" presStyleIdx="0" presStyleCnt="5" custLinFactY="-11668" custLinFactNeighborX="-48352" custLinFactNeighborY="-100000">
        <dgm:presLayoutVars>
          <dgm:bulletEnabled val="1"/>
        </dgm:presLayoutVars>
      </dgm:prSet>
      <dgm:spPr/>
    </dgm:pt>
    <dgm:pt modelId="{89EE43BF-72F7-4BF4-AF4A-875E9C4B0528}" type="pres">
      <dgm:prSet presAssocID="{6F296995-2006-4360-BB64-B729D8F3D57D}" presName="aSpace" presStyleCnt="0"/>
      <dgm:spPr/>
    </dgm:pt>
    <dgm:pt modelId="{43FB7651-941A-4BE2-859C-1BD94C996C6F}" type="pres">
      <dgm:prSet presAssocID="{AE104A8A-2AA5-42DE-8FCF-749F5EE34F2F}" presName="aNode" presStyleLbl="fgAcc1" presStyleIdx="1" presStyleCnt="5" custLinFactY="83925" custLinFactNeighborX="-48352" custLinFactNeighborY="100000">
        <dgm:presLayoutVars>
          <dgm:bulletEnabled val="1"/>
        </dgm:presLayoutVars>
      </dgm:prSet>
      <dgm:spPr/>
    </dgm:pt>
    <dgm:pt modelId="{0B7BFC75-B331-4314-956D-2578F505E403}" type="pres">
      <dgm:prSet presAssocID="{AE104A8A-2AA5-42DE-8FCF-749F5EE34F2F}" presName="aSpace" presStyleCnt="0"/>
      <dgm:spPr/>
    </dgm:pt>
    <dgm:pt modelId="{A4DBCB8F-9337-4CBF-854D-72F561D06296}" type="pres">
      <dgm:prSet presAssocID="{A81F088A-7AF0-4E33-A8FE-2B30B7AFA1B9}" presName="aNode" presStyleLbl="fgAcc1" presStyleIdx="2" presStyleCnt="5" custLinFactY="-105377" custLinFactNeighborX="-48352" custLinFactNeighborY="-200000">
        <dgm:presLayoutVars>
          <dgm:bulletEnabled val="1"/>
        </dgm:presLayoutVars>
      </dgm:prSet>
      <dgm:spPr/>
    </dgm:pt>
    <dgm:pt modelId="{67D7DDCD-E5D4-4013-BA52-8CB079FDE520}" type="pres">
      <dgm:prSet presAssocID="{A81F088A-7AF0-4E33-A8FE-2B30B7AFA1B9}" presName="aSpace" presStyleCnt="0"/>
      <dgm:spPr/>
    </dgm:pt>
    <dgm:pt modelId="{80622349-5234-4E6A-9D91-5CEE87986661}" type="pres">
      <dgm:prSet presAssocID="{CCCFCCBD-7F87-43C5-BE7C-D1B741594A81}" presName="aNode" presStyleLbl="fgAcc1" presStyleIdx="3" presStyleCnt="5" custScaleX="104395" custLinFactY="1580" custLinFactNeighborX="-46154" custLinFactNeighborY="100000">
        <dgm:presLayoutVars>
          <dgm:bulletEnabled val="1"/>
        </dgm:presLayoutVars>
      </dgm:prSet>
      <dgm:spPr/>
    </dgm:pt>
    <dgm:pt modelId="{BAABBA59-8332-4BB0-930A-847FFB8F5021}" type="pres">
      <dgm:prSet presAssocID="{CCCFCCBD-7F87-43C5-BE7C-D1B741594A81}" presName="aSpace" presStyleCnt="0"/>
      <dgm:spPr/>
    </dgm:pt>
    <dgm:pt modelId="{5E576E2D-612D-428C-AE3B-610A9CAC0B36}" type="pres">
      <dgm:prSet presAssocID="{1FA2AF81-2B6B-4817-8461-183A18C46756}" presName="aNode" presStyleLbl="fgAcc1" presStyleIdx="4" presStyleCnt="5" custScaleX="104395" custLinFactY="9645" custLinFactNeighborX="-46154" custLinFactNeighborY="100000">
        <dgm:presLayoutVars>
          <dgm:bulletEnabled val="1"/>
        </dgm:presLayoutVars>
      </dgm:prSet>
      <dgm:spPr/>
    </dgm:pt>
    <dgm:pt modelId="{B10B48F8-B207-49C1-A8D8-B5ECE7D2419E}" type="pres">
      <dgm:prSet presAssocID="{1FA2AF81-2B6B-4817-8461-183A18C46756}" presName="aSpace" presStyleCnt="0"/>
      <dgm:spPr/>
    </dgm:pt>
  </dgm:ptLst>
  <dgm:cxnLst>
    <dgm:cxn modelId="{FBE7EA01-81B8-44D4-9BBA-79C8381C85E0}" type="presOf" srcId="{4AAD0BE1-0A30-48A2-9865-BACAE997FFEE}" destId="{89D90AE3-E82E-4FC3-9078-C1A3BF2C7C53}" srcOrd="0" destOrd="0" presId="urn:microsoft.com/office/officeart/2005/8/layout/pyramid2"/>
    <dgm:cxn modelId="{CFDFEA05-EC3C-47B3-96A7-769833DA199F}" type="presOf" srcId="{A81F088A-7AF0-4E33-A8FE-2B30B7AFA1B9}" destId="{A4DBCB8F-9337-4CBF-854D-72F561D06296}" srcOrd="0" destOrd="0" presId="urn:microsoft.com/office/officeart/2005/8/layout/pyramid2"/>
    <dgm:cxn modelId="{ED9FCA14-9346-4EB6-8FAD-33B73F04473B}" srcId="{4AAD0BE1-0A30-48A2-9865-BACAE997FFEE}" destId="{AE104A8A-2AA5-42DE-8FCF-749F5EE34F2F}" srcOrd="1" destOrd="0" parTransId="{BBE2BBAE-1272-4418-AB16-FD6B36A638CE}" sibTransId="{DC87B54B-13F5-4D7E-9BE3-2EAE49F04B41}"/>
    <dgm:cxn modelId="{6D27B533-2615-40B6-9DCE-1E953474EB9C}" type="presOf" srcId="{1FA2AF81-2B6B-4817-8461-183A18C46756}" destId="{5E576E2D-612D-428C-AE3B-610A9CAC0B36}" srcOrd="0" destOrd="0" presId="urn:microsoft.com/office/officeart/2005/8/layout/pyramid2"/>
    <dgm:cxn modelId="{8FFF308A-F68A-4E9D-946C-F01E5B647193}" type="presOf" srcId="{CCCFCCBD-7F87-43C5-BE7C-D1B741594A81}" destId="{80622349-5234-4E6A-9D91-5CEE87986661}" srcOrd="0" destOrd="0" presId="urn:microsoft.com/office/officeart/2005/8/layout/pyramid2"/>
    <dgm:cxn modelId="{C7451899-53A1-41FF-957C-54768E4CCD9F}" type="presOf" srcId="{6F296995-2006-4360-BB64-B729D8F3D57D}" destId="{BACD2719-B6DC-47F2-AA30-F352640A26C2}" srcOrd="0" destOrd="0" presId="urn:microsoft.com/office/officeart/2005/8/layout/pyramid2"/>
    <dgm:cxn modelId="{63A21BA8-234F-47DF-8C4E-CE7BA6A482EC}" type="presOf" srcId="{AE104A8A-2AA5-42DE-8FCF-749F5EE34F2F}" destId="{43FB7651-941A-4BE2-859C-1BD94C996C6F}" srcOrd="0" destOrd="0" presId="urn:microsoft.com/office/officeart/2005/8/layout/pyramid2"/>
    <dgm:cxn modelId="{EDC022C3-A22A-4CF0-B871-F493FFA09B9F}" srcId="{4AAD0BE1-0A30-48A2-9865-BACAE997FFEE}" destId="{6F296995-2006-4360-BB64-B729D8F3D57D}" srcOrd="0" destOrd="0" parTransId="{5448C7C6-4500-4B7C-8420-167D19B3E0C6}" sibTransId="{EEEA2A7D-EA0F-4201-A69C-43F16569D8D2}"/>
    <dgm:cxn modelId="{A6617FC5-E1C1-4250-935B-A1F0C0D7577E}" srcId="{4AAD0BE1-0A30-48A2-9865-BACAE997FFEE}" destId="{A81F088A-7AF0-4E33-A8FE-2B30B7AFA1B9}" srcOrd="2" destOrd="0" parTransId="{CEE595BD-5E11-4DA2-B56C-2A45A1CE2023}" sibTransId="{985004FF-D4E5-4BE7-AB45-2B88465AF880}"/>
    <dgm:cxn modelId="{27F4ECCF-FED3-42F7-B921-6785BE557227}" srcId="{4AAD0BE1-0A30-48A2-9865-BACAE997FFEE}" destId="{1FA2AF81-2B6B-4817-8461-183A18C46756}" srcOrd="4" destOrd="0" parTransId="{2CD574EA-2245-4510-959B-D2496C6598A5}" sibTransId="{D9533749-8928-41C7-B904-590869433D15}"/>
    <dgm:cxn modelId="{AE9136E4-5365-40CA-BFEF-352FEECE710C}" srcId="{4AAD0BE1-0A30-48A2-9865-BACAE997FFEE}" destId="{CCCFCCBD-7F87-43C5-BE7C-D1B741594A81}" srcOrd="3" destOrd="0" parTransId="{445461BD-DC30-4AB6-A87F-7B0DD1D62056}" sibTransId="{168A84AD-32BA-40C0-9BCA-B9A7857F9E00}"/>
    <dgm:cxn modelId="{218D4B28-C733-4734-B203-2E683AA19442}" type="presParOf" srcId="{89D90AE3-E82E-4FC3-9078-C1A3BF2C7C53}" destId="{C8D3826B-2F01-4B68-9DB2-9C5BFC5AB962}" srcOrd="0" destOrd="0" presId="urn:microsoft.com/office/officeart/2005/8/layout/pyramid2"/>
    <dgm:cxn modelId="{0CA99DF0-8BAB-4205-B52D-11E58E06D361}" type="presParOf" srcId="{89D90AE3-E82E-4FC3-9078-C1A3BF2C7C53}" destId="{3E447D0E-D5D6-4E92-B2DA-6A9B08498EDE}" srcOrd="1" destOrd="0" presId="urn:microsoft.com/office/officeart/2005/8/layout/pyramid2"/>
    <dgm:cxn modelId="{EF1EE977-34EE-4432-9DB3-3EB8BA3A8197}" type="presParOf" srcId="{3E447D0E-D5D6-4E92-B2DA-6A9B08498EDE}" destId="{BACD2719-B6DC-47F2-AA30-F352640A26C2}" srcOrd="0" destOrd="0" presId="urn:microsoft.com/office/officeart/2005/8/layout/pyramid2"/>
    <dgm:cxn modelId="{7831DD4A-F4D1-482C-8328-18174E986650}" type="presParOf" srcId="{3E447D0E-D5D6-4E92-B2DA-6A9B08498EDE}" destId="{89EE43BF-72F7-4BF4-AF4A-875E9C4B0528}" srcOrd="1" destOrd="0" presId="urn:microsoft.com/office/officeart/2005/8/layout/pyramid2"/>
    <dgm:cxn modelId="{7CC04CB5-D860-4CE3-B7F8-4370537C264A}" type="presParOf" srcId="{3E447D0E-D5D6-4E92-B2DA-6A9B08498EDE}" destId="{43FB7651-941A-4BE2-859C-1BD94C996C6F}" srcOrd="2" destOrd="0" presId="urn:microsoft.com/office/officeart/2005/8/layout/pyramid2"/>
    <dgm:cxn modelId="{BC594613-D05B-4F66-B804-7CE5A8B6F0E0}" type="presParOf" srcId="{3E447D0E-D5D6-4E92-B2DA-6A9B08498EDE}" destId="{0B7BFC75-B331-4314-956D-2578F505E403}" srcOrd="3" destOrd="0" presId="urn:microsoft.com/office/officeart/2005/8/layout/pyramid2"/>
    <dgm:cxn modelId="{029EAA11-3DDC-4112-B4E5-97B6A364483F}" type="presParOf" srcId="{3E447D0E-D5D6-4E92-B2DA-6A9B08498EDE}" destId="{A4DBCB8F-9337-4CBF-854D-72F561D06296}" srcOrd="4" destOrd="0" presId="urn:microsoft.com/office/officeart/2005/8/layout/pyramid2"/>
    <dgm:cxn modelId="{CB748750-5DBE-4957-B38B-0F61EECAA918}" type="presParOf" srcId="{3E447D0E-D5D6-4E92-B2DA-6A9B08498EDE}" destId="{67D7DDCD-E5D4-4013-BA52-8CB079FDE520}" srcOrd="5" destOrd="0" presId="urn:microsoft.com/office/officeart/2005/8/layout/pyramid2"/>
    <dgm:cxn modelId="{3BD666AF-1A16-43A1-A687-D07E30C2E928}" type="presParOf" srcId="{3E447D0E-D5D6-4E92-B2DA-6A9B08498EDE}" destId="{80622349-5234-4E6A-9D91-5CEE87986661}" srcOrd="6" destOrd="0" presId="urn:microsoft.com/office/officeart/2005/8/layout/pyramid2"/>
    <dgm:cxn modelId="{CE90B63F-692B-4A49-9AF2-0E6615C32C2F}" type="presParOf" srcId="{3E447D0E-D5D6-4E92-B2DA-6A9B08498EDE}" destId="{BAABBA59-8332-4BB0-930A-847FFB8F5021}" srcOrd="7" destOrd="0" presId="urn:microsoft.com/office/officeart/2005/8/layout/pyramid2"/>
    <dgm:cxn modelId="{A6AA0490-EE29-4423-9C02-88BA09106DEA}" type="presParOf" srcId="{3E447D0E-D5D6-4E92-B2DA-6A9B08498EDE}" destId="{5E576E2D-612D-428C-AE3B-610A9CAC0B36}" srcOrd="8" destOrd="0" presId="urn:microsoft.com/office/officeart/2005/8/layout/pyramid2"/>
    <dgm:cxn modelId="{00816C4E-D7EA-49D1-B8FC-CD164E37DDDC}" type="presParOf" srcId="{3E447D0E-D5D6-4E92-B2DA-6A9B08498EDE}" destId="{B10B48F8-B207-49C1-A8D8-B5ECE7D2419E}"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CFA42-8C40-49AC-957F-3372A42122C9}">
      <dsp:nvSpPr>
        <dsp:cNvPr id="0" name=""/>
        <dsp:cNvSpPr/>
      </dsp:nvSpPr>
      <dsp:spPr>
        <a:xfrm>
          <a:off x="962" y="731626"/>
          <a:ext cx="3379189" cy="21457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BD2B0C0-ADC8-4C98-9375-C85F48A3662E}">
      <dsp:nvSpPr>
        <dsp:cNvPr id="0" name=""/>
        <dsp:cNvSpPr/>
      </dsp:nvSpPr>
      <dsp:spPr>
        <a:xfrm>
          <a:off x="376428" y="1088318"/>
          <a:ext cx="3379189" cy="214578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latin typeface="Arial" panose="020B0604020202020204" pitchFamily="34" charset="0"/>
              <a:cs typeface="Arial" panose="020B0604020202020204" pitchFamily="34" charset="0"/>
            </a:rPr>
            <a:t>Who feels confident &amp; competent to assess mental Capacity?</a:t>
          </a:r>
          <a:endParaRPr lang="en-US" sz="2700" kern="1200" dirty="0">
            <a:latin typeface="Arial" panose="020B0604020202020204" pitchFamily="34" charset="0"/>
            <a:cs typeface="Arial" panose="020B0604020202020204" pitchFamily="34" charset="0"/>
          </a:endParaRPr>
        </a:p>
      </dsp:txBody>
      <dsp:txXfrm>
        <a:off x="439276" y="1151166"/>
        <a:ext cx="3253493" cy="2020089"/>
      </dsp:txXfrm>
    </dsp:sp>
    <dsp:sp modelId="{CA5C6231-FE95-488B-BF31-56C448601420}">
      <dsp:nvSpPr>
        <dsp:cNvPr id="0" name=""/>
        <dsp:cNvSpPr/>
      </dsp:nvSpPr>
      <dsp:spPr>
        <a:xfrm>
          <a:off x="4131082" y="731626"/>
          <a:ext cx="3379189" cy="214578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BD92EB-3DDB-4743-ACE1-7BEADDB3A0DB}">
      <dsp:nvSpPr>
        <dsp:cNvPr id="0" name=""/>
        <dsp:cNvSpPr/>
      </dsp:nvSpPr>
      <dsp:spPr>
        <a:xfrm>
          <a:off x="4506548" y="1088318"/>
          <a:ext cx="3379189" cy="214578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latin typeface="Arial" panose="020B0604020202020204" pitchFamily="34" charset="0"/>
              <a:cs typeface="Arial" panose="020B0604020202020204" pitchFamily="34" charset="0"/>
            </a:rPr>
            <a:t>Who seeks informed Consent when working with patients?</a:t>
          </a:r>
          <a:endParaRPr lang="en-US" sz="2700" kern="1200" dirty="0">
            <a:latin typeface="Arial" panose="020B0604020202020204" pitchFamily="34" charset="0"/>
            <a:cs typeface="Arial" panose="020B0604020202020204" pitchFamily="34" charset="0"/>
          </a:endParaRPr>
        </a:p>
      </dsp:txBody>
      <dsp:txXfrm>
        <a:off x="4569396" y="1151166"/>
        <a:ext cx="3253493" cy="20200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D3826B-2F01-4B68-9DB2-9C5BFC5AB962}">
      <dsp:nvSpPr>
        <dsp:cNvPr id="0" name=""/>
        <dsp:cNvSpPr/>
      </dsp:nvSpPr>
      <dsp:spPr>
        <a:xfrm>
          <a:off x="504023" y="0"/>
          <a:ext cx="7632869" cy="5040560"/>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CD2719-B6DC-47F2-AA30-F352640A26C2}">
      <dsp:nvSpPr>
        <dsp:cNvPr id="0" name=""/>
        <dsp:cNvSpPr/>
      </dsp:nvSpPr>
      <dsp:spPr>
        <a:xfrm>
          <a:off x="2808300" y="331335"/>
          <a:ext cx="3276364" cy="71670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kern="1200" dirty="0"/>
            <a:t>Court of Protection</a:t>
          </a:r>
        </a:p>
      </dsp:txBody>
      <dsp:txXfrm>
        <a:off x="2843287" y="366322"/>
        <a:ext cx="3206390" cy="646730"/>
      </dsp:txXfrm>
    </dsp:sp>
    <dsp:sp modelId="{43FB7651-941A-4BE2-859C-1BD94C996C6F}">
      <dsp:nvSpPr>
        <dsp:cNvPr id="0" name=""/>
        <dsp:cNvSpPr/>
      </dsp:nvSpPr>
      <dsp:spPr>
        <a:xfrm>
          <a:off x="2808300" y="2001923"/>
          <a:ext cx="3276364" cy="71670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kern="1200" dirty="0"/>
            <a:t>Court appointed deputy/LPA</a:t>
          </a:r>
        </a:p>
      </dsp:txBody>
      <dsp:txXfrm>
        <a:off x="2843287" y="2036910"/>
        <a:ext cx="3206390" cy="646730"/>
      </dsp:txXfrm>
    </dsp:sp>
    <dsp:sp modelId="{A4DBCB8F-9337-4CBF-854D-72F561D06296}">
      <dsp:nvSpPr>
        <dsp:cNvPr id="0" name=""/>
        <dsp:cNvSpPr/>
      </dsp:nvSpPr>
      <dsp:spPr>
        <a:xfrm>
          <a:off x="2808300" y="1182715"/>
          <a:ext cx="3276364" cy="71670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kern="1200" dirty="0"/>
            <a:t>Nurse, Social Worker, Care Assistant etc.</a:t>
          </a:r>
        </a:p>
      </dsp:txBody>
      <dsp:txXfrm>
        <a:off x="2843287" y="1217702"/>
        <a:ext cx="3206390" cy="646730"/>
      </dsp:txXfrm>
    </dsp:sp>
    <dsp:sp modelId="{80622349-5234-4E6A-9D91-5CEE87986661}">
      <dsp:nvSpPr>
        <dsp:cNvPr id="0" name=""/>
        <dsp:cNvSpPr/>
      </dsp:nvSpPr>
      <dsp:spPr>
        <a:xfrm>
          <a:off x="2808316" y="3024338"/>
          <a:ext cx="3420360" cy="71670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kern="1200" dirty="0"/>
            <a:t>Advanced Decision</a:t>
          </a:r>
        </a:p>
      </dsp:txBody>
      <dsp:txXfrm>
        <a:off x="2843303" y="3059325"/>
        <a:ext cx="3350386" cy="646730"/>
      </dsp:txXfrm>
    </dsp:sp>
    <dsp:sp modelId="{5E576E2D-612D-428C-AE3B-610A9CAC0B36}">
      <dsp:nvSpPr>
        <dsp:cNvPr id="0" name=""/>
        <dsp:cNvSpPr/>
      </dsp:nvSpPr>
      <dsp:spPr>
        <a:xfrm>
          <a:off x="2808316" y="3888433"/>
          <a:ext cx="3420360" cy="716704"/>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GB" sz="1800" kern="1200" dirty="0"/>
            <a:t>Person</a:t>
          </a:r>
        </a:p>
      </dsp:txBody>
      <dsp:txXfrm>
        <a:off x="2843303" y="3923420"/>
        <a:ext cx="3350386" cy="64673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055C80-CAA2-4C18-AD50-62FA711094E6}" type="datetimeFigureOut">
              <a:rPr lang="en-GB" smtClean="0"/>
              <a:t>22/01/2025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A0A06A-1AE6-409C-99C0-605C1841DAF2}" type="slidenum">
              <a:rPr lang="en-GB" smtClean="0"/>
              <a:t>‹#›</a:t>
            </a:fld>
            <a:endParaRPr lang="en-GB"/>
          </a:p>
        </p:txBody>
      </p:sp>
    </p:spTree>
    <p:extLst>
      <p:ext uri="{BB962C8B-B14F-4D97-AF65-F5344CB8AC3E}">
        <p14:creationId xmlns:p14="http://schemas.microsoft.com/office/powerpoint/2010/main" val="4218621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what do you know about these laws? How do they support &amp; protect the patient? </a:t>
            </a:r>
          </a:p>
          <a:p>
            <a:r>
              <a:rPr lang="en-GB" dirty="0"/>
              <a:t>How would you feel if your rights were not upheld? </a:t>
            </a:r>
          </a:p>
        </p:txBody>
      </p:sp>
      <p:sp>
        <p:nvSpPr>
          <p:cNvPr id="4" name="Slide Number Placeholder 3"/>
          <p:cNvSpPr>
            <a:spLocks noGrp="1"/>
          </p:cNvSpPr>
          <p:nvPr>
            <p:ph type="sldNum" sz="quarter" idx="10"/>
          </p:nvPr>
        </p:nvSpPr>
        <p:spPr/>
        <p:txBody>
          <a:bodyPr/>
          <a:lstStyle/>
          <a:p>
            <a:fld id="{DF31E5D8-0206-4836-8AE2-ED52B1F26CBD}" type="slidenum">
              <a:rPr lang="en-GB" smtClean="0"/>
              <a:t>2</a:t>
            </a:fld>
            <a:endParaRPr lang="en-GB"/>
          </a:p>
        </p:txBody>
      </p:sp>
    </p:spTree>
    <p:extLst>
      <p:ext uri="{BB962C8B-B14F-4D97-AF65-F5344CB8AC3E}">
        <p14:creationId xmlns:p14="http://schemas.microsoft.com/office/powerpoint/2010/main" val="2604338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Video relates to assessing capacity in the community.</a:t>
            </a:r>
          </a:p>
          <a:p>
            <a:r>
              <a:rPr lang="en-GB" dirty="0"/>
              <a:t>It can be used in it’s entirety or parts selected to play.</a:t>
            </a:r>
          </a:p>
        </p:txBody>
      </p:sp>
      <p:sp>
        <p:nvSpPr>
          <p:cNvPr id="4" name="Slide Number Placeholder 3"/>
          <p:cNvSpPr>
            <a:spLocks noGrp="1"/>
          </p:cNvSpPr>
          <p:nvPr>
            <p:ph type="sldNum" sz="quarter" idx="5"/>
          </p:nvPr>
        </p:nvSpPr>
        <p:spPr/>
        <p:txBody>
          <a:bodyPr/>
          <a:lstStyle/>
          <a:p>
            <a:fld id="{3EA0A06A-1AE6-409C-99C0-605C1841DAF2}" type="slidenum">
              <a:rPr lang="en-GB" smtClean="0"/>
              <a:t>14</a:t>
            </a:fld>
            <a:endParaRPr lang="en-GB"/>
          </a:p>
        </p:txBody>
      </p:sp>
    </p:spTree>
    <p:extLst>
      <p:ext uri="{BB962C8B-B14F-4D97-AF65-F5344CB8AC3E}">
        <p14:creationId xmlns:p14="http://schemas.microsoft.com/office/powerpoint/2010/main" val="4186714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21BCEDB1-B17F-6132-F168-79DA527C9785}"/>
              </a:ext>
            </a:extLst>
          </p:cNvPr>
          <p:cNvSpPr>
            <a:spLocks noGrp="1" noRot="1" noChangeAspect="1" noChangeArrowheads="1" noTextEdit="1"/>
          </p:cNvSpPr>
          <p:nvPr>
            <p:ph type="sldImg"/>
          </p:nvPr>
        </p:nvSpPr>
        <p:spPr>
          <a:ln/>
        </p:spPr>
      </p:sp>
      <p:sp>
        <p:nvSpPr>
          <p:cNvPr id="20483" name="Notes Placeholder 2">
            <a:extLst>
              <a:ext uri="{FF2B5EF4-FFF2-40B4-BE49-F238E27FC236}">
                <a16:creationId xmlns:a16="http://schemas.microsoft.com/office/drawing/2014/main" id="{3CED2819-BC0A-90C9-1094-C8DBDB344F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Arial" panose="020B0604020202020204" pitchFamily="34" charset="0"/>
              </a:rPr>
              <a:t>Ask the group for thoughts on how to complete a capacity assessment. Then reveal each of the bubbles.</a:t>
            </a:r>
          </a:p>
          <a:p>
            <a:r>
              <a:rPr lang="en-GB" altLang="en-US" dirty="0">
                <a:latin typeface="Arial" panose="020B0604020202020204" pitchFamily="34" charset="0"/>
              </a:rPr>
              <a:t>Use an example from the group of choices you have and share the example</a:t>
            </a:r>
          </a:p>
          <a:p>
            <a:r>
              <a:rPr lang="en-GB" altLang="en-US" dirty="0">
                <a:latin typeface="Arial" panose="020B0604020202020204" pitchFamily="34" charset="0"/>
              </a:rPr>
              <a:t>Talk through each point of the example</a:t>
            </a:r>
          </a:p>
          <a:p>
            <a:r>
              <a:rPr lang="en-GB" altLang="en-US" dirty="0">
                <a:latin typeface="Arial" panose="020B0604020202020204" pitchFamily="34" charset="0"/>
              </a:rPr>
              <a:t>Reflect on practice to bring the capacity assessment to life.</a:t>
            </a:r>
          </a:p>
          <a:p>
            <a:r>
              <a:rPr lang="en-GB" altLang="en-US" dirty="0">
                <a:latin typeface="Arial" panose="020B0604020202020204" pitchFamily="34" charset="0"/>
              </a:rPr>
              <a:t>Give time for questions</a:t>
            </a:r>
          </a:p>
          <a:p>
            <a:r>
              <a:rPr lang="en-GB" altLang="en-US" dirty="0">
                <a:latin typeface="Arial" panose="020B0604020202020204" pitchFamily="34" charset="0"/>
              </a:rPr>
              <a:t>Reiterate that Record keeping, and contemporaneous documentation is important.</a:t>
            </a:r>
          </a:p>
          <a:p>
            <a:r>
              <a:rPr lang="en-GB" altLang="en-US" dirty="0">
                <a:latin typeface="Arial" panose="020B0604020202020204" pitchFamily="34" charset="0"/>
              </a:rPr>
              <a:t>30 -50 minutes </a:t>
            </a:r>
          </a:p>
          <a:p>
            <a:endParaRPr lang="en-GB" altLang="en-US" dirty="0">
              <a:latin typeface="Arial" panose="020B0604020202020204" pitchFamily="34" charset="0"/>
            </a:endParaRPr>
          </a:p>
        </p:txBody>
      </p:sp>
      <p:sp>
        <p:nvSpPr>
          <p:cNvPr id="20484" name="Slide Number Placeholder 3">
            <a:extLst>
              <a:ext uri="{FF2B5EF4-FFF2-40B4-BE49-F238E27FC236}">
                <a16:creationId xmlns:a16="http://schemas.microsoft.com/office/drawing/2014/main" id="{0B2F5D9B-48A1-C43B-713C-AB8CE5EECCA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731CE66-325A-4926-B5C1-77C0CB54920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GB" altLang="en-US" sz="1400" dirty="0"/>
              <a:t>Have I been clear and concise?</a:t>
            </a:r>
          </a:p>
          <a:p>
            <a:pPr eaLnBrk="1" hangingPunct="1"/>
            <a:r>
              <a:rPr lang="en-GB" altLang="en-US" sz="1200" dirty="0">
                <a:latin typeface="Arial" panose="020B0604020202020204" pitchFamily="34" charset="0"/>
                <a:cs typeface="Arial" panose="020B0604020202020204" pitchFamily="34" charset="0"/>
              </a:rPr>
              <a:t>Have I provided opportunity for the person to take on board the decision, options, benefits and burdens?</a:t>
            </a:r>
          </a:p>
          <a:p>
            <a:pPr eaLnBrk="1" hangingPunct="1"/>
            <a:r>
              <a:rPr lang="en-GB" altLang="en-US" sz="1200" dirty="0">
                <a:latin typeface="Arial" panose="020B0604020202020204" pitchFamily="34" charset="0"/>
                <a:cs typeface="Arial" panose="020B0604020202020204" pitchFamily="34" charset="0"/>
              </a:rPr>
              <a:t>Are my questions relevant to the decision?</a:t>
            </a:r>
          </a:p>
          <a:p>
            <a:pPr eaLnBrk="1" hangingPunct="1"/>
            <a:r>
              <a:rPr lang="en-GB" altLang="en-US" sz="1200" dirty="0">
                <a:latin typeface="Arial" panose="020B0604020202020204" pitchFamily="34" charset="0"/>
                <a:cs typeface="Arial" panose="020B0604020202020204" pitchFamily="34" charset="0"/>
              </a:rPr>
              <a:t>Have I respected the principles?</a:t>
            </a:r>
          </a:p>
          <a:p>
            <a:pPr eaLnBrk="1" hangingPunct="1"/>
            <a:r>
              <a:rPr lang="en-GB" sz="1200" i="1" dirty="0">
                <a:effectLst/>
                <a:latin typeface="Arial" panose="020B0604020202020204" pitchFamily="34" charset="0"/>
                <a:ea typeface="Calibri" panose="020F0502020204030204" pitchFamily="34" charset="0"/>
                <a:cs typeface="Arial" panose="020B0604020202020204" pitchFamily="34" charset="0"/>
              </a:rPr>
              <a:t>Have I explained to the person all the pieces of information identified as being relevant to the decision?</a:t>
            </a:r>
            <a:endParaRPr lang="en-GB" altLang="en-US" sz="1200" dirty="0">
              <a:latin typeface="Arial" panose="020B0604020202020204" pitchFamily="34" charset="0"/>
              <a:cs typeface="Arial" panose="020B0604020202020204" pitchFamily="34" charset="0"/>
            </a:endParaRPr>
          </a:p>
          <a:p>
            <a:pPr eaLnBrk="1" hangingPunct="1"/>
            <a:r>
              <a:rPr lang="en-GB" altLang="en-US" sz="1400" b="1" u="sng" dirty="0"/>
              <a:t>EVIDENCE CAPACITY AS WELL AS INCAPACITY</a:t>
            </a:r>
          </a:p>
          <a:p>
            <a:pPr eaLnBrk="1" hangingPunct="1"/>
            <a:r>
              <a:rPr lang="en-GB" altLang="en-US" sz="1400" dirty="0">
                <a:solidFill>
                  <a:srgbClr val="FF0000"/>
                </a:solidFill>
              </a:rPr>
              <a:t>Think about the questions you may need to ask if undertaking a capacity assessment for a decision that needs to be made – What are they? </a:t>
            </a:r>
          </a:p>
          <a:p>
            <a:pPr eaLnBrk="1" hangingPunct="1"/>
            <a:r>
              <a:rPr lang="en-GB" altLang="en-US" sz="1400" dirty="0">
                <a:latin typeface="Arial" charset="0"/>
                <a:cs typeface="Arial" charset="0"/>
              </a:rPr>
              <a:t>Reasons why Diagnosis is important early on</a:t>
            </a:r>
          </a:p>
          <a:p>
            <a:endParaRPr lang="en-GB" dirty="0"/>
          </a:p>
        </p:txBody>
      </p:sp>
      <p:sp>
        <p:nvSpPr>
          <p:cNvPr id="4" name="Slide Number Placeholder 3"/>
          <p:cNvSpPr>
            <a:spLocks noGrp="1"/>
          </p:cNvSpPr>
          <p:nvPr>
            <p:ph type="sldNum" sz="quarter" idx="5"/>
          </p:nvPr>
        </p:nvSpPr>
        <p:spPr/>
        <p:txBody>
          <a:bodyPr/>
          <a:lstStyle/>
          <a:p>
            <a:fld id="{3EA0A06A-1AE6-409C-99C0-605C1841DAF2}" type="slidenum">
              <a:rPr lang="en-GB" smtClean="0"/>
              <a:t>16</a:t>
            </a:fld>
            <a:endParaRPr lang="en-GB"/>
          </a:p>
        </p:txBody>
      </p:sp>
    </p:spTree>
    <p:extLst>
      <p:ext uri="{BB962C8B-B14F-4D97-AF65-F5344CB8AC3E}">
        <p14:creationId xmlns:p14="http://schemas.microsoft.com/office/powerpoint/2010/main" val="31154438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Barriers to assessment.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a:solidFill>
                  <a:srgbClr val="FF0000"/>
                </a:solidFill>
              </a:rPr>
              <a:t>Think about the questions you may need to ask if undertaking a capacity assessment for a decision that needs to be made – What are they? </a:t>
            </a:r>
          </a:p>
          <a:p>
            <a:endParaRPr lang="en-GB" altLang="en-US" dirty="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D3F1FDF-225A-49FA-A6A5-312993BF7936}" type="slidenum">
              <a:rPr lang="en-GB" altLang="en-US" smtClean="0"/>
              <a:pPr eaLnBrk="1" hangingPunct="1">
                <a:spcBef>
                  <a:spcPct val="0"/>
                </a:spcBef>
              </a:pPr>
              <a:t>17</a:t>
            </a:fld>
            <a:endParaRPr lang="en-GB"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70E73D8B-C3A4-18A9-C22C-AECC3B0EA17E}"/>
              </a:ext>
            </a:extLst>
          </p:cNvPr>
          <p:cNvSpPr>
            <a:spLocks noGrp="1" noRot="1" noChangeAspect="1" noChangeArrowheads="1" noTextEdit="1"/>
          </p:cNvSpPr>
          <p:nvPr>
            <p:ph type="sldImg"/>
          </p:nvPr>
        </p:nvSpPr>
        <p:spPr>
          <a:ln/>
        </p:spPr>
      </p:sp>
      <p:sp>
        <p:nvSpPr>
          <p:cNvPr id="28675" name="Notes Placeholder 2">
            <a:extLst>
              <a:ext uri="{FF2B5EF4-FFF2-40B4-BE49-F238E27FC236}">
                <a16:creationId xmlns:a16="http://schemas.microsoft.com/office/drawing/2014/main" id="{E901367A-A2DF-08C1-15BD-7B3216A2824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rPr>
              <a:t>Show Intranet page Final Questions</a:t>
            </a:r>
          </a:p>
          <a:p>
            <a:r>
              <a:rPr lang="en-GB" altLang="en-US">
                <a:latin typeface="Arial" panose="020B0604020202020204" pitchFamily="34" charset="0"/>
              </a:rPr>
              <a:t>Seek evaluation forms</a:t>
            </a:r>
          </a:p>
          <a:p>
            <a:r>
              <a:rPr lang="en-GB" altLang="en-US">
                <a:latin typeface="Arial" panose="020B0604020202020204" pitchFamily="34" charset="0"/>
              </a:rPr>
              <a:t>5 Minute</a:t>
            </a:r>
          </a:p>
        </p:txBody>
      </p:sp>
      <p:sp>
        <p:nvSpPr>
          <p:cNvPr id="28676" name="Slide Number Placeholder 3">
            <a:extLst>
              <a:ext uri="{FF2B5EF4-FFF2-40B4-BE49-F238E27FC236}">
                <a16:creationId xmlns:a16="http://schemas.microsoft.com/office/drawing/2014/main" id="{2CA8D3B7-AB82-990F-FA06-5A19C1B870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5110B77-11E3-467C-AECF-7A367414EE3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3A9DC0FE-846C-14D2-D70B-D6B5E2B854BA}"/>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C43F5B8F-A207-06B0-27EB-CECE2E9BCBA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rPr>
              <a:t>Share evaluation forms by hand or email. Provide handouts and capacity assessment examples.</a:t>
            </a:r>
          </a:p>
          <a:p>
            <a:r>
              <a:rPr lang="en-GB" altLang="en-US">
                <a:latin typeface="Arial" panose="020B0604020202020204" pitchFamily="34" charset="0"/>
              </a:rPr>
              <a:t>15 minutes</a:t>
            </a:r>
          </a:p>
        </p:txBody>
      </p:sp>
      <p:sp>
        <p:nvSpPr>
          <p:cNvPr id="26628" name="Slide Number Placeholder 3">
            <a:extLst>
              <a:ext uri="{FF2B5EF4-FFF2-40B4-BE49-F238E27FC236}">
                <a16:creationId xmlns:a16="http://schemas.microsoft.com/office/drawing/2014/main" id="{8CA445C6-D51F-3154-8B3E-BE914055EEC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5C927FF0-C7A4-4A56-82A9-A3D9D4A3EEC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about documentation regarding consent. HOW? WHY? WHERE?	</a:t>
            </a:r>
          </a:p>
        </p:txBody>
      </p:sp>
      <p:sp>
        <p:nvSpPr>
          <p:cNvPr id="4" name="Slide Number Placeholder 3"/>
          <p:cNvSpPr>
            <a:spLocks noGrp="1"/>
          </p:cNvSpPr>
          <p:nvPr>
            <p:ph type="sldNum" sz="quarter" idx="5"/>
          </p:nvPr>
        </p:nvSpPr>
        <p:spPr/>
        <p:txBody>
          <a:bodyPr/>
          <a:lstStyle/>
          <a:p>
            <a:fld id="{DF31E5D8-0206-4836-8AE2-ED52B1F26CBD}" type="slidenum">
              <a:rPr lang="en-GB" smtClean="0"/>
              <a:t>4</a:t>
            </a:fld>
            <a:endParaRPr lang="en-GB"/>
          </a:p>
        </p:txBody>
      </p:sp>
    </p:spTree>
    <p:extLst>
      <p:ext uri="{BB962C8B-B14F-4D97-AF65-F5344CB8AC3E}">
        <p14:creationId xmlns:p14="http://schemas.microsoft.com/office/powerpoint/2010/main" val="4274618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latin typeface="Arial" panose="020B0604020202020204" pitchFamily="34" charset="0"/>
              </a:rPr>
              <a:t>Group exercise: Ask the group to share the five principles. If they can't answer share the principles.  Go over each principle giving clarity as to what they mean.</a:t>
            </a:r>
          </a:p>
          <a:p>
            <a:r>
              <a:rPr lang="en-GB" altLang="en-US" dirty="0">
                <a:latin typeface="Arial" panose="020B0604020202020204" pitchFamily="34" charset="0"/>
              </a:rPr>
              <a:t>Principle 1 - a person must be presumed to have capacity</a:t>
            </a:r>
          </a:p>
          <a:p>
            <a:r>
              <a:rPr lang="en-GB" altLang="en-US" dirty="0">
                <a:latin typeface="Arial" panose="020B0604020202020204" pitchFamily="34" charset="0"/>
              </a:rPr>
              <a:t>Principle 2 - individuals must be supported to make their decisions</a:t>
            </a:r>
          </a:p>
          <a:p>
            <a:r>
              <a:rPr lang="en-GB" altLang="en-US" dirty="0">
                <a:latin typeface="Arial" panose="020B0604020202020204" pitchFamily="34" charset="0"/>
              </a:rPr>
              <a:t>Principle 3 - a person should not be treated as unable to make a decision because they make an unwise decision</a:t>
            </a:r>
          </a:p>
          <a:p>
            <a:r>
              <a:rPr lang="en-GB" altLang="en-US" dirty="0">
                <a:latin typeface="Arial" panose="020B0604020202020204" pitchFamily="34" charset="0"/>
              </a:rPr>
              <a:t>Principle 4 - any decisions that are made for a person lacking capacity must be done in their best interests taking into account their wishes, values and beliefs</a:t>
            </a:r>
          </a:p>
          <a:p>
            <a:r>
              <a:rPr lang="en-GB" altLang="en-US" dirty="0">
                <a:latin typeface="Arial" panose="020B0604020202020204" pitchFamily="34" charset="0"/>
              </a:rPr>
              <a:t>Principle 5 - in making best interest decisions aim for the option that is less restrictive of the person’s rights</a:t>
            </a:r>
          </a:p>
          <a:p>
            <a:r>
              <a:rPr lang="en-GB" altLang="en-US" dirty="0">
                <a:latin typeface="Arial" panose="020B0604020202020204" pitchFamily="34" charset="0"/>
              </a:rPr>
              <a:t>10 minutes</a:t>
            </a:r>
          </a:p>
          <a:p>
            <a:endParaRPr lang="en-GB" dirty="0"/>
          </a:p>
        </p:txBody>
      </p:sp>
      <p:sp>
        <p:nvSpPr>
          <p:cNvPr id="4" name="Slide Number Placeholder 3"/>
          <p:cNvSpPr>
            <a:spLocks noGrp="1"/>
          </p:cNvSpPr>
          <p:nvPr>
            <p:ph type="sldNum" sz="quarter" idx="5"/>
          </p:nvPr>
        </p:nvSpPr>
        <p:spPr/>
        <p:txBody>
          <a:bodyPr/>
          <a:lstStyle/>
          <a:p>
            <a:fld id="{3EA0A06A-1AE6-409C-99C0-605C1841DAF2}" type="slidenum">
              <a:rPr lang="en-GB" smtClean="0"/>
              <a:t>5</a:t>
            </a:fld>
            <a:endParaRPr lang="en-GB"/>
          </a:p>
        </p:txBody>
      </p:sp>
    </p:spTree>
    <p:extLst>
      <p:ext uri="{BB962C8B-B14F-4D97-AF65-F5344CB8AC3E}">
        <p14:creationId xmlns:p14="http://schemas.microsoft.com/office/powerpoint/2010/main" val="2302905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3C23EEF0-3B83-3CB3-C4B6-9AF1C108979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DA7647CA-07C6-4841-1549-70714552438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altLang="en-US" dirty="0">
                <a:latin typeface="Arial" panose="020B0604020202020204" pitchFamily="34" charset="0"/>
              </a:rPr>
              <a:t>Go into each principle and allow participants to question/challenge.</a:t>
            </a:r>
            <a:r>
              <a:rPr lang="en-GB" sz="1200" b="1" i="1" dirty="0"/>
              <a:t> Diagnostic Test</a:t>
            </a:r>
            <a:r>
              <a:rPr lang="en-GB" sz="1200" dirty="0"/>
              <a:t>: Is there an impairment of, or disturbance in, the function of the person’s mind or brain? </a:t>
            </a:r>
          </a:p>
          <a:p>
            <a:pPr>
              <a:defRPr/>
            </a:pPr>
            <a:endParaRPr lang="en-GB" sz="1200" dirty="0"/>
          </a:p>
          <a:p>
            <a:pPr>
              <a:defRPr/>
            </a:pPr>
            <a:r>
              <a:rPr lang="en-GB" sz="1200" b="1" i="1" dirty="0"/>
              <a:t>Functional Test</a:t>
            </a:r>
            <a:r>
              <a:rPr lang="en-GB" sz="1200" dirty="0"/>
              <a:t>: Does the impairment or disturbance cause the person to be unable to make the decision in question?</a:t>
            </a:r>
          </a:p>
          <a:p>
            <a:pPr eaLnBrk="1" hangingPunct="1"/>
            <a:endParaRPr lang="en-US" altLang="en-US" dirty="0">
              <a:latin typeface="Arial" panose="020B0604020202020204" pitchFamily="34" charset="0"/>
            </a:endParaRPr>
          </a:p>
          <a:p>
            <a:pPr marL="0" indent="0" eaLnBrk="1" hangingPunct="1">
              <a:buFontTx/>
              <a:buNone/>
            </a:pPr>
            <a:r>
              <a:rPr lang="en-GB" altLang="en-US" sz="1200" dirty="0">
                <a:cs typeface="Arial" panose="020B0604020202020204" pitchFamily="34" charset="0"/>
              </a:rPr>
              <a:t>Principle 1 - a person must be presumed to have capacity</a:t>
            </a:r>
          </a:p>
          <a:p>
            <a:pPr marL="0" indent="0" eaLnBrk="1" hangingPunct="1">
              <a:buFontTx/>
              <a:buNone/>
            </a:pPr>
            <a:r>
              <a:rPr lang="en-GB" altLang="en-US" sz="1200" dirty="0">
                <a:cs typeface="Arial" panose="020B0604020202020204" pitchFamily="34" charset="0"/>
              </a:rPr>
              <a:t>Principle 2 - individuals must be supported to make their decisions</a:t>
            </a:r>
          </a:p>
          <a:p>
            <a:pPr marL="0" indent="0" eaLnBrk="1" hangingPunct="1">
              <a:buFontTx/>
              <a:buNone/>
            </a:pPr>
            <a:r>
              <a:rPr lang="en-GB" altLang="en-US" sz="1200" dirty="0">
                <a:cs typeface="Arial" panose="020B0604020202020204" pitchFamily="34" charset="0"/>
              </a:rPr>
              <a:t>Principle 3 - a person should not be treated as unable to make a decision because they make an unwise decision</a:t>
            </a:r>
          </a:p>
          <a:p>
            <a:pPr marL="0" indent="0" eaLnBrk="1" hangingPunct="1">
              <a:buFontTx/>
              <a:buNone/>
            </a:pPr>
            <a:r>
              <a:rPr lang="en-GB" altLang="en-US" sz="1200" dirty="0">
                <a:cs typeface="Arial" panose="020B0604020202020204" pitchFamily="34" charset="0"/>
              </a:rPr>
              <a:t>Principle 4 - any decisions that are made for a person lacking capacity must be done in their best interests </a:t>
            </a:r>
          </a:p>
          <a:p>
            <a:pPr marL="0" indent="0" eaLnBrk="1" hangingPunct="1">
              <a:buFontTx/>
              <a:buNone/>
            </a:pPr>
            <a:r>
              <a:rPr lang="en-GB" altLang="en-US" sz="1200" dirty="0">
                <a:cs typeface="Arial" panose="020B0604020202020204" pitchFamily="34" charset="0"/>
              </a:rPr>
              <a:t>Principle 5 - in making best interest decisions aim for the option that is less restrictive of the person’s rights</a:t>
            </a:r>
          </a:p>
          <a:p>
            <a:r>
              <a:rPr lang="en-GB" altLang="en-US" dirty="0"/>
              <a:t>Apply each of the Principles to real/case scenarios:</a:t>
            </a:r>
          </a:p>
          <a:p>
            <a:r>
              <a:rPr lang="en-GB" altLang="en-US" dirty="0"/>
              <a:t>REITERATE: Understand, retain, weigh up &amp; articulate decision.</a:t>
            </a:r>
          </a:p>
          <a:p>
            <a:r>
              <a:rPr lang="en-GB" altLang="en-US" dirty="0"/>
              <a:t>Take 10 minutes.</a:t>
            </a:r>
          </a:p>
        </p:txBody>
      </p:sp>
      <p:sp>
        <p:nvSpPr>
          <p:cNvPr id="19460" name="Slide Number Placeholder 3">
            <a:extLst>
              <a:ext uri="{FF2B5EF4-FFF2-40B4-BE49-F238E27FC236}">
                <a16:creationId xmlns:a16="http://schemas.microsoft.com/office/drawing/2014/main" id="{02B2B0E8-145D-2B0F-C3BA-D05FF2A02D1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EBDEB35-6C68-4BE5-AEB3-F6A4FF6FD642}" type="slidenum">
              <a:rPr lang="en-GB" altLang="en-US" smtClean="0"/>
              <a:pPr>
                <a:spcBef>
                  <a:spcPct val="0"/>
                </a:spcBef>
              </a:pPr>
              <a:t>6</a:t>
            </a:fld>
            <a:endParaRPr lang="en-GB"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E016FC21-383B-A0D6-B8C7-6E39B05AFEE1}"/>
              </a:ext>
            </a:extLst>
          </p:cNvPr>
          <p:cNvSpPr>
            <a:spLocks noGrp="1" noRot="1" noChangeAspect="1" noChangeArrowheads="1" noTextEdit="1"/>
          </p:cNvSpPr>
          <p:nvPr>
            <p:ph type="sldImg"/>
          </p:nvPr>
        </p:nvSpPr>
        <p:spPr>
          <a:ln/>
        </p:spPr>
      </p:sp>
      <p:sp>
        <p:nvSpPr>
          <p:cNvPr id="16387" name="Notes Placeholder 2">
            <a:extLst>
              <a:ext uri="{FF2B5EF4-FFF2-40B4-BE49-F238E27FC236}">
                <a16:creationId xmlns:a16="http://schemas.microsoft.com/office/drawing/2014/main" id="{CC5631E5-6AD2-11B0-BC68-A9579891A2B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Arial" panose="020B0604020202020204" pitchFamily="34" charset="0"/>
              </a:rPr>
              <a:t>In Group discussion explore the range of decision makers in relation to MCA starting with the Patient. This slide enables the group to explore the rights of the patient, the power of Advanced Decisions, LPA and the process of the Court of Protection. Allow the group time to question and consider how this process works in practice. The presenter can reiterate that MCA is Decision Specific.  Consultation with others is important </a:t>
            </a:r>
            <a:r>
              <a:rPr lang="en-GB" altLang="en-US" dirty="0" err="1">
                <a:latin typeface="Arial" panose="020B0604020202020204" pitchFamily="34" charset="0"/>
              </a:rPr>
              <a:t>ie</a:t>
            </a:r>
            <a:r>
              <a:rPr lang="en-GB" altLang="en-US" dirty="0">
                <a:latin typeface="Arial" panose="020B0604020202020204" pitchFamily="34" charset="0"/>
              </a:rPr>
              <a:t> family, relevant others. 8 minutes</a:t>
            </a:r>
          </a:p>
        </p:txBody>
      </p:sp>
      <p:sp>
        <p:nvSpPr>
          <p:cNvPr id="16388" name="Slide Number Placeholder 3">
            <a:extLst>
              <a:ext uri="{FF2B5EF4-FFF2-40B4-BE49-F238E27FC236}">
                <a16:creationId xmlns:a16="http://schemas.microsoft.com/office/drawing/2014/main" id="{49C10E51-2C26-97E3-BCD5-E929979264A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F331B56-20B2-4AB7-898A-2B77382E36B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Remember that the patient must always be central to the decisions about their care &amp; treatment.</a:t>
            </a:r>
          </a:p>
          <a:p>
            <a:r>
              <a:rPr lang="en-GB" dirty="0"/>
              <a:t>Before moving on to the next slide ASK: What legislation (laws) must we observe in our care of patients? </a:t>
            </a:r>
          </a:p>
        </p:txBody>
      </p:sp>
      <p:sp>
        <p:nvSpPr>
          <p:cNvPr id="4" name="Slide Number Placeholder 3"/>
          <p:cNvSpPr>
            <a:spLocks noGrp="1"/>
          </p:cNvSpPr>
          <p:nvPr>
            <p:ph type="sldNum" sz="quarter" idx="5"/>
          </p:nvPr>
        </p:nvSpPr>
        <p:spPr/>
        <p:txBody>
          <a:bodyPr/>
          <a:lstStyle/>
          <a:p>
            <a:fld id="{DF31E5D8-0206-4836-8AE2-ED52B1F26CBD}" type="slidenum">
              <a:rPr lang="en-GB" smtClean="0"/>
              <a:t>9</a:t>
            </a:fld>
            <a:endParaRPr lang="en-GB"/>
          </a:p>
        </p:txBody>
      </p:sp>
    </p:spTree>
    <p:extLst>
      <p:ext uri="{BB962C8B-B14F-4D97-AF65-F5344CB8AC3E}">
        <p14:creationId xmlns:p14="http://schemas.microsoft.com/office/powerpoint/2010/main" val="553942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Two opposing views! </a:t>
            </a:r>
          </a:p>
          <a:p>
            <a:r>
              <a:rPr lang="en-GB" dirty="0"/>
              <a:t>Consider concordance, capacity &amp; consent.</a:t>
            </a:r>
          </a:p>
          <a:p>
            <a:r>
              <a:rPr lang="en-GB" dirty="0"/>
              <a:t>Identify risks. Consider alternatives, effective communication, humanistic approach.</a:t>
            </a:r>
          </a:p>
          <a:p>
            <a:r>
              <a:rPr lang="en-GB" dirty="0"/>
              <a:t>Extrapolate a compromise?</a:t>
            </a:r>
          </a:p>
          <a:p>
            <a:r>
              <a:rPr lang="en-GB" dirty="0"/>
              <a:t>Contemporaneous documentation&gt; </a:t>
            </a:r>
          </a:p>
        </p:txBody>
      </p:sp>
      <p:sp>
        <p:nvSpPr>
          <p:cNvPr id="4" name="Slide Number Placeholder 3"/>
          <p:cNvSpPr>
            <a:spLocks noGrp="1"/>
          </p:cNvSpPr>
          <p:nvPr>
            <p:ph type="sldNum" sz="quarter" idx="5"/>
          </p:nvPr>
        </p:nvSpPr>
        <p:spPr/>
        <p:txBody>
          <a:bodyPr/>
          <a:lstStyle/>
          <a:p>
            <a:fld id="{DF31E5D8-0206-4836-8AE2-ED52B1F26CBD}" type="slidenum">
              <a:rPr lang="en-GB" smtClean="0"/>
              <a:t>10</a:t>
            </a:fld>
            <a:endParaRPr lang="en-GB"/>
          </a:p>
        </p:txBody>
      </p:sp>
    </p:spTree>
    <p:extLst>
      <p:ext uri="{BB962C8B-B14F-4D97-AF65-F5344CB8AC3E}">
        <p14:creationId xmlns:p14="http://schemas.microsoft.com/office/powerpoint/2010/main" val="23079915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Two opposing views! </a:t>
            </a:r>
          </a:p>
          <a:p>
            <a:r>
              <a:rPr lang="en-GB" dirty="0"/>
              <a:t>Consider concordance, capacity &amp; consent.</a:t>
            </a:r>
          </a:p>
          <a:p>
            <a:r>
              <a:rPr lang="en-GB" dirty="0"/>
              <a:t>Identify risks. Consider alternatives, effective communication, humanistic approach.</a:t>
            </a:r>
          </a:p>
          <a:p>
            <a:r>
              <a:rPr lang="en-GB" dirty="0"/>
              <a:t>Extrapolate a compromise?</a:t>
            </a:r>
          </a:p>
          <a:p>
            <a:r>
              <a:rPr lang="en-GB" dirty="0"/>
              <a:t>Contemporaneous documentation. </a:t>
            </a:r>
          </a:p>
          <a:p>
            <a:endParaRPr lang="en-GB" dirty="0"/>
          </a:p>
        </p:txBody>
      </p:sp>
      <p:sp>
        <p:nvSpPr>
          <p:cNvPr id="4" name="Slide Number Placeholder 3"/>
          <p:cNvSpPr>
            <a:spLocks noGrp="1"/>
          </p:cNvSpPr>
          <p:nvPr>
            <p:ph type="sldNum" sz="quarter" idx="5"/>
          </p:nvPr>
        </p:nvSpPr>
        <p:spPr/>
        <p:txBody>
          <a:bodyPr/>
          <a:lstStyle/>
          <a:p>
            <a:fld id="{DF31E5D8-0206-4836-8AE2-ED52B1F26CBD}" type="slidenum">
              <a:rPr lang="en-GB" smtClean="0"/>
              <a:t>11</a:t>
            </a:fld>
            <a:endParaRPr lang="en-GB"/>
          </a:p>
        </p:txBody>
      </p:sp>
    </p:spTree>
    <p:extLst>
      <p:ext uri="{BB962C8B-B14F-4D97-AF65-F5344CB8AC3E}">
        <p14:creationId xmlns:p14="http://schemas.microsoft.com/office/powerpoint/2010/main" val="4047416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Remember – if you are unsure you can seek support from the Safeguarding team: bchc.safeguardingadults@nhs.net</a:t>
            </a:r>
          </a:p>
          <a:p>
            <a:r>
              <a:rPr lang="en-GB" dirty="0"/>
              <a:t> </a:t>
            </a:r>
          </a:p>
        </p:txBody>
      </p:sp>
      <p:sp>
        <p:nvSpPr>
          <p:cNvPr id="4" name="Slide Number Placeholder 3"/>
          <p:cNvSpPr>
            <a:spLocks noGrp="1"/>
          </p:cNvSpPr>
          <p:nvPr>
            <p:ph type="sldNum" sz="quarter" idx="10"/>
          </p:nvPr>
        </p:nvSpPr>
        <p:spPr/>
        <p:txBody>
          <a:bodyPr/>
          <a:lstStyle/>
          <a:p>
            <a:fld id="{DD280C16-2821-4842-B345-DBC2456AF7D1}" type="slidenum">
              <a:rPr lang="en-GB" smtClean="0"/>
              <a:t>13</a:t>
            </a:fld>
            <a:endParaRPr lang="en-GB"/>
          </a:p>
        </p:txBody>
      </p:sp>
    </p:spTree>
    <p:extLst>
      <p:ext uri="{BB962C8B-B14F-4D97-AF65-F5344CB8AC3E}">
        <p14:creationId xmlns:p14="http://schemas.microsoft.com/office/powerpoint/2010/main" val="2728934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C006745-E5D2-4B9A-B010-9AA02AD45E57}" type="datetimeFigureOut">
              <a:rPr lang="en-GB" smtClean="0"/>
              <a:t>22/01/2025</a:t>
            </a:fld>
            <a:endParaRPr lang="en-GB"/>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CE353FB-581B-4249-9141-01B189E7D110}" type="slidenum">
              <a:rPr lang="en-GB" smtClean="0"/>
              <a:t>‹#›</a:t>
            </a:fld>
            <a:endParaRPr lang="en-GB"/>
          </a:p>
        </p:txBody>
      </p:sp>
    </p:spTree>
    <p:extLst>
      <p:ext uri="{BB962C8B-B14F-4D97-AF65-F5344CB8AC3E}">
        <p14:creationId xmlns:p14="http://schemas.microsoft.com/office/powerpoint/2010/main" val="2452266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0185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274638"/>
            <a:ext cx="8219256" cy="1143000"/>
          </a:xfrm>
        </p:spPr>
        <p:txBody>
          <a:bodyPr/>
          <a:lstStyle>
            <a:lvl1pPr>
              <a:defRPr b="1">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97086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A4429D-43EB-43E2-BF9B-768F85985CE3}" type="datetimeFigureOut">
              <a:rPr lang="en-US" smtClean="0">
                <a:solidFill>
                  <a:prstClr val="black">
                    <a:tint val="75000"/>
                  </a:prstClr>
                </a:solidFill>
              </a:rPr>
              <a:pPr/>
              <a:t>1/22/2025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745862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5746"/>
            <a:ext cx="9144000" cy="6858000"/>
          </a:xfrm>
          <a:prstGeom prst="rect">
            <a:avLst/>
          </a:prstGeom>
        </p:spPr>
      </p:pic>
      <p:sp>
        <p:nvSpPr>
          <p:cNvPr id="2" name="Title Placeholder 1"/>
          <p:cNvSpPr>
            <a:spLocks noGrp="1"/>
          </p:cNvSpPr>
          <p:nvPr>
            <p:ph type="title"/>
          </p:nvPr>
        </p:nvSpPr>
        <p:spPr>
          <a:xfrm>
            <a:off x="457200" y="1772816"/>
            <a:ext cx="82296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3068960"/>
            <a:ext cx="8229600" cy="24768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546030413"/>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8276937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freepngimg.com/png/88521-icons-text-question-illustration-mark-computer"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creativecommons.org/licenses/by-nc/3.0/"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www.legislation.gov.uk/ukpga/2022/28/enacted" TargetMode="External"/><Relationship Id="rId7" Type="http://schemas.openxmlformats.org/officeDocument/2006/relationships/hyperlink" Target="https://www.unicef.org.uk/what-we-do/un-convention-child-rights/" TargetMode="External"/><Relationship Id="rId2" Type="http://schemas.openxmlformats.org/officeDocument/2006/relationships/hyperlink" Target="https://www.legislation.gov.uk/ukpga/1998/42/contents" TargetMode="External"/><Relationship Id="rId1" Type="http://schemas.openxmlformats.org/officeDocument/2006/relationships/slideLayout" Target="../slideLayouts/slideLayout3.xml"/><Relationship Id="rId6" Type="http://schemas.openxmlformats.org/officeDocument/2006/relationships/hyperlink" Target="http://www.legislation.gov.uk/ukpga/2019/18/enacted" TargetMode="External"/><Relationship Id="rId5" Type="http://schemas.openxmlformats.org/officeDocument/2006/relationships/hyperlink" Target="http://www.legislation.gov.uk/ukpga/2014/23/contents/enacted" TargetMode="External"/><Relationship Id="rId4" Type="http://schemas.openxmlformats.org/officeDocument/2006/relationships/hyperlink" Target="http://www.legislation.gov.uk/ukpga/2005/9/content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s://www.publicdomainpictures.net/view-image.php?image=380701&amp;picture=any-questions"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thebluediamondgallery.com/handwriting/i/informed-consent.html" TargetMode="External"/><Relationship Id="rId5" Type="http://schemas.openxmlformats.org/officeDocument/2006/relationships/image" Target="../media/image9.jpeg"/><Relationship Id="rId4" Type="http://schemas.openxmlformats.org/officeDocument/2006/relationships/hyperlink" Target="https://www.picpedia.org/post-it-note/i/informed-consent.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hyperlink" Target="https://creativecommons.org/licenses/by-nc/3.0/" TargetMode="External"/><Relationship Id="rId4" Type="http://schemas.openxmlformats.org/officeDocument/2006/relationships/hyperlink" Target="https://freepngimg.com/png/88452-standing-human-business-question-mark-behavior"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1"/>
            <a:ext cx="7772400" cy="1752599"/>
          </a:xfrm>
        </p:spPr>
        <p:txBody>
          <a:bodyPr>
            <a:normAutofit/>
          </a:bodyPr>
          <a:lstStyle/>
          <a:p>
            <a:r>
              <a:rPr lang="en-GB" altLang="en-US" dirty="0"/>
              <a:t>Mental Capacity Act Workshop </a:t>
            </a:r>
            <a:endParaRPr lang="en-GB"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05D8C4AD-D17B-8922-619F-05068C5E7F4D}"/>
              </a:ext>
            </a:extLst>
          </p:cNvPr>
          <p:cNvPicPr>
            <a:picLocks noChangeAspect="1"/>
          </p:cNvPicPr>
          <p:nvPr/>
        </p:nvPicPr>
        <p:blipFill>
          <a:blip r:embed="rId2"/>
          <a:stretch>
            <a:fillRect/>
          </a:stretch>
        </p:blipFill>
        <p:spPr>
          <a:xfrm>
            <a:off x="1979712" y="3075873"/>
            <a:ext cx="5112568" cy="3359425"/>
          </a:xfrm>
          <a:prstGeom prst="rect">
            <a:avLst/>
          </a:prstGeom>
        </p:spPr>
      </p:pic>
      <p:sp>
        <p:nvSpPr>
          <p:cNvPr id="3" name="Subtitle 2"/>
          <p:cNvSpPr>
            <a:spLocks noGrp="1"/>
          </p:cNvSpPr>
          <p:nvPr>
            <p:ph type="subTitle" idx="1"/>
          </p:nvPr>
        </p:nvSpPr>
        <p:spPr>
          <a:xfrm>
            <a:off x="1371600" y="2852936"/>
            <a:ext cx="6400800" cy="2785864"/>
          </a:xfrm>
        </p:spPr>
        <p:txBody>
          <a:bodyPr/>
          <a:lstStyle/>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5877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ounded Rectangle 1"/>
          <p:cNvSpPr/>
          <p:nvPr/>
        </p:nvSpPr>
        <p:spPr>
          <a:xfrm>
            <a:off x="6000939" y="1068727"/>
            <a:ext cx="2568554" cy="4852362"/>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nSpc>
                <a:spcPct val="90000"/>
              </a:lnSpc>
              <a:spcAft>
                <a:spcPts val="600"/>
              </a:spcAft>
            </a:pPr>
            <a:r>
              <a:rPr lang="en-US" dirty="0">
                <a:solidFill>
                  <a:srgbClr val="FFFFFF"/>
                </a:solidFill>
                <a:latin typeface="Arial Rounded MT Bold" panose="020F0704030504030204" pitchFamily="34" charset="0"/>
              </a:rPr>
              <a:t>Beryl has extensive MASD, bilateral lower limb oedema &amp; is refusing to go to bed, spending days &amp; nights in her chair. </a:t>
            </a:r>
          </a:p>
          <a:p>
            <a:pPr>
              <a:lnSpc>
                <a:spcPct val="90000"/>
              </a:lnSpc>
              <a:spcAft>
                <a:spcPts val="600"/>
              </a:spcAft>
            </a:pPr>
            <a:endParaRPr lang="en-US" dirty="0">
              <a:solidFill>
                <a:srgbClr val="FFFFFF"/>
              </a:solidFill>
              <a:latin typeface="Arial Rounded MT Bold" panose="020F0704030504030204" pitchFamily="34" charset="0"/>
            </a:endParaRPr>
          </a:p>
          <a:p>
            <a:pPr>
              <a:lnSpc>
                <a:spcPct val="90000"/>
              </a:lnSpc>
              <a:spcAft>
                <a:spcPts val="600"/>
              </a:spcAft>
            </a:pPr>
            <a:r>
              <a:rPr lang="en-US" dirty="0">
                <a:solidFill>
                  <a:srgbClr val="FFFFFF"/>
                </a:solidFill>
                <a:latin typeface="Arial Rounded MT Bold" panose="020F0704030504030204" pitchFamily="34" charset="0"/>
              </a:rPr>
              <a:t>I advised her to go to bed at night &amp; during afternoon.</a:t>
            </a:r>
          </a:p>
          <a:p>
            <a:pPr>
              <a:lnSpc>
                <a:spcPct val="90000"/>
              </a:lnSpc>
              <a:spcAft>
                <a:spcPts val="600"/>
              </a:spcAft>
            </a:pPr>
            <a:r>
              <a:rPr lang="en-US" dirty="0">
                <a:solidFill>
                  <a:srgbClr val="FFFFFF"/>
                </a:solidFill>
                <a:latin typeface="Arial Rounded MT Bold" panose="020F0704030504030204" pitchFamily="34" charset="0"/>
              </a:rPr>
              <a:t> </a:t>
            </a:r>
          </a:p>
          <a:p>
            <a:pPr>
              <a:lnSpc>
                <a:spcPct val="90000"/>
              </a:lnSpc>
              <a:spcAft>
                <a:spcPts val="600"/>
              </a:spcAft>
            </a:pPr>
            <a:r>
              <a:rPr lang="en-US" dirty="0">
                <a:solidFill>
                  <a:srgbClr val="FFFFFF"/>
                </a:solidFill>
                <a:latin typeface="Arial Rounded MT Bold" panose="020F0704030504030204" pitchFamily="34" charset="0"/>
              </a:rPr>
              <a:t>She will not listen to advice.</a:t>
            </a:r>
          </a:p>
        </p:txBody>
      </p:sp>
      <p:pic>
        <p:nvPicPr>
          <p:cNvPr id="1028" name="Picture 4" descr="Old Lady Mouth Images, Stock Photos &amp; Vectors | Shutterstock">
            <a:extLst>
              <a:ext uri="{FF2B5EF4-FFF2-40B4-BE49-F238E27FC236}">
                <a16:creationId xmlns:a16="http://schemas.microsoft.com/office/drawing/2014/main" id="{48942B90-D66B-4B38-AB42-287392C8C7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066" t="5384" r="12711" b="7143"/>
          <a:stretch/>
        </p:blipFill>
        <p:spPr bwMode="auto">
          <a:xfrm>
            <a:off x="539552" y="2821300"/>
            <a:ext cx="3058501" cy="406956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241299" y="265728"/>
            <a:ext cx="5293730" cy="2555572"/>
          </a:xfrm>
          <a:prstGeom prst="wedgeRoundRectCallout">
            <a:avLst>
              <a:gd name="adj1" fmla="val 15742"/>
              <a:gd name="adj2" fmla="val 87672"/>
              <a:gd name="adj3" fmla="val 16667"/>
            </a:avLst>
          </a:prstGeom>
          <a:solidFill>
            <a:schemeClr val="accent2">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a:spcAft>
                <a:spcPts val="600"/>
              </a:spcAft>
            </a:pPr>
            <a:r>
              <a:rPr lang="en-GB" dirty="0">
                <a:solidFill>
                  <a:srgbClr val="C00000"/>
                </a:solidFill>
              </a:rPr>
              <a:t>My bottom is feeling really sore. The skin on my legs feels tight and uncomfortable and my ankles are swelling.  It is getting more difficult to get around the house and I am frightened of falling down the stairs. I have a toilet downstairs which is easier to get to than the bathroom, which is upstairs. The nurse was not happy when I told her I’m sleeping in my chair. </a:t>
            </a:r>
          </a:p>
        </p:txBody>
      </p:sp>
    </p:spTree>
    <p:extLst>
      <p:ext uri="{BB962C8B-B14F-4D97-AF65-F5344CB8AC3E}">
        <p14:creationId xmlns:p14="http://schemas.microsoft.com/office/powerpoint/2010/main" val="319247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ounded Rectangle 1"/>
          <p:cNvSpPr/>
          <p:nvPr/>
        </p:nvSpPr>
        <p:spPr>
          <a:xfrm>
            <a:off x="4150689" y="2176070"/>
            <a:ext cx="4957815" cy="3409747"/>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fontScale="92500"/>
          </a:bodyPr>
          <a:lstStyle/>
          <a:p>
            <a:pPr>
              <a:lnSpc>
                <a:spcPct val="90000"/>
              </a:lnSpc>
              <a:spcAft>
                <a:spcPts val="600"/>
              </a:spcAft>
            </a:pPr>
            <a:r>
              <a:rPr lang="en-US" dirty="0">
                <a:solidFill>
                  <a:prstClr val="white"/>
                </a:solidFill>
                <a:latin typeface="Arial Rounded MT Bold" panose="020F0704030504030204" pitchFamily="34" charset="0"/>
              </a:rPr>
              <a:t>Tom has a progressive neurological condition, requiring use of a wheelchair. Which he is spending more than 15 hours a day in. He’s also losing weigh. He has evidence of MASD, shear, friction &amp; ungradable skin damage to his sacrum. </a:t>
            </a:r>
          </a:p>
          <a:p>
            <a:pPr>
              <a:lnSpc>
                <a:spcPct val="90000"/>
              </a:lnSpc>
              <a:spcAft>
                <a:spcPts val="600"/>
              </a:spcAft>
            </a:pPr>
            <a:r>
              <a:rPr lang="en-US" dirty="0">
                <a:solidFill>
                  <a:prstClr val="white"/>
                </a:solidFill>
                <a:latin typeface="Arial Rounded MT Bold" panose="020F0704030504030204" pitchFamily="34" charset="0"/>
              </a:rPr>
              <a:t>He declines equipment &amp; advice to return to bed in the day &amp; he is unable to take time off work as he is concerned about losing his job.</a:t>
            </a:r>
          </a:p>
          <a:p>
            <a:pPr>
              <a:lnSpc>
                <a:spcPct val="90000"/>
              </a:lnSpc>
              <a:spcAft>
                <a:spcPts val="600"/>
              </a:spcAft>
            </a:pPr>
            <a:r>
              <a:rPr lang="en-US" dirty="0">
                <a:solidFill>
                  <a:prstClr val="white"/>
                </a:solidFill>
                <a:latin typeface="Arial Rounded MT Bold" panose="020F0704030504030204" pitchFamily="34" charset="0"/>
              </a:rPr>
              <a:t>He gets agitated &amp; angry when we visit , tells us to leave &amp; not bother returning.  </a:t>
            </a:r>
          </a:p>
        </p:txBody>
      </p:sp>
      <p:sp>
        <p:nvSpPr>
          <p:cNvPr id="3" name="Rounded Rectangle 2"/>
          <p:cNvSpPr/>
          <p:nvPr/>
        </p:nvSpPr>
        <p:spPr>
          <a:xfrm>
            <a:off x="3059832" y="188641"/>
            <a:ext cx="6048672" cy="1798788"/>
          </a:xfrm>
          <a:prstGeom prst="wedgeRoundRectCallout">
            <a:avLst>
              <a:gd name="adj1" fmla="val -60183"/>
              <a:gd name="adj2" fmla="val 38710"/>
              <a:gd name="adj3" fmla="val 16667"/>
            </a:avLst>
          </a:prstGeom>
          <a:solidFill>
            <a:schemeClr val="accent2">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spcAft>
                <a:spcPts val="600"/>
              </a:spcAft>
            </a:pPr>
            <a:r>
              <a:rPr lang="en-GB" dirty="0">
                <a:solidFill>
                  <a:schemeClr val="tx1"/>
                </a:solidFill>
              </a:rPr>
              <a:t>I have lived on my own with this for years. I enjoy getting out of this place to go to work. They want me to stay at home &amp; go to bed all day. That wouldn’t do me any good.  The GP asked them to visit after a recent infection &amp; bout of diarrhoea. They say I have a sore area, but I don’t know what all the fuss is about. </a:t>
            </a:r>
          </a:p>
        </p:txBody>
      </p:sp>
      <p:sp>
        <p:nvSpPr>
          <p:cNvPr id="4" name="Rounded Rectangle 3"/>
          <p:cNvSpPr/>
          <p:nvPr/>
        </p:nvSpPr>
        <p:spPr>
          <a:xfrm>
            <a:off x="143664" y="2200035"/>
            <a:ext cx="3863360" cy="378703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rotWithShape="1">
          <a:blip>
            <a:extLst>
              <a:ext uri="{28A0092B-C50C-407E-A947-70E740481C1C}">
                <a14:useLocalDpi xmlns:a14="http://schemas.microsoft.com/office/drawing/2010/main" val="0"/>
              </a:ext>
            </a:extLst>
          </a:blip>
          <a:srcRect l="13462" r="7692"/>
          <a:stretch/>
        </p:blipFill>
        <p:spPr>
          <a:xfrm>
            <a:off x="143665" y="1844824"/>
            <a:ext cx="3833976" cy="4248471"/>
          </a:xfrm>
          <a:prstGeom prst="rect">
            <a:avLst/>
          </a:prstGeom>
        </p:spPr>
      </p:pic>
      <p:sp>
        <p:nvSpPr>
          <p:cNvPr id="5" name="Rounded Rectangle 4"/>
          <p:cNvSpPr/>
          <p:nvPr/>
        </p:nvSpPr>
        <p:spPr>
          <a:xfrm>
            <a:off x="4248026" y="5805263"/>
            <a:ext cx="4644454" cy="86409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C00000"/>
                </a:solidFill>
                <a:latin typeface="Arial" panose="020B0604020202020204" pitchFamily="34" charset="0"/>
                <a:cs typeface="Arial" panose="020B0604020202020204" pitchFamily="34" charset="0"/>
              </a:rPr>
              <a:t>You are unable to gain access to Tom’s home &amp; he isn’t answering his phone. </a:t>
            </a:r>
          </a:p>
        </p:txBody>
      </p:sp>
    </p:spTree>
    <p:extLst>
      <p:ext uri="{BB962C8B-B14F-4D97-AF65-F5344CB8AC3E}">
        <p14:creationId xmlns:p14="http://schemas.microsoft.com/office/powerpoint/2010/main" val="374066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92" y="5729310"/>
            <a:ext cx="4439985" cy="1012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E065AA-8417-42B6-93BE-0215F7A21DC9}" type="slidenum">
              <a:rPr lang="en-GB" smtClean="0">
                <a:solidFill>
                  <a:prstClr val="black">
                    <a:tint val="75000"/>
                  </a:prstClr>
                </a:solidFill>
              </a:rPr>
              <a:pPr/>
              <a:t>12</a:t>
            </a:fld>
            <a:endParaRPr lang="en-GB" dirty="0">
              <a:solidFill>
                <a:prstClr val="black">
                  <a:tint val="75000"/>
                </a:prstClr>
              </a:solidFill>
            </a:endParaRPr>
          </a:p>
        </p:txBody>
      </p:sp>
      <p:pic>
        <p:nvPicPr>
          <p:cNvPr id="3" name="Picture 2"/>
          <p:cNvPicPr>
            <a:picLocks noChangeAspect="1"/>
          </p:cNvPicPr>
          <p:nvPr/>
        </p:nvPicPr>
        <p:blipFill rotWithShape="1">
          <a:blip/>
          <a:srcRect r="23149"/>
          <a:stretch/>
        </p:blipFill>
        <p:spPr>
          <a:xfrm>
            <a:off x="1564734" y="2060848"/>
            <a:ext cx="3960440" cy="3414056"/>
          </a:xfrm>
          <a:prstGeom prst="rect">
            <a:avLst/>
          </a:prstGeom>
        </p:spPr>
      </p:pic>
      <p:pic>
        <p:nvPicPr>
          <p:cNvPr id="4" name="Picture 3"/>
          <p:cNvPicPr>
            <a:picLocks noChangeAspect="1"/>
          </p:cNvPicPr>
          <p:nvPr/>
        </p:nvPicPr>
        <p:blipFill>
          <a:blip/>
          <a:stretch>
            <a:fillRect/>
          </a:stretch>
        </p:blipFill>
        <p:spPr>
          <a:xfrm>
            <a:off x="5921332" y="4797029"/>
            <a:ext cx="3110725" cy="1901372"/>
          </a:xfrm>
          <a:prstGeom prst="rect">
            <a:avLst/>
          </a:prstGeom>
        </p:spPr>
      </p:pic>
      <p:pic>
        <p:nvPicPr>
          <p:cNvPr id="7" name="Picture 6"/>
          <p:cNvPicPr>
            <a:picLocks noChangeAspect="1"/>
          </p:cNvPicPr>
          <p:nvPr/>
        </p:nvPicPr>
        <p:blipFill>
          <a:blip/>
          <a:stretch>
            <a:fillRect/>
          </a:stretch>
        </p:blipFill>
        <p:spPr>
          <a:xfrm>
            <a:off x="-396552" y="1672044"/>
            <a:ext cx="7059780" cy="3334801"/>
          </a:xfrm>
          <a:prstGeom prst="rect">
            <a:avLst/>
          </a:prstGeom>
        </p:spPr>
      </p:pic>
      <p:sp>
        <p:nvSpPr>
          <p:cNvPr id="10" name="Title 9"/>
          <p:cNvSpPr>
            <a:spLocks noGrp="1"/>
          </p:cNvSpPr>
          <p:nvPr>
            <p:ph type="title"/>
          </p:nvPr>
        </p:nvSpPr>
        <p:spPr/>
        <p:txBody>
          <a:bodyPr>
            <a:normAutofit fontScale="90000"/>
          </a:bodyPr>
          <a:lstStyle/>
          <a:p>
            <a:r>
              <a:rPr lang="en-GB" dirty="0"/>
              <a:t>It’s the patient’s right to live like this!</a:t>
            </a:r>
            <a:br>
              <a:rPr lang="en-GB" dirty="0"/>
            </a:br>
            <a:r>
              <a:rPr lang="en-GB" dirty="0"/>
              <a:t>Isn’t it?</a:t>
            </a:r>
          </a:p>
        </p:txBody>
      </p:sp>
    </p:spTree>
    <p:extLst>
      <p:ext uri="{BB962C8B-B14F-4D97-AF65-F5344CB8AC3E}">
        <p14:creationId xmlns:p14="http://schemas.microsoft.com/office/powerpoint/2010/main" val="4270531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274638"/>
            <a:ext cx="8218488" cy="1143000"/>
          </a:xfrm>
        </p:spPr>
        <p:txBody>
          <a:bodyPr/>
          <a:lstStyle/>
          <a:p>
            <a:r>
              <a:rPr lang="en-GB" altLang="en-US" dirty="0"/>
              <a:t>THINK!!</a:t>
            </a:r>
          </a:p>
        </p:txBody>
      </p:sp>
      <p:pic>
        <p:nvPicPr>
          <p:cNvPr id="51203" name="Content Placeholder 5"/>
          <p:cNvPicPr>
            <a:picLocks noGrp="1" noChangeAspect="1"/>
          </p:cNvPicPr>
          <p:nvPr>
            <p:ph idx="1"/>
          </p:nvPr>
        </p:nvPicPr>
        <p:blipFill>
          <a:blip>
            <a:extLst>
              <a:ext uri="{28A0092B-C50C-407E-A947-70E740481C1C}">
                <a14:useLocalDpi xmlns:a14="http://schemas.microsoft.com/office/drawing/2010/main" val="0"/>
              </a:ext>
            </a:extLst>
          </a:blip>
          <a:srcRect/>
          <a:stretch>
            <a:fillRect/>
          </a:stretch>
        </p:blipFill>
        <p:spPr>
          <a:xfrm>
            <a:off x="5580063" y="2133600"/>
            <a:ext cx="3529012" cy="3527425"/>
          </a:xfrm>
        </p:spPr>
      </p:pic>
      <p:sp>
        <p:nvSpPr>
          <p:cNvPr id="7" name="Rounded Rectangle 6"/>
          <p:cNvSpPr/>
          <p:nvPr/>
        </p:nvSpPr>
        <p:spPr>
          <a:xfrm>
            <a:off x="457200" y="1196752"/>
            <a:ext cx="5698976" cy="5328592"/>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anchor="ctr"/>
          <a:lstStyle/>
          <a:p>
            <a:pPr algn="just">
              <a:defRPr/>
            </a:pPr>
            <a:r>
              <a:rPr lang="en-GB" sz="2400" b="1" dirty="0">
                <a:cs typeface="Arial" panose="020B0604020202020204" pitchFamily="34" charset="0"/>
              </a:rPr>
              <a:t>What are the RISKS of doing nothing ?</a:t>
            </a:r>
          </a:p>
          <a:p>
            <a:pPr algn="just">
              <a:defRPr/>
            </a:pPr>
            <a:endParaRPr lang="en-GB" sz="2400" b="1" dirty="0">
              <a:cs typeface="Arial" panose="020B0604020202020204" pitchFamily="34" charset="0"/>
            </a:endParaRPr>
          </a:p>
          <a:p>
            <a:pPr algn="just">
              <a:defRPr/>
            </a:pPr>
            <a:r>
              <a:rPr lang="en-GB" sz="2400" b="1" dirty="0">
                <a:cs typeface="Arial" panose="020B0604020202020204" pitchFamily="34" charset="0"/>
              </a:rPr>
              <a:t>Is there a RISK of catastrophic harm ?</a:t>
            </a:r>
          </a:p>
          <a:p>
            <a:pPr algn="just">
              <a:defRPr/>
            </a:pPr>
            <a:endParaRPr lang="en-GB" sz="2400" b="1" dirty="0">
              <a:cs typeface="Arial" panose="020B0604020202020204" pitchFamily="34" charset="0"/>
            </a:endParaRPr>
          </a:p>
          <a:p>
            <a:pPr algn="just">
              <a:defRPr/>
            </a:pPr>
            <a:r>
              <a:rPr lang="en-GB" sz="2400" b="1" dirty="0">
                <a:cs typeface="Arial" panose="020B0604020202020204" pitchFamily="34" charset="0"/>
              </a:rPr>
              <a:t>Can the adult understand RISK ?</a:t>
            </a:r>
          </a:p>
          <a:p>
            <a:pPr algn="just">
              <a:defRPr/>
            </a:pPr>
            <a:endParaRPr lang="en-GB" sz="2400" b="1" dirty="0">
              <a:cs typeface="Arial" panose="020B0604020202020204" pitchFamily="34" charset="0"/>
            </a:endParaRPr>
          </a:p>
          <a:p>
            <a:pPr algn="just">
              <a:defRPr/>
            </a:pPr>
            <a:r>
              <a:rPr lang="en-GB" sz="2400" b="1" dirty="0">
                <a:cs typeface="Arial" panose="020B0604020202020204" pitchFamily="34" charset="0"/>
              </a:rPr>
              <a:t>Does the patient have Capacity to consent to care ?</a:t>
            </a:r>
          </a:p>
          <a:p>
            <a:pPr algn="just">
              <a:defRPr/>
            </a:pPr>
            <a:endParaRPr lang="en-GB" sz="2400" b="1" dirty="0">
              <a:cs typeface="Arial" panose="020B0604020202020204" pitchFamily="34" charset="0"/>
            </a:endParaRPr>
          </a:p>
          <a:p>
            <a:pPr algn="just">
              <a:defRPr/>
            </a:pPr>
            <a:r>
              <a:rPr lang="en-GB" sz="2400" b="1" dirty="0">
                <a:cs typeface="Arial" panose="020B0604020202020204" pitchFamily="34" charset="0"/>
              </a:rPr>
              <a:t>Concordance / non-concordance only applies if the patient has capacity.</a:t>
            </a:r>
          </a:p>
          <a:p>
            <a:pPr algn="just">
              <a:defRPr/>
            </a:pPr>
            <a:endParaRPr lang="en-GB" sz="2400" b="1" dirty="0">
              <a:cs typeface="Arial" panose="020B0604020202020204" pitchFamily="34" charset="0"/>
            </a:endParaRPr>
          </a:p>
          <a:p>
            <a:pPr algn="just">
              <a:defRPr/>
            </a:pPr>
            <a:r>
              <a:rPr lang="en-GB" sz="2400" b="1" dirty="0">
                <a:cs typeface="Arial" panose="020B0604020202020204" pitchFamily="34" charset="0"/>
              </a:rPr>
              <a:t>How do I manage non-concordance?</a:t>
            </a:r>
          </a:p>
          <a:p>
            <a:pPr algn="just">
              <a:defRPr/>
            </a:pPr>
            <a:endParaRPr lang="en-GB" sz="2400" b="1" dirty="0">
              <a:cs typeface="Arial" panose="020B0604020202020204" pitchFamily="34" charset="0"/>
            </a:endParaRPr>
          </a:p>
        </p:txBody>
      </p:sp>
      <p:sp>
        <p:nvSpPr>
          <p:cNvPr id="8" name="Rectangle 7"/>
          <p:cNvSpPr/>
          <p:nvPr/>
        </p:nvSpPr>
        <p:spPr>
          <a:xfrm flipH="1">
            <a:off x="9109075" y="6165304"/>
            <a:ext cx="215453" cy="69269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sz="2000" dirty="0"/>
          </a:p>
          <a:p>
            <a:pPr algn="ctr">
              <a:defRPr/>
            </a:pPr>
            <a:r>
              <a:rPr lang="en-GB" dirty="0"/>
              <a:t> </a:t>
            </a:r>
          </a:p>
        </p:txBody>
      </p:sp>
    </p:spTree>
    <p:extLst>
      <p:ext uri="{BB962C8B-B14F-4D97-AF65-F5344CB8AC3E}">
        <p14:creationId xmlns:p14="http://schemas.microsoft.com/office/powerpoint/2010/main" val="1071647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A8ED0-C155-4CAF-B34C-A73AC46DBBED}"/>
              </a:ext>
            </a:extLst>
          </p:cNvPr>
          <p:cNvSpPr>
            <a:spLocks noGrp="1"/>
          </p:cNvSpPr>
          <p:nvPr>
            <p:ph type="title"/>
          </p:nvPr>
        </p:nvSpPr>
        <p:spPr/>
        <p:txBody>
          <a:bodyPr/>
          <a:lstStyle/>
          <a:p>
            <a:r>
              <a:rPr lang="en-GB" dirty="0">
                <a:latin typeface="Arial" panose="020B0604020202020204" pitchFamily="34" charset="0"/>
                <a:cs typeface="Arial" panose="020B0604020202020204" pitchFamily="34" charset="0"/>
              </a:rPr>
              <a:t>MCA In the Community Video</a:t>
            </a:r>
          </a:p>
        </p:txBody>
      </p:sp>
      <p:sp>
        <p:nvSpPr>
          <p:cNvPr id="4" name="Slide Number Placeholder 3">
            <a:extLst>
              <a:ext uri="{FF2B5EF4-FFF2-40B4-BE49-F238E27FC236}">
                <a16:creationId xmlns:a16="http://schemas.microsoft.com/office/drawing/2014/main" id="{AA1C8C98-AA1F-4BF6-8795-89E96A90607E}"/>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4E065AA-8417-42B6-93BE-0215F7A21DC9}" type="slidenum">
              <a:rPr lang="en-GB" smtClean="0">
                <a:solidFill>
                  <a:prstClr val="black">
                    <a:tint val="75000"/>
                  </a:prstClr>
                </a:solidFill>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4540A2A7-64DC-6D05-BDA1-D49FDAD0C27E}"/>
              </a:ext>
            </a:extLst>
          </p:cNvPr>
          <p:cNvPicPr>
            <a:picLocks noChangeAspect="1"/>
          </p:cNvPicPr>
          <p:nvPr/>
        </p:nvPicPr>
        <p:blipFill rotWithShape="1">
          <a:blip r:embed="rId3"/>
          <a:srcRect t="2991" r="14946" b="9495"/>
          <a:stretch/>
        </p:blipFill>
        <p:spPr>
          <a:xfrm>
            <a:off x="683305" y="1268760"/>
            <a:ext cx="7777390" cy="4501248"/>
          </a:xfrm>
          <a:prstGeom prst="rect">
            <a:avLst/>
          </a:prstGeom>
        </p:spPr>
      </p:pic>
      <p:sp>
        <p:nvSpPr>
          <p:cNvPr id="10" name="TextBox 9">
            <a:extLst>
              <a:ext uri="{FF2B5EF4-FFF2-40B4-BE49-F238E27FC236}">
                <a16:creationId xmlns:a16="http://schemas.microsoft.com/office/drawing/2014/main" id="{E5D6B22E-0EF5-9A98-E80D-D8F18B32346F}"/>
              </a:ext>
            </a:extLst>
          </p:cNvPr>
          <p:cNvSpPr txBox="1"/>
          <p:nvPr/>
        </p:nvSpPr>
        <p:spPr>
          <a:xfrm>
            <a:off x="2123728" y="5987018"/>
            <a:ext cx="6048672" cy="369332"/>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https://www.youtube.com/watch?v=yglaLGl3Rxw</a:t>
            </a:r>
          </a:p>
        </p:txBody>
      </p:sp>
    </p:spTree>
    <p:extLst>
      <p:ext uri="{BB962C8B-B14F-4D97-AF65-F5344CB8AC3E}">
        <p14:creationId xmlns:p14="http://schemas.microsoft.com/office/powerpoint/2010/main" val="1879073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F4FF34E9-43F3-61E7-D78D-DC3EC56A65D2}"/>
              </a:ext>
            </a:extLst>
          </p:cNvPr>
          <p:cNvSpPr>
            <a:spLocks noGrp="1" noChangeArrowheads="1"/>
          </p:cNvSpPr>
          <p:nvPr>
            <p:ph type="title"/>
          </p:nvPr>
        </p:nvSpPr>
        <p:spPr/>
        <p:txBody>
          <a:bodyPr/>
          <a:lstStyle/>
          <a:p>
            <a:r>
              <a:rPr lang="en-GB" altLang="en-US" dirty="0"/>
              <a:t>How to complete the assessment?</a:t>
            </a:r>
          </a:p>
        </p:txBody>
      </p:sp>
      <p:sp>
        <p:nvSpPr>
          <p:cNvPr id="19459" name="Content Placeholder 2">
            <a:extLst>
              <a:ext uri="{FF2B5EF4-FFF2-40B4-BE49-F238E27FC236}">
                <a16:creationId xmlns:a16="http://schemas.microsoft.com/office/drawing/2014/main" id="{3C3CE543-DF79-54A9-A302-B68F765F717E}"/>
              </a:ext>
            </a:extLst>
          </p:cNvPr>
          <p:cNvSpPr>
            <a:spLocks noGrp="1" noChangeArrowheads="1"/>
          </p:cNvSpPr>
          <p:nvPr>
            <p:ph idx="1"/>
          </p:nvPr>
        </p:nvSpPr>
        <p:spPr/>
        <p:txBody>
          <a:bodyPr/>
          <a:lstStyle/>
          <a:p>
            <a:pPr marL="0" indent="0">
              <a:buNone/>
            </a:pPr>
            <a:endParaRPr lang="en-GB" altLang="en-US" dirty="0"/>
          </a:p>
          <a:p>
            <a:endParaRPr lang="en-GB" altLang="en-US" dirty="0"/>
          </a:p>
        </p:txBody>
      </p:sp>
      <p:sp>
        <p:nvSpPr>
          <p:cNvPr id="2" name="Speech Bubble: Oval 1">
            <a:extLst>
              <a:ext uri="{FF2B5EF4-FFF2-40B4-BE49-F238E27FC236}">
                <a16:creationId xmlns:a16="http://schemas.microsoft.com/office/drawing/2014/main" id="{80EBD72C-0AB1-6290-3DC7-A58ACC72D9F1}"/>
              </a:ext>
            </a:extLst>
          </p:cNvPr>
          <p:cNvSpPr/>
          <p:nvPr/>
        </p:nvSpPr>
        <p:spPr>
          <a:xfrm>
            <a:off x="42423" y="1844824"/>
            <a:ext cx="3233433" cy="1368152"/>
          </a:xfrm>
          <a:prstGeom prst="wedgeEllipseCallou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02060"/>
                </a:solidFill>
              </a:rPr>
              <a:t>What is the decision to be made?</a:t>
            </a:r>
            <a:r>
              <a:rPr lang="en-GB" sz="2000" dirty="0"/>
              <a:t> </a:t>
            </a:r>
          </a:p>
        </p:txBody>
      </p:sp>
      <p:sp>
        <p:nvSpPr>
          <p:cNvPr id="3" name="Speech Bubble: Oval 2">
            <a:extLst>
              <a:ext uri="{FF2B5EF4-FFF2-40B4-BE49-F238E27FC236}">
                <a16:creationId xmlns:a16="http://schemas.microsoft.com/office/drawing/2014/main" id="{9B45EB03-10D0-4CEC-FE3B-C31CD97685D0}"/>
              </a:ext>
            </a:extLst>
          </p:cNvPr>
          <p:cNvSpPr/>
          <p:nvPr/>
        </p:nvSpPr>
        <p:spPr>
          <a:xfrm rot="11402170" flipV="1">
            <a:off x="2946246" y="2852936"/>
            <a:ext cx="2993907" cy="1224136"/>
          </a:xfrm>
          <a:prstGeom prst="wedgeEllipseCallou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02060"/>
                </a:solidFill>
              </a:rPr>
              <a:t>Who is the decision maker?</a:t>
            </a:r>
          </a:p>
        </p:txBody>
      </p:sp>
      <p:sp>
        <p:nvSpPr>
          <p:cNvPr id="4" name="Speech Bubble: Oval 3">
            <a:extLst>
              <a:ext uri="{FF2B5EF4-FFF2-40B4-BE49-F238E27FC236}">
                <a16:creationId xmlns:a16="http://schemas.microsoft.com/office/drawing/2014/main" id="{3AF15519-7F9C-2BDC-73F5-65D5A3FC325C}"/>
              </a:ext>
            </a:extLst>
          </p:cNvPr>
          <p:cNvSpPr/>
          <p:nvPr/>
        </p:nvSpPr>
        <p:spPr>
          <a:xfrm>
            <a:off x="5364088" y="1809400"/>
            <a:ext cx="3600400" cy="1619600"/>
          </a:xfrm>
          <a:prstGeom prst="wedgeEllipseCallou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002060"/>
                </a:solidFill>
              </a:rPr>
              <a:t>Has information been provided in a way that the patient understands?</a:t>
            </a:r>
          </a:p>
        </p:txBody>
      </p:sp>
      <p:sp>
        <p:nvSpPr>
          <p:cNvPr id="5" name="Speech Bubble: Oval 4">
            <a:extLst>
              <a:ext uri="{FF2B5EF4-FFF2-40B4-BE49-F238E27FC236}">
                <a16:creationId xmlns:a16="http://schemas.microsoft.com/office/drawing/2014/main" id="{011857BD-1320-F794-192E-B8538CE6B7BB}"/>
              </a:ext>
            </a:extLst>
          </p:cNvPr>
          <p:cNvSpPr/>
          <p:nvPr/>
        </p:nvSpPr>
        <p:spPr>
          <a:xfrm>
            <a:off x="179512" y="3789040"/>
            <a:ext cx="3377448" cy="1727152"/>
          </a:xfrm>
          <a:prstGeom prst="wedgeEllipseCallou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eaLnBrk="1" hangingPunct="1"/>
            <a:r>
              <a:rPr lang="en-GB" altLang="en-US" sz="2000" dirty="0">
                <a:solidFill>
                  <a:srgbClr val="002060"/>
                </a:solidFill>
                <a:cs typeface="Calibri" panose="020F0502020204030204" pitchFamily="34" charset="0"/>
              </a:rPr>
              <a:t>Don’t complicate the assessment by expecting the Patient to be an expert.</a:t>
            </a:r>
          </a:p>
        </p:txBody>
      </p:sp>
      <p:sp>
        <p:nvSpPr>
          <p:cNvPr id="6" name="Speech Bubble: Oval 5">
            <a:extLst>
              <a:ext uri="{FF2B5EF4-FFF2-40B4-BE49-F238E27FC236}">
                <a16:creationId xmlns:a16="http://schemas.microsoft.com/office/drawing/2014/main" id="{E5F08389-A355-B0E4-95BD-F3E28A540607}"/>
              </a:ext>
            </a:extLst>
          </p:cNvPr>
          <p:cNvSpPr/>
          <p:nvPr/>
        </p:nvSpPr>
        <p:spPr>
          <a:xfrm>
            <a:off x="6516216" y="3638200"/>
            <a:ext cx="2585360" cy="1619600"/>
          </a:xfrm>
          <a:prstGeom prst="wedgeEllipseCallou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altLang="en-US" sz="2000" dirty="0">
                <a:solidFill>
                  <a:srgbClr val="002060"/>
                </a:solidFill>
                <a:cs typeface="Arial" panose="020B0604020202020204" pitchFamily="34" charset="0"/>
              </a:rPr>
              <a:t>Have you considered LPA, Advanced Decisions?</a:t>
            </a:r>
          </a:p>
        </p:txBody>
      </p:sp>
      <p:sp>
        <p:nvSpPr>
          <p:cNvPr id="7" name="Speech Bubble: Oval 6">
            <a:extLst>
              <a:ext uri="{FF2B5EF4-FFF2-40B4-BE49-F238E27FC236}">
                <a16:creationId xmlns:a16="http://schemas.microsoft.com/office/drawing/2014/main" id="{61FF9163-A973-7F29-4E91-17A8332F0750}"/>
              </a:ext>
            </a:extLst>
          </p:cNvPr>
          <p:cNvSpPr/>
          <p:nvPr/>
        </p:nvSpPr>
        <p:spPr>
          <a:xfrm>
            <a:off x="2862487" y="4856210"/>
            <a:ext cx="4589833" cy="1727152"/>
          </a:xfrm>
          <a:prstGeom prst="wedgeEllipseCallou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eaLnBrk="1" hangingPunct="1"/>
            <a:r>
              <a:rPr lang="en-GB" altLang="en-US" sz="2000" dirty="0">
                <a:solidFill>
                  <a:srgbClr val="002060"/>
                </a:solidFill>
                <a:cs typeface="Arial" panose="020B0604020202020204" pitchFamily="34" charset="0"/>
              </a:rPr>
              <a:t>Is this the right time/Day?</a:t>
            </a:r>
          </a:p>
          <a:p>
            <a:pPr eaLnBrk="1" hangingPunct="1"/>
            <a:r>
              <a:rPr lang="en-GB" altLang="en-US" sz="2000" dirty="0">
                <a:solidFill>
                  <a:srgbClr val="002060"/>
                </a:solidFill>
                <a:cs typeface="Arial" panose="020B0604020202020204" pitchFamily="34" charset="0"/>
              </a:rPr>
              <a:t>Is the person comfortable?</a:t>
            </a:r>
          </a:p>
          <a:p>
            <a:pPr eaLnBrk="1" hangingPunct="1"/>
            <a:r>
              <a:rPr lang="en-GB" altLang="en-US" sz="2000" dirty="0">
                <a:solidFill>
                  <a:srgbClr val="002060"/>
                </a:solidFill>
                <a:cs typeface="Arial" panose="020B0604020202020204" pitchFamily="34" charset="0"/>
              </a:rPr>
              <a:t>Are the right people here?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a:latin typeface="Arial" panose="020B0604020202020204" pitchFamily="34" charset="0"/>
                <a:cs typeface="Arial" panose="020B0604020202020204" pitchFamily="34" charset="0"/>
              </a:rPr>
              <a:t>Mental capacity Act (2005) Capacity Assessment</a:t>
            </a:r>
          </a:p>
        </p:txBody>
      </p:sp>
      <p:sp>
        <p:nvSpPr>
          <p:cNvPr id="5" name="Content Placeholder 4"/>
          <p:cNvSpPr>
            <a:spLocks noGrp="1"/>
          </p:cNvSpPr>
          <p:nvPr>
            <p:ph idx="1"/>
          </p:nvPr>
        </p:nvSpPr>
        <p:spPr>
          <a:xfrm>
            <a:off x="457200" y="1628800"/>
            <a:ext cx="8229600" cy="4525963"/>
          </a:xfrm>
        </p:spPr>
        <p:txBody>
          <a:bodyPr>
            <a:normAutofit fontScale="85000" lnSpcReduction="20000"/>
          </a:bodyPr>
          <a:lstStyle/>
          <a:p>
            <a:pPr marL="514350" marR="0" lvl="0" indent="-514350" algn="l" defTabSz="914400" rtl="0" eaLnBrk="0" fontAlgn="base" latinLnBrk="0" hangingPunct="0">
              <a:lnSpc>
                <a:spcPct val="100000"/>
              </a:lnSpc>
              <a:spcBef>
                <a:spcPct val="0"/>
              </a:spcBef>
              <a:spcAft>
                <a:spcPct val="0"/>
              </a:spcAft>
              <a:buClrTx/>
              <a:buSzTx/>
              <a:buFontTx/>
              <a:buAutoNum type="arabicParenBoth"/>
              <a:tabLst/>
              <a:defRPr/>
            </a:pP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rPr>
              <a:t>Is the person unable to make a decision? </a:t>
            </a:r>
          </a:p>
          <a:p>
            <a:pPr marL="0" marR="0" lvl="0" indent="0" algn="l" defTabSz="914400" rtl="0" eaLnBrk="0" fontAlgn="base" latinLnBrk="0" hangingPunct="0">
              <a:lnSpc>
                <a:spcPct val="100000"/>
              </a:lnSpc>
              <a:spcBef>
                <a:spcPct val="0"/>
              </a:spcBef>
              <a:spcAft>
                <a:spcPct val="0"/>
              </a:spcAft>
              <a:buClrTx/>
              <a:buSzTx/>
              <a:buNone/>
              <a:tabLst/>
              <a:defRPr/>
            </a:pPr>
            <a:endPar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None/>
              <a:tabLst/>
              <a:defRPr/>
            </a:pPr>
            <a:r>
              <a:rPr kumimoji="0" lang="en-GB" sz="28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rPr>
              <a:t>The person is unable to make a decision for themselves if they are unable to:</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rPr>
              <a:t>Understand</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GB" sz="2800" dirty="0">
                <a:solidFill>
                  <a:srgbClr val="000000"/>
                </a:solidFill>
                <a:latin typeface="Calibri" panose="020F0502020204030204" pitchFamily="34" charset="0"/>
                <a:ea typeface="MS PGothic" panose="020B0600070205080204" pitchFamily="34" charset="-128"/>
                <a:cs typeface="Calibri" panose="020F0502020204030204" pitchFamily="34" charset="0"/>
              </a:rPr>
              <a:t>R</a:t>
            </a:r>
            <a:r>
              <a:rPr kumimoji="0" lang="en-GB" sz="2800" b="0" i="0" u="none" strike="noStrike" kern="1200" cap="none" spc="0" normalizeH="0" baseline="0" noProof="0" dirty="0" err="1">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rPr>
              <a:t>etain</a:t>
            </a:r>
            <a:r>
              <a:rPr kumimoji="0" lang="en-GB" sz="28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rPr>
              <a:t> </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GB" sz="2800" dirty="0">
                <a:solidFill>
                  <a:srgbClr val="000000"/>
                </a:solidFill>
                <a:latin typeface="Calibri" panose="020F0502020204030204" pitchFamily="34" charset="0"/>
                <a:ea typeface="MS PGothic" panose="020B0600070205080204" pitchFamily="34" charset="-128"/>
                <a:cs typeface="Calibri" panose="020F0502020204030204" pitchFamily="34" charset="0"/>
              </a:rPr>
              <a:t>U</a:t>
            </a:r>
            <a:r>
              <a:rPr kumimoji="0" lang="en-GB" sz="28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rPr>
              <a:t>se or weigh that information</a:t>
            </a: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GB" sz="2800" dirty="0">
                <a:solidFill>
                  <a:srgbClr val="000000"/>
                </a:solidFill>
                <a:latin typeface="Calibri" panose="020F0502020204030204" pitchFamily="34" charset="0"/>
                <a:ea typeface="MS PGothic" panose="020B0600070205080204" pitchFamily="34" charset="-128"/>
                <a:cs typeface="Calibri" panose="020F0502020204030204" pitchFamily="34" charset="0"/>
              </a:rPr>
              <a:t>C</a:t>
            </a:r>
            <a:r>
              <a:rPr kumimoji="0" lang="en-GB" sz="2800" b="0" i="0" u="none" strike="noStrike" kern="1200" cap="none" spc="0" normalizeH="0" baseline="0" noProof="0" dirty="0" err="1">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rPr>
              <a:t>ommunicate</a:t>
            </a:r>
            <a:r>
              <a:rPr kumimoji="0" lang="en-GB" sz="28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rPr>
              <a:t> their decision </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8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rPr>
              <a:t>(2) </a:t>
            </a: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rPr>
              <a:t>Is there an impairment or disturbance in the functioning of the person’s mind or brain?  - If so:</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rPr>
              <a:t>(3) </a:t>
            </a:r>
            <a:r>
              <a:rPr kumimoji="0" lang="en-GB" sz="28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rPr>
              <a:t>Is the person’s inability to make the decision because of the identified impairment or disturbance</a:t>
            </a:r>
            <a:r>
              <a:rPr kumimoji="0" lang="en-GB" sz="3200" b="1" i="0" u="none" strike="noStrike" kern="1200" cap="none" spc="0" normalizeH="0" baseline="0" noProof="0" dirty="0">
                <a:ln>
                  <a:noFill/>
                </a:ln>
                <a:solidFill>
                  <a:srgbClr val="000000"/>
                </a:solidFill>
                <a:effectLst/>
                <a:uLnTx/>
                <a:uFillTx/>
                <a:latin typeface="Calibri" panose="020F0502020204030204" pitchFamily="34" charset="0"/>
                <a:ea typeface="MS PGothic" panose="020B0600070205080204" pitchFamily="34" charset="-128"/>
                <a:cs typeface="Calibri" panose="020F0502020204030204" pitchFamily="34" charset="0"/>
              </a:rPr>
              <a:t>?</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071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a:xfrm>
            <a:off x="457200" y="274638"/>
            <a:ext cx="8218488" cy="1143000"/>
          </a:xfrm>
        </p:spPr>
        <p:txBody>
          <a:bodyPr/>
          <a:lstStyle/>
          <a:p>
            <a:pPr eaLnBrk="1" hangingPunct="1"/>
            <a:r>
              <a:rPr lang="en-GB" altLang="en-US">
                <a:latin typeface="Arial" charset="0"/>
                <a:cs typeface="Arial" charset="0"/>
              </a:rPr>
              <a:t>Completing the assessment</a:t>
            </a:r>
          </a:p>
        </p:txBody>
      </p:sp>
      <p:sp>
        <p:nvSpPr>
          <p:cNvPr id="14339" name="Content Placeholder 4"/>
          <p:cNvSpPr>
            <a:spLocks noGrp="1"/>
          </p:cNvSpPr>
          <p:nvPr>
            <p:ph idx="1"/>
          </p:nvPr>
        </p:nvSpPr>
        <p:spPr>
          <a:xfrm>
            <a:off x="0" y="1600200"/>
            <a:ext cx="8964613" cy="4525963"/>
          </a:xfrm>
        </p:spPr>
        <p:txBody>
          <a:bodyPr>
            <a:normAutofit/>
          </a:bodyPr>
          <a:lstStyle/>
          <a:p>
            <a:pPr eaLnBrk="1" hangingPunct="1"/>
            <a:r>
              <a:rPr lang="en-GB" altLang="en-US" sz="2400" dirty="0"/>
              <a:t>Have I been clear and concise?</a:t>
            </a:r>
          </a:p>
          <a:p>
            <a:pPr eaLnBrk="1" hangingPunct="1"/>
            <a:r>
              <a:rPr lang="en-GB" altLang="en-US" sz="2400" dirty="0">
                <a:cs typeface="Arial" panose="020B0604020202020204" pitchFamily="34" charset="0"/>
              </a:rPr>
              <a:t>Have I provided opportunity for the person to take on board the decision, options, benefits and burdens?</a:t>
            </a:r>
          </a:p>
          <a:p>
            <a:pPr eaLnBrk="1" hangingPunct="1"/>
            <a:r>
              <a:rPr lang="en-GB" altLang="en-US" sz="2400" dirty="0">
                <a:cs typeface="Arial" panose="020B0604020202020204" pitchFamily="34" charset="0"/>
              </a:rPr>
              <a:t>Are my questions relevant to the decision?</a:t>
            </a:r>
          </a:p>
          <a:p>
            <a:pPr eaLnBrk="1" hangingPunct="1"/>
            <a:r>
              <a:rPr lang="en-GB" altLang="en-US" sz="2400" dirty="0">
                <a:cs typeface="Arial" panose="020B0604020202020204" pitchFamily="34" charset="0"/>
              </a:rPr>
              <a:t>Have I respected the principles?</a:t>
            </a:r>
          </a:p>
          <a:p>
            <a:pPr eaLnBrk="1" hangingPunct="1"/>
            <a:r>
              <a:rPr lang="en-GB" sz="2400" i="1" dirty="0">
                <a:effectLst/>
                <a:ea typeface="Calibri" panose="020F0502020204030204" pitchFamily="34" charset="0"/>
                <a:cs typeface="Arial" panose="020B0604020202020204" pitchFamily="34" charset="0"/>
              </a:rPr>
              <a:t>Have I explained to the person all the pieces of information identified as being relevant to the decision?</a:t>
            </a:r>
            <a:endParaRPr lang="en-GB" altLang="en-US" sz="2400" dirty="0">
              <a:cs typeface="Arial" panose="020B0604020202020204" pitchFamily="34" charset="0"/>
            </a:endParaRPr>
          </a:p>
          <a:p>
            <a:pPr eaLnBrk="1" hangingPunct="1"/>
            <a:r>
              <a:rPr lang="en-GB" altLang="en-US" sz="2400" b="1" u="sng" dirty="0"/>
              <a:t>EVIDENCE CAPACITY AS WELL AS INCAPACITY</a:t>
            </a:r>
          </a:p>
          <a:p>
            <a:pPr eaLnBrk="1" hangingPunct="1"/>
            <a:r>
              <a:rPr lang="en-GB" altLang="en-US" sz="2400" dirty="0">
                <a:cs typeface="Arial" charset="0"/>
              </a:rPr>
              <a:t>Reasons why Diagnosis is important early on</a:t>
            </a:r>
          </a:p>
        </p:txBody>
      </p:sp>
      <p:pic>
        <p:nvPicPr>
          <p:cNvPr id="3" name="Picture 2" descr="A cartoon character with a red question mark&#10;&#10;Description automatically generated">
            <a:extLst>
              <a:ext uri="{FF2B5EF4-FFF2-40B4-BE49-F238E27FC236}">
                <a16:creationId xmlns:a16="http://schemas.microsoft.com/office/drawing/2014/main" id="{1D8304AA-E622-6A15-29EE-BC9C7C12AAE0}"/>
              </a:ext>
            </a:extLst>
          </p:cNvPr>
          <p:cNvPicPr>
            <a:picLocks noChangeAspect="1"/>
          </p:cNvPicPr>
          <p:nvPr/>
        </p:nvPicPr>
        <p:blipFill>
          <a:blip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372200" y="4293096"/>
            <a:ext cx="2492896" cy="2492896"/>
          </a:xfrm>
          <a:prstGeom prst="rect">
            <a:avLst/>
          </a:prstGeom>
        </p:spPr>
      </p:pic>
      <p:sp>
        <p:nvSpPr>
          <p:cNvPr id="4" name="TextBox 3">
            <a:extLst>
              <a:ext uri="{FF2B5EF4-FFF2-40B4-BE49-F238E27FC236}">
                <a16:creationId xmlns:a16="http://schemas.microsoft.com/office/drawing/2014/main" id="{84B26A3D-9BF1-416B-79E1-03A7D9F6D270}"/>
              </a:ext>
            </a:extLst>
          </p:cNvPr>
          <p:cNvSpPr txBox="1"/>
          <p:nvPr/>
        </p:nvSpPr>
        <p:spPr>
          <a:xfrm>
            <a:off x="5508104" y="7004924"/>
            <a:ext cx="2492896" cy="369332"/>
          </a:xfrm>
          <a:prstGeom prst="rect">
            <a:avLst/>
          </a:prstGeom>
          <a:noFill/>
        </p:spPr>
        <p:txBody>
          <a:bodyPr wrap="square" rtlCol="0">
            <a:spAutoFit/>
          </a:bodyPr>
          <a:lstStyle/>
          <a:p>
            <a:r>
              <a:rPr lang="en-GB" sz="900">
                <a:hlinkClick r:id="rId3" tooltip="https://freepngimg.com/png/88521-icons-text-question-illustration-mark-computer"/>
              </a:rPr>
              <a:t>This Photo</a:t>
            </a:r>
            <a:r>
              <a:rPr lang="en-GB" sz="900"/>
              <a:t> by Unknown Author is licensed under </a:t>
            </a:r>
            <a:r>
              <a:rPr lang="en-GB" sz="900">
                <a:hlinkClick r:id="rId4" tooltip="https://creativecommons.org/licenses/by-nc/3.0/"/>
              </a:rPr>
              <a:t>CC BY-NC</a:t>
            </a:r>
            <a:endParaRPr lang="en-GB" sz="900"/>
          </a:p>
        </p:txBody>
      </p:sp>
    </p:spTree>
    <p:extLst>
      <p:ext uri="{BB962C8B-B14F-4D97-AF65-F5344CB8AC3E}">
        <p14:creationId xmlns:p14="http://schemas.microsoft.com/office/powerpoint/2010/main" val="2353512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3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A2B60E49-7ABD-020E-61E1-77EC39AA5C79}"/>
              </a:ext>
            </a:extLst>
          </p:cNvPr>
          <p:cNvSpPr>
            <a:spLocks noGrp="1" noChangeArrowheads="1"/>
          </p:cNvSpPr>
          <p:nvPr>
            <p:ph type="title"/>
          </p:nvPr>
        </p:nvSpPr>
        <p:spPr>
          <a:xfrm>
            <a:off x="457200" y="274638"/>
            <a:ext cx="8218488" cy="1143000"/>
          </a:xfrm>
        </p:spPr>
        <p:txBody>
          <a:bodyPr/>
          <a:lstStyle/>
          <a:p>
            <a:r>
              <a:rPr lang="en-GB" altLang="en-US"/>
              <a:t>Contact details:</a:t>
            </a:r>
          </a:p>
        </p:txBody>
      </p:sp>
      <p:sp>
        <p:nvSpPr>
          <p:cNvPr id="27651" name="Content Placeholder 2">
            <a:extLst>
              <a:ext uri="{FF2B5EF4-FFF2-40B4-BE49-F238E27FC236}">
                <a16:creationId xmlns:a16="http://schemas.microsoft.com/office/drawing/2014/main" id="{8E7A73CA-625F-B7B5-A977-A349227C6E20}"/>
              </a:ext>
            </a:extLst>
          </p:cNvPr>
          <p:cNvSpPr>
            <a:spLocks noGrp="1" noChangeArrowheads="1"/>
          </p:cNvSpPr>
          <p:nvPr>
            <p:ph idx="1"/>
          </p:nvPr>
        </p:nvSpPr>
        <p:spPr>
          <a:xfrm>
            <a:off x="0" y="1600200"/>
            <a:ext cx="9144000" cy="4525963"/>
          </a:xfrm>
        </p:spPr>
        <p:txBody>
          <a:bodyPr/>
          <a:lstStyle/>
          <a:p>
            <a:endParaRPr lang="en-GB" altLang="en-US"/>
          </a:p>
        </p:txBody>
      </p:sp>
      <p:pic>
        <p:nvPicPr>
          <p:cNvPr id="27652" name="Picture 2">
            <a:extLst>
              <a:ext uri="{FF2B5EF4-FFF2-40B4-BE49-F238E27FC236}">
                <a16:creationId xmlns:a16="http://schemas.microsoft.com/office/drawing/2014/main" id="{0ABDCB00-C612-C468-18F1-290987A62981}"/>
              </a:ext>
            </a:extLst>
          </p:cNvPr>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125538"/>
            <a:ext cx="9144000"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latin typeface="Arial" panose="020B0604020202020204" pitchFamily="34" charset="0"/>
                <a:cs typeface="Arial" panose="020B0604020202020204" pitchFamily="34" charset="0"/>
              </a:rPr>
              <a:t>References </a:t>
            </a:r>
          </a:p>
        </p:txBody>
      </p:sp>
      <p:sp>
        <p:nvSpPr>
          <p:cNvPr id="5" name="Content Placeholder 4"/>
          <p:cNvSpPr>
            <a:spLocks noGrp="1"/>
          </p:cNvSpPr>
          <p:nvPr>
            <p:ph idx="1"/>
          </p:nvPr>
        </p:nvSpPr>
        <p:spPr>
          <a:xfrm>
            <a:off x="107504" y="1600200"/>
            <a:ext cx="8928992" cy="5069160"/>
          </a:xfrm>
        </p:spPr>
        <p:txBody>
          <a:bodyPr>
            <a:noAutofit/>
          </a:bodyPr>
          <a:lstStyle/>
          <a:p>
            <a:pPr marL="0" lvl="0" indent="0">
              <a:spcAft>
                <a:spcPts val="1000"/>
              </a:spcAft>
              <a:buNone/>
            </a:pPr>
            <a:r>
              <a:rPr lang="en-GB" sz="1400" dirty="0">
                <a:effectLst/>
                <a:ea typeface="Calibri" panose="020F0502020204030204" pitchFamily="34" charset="0"/>
              </a:rPr>
              <a:t>Human Rights Act (1998). </a:t>
            </a:r>
            <a:r>
              <a:rPr lang="en-GB" sz="1400" u="sng" dirty="0">
                <a:effectLst/>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https://www.legislation.gov.uk/ukpga/1998/42/contents</a:t>
            </a:r>
            <a:r>
              <a:rPr lang="en-GB" sz="1400" dirty="0">
                <a:effectLst/>
                <a:ea typeface="Calibri" panose="020F0502020204030204" pitchFamily="34" charset="0"/>
              </a:rPr>
              <a:t>.  </a:t>
            </a:r>
          </a:p>
          <a:p>
            <a:pPr marL="0" lvl="0" indent="0">
              <a:spcAft>
                <a:spcPts val="1000"/>
              </a:spcAft>
              <a:buNone/>
            </a:pPr>
            <a:r>
              <a:rPr lang="en-GB" sz="1400" dirty="0">
                <a:effectLst/>
                <a:ea typeface="Calibri" panose="020F0502020204030204" pitchFamily="34" charset="0"/>
              </a:rPr>
              <a:t>Marriage and Civil Partnership (Minimum Age) Act (2022). </a:t>
            </a:r>
            <a:r>
              <a:rPr lang="en-GB" sz="1400" u="sng" dirty="0">
                <a:effectLst/>
                <a:ea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https://www.legislation.gov.uk/ukpga/2022/28/enacted</a:t>
            </a:r>
            <a:r>
              <a:rPr lang="en-GB" sz="1400" dirty="0">
                <a:effectLst/>
                <a:ea typeface="Calibri" panose="020F0502020204030204" pitchFamily="34" charset="0"/>
              </a:rPr>
              <a:t>. </a:t>
            </a:r>
          </a:p>
          <a:p>
            <a:pPr marL="0" lvl="0" indent="0">
              <a:spcAft>
                <a:spcPts val="1000"/>
              </a:spcAft>
              <a:buNone/>
            </a:pPr>
            <a:r>
              <a:rPr lang="en-GB" sz="1400" dirty="0">
                <a:effectLst/>
                <a:ea typeface="Calibri" panose="020F0502020204030204" pitchFamily="34" charset="0"/>
              </a:rPr>
              <a:t>Mental Health Act Code of Practice (2015). https://www.gov.uk/government/news/new-mental-health-act-code-of-practice.</a:t>
            </a:r>
          </a:p>
          <a:p>
            <a:pPr marL="0" indent="0">
              <a:buNone/>
            </a:pPr>
            <a:r>
              <a:rPr lang="en-GB" sz="1400" dirty="0">
                <a:effectLst/>
                <a:ea typeface="Calibri" panose="020F0502020204030204" pitchFamily="34" charset="0"/>
              </a:rPr>
              <a:t>Mental Capacity Act (MCA) Code of Practice (2013). https://www.gov.uk/government/publications/mental-capacity-act-code-of-practice. </a:t>
            </a:r>
          </a:p>
          <a:p>
            <a:pPr marL="0" indent="0">
              <a:buNone/>
            </a:pPr>
            <a:r>
              <a:rPr lang="en-GB" sz="1400" dirty="0">
                <a:effectLst/>
                <a:ea typeface="Calibri" panose="020F0502020204030204" pitchFamily="34" charset="0"/>
              </a:rPr>
              <a:t>UK Government. Mental Health Act (1983) as amended by the Mental Health Act (2007). https://www.legislation.gov.uk/ukpga/2007/12/contents. </a:t>
            </a:r>
          </a:p>
          <a:p>
            <a:pPr marL="0" indent="0">
              <a:buNone/>
            </a:pPr>
            <a:r>
              <a:rPr lang="en-GB" sz="1400" dirty="0">
                <a:effectLst/>
                <a:ea typeface="Calibri" panose="020F0502020204030204" pitchFamily="34" charset="0"/>
              </a:rPr>
              <a:t>UK Government. The Mental Capacity Act (2005). </a:t>
            </a:r>
            <a:r>
              <a:rPr lang="en-GB" sz="1400" u="sng" dirty="0">
                <a:effectLst/>
                <a:ea typeface="Calibri" panose="020F050202020403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http://www.legislation.gov.uk/ukpga/2005/9/contents</a:t>
            </a:r>
            <a:r>
              <a:rPr lang="en-GB" sz="1400" dirty="0">
                <a:effectLst/>
                <a:ea typeface="Calibri" panose="020F0502020204030204" pitchFamily="34" charset="0"/>
              </a:rPr>
              <a:t>. </a:t>
            </a:r>
          </a:p>
          <a:p>
            <a:pPr marL="0" indent="0">
              <a:buNone/>
            </a:pPr>
            <a:r>
              <a:rPr lang="en-GB" sz="1400" dirty="0">
                <a:effectLst/>
                <a:ea typeface="Calibri" panose="020F0502020204030204" pitchFamily="34" charset="0"/>
              </a:rPr>
              <a:t>UK Government. The Care Act (2014). </a:t>
            </a:r>
            <a:r>
              <a:rPr lang="en-GB" sz="1400" u="sng" dirty="0">
                <a:effectLst/>
                <a:ea typeface="Calibri" panose="020F050202020403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http://www.legislation.gov.uk/ukpga/2014/23/contents/enacted</a:t>
            </a:r>
            <a:r>
              <a:rPr lang="en-GB" sz="1400" dirty="0">
                <a:effectLst/>
                <a:ea typeface="Calibri" panose="020F0502020204030204" pitchFamily="34" charset="0"/>
              </a:rPr>
              <a:t>. </a:t>
            </a:r>
          </a:p>
          <a:p>
            <a:pPr marL="0" indent="0">
              <a:buNone/>
            </a:pPr>
            <a:r>
              <a:rPr lang="en-GB" sz="1400" dirty="0">
                <a:effectLst/>
                <a:ea typeface="Calibri" panose="020F0502020204030204" pitchFamily="34" charset="0"/>
              </a:rPr>
              <a:t>UK Government. Mental Capacity (Amendment) Act 2019. </a:t>
            </a:r>
            <a:r>
              <a:rPr lang="en-GB" sz="1400" u="sng" dirty="0">
                <a:effectLst/>
                <a:ea typeface="Calibri" panose="020F050202020403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http://www.legislation.gov.uk/ukpga/2019/18/enacted</a:t>
            </a:r>
            <a:r>
              <a:rPr lang="en-GB" sz="1400" dirty="0">
                <a:effectLst/>
                <a:ea typeface="Calibri" panose="020F0502020204030204" pitchFamily="34" charset="0"/>
              </a:rPr>
              <a:t>. </a:t>
            </a:r>
          </a:p>
          <a:p>
            <a:pPr marL="0" indent="0">
              <a:buNone/>
            </a:pPr>
            <a:r>
              <a:rPr lang="en-GB" sz="1400" dirty="0">
                <a:effectLst/>
                <a:ea typeface="Calibri" panose="020F0502020204030204" pitchFamily="34" charset="0"/>
              </a:rPr>
              <a:t>United Nations Convention on the Rights of the Child (UNCRC). </a:t>
            </a:r>
            <a:r>
              <a:rPr lang="en-GB" sz="1400" u="sng" dirty="0">
                <a:effectLst/>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https://www.unicef.org.uk/what-we-do/un-convention-child-rights/</a:t>
            </a:r>
            <a:r>
              <a:rPr lang="en-GB" sz="1400" u="sng" dirty="0">
                <a:effectLst/>
                <a:ea typeface="Calibri" panose="020F0502020204030204" pitchFamily="34" charset="0"/>
              </a:rPr>
              <a:t>. </a:t>
            </a:r>
            <a:endParaRPr lang="en-GB" sz="1400" dirty="0">
              <a:cs typeface="Arial" panose="020B0604020202020204" pitchFamily="34" charset="0"/>
            </a:endParaRPr>
          </a:p>
        </p:txBody>
      </p:sp>
    </p:spTree>
    <p:extLst>
      <p:ext uri="{BB962C8B-B14F-4D97-AF65-F5344CB8AC3E}">
        <p14:creationId xmlns:p14="http://schemas.microsoft.com/office/powerpoint/2010/main" val="3774464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Legislation that protects vulnerable adults: </a:t>
            </a:r>
          </a:p>
        </p:txBody>
      </p:sp>
      <p:pic>
        <p:nvPicPr>
          <p:cNvPr id="4" name="Content Placeholder 3"/>
          <p:cNvPicPr>
            <a:picLocks noGrp="1" noChangeAspect="1"/>
          </p:cNvPicPr>
          <p:nvPr>
            <p:ph idx="1"/>
          </p:nvPr>
        </p:nvPicPr>
        <p:blipFill>
          <a:blip r:embed="rId3"/>
          <a:stretch>
            <a:fillRect/>
          </a:stretch>
        </p:blipFill>
        <p:spPr>
          <a:xfrm>
            <a:off x="8319809" y="644021"/>
            <a:ext cx="713294" cy="859610"/>
          </a:xfrm>
          <a:prstGeom prst="rect">
            <a:avLst/>
          </a:prstGeom>
        </p:spPr>
      </p:pic>
      <p:pic>
        <p:nvPicPr>
          <p:cNvPr id="5" name="Picture 4"/>
          <p:cNvPicPr>
            <a:picLocks noChangeAspect="1"/>
          </p:cNvPicPr>
          <p:nvPr/>
        </p:nvPicPr>
        <p:blipFill>
          <a:blip r:embed="rId4"/>
          <a:stretch>
            <a:fillRect/>
          </a:stretch>
        </p:blipFill>
        <p:spPr>
          <a:xfrm>
            <a:off x="439822" y="2298534"/>
            <a:ext cx="2651108" cy="1654718"/>
          </a:xfrm>
          <a:prstGeom prst="rect">
            <a:avLst/>
          </a:prstGeom>
        </p:spPr>
      </p:pic>
      <p:pic>
        <p:nvPicPr>
          <p:cNvPr id="6" name="Picture 5"/>
          <p:cNvPicPr>
            <a:picLocks noChangeAspect="1"/>
          </p:cNvPicPr>
          <p:nvPr/>
        </p:nvPicPr>
        <p:blipFill>
          <a:blip r:embed="rId5"/>
          <a:stretch>
            <a:fillRect/>
          </a:stretch>
        </p:blipFill>
        <p:spPr>
          <a:xfrm>
            <a:off x="3645597" y="4174759"/>
            <a:ext cx="1852807" cy="1554368"/>
          </a:xfrm>
          <a:prstGeom prst="rect">
            <a:avLst/>
          </a:prstGeom>
        </p:spPr>
      </p:pic>
      <p:pic>
        <p:nvPicPr>
          <p:cNvPr id="7" name="Picture 6"/>
          <p:cNvPicPr>
            <a:picLocks noChangeAspect="1"/>
          </p:cNvPicPr>
          <p:nvPr/>
        </p:nvPicPr>
        <p:blipFill>
          <a:blip r:embed="rId6"/>
          <a:stretch>
            <a:fillRect/>
          </a:stretch>
        </p:blipFill>
        <p:spPr>
          <a:xfrm>
            <a:off x="6370858" y="3485295"/>
            <a:ext cx="2478795" cy="2298879"/>
          </a:xfrm>
          <a:prstGeom prst="rect">
            <a:avLst/>
          </a:prstGeom>
        </p:spPr>
      </p:pic>
      <p:sp>
        <p:nvSpPr>
          <p:cNvPr id="8" name="Rounded Rectangle 7"/>
          <p:cNvSpPr/>
          <p:nvPr/>
        </p:nvSpPr>
        <p:spPr>
          <a:xfrm>
            <a:off x="3395839" y="2615217"/>
            <a:ext cx="3162728" cy="1338035"/>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9" name="Rectangle 8"/>
          <p:cNvSpPr/>
          <p:nvPr/>
        </p:nvSpPr>
        <p:spPr>
          <a:xfrm>
            <a:off x="3395838" y="2886544"/>
            <a:ext cx="3587731" cy="923330"/>
          </a:xfrm>
          <a:prstGeom prst="rect">
            <a:avLst/>
          </a:prstGeom>
        </p:spPr>
        <p:txBody>
          <a:bodyPr wrap="square">
            <a:spAutoFit/>
          </a:bodyPr>
          <a:lstStyle/>
          <a:p>
            <a:r>
              <a:rPr lang="en-GB" sz="2700" dirty="0">
                <a:solidFill>
                  <a:prstClr val="black"/>
                </a:solidFill>
                <a:latin typeface="Lucida Bright" panose="02040602050505020304" pitchFamily="18" charset="0"/>
                <a:cs typeface="Arial" panose="020B0604020202020204" pitchFamily="34" charset="0"/>
              </a:rPr>
              <a:t>Human Rights Act (1998) </a:t>
            </a:r>
            <a:r>
              <a:rPr lang="en-GB" sz="2700" i="1" dirty="0">
                <a:solidFill>
                  <a:prstClr val="black"/>
                </a:solidFill>
                <a:latin typeface="Lucida Bright" panose="02040602050505020304" pitchFamily="18" charset="0"/>
                <a:cs typeface="Arial" panose="020B0604020202020204" pitchFamily="34" charset="0"/>
              </a:rPr>
              <a:t>Article 8: </a:t>
            </a:r>
            <a:endParaRPr lang="en-GB" sz="2700" dirty="0">
              <a:solidFill>
                <a:prstClr val="black"/>
              </a:solidFill>
              <a:latin typeface="Lucida Bright" panose="02040602050505020304" pitchFamily="18" charset="0"/>
            </a:endParaRPr>
          </a:p>
        </p:txBody>
      </p:sp>
    </p:spTree>
    <p:extLst>
      <p:ext uri="{BB962C8B-B14F-4D97-AF65-F5344CB8AC3E}">
        <p14:creationId xmlns:p14="http://schemas.microsoft.com/office/powerpoint/2010/main" val="349156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extLst>
              <a:ext uri="{FF2B5EF4-FFF2-40B4-BE49-F238E27FC236}">
                <a16:creationId xmlns:a16="http://schemas.microsoft.com/office/drawing/2014/main" id="{650F9686-6ACD-D877-2A40-7F57E71004F6}"/>
              </a:ext>
            </a:extLst>
          </p:cNvPr>
          <p:cNvPicPr>
            <a:picLocks noGrp="1" noChangeAspect="1"/>
          </p:cNvPicPr>
          <p:nvPr>
            <p:ph idx="1"/>
          </p:nvPr>
        </p:nvPicPr>
        <p:blipFill>
          <a:blip/>
          <a:stretch>
            <a:fillRect/>
          </a:stretch>
        </p:blipFill>
        <p:spPr>
          <a:xfrm>
            <a:off x="323528" y="1990338"/>
            <a:ext cx="8496943" cy="3742918"/>
          </a:xfrm>
          <a:prstGeom prst="rect">
            <a:avLst/>
          </a:prstGeom>
        </p:spPr>
      </p:pic>
      <p:pic>
        <p:nvPicPr>
          <p:cNvPr id="4" name="Picture 3" descr="A colorful paint splashes with white text&#10;&#10;Description automatically generated">
            <a:extLst>
              <a:ext uri="{FF2B5EF4-FFF2-40B4-BE49-F238E27FC236}">
                <a16:creationId xmlns:a16="http://schemas.microsoft.com/office/drawing/2014/main" id="{B6CEC91A-BA7C-D7E8-945F-B389BC5B58FD}"/>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131840" y="188640"/>
            <a:ext cx="3024336" cy="112725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A2DB8-9EA2-F69B-3B90-1FF6D4EA8EA7}"/>
              </a:ext>
            </a:extLst>
          </p:cNvPr>
          <p:cNvSpPr>
            <a:spLocks noGrp="1"/>
          </p:cNvSpPr>
          <p:nvPr>
            <p:ph type="title"/>
          </p:nvPr>
        </p:nvSpPr>
        <p:spPr>
          <a:xfrm>
            <a:off x="323528" y="300580"/>
            <a:ext cx="8712968" cy="1089529"/>
          </a:xfrm>
        </p:spPr>
        <p:txBody>
          <a:bodyPr>
            <a:normAutofit/>
          </a:bodyPr>
          <a:lstStyle/>
          <a:p>
            <a:r>
              <a:rPr lang="en-GB" sz="3600" b="1" dirty="0">
                <a:solidFill>
                  <a:srgbClr val="FFFFFF"/>
                </a:solidFill>
                <a:latin typeface="Arial" panose="020B0604020202020204" pitchFamily="34" charset="0"/>
                <a:cs typeface="Arial" panose="020B0604020202020204" pitchFamily="34" charset="0"/>
              </a:rPr>
              <a:t>Concordance, Capacity &amp; Consent</a:t>
            </a:r>
            <a:endParaRPr lang="en-GB" sz="3600" dirty="0">
              <a:solidFill>
                <a:srgbClr val="FFFFFF"/>
              </a:solidFill>
            </a:endParaRPr>
          </a:p>
        </p:txBody>
      </p:sp>
      <p:graphicFrame>
        <p:nvGraphicFramePr>
          <p:cNvPr id="19" name="Content Placeholder 2">
            <a:extLst>
              <a:ext uri="{FF2B5EF4-FFF2-40B4-BE49-F238E27FC236}">
                <a16:creationId xmlns:a16="http://schemas.microsoft.com/office/drawing/2014/main" id="{9F14CC01-2871-1AF9-094B-BFC7870D5EEE}"/>
              </a:ext>
            </a:extLst>
          </p:cNvPr>
          <p:cNvGraphicFramePr>
            <a:graphicFrameLocks noGrp="1"/>
          </p:cNvGraphicFramePr>
          <p:nvPr>
            <p:ph idx="1"/>
          </p:nvPr>
        </p:nvGraphicFramePr>
        <p:xfrm>
          <a:off x="628650" y="2211233"/>
          <a:ext cx="7886700" cy="3965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0574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notepad and pen next to a computer&#10;&#10;Description automatically generated">
            <a:extLst>
              <a:ext uri="{FF2B5EF4-FFF2-40B4-BE49-F238E27FC236}">
                <a16:creationId xmlns:a16="http://schemas.microsoft.com/office/drawing/2014/main" id="{BAFC403A-4DDD-E97B-AEB8-1CA0C0DEEEB5}"/>
              </a:ext>
            </a:extLst>
          </p:cNvPr>
          <p:cNvPicPr>
            <a:picLocks noGrp="1" noChangeAspect="1"/>
          </p:cNvPicPr>
          <p:nvPr>
            <p:ph idx="1"/>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1661" y="5517232"/>
            <a:ext cx="1944215" cy="1296144"/>
          </a:xfrm>
        </p:spPr>
      </p:pic>
      <p:sp>
        <p:nvSpPr>
          <p:cNvPr id="4" name="Slide Number Placeholder 3">
            <a:extLst>
              <a:ext uri="{FF2B5EF4-FFF2-40B4-BE49-F238E27FC236}">
                <a16:creationId xmlns:a16="http://schemas.microsoft.com/office/drawing/2014/main" id="{961583BD-3969-EC12-9217-621C5578718F}"/>
              </a:ext>
            </a:extLst>
          </p:cNvPr>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E065AA-8417-42B6-93BE-0215F7A21DC9}" type="slidenum">
              <a:rPr lang="en-GB" smtClean="0">
                <a:solidFill>
                  <a:prstClr val="black">
                    <a:tint val="75000"/>
                  </a:prstClr>
                </a:solidFill>
              </a:rPr>
              <a:pPr/>
              <a:t>4</a:t>
            </a:fld>
            <a:endParaRPr lang="en-GB">
              <a:solidFill>
                <a:prstClr val="black">
                  <a:tint val="75000"/>
                </a:prstClr>
              </a:solidFill>
            </a:endParaRPr>
          </a:p>
        </p:txBody>
      </p:sp>
      <p:pic>
        <p:nvPicPr>
          <p:cNvPr id="9" name="Picture 8" descr="A hand writing on a white board&#10;&#10;Description automatically generated">
            <a:extLst>
              <a:ext uri="{FF2B5EF4-FFF2-40B4-BE49-F238E27FC236}">
                <a16:creationId xmlns:a16="http://schemas.microsoft.com/office/drawing/2014/main" id="{93B30C20-59F9-0FCD-AB3E-0A4AED88DA0D}"/>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267744" y="260648"/>
            <a:ext cx="3294112" cy="1607840"/>
          </a:xfrm>
          <a:prstGeom prst="rect">
            <a:avLst/>
          </a:prstGeom>
        </p:spPr>
      </p:pic>
      <p:sp>
        <p:nvSpPr>
          <p:cNvPr id="5" name="TextBox 4">
            <a:extLst>
              <a:ext uri="{FF2B5EF4-FFF2-40B4-BE49-F238E27FC236}">
                <a16:creationId xmlns:a16="http://schemas.microsoft.com/office/drawing/2014/main" id="{DBAC9ECA-F5C0-C789-222A-506F3077C0DE}"/>
              </a:ext>
            </a:extLst>
          </p:cNvPr>
          <p:cNvSpPr txBox="1"/>
          <p:nvPr/>
        </p:nvSpPr>
        <p:spPr>
          <a:xfrm>
            <a:off x="539553" y="2564903"/>
            <a:ext cx="8329050" cy="3046988"/>
          </a:xfrm>
          <a:prstGeom prst="rect">
            <a:avLst/>
          </a:prstGeom>
          <a:noFill/>
        </p:spPr>
        <p:txBody>
          <a:bodyPr wrap="square">
            <a:spAutoFit/>
          </a:bodyPr>
          <a:lstStyle/>
          <a:p>
            <a:r>
              <a:rPr lang="en-GB" sz="2400" dirty="0"/>
              <a:t>If Consent is to be valid it must be:</a:t>
            </a:r>
          </a:p>
          <a:p>
            <a:pPr marL="342900" indent="-342900">
              <a:buFont typeface="Arial" panose="020B0604020202020204" pitchFamily="34" charset="0"/>
              <a:buChar char="•"/>
            </a:pPr>
            <a:r>
              <a:rPr lang="en-GB" sz="2400" dirty="0"/>
              <a:t>Informed </a:t>
            </a:r>
            <a:r>
              <a:rPr lang="en-GB" sz="2400" b="1" i="1" dirty="0"/>
              <a:t>and</a:t>
            </a:r>
          </a:p>
          <a:p>
            <a:pPr marL="342900" indent="-342900">
              <a:buFont typeface="Arial" panose="020B0604020202020204" pitchFamily="34" charset="0"/>
              <a:buChar char="•"/>
            </a:pPr>
            <a:r>
              <a:rPr lang="en-GB" sz="2400" dirty="0"/>
              <a:t>Given freely without coercion or pressure.</a:t>
            </a:r>
          </a:p>
          <a:p>
            <a:endParaRPr lang="en-GB" sz="2400" dirty="0"/>
          </a:p>
          <a:p>
            <a:r>
              <a:rPr lang="en-GB" sz="2400" b="1" dirty="0"/>
              <a:t>Consent can only be deemed informed </a:t>
            </a:r>
            <a:r>
              <a:rPr lang="en-GB" sz="2400" dirty="0"/>
              <a:t>if the patient has received information about the care, treatment or investigation that they are able to understand, retain and weigh up to make their decision. </a:t>
            </a:r>
          </a:p>
        </p:txBody>
      </p:sp>
    </p:spTree>
    <p:extLst>
      <p:ext uri="{BB962C8B-B14F-4D97-AF65-F5344CB8AC3E}">
        <p14:creationId xmlns:p14="http://schemas.microsoft.com/office/powerpoint/2010/main" val="1806165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latin typeface="Arial" panose="020B0604020202020204" pitchFamily="34" charset="0"/>
                <a:cs typeface="Arial" panose="020B0604020202020204" pitchFamily="34" charset="0"/>
              </a:rPr>
              <a:t>Five Principles of the MCA </a:t>
            </a:r>
          </a:p>
        </p:txBody>
      </p:sp>
      <p:sp>
        <p:nvSpPr>
          <p:cNvPr id="5" name="Content Placeholder 4"/>
          <p:cNvSpPr>
            <a:spLocks noGrp="1"/>
          </p:cNvSpPr>
          <p:nvPr>
            <p:ph idx="1"/>
          </p:nvPr>
        </p:nvSpPr>
        <p:spPr/>
        <p:txBody>
          <a:bodyPr/>
          <a:lstStyle/>
          <a:p>
            <a:pPr marL="0" indent="0">
              <a:buNone/>
            </a:pPr>
            <a:r>
              <a:rPr lang="en-GB" dirty="0">
                <a:latin typeface="Arial" panose="020B0604020202020204" pitchFamily="34" charset="0"/>
                <a:cs typeface="Arial" panose="020B0604020202020204" pitchFamily="34" charset="0"/>
              </a:rPr>
              <a:t>What are the Five Principles of the MCA?</a:t>
            </a:r>
          </a:p>
        </p:txBody>
      </p:sp>
      <p:pic>
        <p:nvPicPr>
          <p:cNvPr id="3" name="Picture 2" descr="A cartoon character with a question mark&#10;&#10;Description automatically generated">
            <a:extLst>
              <a:ext uri="{FF2B5EF4-FFF2-40B4-BE49-F238E27FC236}">
                <a16:creationId xmlns:a16="http://schemas.microsoft.com/office/drawing/2014/main" id="{48174700-B439-0628-CEEB-CC0639F2D715}"/>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843808" y="1700808"/>
            <a:ext cx="5157192" cy="5157192"/>
          </a:xfrm>
          <a:prstGeom prst="rect">
            <a:avLst/>
          </a:prstGeom>
        </p:spPr>
      </p:pic>
      <p:sp>
        <p:nvSpPr>
          <p:cNvPr id="6" name="TextBox 5">
            <a:extLst>
              <a:ext uri="{FF2B5EF4-FFF2-40B4-BE49-F238E27FC236}">
                <a16:creationId xmlns:a16="http://schemas.microsoft.com/office/drawing/2014/main" id="{F28EB49B-DB3E-1642-4BDF-07AF31451A29}"/>
              </a:ext>
            </a:extLst>
          </p:cNvPr>
          <p:cNvSpPr txBox="1"/>
          <p:nvPr/>
        </p:nvSpPr>
        <p:spPr>
          <a:xfrm>
            <a:off x="2843808" y="6968568"/>
            <a:ext cx="5157192" cy="230832"/>
          </a:xfrm>
          <a:prstGeom prst="rect">
            <a:avLst/>
          </a:prstGeom>
          <a:noFill/>
        </p:spPr>
        <p:txBody>
          <a:bodyPr wrap="square" rtlCol="0">
            <a:spAutoFit/>
          </a:bodyPr>
          <a:lstStyle/>
          <a:p>
            <a:r>
              <a:rPr lang="en-GB" sz="900">
                <a:hlinkClick r:id="rId4" tooltip="https://freepngimg.com/png/88452-standing-human-business-question-mark-behavior"/>
              </a:rPr>
              <a:t>This Photo</a:t>
            </a:r>
            <a:r>
              <a:rPr lang="en-GB" sz="900"/>
              <a:t> by Unknown Author is licensed under </a:t>
            </a:r>
            <a:r>
              <a:rPr lang="en-GB" sz="900">
                <a:hlinkClick r:id="rId5" tooltip="https://creativecommons.org/licenses/by-nc/3.0/"/>
              </a:rPr>
              <a:t>CC BY-NC</a:t>
            </a:r>
            <a:endParaRPr lang="en-GB" sz="900"/>
          </a:p>
        </p:txBody>
      </p:sp>
    </p:spTree>
    <p:extLst>
      <p:ext uri="{BB962C8B-B14F-4D97-AF65-F5344CB8AC3E}">
        <p14:creationId xmlns:p14="http://schemas.microsoft.com/office/powerpoint/2010/main" val="2728652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a:extLst>
              <a:ext uri="{FF2B5EF4-FFF2-40B4-BE49-F238E27FC236}">
                <a16:creationId xmlns:a16="http://schemas.microsoft.com/office/drawing/2014/main" id="{9816A331-2FA2-6D8B-A824-4B7EA4DC2F89}"/>
              </a:ext>
            </a:extLst>
          </p:cNvPr>
          <p:cNvSpPr>
            <a:spLocks noGrp="1"/>
          </p:cNvSpPr>
          <p:nvPr>
            <p:ph type="title"/>
          </p:nvPr>
        </p:nvSpPr>
        <p:spPr>
          <a:xfrm>
            <a:off x="457200" y="274638"/>
            <a:ext cx="8218488" cy="1143000"/>
          </a:xfrm>
        </p:spPr>
        <p:txBody>
          <a:bodyPr/>
          <a:lstStyle/>
          <a:p>
            <a:pPr eaLnBrk="1" hangingPunct="1"/>
            <a:r>
              <a:rPr lang="en-GB" altLang="en-US" dirty="0"/>
              <a:t>Mental Capacity Act (2005)</a:t>
            </a:r>
          </a:p>
        </p:txBody>
      </p:sp>
      <p:sp>
        <p:nvSpPr>
          <p:cNvPr id="18435" name="Content Placeholder 2">
            <a:extLst>
              <a:ext uri="{FF2B5EF4-FFF2-40B4-BE49-F238E27FC236}">
                <a16:creationId xmlns:a16="http://schemas.microsoft.com/office/drawing/2014/main" id="{91B6DDE0-7861-6AC9-AF4B-910138DC6C5E}"/>
              </a:ext>
            </a:extLst>
          </p:cNvPr>
          <p:cNvSpPr>
            <a:spLocks noGrp="1"/>
          </p:cNvSpPr>
          <p:nvPr>
            <p:ph idx="1"/>
          </p:nvPr>
        </p:nvSpPr>
        <p:spPr/>
        <p:txBody>
          <a:bodyPr/>
          <a:lstStyle/>
          <a:p>
            <a:pPr marL="0" indent="0" eaLnBrk="1" hangingPunct="1">
              <a:buFont typeface="Arial" panose="020B0604020202020204" pitchFamily="34" charset="0"/>
              <a:buNone/>
            </a:pPr>
            <a:endParaRPr lang="en-GB" altLang="en-US"/>
          </a:p>
        </p:txBody>
      </p:sp>
      <p:sp>
        <p:nvSpPr>
          <p:cNvPr id="4" name="Rectangle 3">
            <a:extLst>
              <a:ext uri="{FF2B5EF4-FFF2-40B4-BE49-F238E27FC236}">
                <a16:creationId xmlns:a16="http://schemas.microsoft.com/office/drawing/2014/main" id="{D14D00D8-4760-EEBF-B1A2-72FC48F2FB3C}"/>
              </a:ext>
            </a:extLst>
          </p:cNvPr>
          <p:cNvSpPr/>
          <p:nvPr/>
        </p:nvSpPr>
        <p:spPr>
          <a:xfrm>
            <a:off x="179387" y="1628775"/>
            <a:ext cx="2868614" cy="4525962"/>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eaLnBrk="1" hangingPunct="1">
              <a:defRPr/>
            </a:pPr>
            <a:r>
              <a:rPr lang="en-GB" sz="2400" b="1" u="sng" dirty="0"/>
              <a:t>Principles:</a:t>
            </a:r>
          </a:p>
          <a:p>
            <a:pPr eaLnBrk="1" hangingPunct="1">
              <a:defRPr/>
            </a:pPr>
            <a:endParaRPr lang="en-GB" dirty="0"/>
          </a:p>
          <a:p>
            <a:pPr eaLnBrk="1" hangingPunct="1">
              <a:defRPr/>
            </a:pPr>
            <a:endParaRPr lang="en-GB" dirty="0"/>
          </a:p>
          <a:p>
            <a:pPr eaLnBrk="1" hangingPunct="1">
              <a:defRPr/>
            </a:pPr>
            <a:r>
              <a:rPr lang="en-GB" sz="2400" dirty="0"/>
              <a:t>1.Assume capacity </a:t>
            </a:r>
          </a:p>
          <a:p>
            <a:pPr eaLnBrk="1" hangingPunct="1">
              <a:defRPr/>
            </a:pPr>
            <a:endParaRPr lang="en-GB" sz="2400" dirty="0"/>
          </a:p>
          <a:p>
            <a:pPr eaLnBrk="1" hangingPunct="1">
              <a:defRPr/>
            </a:pPr>
            <a:r>
              <a:rPr lang="en-GB" sz="2400" dirty="0"/>
              <a:t>2.Maximise potential </a:t>
            </a:r>
          </a:p>
          <a:p>
            <a:pPr eaLnBrk="1" hangingPunct="1">
              <a:defRPr/>
            </a:pPr>
            <a:endParaRPr lang="en-GB" sz="2400" dirty="0"/>
          </a:p>
          <a:p>
            <a:pPr eaLnBrk="1" hangingPunct="1">
              <a:defRPr/>
            </a:pPr>
            <a:r>
              <a:rPr lang="en-GB" sz="2400" dirty="0"/>
              <a:t>3.Unwise decisions </a:t>
            </a:r>
          </a:p>
          <a:p>
            <a:pPr eaLnBrk="1" hangingPunct="1">
              <a:defRPr/>
            </a:pPr>
            <a:endParaRPr lang="en-GB" sz="2400" dirty="0"/>
          </a:p>
          <a:p>
            <a:pPr eaLnBrk="1" hangingPunct="1">
              <a:defRPr/>
            </a:pPr>
            <a:r>
              <a:rPr lang="en-GB" sz="2400" dirty="0"/>
              <a:t>4.Best interests </a:t>
            </a:r>
          </a:p>
          <a:p>
            <a:pPr eaLnBrk="1" hangingPunct="1">
              <a:defRPr/>
            </a:pPr>
            <a:endParaRPr lang="en-GB" sz="2400" dirty="0"/>
          </a:p>
          <a:p>
            <a:pPr eaLnBrk="1" hangingPunct="1">
              <a:defRPr/>
            </a:pPr>
            <a:r>
              <a:rPr lang="en-GB" sz="2400" dirty="0"/>
              <a:t>5.Less restrictive</a:t>
            </a:r>
          </a:p>
        </p:txBody>
      </p:sp>
      <p:sp>
        <p:nvSpPr>
          <p:cNvPr id="5" name="Rectangle 4">
            <a:extLst>
              <a:ext uri="{FF2B5EF4-FFF2-40B4-BE49-F238E27FC236}">
                <a16:creationId xmlns:a16="http://schemas.microsoft.com/office/drawing/2014/main" id="{D3F799FE-C47C-6F2B-AE2F-6DD0C93B8206}"/>
              </a:ext>
            </a:extLst>
          </p:cNvPr>
          <p:cNvSpPr/>
          <p:nvPr/>
        </p:nvSpPr>
        <p:spPr>
          <a:xfrm>
            <a:off x="3059112" y="1628774"/>
            <a:ext cx="6084887" cy="4525963"/>
          </a:xfrm>
          <a:prstGeom prst="rect">
            <a:avLst/>
          </a:prstGeom>
        </p:spPr>
        <p:style>
          <a:lnRef idx="2">
            <a:schemeClr val="accent1"/>
          </a:lnRef>
          <a:fillRef idx="1">
            <a:schemeClr val="lt1"/>
          </a:fillRef>
          <a:effectRef idx="0">
            <a:schemeClr val="accent1"/>
          </a:effectRef>
          <a:fontRef idx="minor">
            <a:schemeClr val="dk1"/>
          </a:fontRef>
        </p:style>
        <p:txBody>
          <a:bodyPr anchor="ctr"/>
          <a:lstStyle/>
          <a:p>
            <a:pPr eaLnBrk="1" hangingPunct="1">
              <a:defRPr/>
            </a:pPr>
            <a:r>
              <a:rPr lang="en-GB" sz="2400" b="1" u="sng" dirty="0"/>
              <a:t>Capacity Assessment</a:t>
            </a:r>
          </a:p>
          <a:p>
            <a:pPr eaLnBrk="1" hangingPunct="1">
              <a:defRPr/>
            </a:pPr>
            <a:endParaRPr lang="en-GB" sz="2400" b="1" u="sng" dirty="0"/>
          </a:p>
          <a:p>
            <a:pPr>
              <a:defRPr/>
            </a:pPr>
            <a:r>
              <a:rPr lang="en-GB" sz="2400" dirty="0"/>
              <a:t>‘a person lacks capacity in relation to a matter if at the material time he is unable to make a decision for himself in relation to the matter because of an impairment of, or a disturbance in the functioning of, the mind or the brain’ </a:t>
            </a:r>
          </a:p>
          <a:p>
            <a:pPr>
              <a:defRPr/>
            </a:pPr>
            <a:r>
              <a:rPr lang="en-GB" sz="2400" dirty="0"/>
              <a:t>                                      </a:t>
            </a:r>
            <a:r>
              <a:rPr lang="en-GB" sz="2000" i="1" dirty="0"/>
              <a:t>(MCA Code of Practice 2013)</a:t>
            </a:r>
          </a:p>
          <a:p>
            <a:pPr eaLnBrk="1" hangingPunct="1">
              <a:defRPr/>
            </a:pPr>
            <a:endParaRPr lang="en-GB" sz="2400" b="1" u="sng" dirty="0"/>
          </a:p>
          <a:p>
            <a:pPr eaLnBrk="1" hangingPunct="1">
              <a:defRPr/>
            </a:pPr>
            <a:r>
              <a:rPr lang="en-GB" sz="2400" i="1" dirty="0"/>
              <a:t>Can the person:</a:t>
            </a:r>
          </a:p>
          <a:p>
            <a:pPr eaLnBrk="1" hangingPunct="1">
              <a:defRPr/>
            </a:pPr>
            <a:r>
              <a:rPr lang="en-GB" sz="2400" b="1" dirty="0"/>
              <a:t>Understand, Retain, Weigh up, Communicate</a:t>
            </a:r>
          </a:p>
        </p:txBody>
      </p:sp>
      <p:pic>
        <p:nvPicPr>
          <p:cNvPr id="2" name="Picture 1">
            <a:extLst>
              <a:ext uri="{FF2B5EF4-FFF2-40B4-BE49-F238E27FC236}">
                <a16:creationId xmlns:a16="http://schemas.microsoft.com/office/drawing/2014/main" id="{4F9DE74E-98A9-4C97-7743-90020116B69D}"/>
              </a:ext>
            </a:extLst>
          </p:cNvPr>
          <p:cNvPicPr>
            <a:picLocks noChangeAspect="1"/>
          </p:cNvPicPr>
          <p:nvPr/>
        </p:nvPicPr>
        <p:blipFill>
          <a:blip r:embed="rId3"/>
          <a:stretch>
            <a:fillRect/>
          </a:stretch>
        </p:blipFill>
        <p:spPr>
          <a:xfrm>
            <a:off x="7834788" y="535069"/>
            <a:ext cx="1118713" cy="17984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sz="3600" dirty="0">
                <a:latin typeface="Arial" panose="020B0604020202020204" pitchFamily="34" charset="0"/>
                <a:cs typeface="Arial" panose="020B0604020202020204" pitchFamily="34" charset="0"/>
              </a:rPr>
              <a:t>What does ‘Best Interests’ mean?</a:t>
            </a:r>
          </a:p>
        </p:txBody>
      </p:sp>
      <p:sp>
        <p:nvSpPr>
          <p:cNvPr id="5" name="Content Placeholder 4"/>
          <p:cNvSpPr>
            <a:spLocks noGrp="1"/>
          </p:cNvSpPr>
          <p:nvPr>
            <p:ph idx="1"/>
          </p:nvPr>
        </p:nvSpPr>
        <p:spPr>
          <a:xfrm>
            <a:off x="0" y="1600200"/>
            <a:ext cx="9144000" cy="4525963"/>
          </a:xfrm>
        </p:spPr>
        <p:txBody>
          <a:bodyPr>
            <a:normAutofit/>
          </a:bodyPr>
          <a:lstStyle/>
          <a:p>
            <a:pPr marL="342900" lvl="0" indent="-342900">
              <a:buFont typeface="Symbol" panose="05050102010706020507" pitchFamily="18" charset="2"/>
              <a:buChar char=""/>
            </a:pPr>
            <a:r>
              <a:rPr lang="en-GB" sz="2400" dirty="0">
                <a:effectLst/>
                <a:ea typeface="Times New Roman" panose="02020603050405020304" pitchFamily="18" charset="0"/>
                <a:cs typeface="Arial" panose="020B0604020202020204" pitchFamily="34" charset="0"/>
              </a:rPr>
              <a:t>Best interests encompass not just a person’s medical interests, but also their social, cultural and psychological </a:t>
            </a:r>
            <a:r>
              <a:rPr lang="en-GB" sz="2400" dirty="0">
                <a:ea typeface="Times New Roman" panose="02020603050405020304" pitchFamily="18" charset="0"/>
                <a:cs typeface="Arial" panose="020B0604020202020204" pitchFamily="34" charset="0"/>
              </a:rPr>
              <a:t>needs</a:t>
            </a:r>
            <a:r>
              <a:rPr lang="en-GB" sz="2400" dirty="0">
                <a:effectLst/>
                <a:ea typeface="Times New Roman" panose="02020603050405020304" pitchFamily="18" charset="0"/>
                <a:cs typeface="Arial" panose="020B0604020202020204" pitchFamily="34" charset="0"/>
              </a:rPr>
              <a:t> </a:t>
            </a:r>
          </a:p>
          <a:p>
            <a:pPr>
              <a:buFont typeface="Symbol" panose="05050102010706020507" pitchFamily="18" charset="2"/>
              <a:buChar char=""/>
            </a:pPr>
            <a:r>
              <a:rPr lang="en-GB" sz="2400" dirty="0">
                <a:ea typeface="Times New Roman" panose="02020603050405020304" pitchFamily="18" charset="0"/>
                <a:cs typeface="Arial" panose="020B0604020202020204" pitchFamily="34" charset="0"/>
              </a:rPr>
              <a:t>B</a:t>
            </a:r>
            <a:r>
              <a:rPr lang="en-GB" sz="2400" dirty="0">
                <a:effectLst/>
                <a:ea typeface="Times New Roman" panose="02020603050405020304" pitchFamily="18" charset="0"/>
                <a:cs typeface="Arial" panose="020B0604020202020204" pitchFamily="34" charset="0"/>
              </a:rPr>
              <a:t>est interest decision making needs to start with identification of what options are available</a:t>
            </a:r>
            <a:endParaRPr lang="en-GB" sz="2400" dirty="0">
              <a:effectLst/>
              <a:ea typeface="Calibri" panose="020F0502020204030204" pitchFamily="34" charset="0"/>
              <a:cs typeface="Arial" panose="020B0604020202020204" pitchFamily="34" charset="0"/>
            </a:endParaRPr>
          </a:p>
          <a:p>
            <a:pPr>
              <a:buFont typeface="Symbol" panose="05050102010706020507" pitchFamily="18" charset="2"/>
              <a:buChar char=""/>
            </a:pPr>
            <a:r>
              <a:rPr lang="en-GB" sz="2400" dirty="0">
                <a:ea typeface="Times New Roman" panose="02020603050405020304" pitchFamily="18" charset="0"/>
                <a:cs typeface="Arial" panose="020B0604020202020204" pitchFamily="34" charset="0"/>
              </a:rPr>
              <a:t>Identify the issues and compare the options under consideration</a:t>
            </a:r>
            <a:endParaRPr lang="en-GB" sz="2400" dirty="0">
              <a:ea typeface="Calibri" panose="020F0502020204030204" pitchFamily="34" charset="0"/>
              <a:cs typeface="Arial" panose="020B0604020202020204" pitchFamily="34" charset="0"/>
            </a:endParaRPr>
          </a:p>
          <a:p>
            <a:pPr>
              <a:buFont typeface="Symbol" panose="05050102010706020507" pitchFamily="18" charset="2"/>
              <a:buChar char=""/>
            </a:pPr>
            <a:r>
              <a:rPr lang="en-GB" sz="2400" dirty="0">
                <a:effectLst/>
                <a:ea typeface="Times New Roman" panose="02020603050405020304" pitchFamily="18" charset="0"/>
                <a:cs typeface="Arial" panose="020B0604020202020204" pitchFamily="34" charset="0"/>
              </a:rPr>
              <a:t>Weigh up the benefits and risks/disadvantages of each option</a:t>
            </a:r>
            <a:endParaRPr lang="en-GB" sz="2400" dirty="0">
              <a:effectLst/>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2400" dirty="0">
                <a:effectLst/>
                <a:ea typeface="Times New Roman" panose="02020603050405020304" pitchFamily="18" charset="0"/>
                <a:cs typeface="Arial" panose="020B0604020202020204" pitchFamily="34" charset="0"/>
              </a:rPr>
              <a:t>Set out a conclusion about which option is in the patient’s best interests and why</a:t>
            </a:r>
            <a:endParaRPr lang="en-GB" sz="2400" dirty="0">
              <a:effectLst/>
              <a:ea typeface="Calibri" panose="020F0502020204030204" pitchFamily="34" charset="0"/>
              <a:cs typeface="Arial" panose="020B0604020202020204" pitchFamily="34" charset="0"/>
            </a:endParaRPr>
          </a:p>
          <a:p>
            <a:pPr marL="342900" lvl="0" indent="-342900">
              <a:buFont typeface="Symbol" panose="05050102010706020507" pitchFamily="18" charset="2"/>
              <a:buChar char=""/>
            </a:pPr>
            <a:r>
              <a:rPr lang="en-GB" sz="2400" dirty="0">
                <a:effectLst/>
                <a:ea typeface="Times New Roman" panose="02020603050405020304" pitchFamily="18" charset="0"/>
                <a:cs typeface="Arial" panose="020B0604020202020204" pitchFamily="34" charset="0"/>
              </a:rPr>
              <a:t>Best interests’ meetings are useful in contexts where the decisions are complex or involve serious consequences </a:t>
            </a:r>
            <a:endParaRPr lang="en-GB" sz="2400" dirty="0">
              <a:effectLst/>
              <a:ea typeface="Calibri" panose="020F050202020403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52C73C18-8BD1-6D35-B63D-4248ED82A0CA}"/>
              </a:ext>
            </a:extLst>
          </p:cNvPr>
          <p:cNvPicPr>
            <a:picLocks noChangeAspect="1"/>
          </p:cNvPicPr>
          <p:nvPr/>
        </p:nvPicPr>
        <p:blipFill>
          <a:blip/>
          <a:stretch>
            <a:fillRect/>
          </a:stretch>
        </p:blipFill>
        <p:spPr>
          <a:xfrm>
            <a:off x="6732240" y="5518025"/>
            <a:ext cx="2304256" cy="1581400"/>
          </a:xfrm>
          <a:prstGeom prst="rect">
            <a:avLst/>
          </a:prstGeom>
        </p:spPr>
      </p:pic>
    </p:spTree>
    <p:extLst>
      <p:ext uri="{BB962C8B-B14F-4D97-AF65-F5344CB8AC3E}">
        <p14:creationId xmlns:p14="http://schemas.microsoft.com/office/powerpoint/2010/main" val="1267180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67301377-4B99-3F1A-7564-A5FCF55FDA84}"/>
              </a:ext>
            </a:extLst>
          </p:cNvPr>
          <p:cNvSpPr>
            <a:spLocks noGrp="1" noChangeArrowheads="1"/>
          </p:cNvSpPr>
          <p:nvPr>
            <p:ph type="title"/>
          </p:nvPr>
        </p:nvSpPr>
        <p:spPr/>
        <p:txBody>
          <a:bodyPr/>
          <a:lstStyle/>
          <a:p>
            <a:r>
              <a:rPr lang="en-GB" altLang="en-US"/>
              <a:t>Decision maker</a:t>
            </a:r>
          </a:p>
        </p:txBody>
      </p:sp>
      <p:graphicFrame>
        <p:nvGraphicFramePr>
          <p:cNvPr id="5" name="Content Placeholder 4">
            <a:extLst>
              <a:ext uri="{FF2B5EF4-FFF2-40B4-BE49-F238E27FC236}">
                <a16:creationId xmlns:a16="http://schemas.microsoft.com/office/drawing/2014/main" id="{3F4C4285-BCC2-7B76-54CA-A8116EA72204}"/>
              </a:ext>
            </a:extLst>
          </p:cNvPr>
          <p:cNvGraphicFramePr>
            <a:graphicFrameLocks noGrp="1"/>
          </p:cNvGraphicFramePr>
          <p:nvPr>
            <p:ph idx="1"/>
          </p:nvPr>
        </p:nvGraphicFramePr>
        <p:xfrm>
          <a:off x="251520" y="1628800"/>
          <a:ext cx="8784976" cy="5040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Picture 1">
            <a:extLst>
              <a:ext uri="{FF2B5EF4-FFF2-40B4-BE49-F238E27FC236}">
                <a16:creationId xmlns:a16="http://schemas.microsoft.com/office/drawing/2014/main" id="{047D1662-8254-9FEE-E400-060A1B0391A9}"/>
              </a:ext>
            </a:extLst>
          </p:cNvPr>
          <p:cNvPicPr>
            <a:picLocks noChangeAspect="1"/>
          </p:cNvPicPr>
          <p:nvPr/>
        </p:nvPicPr>
        <p:blipFill>
          <a:blip r:embed="rId8"/>
          <a:stretch>
            <a:fillRect/>
          </a:stretch>
        </p:blipFill>
        <p:spPr>
          <a:xfrm>
            <a:off x="262277" y="1556792"/>
            <a:ext cx="1944216" cy="273630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0728"/>
            <a:ext cx="8229600" cy="1152128"/>
          </a:xfrm>
        </p:spPr>
        <p:txBody>
          <a:bodyPr/>
          <a:lstStyle/>
          <a:p>
            <a:r>
              <a:rPr lang="en-GB" dirty="0">
                <a:latin typeface="Arial" panose="020B0604020202020204" pitchFamily="34" charset="0"/>
                <a:cs typeface="Arial" panose="020B0604020202020204" pitchFamily="34" charset="0"/>
              </a:rPr>
              <a:t>Concordance.</a:t>
            </a:r>
          </a:p>
        </p:txBody>
      </p:sp>
      <p:sp>
        <p:nvSpPr>
          <p:cNvPr id="3" name="Content Placeholder 2"/>
          <p:cNvSpPr>
            <a:spLocks noGrp="1"/>
          </p:cNvSpPr>
          <p:nvPr>
            <p:ph idx="1"/>
          </p:nvPr>
        </p:nvSpPr>
        <p:spPr>
          <a:xfrm>
            <a:off x="457200" y="2509985"/>
            <a:ext cx="8229600" cy="3035847"/>
          </a:xfrm>
        </p:spPr>
        <p:txBody>
          <a:bodyPr>
            <a:normAutofit fontScale="92500"/>
          </a:bodyPr>
          <a:lstStyle/>
          <a:p>
            <a:pPr marL="0" indent="0">
              <a:buNone/>
            </a:pPr>
            <a:r>
              <a:rPr lang="en-GB" dirty="0"/>
              <a:t>An agreement reached after negotiation between a patient &amp; healthcare professional that respects the beliefs &amp; wishes of the patient in determining whether, when and how their care will be delivered.</a:t>
            </a:r>
          </a:p>
          <a:p>
            <a:pPr marL="0" indent="0">
              <a:buNone/>
            </a:pPr>
            <a:endParaRPr lang="en-GB" dirty="0"/>
          </a:p>
          <a:p>
            <a:pPr marL="0" indent="0">
              <a:buNone/>
            </a:pPr>
            <a:r>
              <a:rPr lang="en-GB" dirty="0"/>
              <a:t>‘No decision about me, without me’</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E065AA-8417-42B6-93BE-0215F7A21DC9}" type="slidenum">
              <a:rPr lang="en-GB" smtClean="0">
                <a:solidFill>
                  <a:prstClr val="black">
                    <a:tint val="75000"/>
                  </a:prstClr>
                </a:solidFill>
              </a:rPr>
              <a:pPr/>
              <a:t>9</a:t>
            </a:fld>
            <a:endParaRPr lang="en-GB">
              <a:solidFill>
                <a:prstClr val="black">
                  <a:tint val="75000"/>
                </a:prstClr>
              </a:solidFill>
            </a:endParaRPr>
          </a:p>
        </p:txBody>
      </p:sp>
      <p:pic>
        <p:nvPicPr>
          <p:cNvPr id="7" name="Picture 6"/>
          <p:cNvPicPr>
            <a:picLocks noChangeAspect="1"/>
          </p:cNvPicPr>
          <p:nvPr/>
        </p:nvPicPr>
        <p:blipFill>
          <a:blip r:embed="rId3"/>
          <a:stretch>
            <a:fillRect/>
          </a:stretch>
        </p:blipFill>
        <p:spPr>
          <a:xfrm>
            <a:off x="6553200" y="4967933"/>
            <a:ext cx="2843808" cy="1890067"/>
          </a:xfrm>
          <a:prstGeom prst="rect">
            <a:avLst/>
          </a:prstGeom>
        </p:spPr>
      </p:pic>
      <p:pic>
        <p:nvPicPr>
          <p:cNvPr id="9" name="Picture 8"/>
          <p:cNvPicPr>
            <a:picLocks noChangeAspect="1"/>
          </p:cNvPicPr>
          <p:nvPr/>
        </p:nvPicPr>
        <p:blipFill>
          <a:blip/>
          <a:stretch>
            <a:fillRect/>
          </a:stretch>
        </p:blipFill>
        <p:spPr>
          <a:xfrm>
            <a:off x="9612560" y="251366"/>
            <a:ext cx="2581280" cy="2258619"/>
          </a:xfrm>
          <a:prstGeom prst="rect">
            <a:avLst/>
          </a:prstGeom>
        </p:spPr>
      </p:pic>
    </p:spTree>
    <p:extLst>
      <p:ext uri="{BB962C8B-B14F-4D97-AF65-F5344CB8AC3E}">
        <p14:creationId xmlns:p14="http://schemas.microsoft.com/office/powerpoint/2010/main" val="256380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2073</Words>
  <Application>Microsoft Office PowerPoint</Application>
  <PresentationFormat>On-screen Show (4:3)</PresentationFormat>
  <Paragraphs>200</Paragraphs>
  <Slides>20</Slides>
  <Notes>15</Notes>
  <HiddenSlides>3</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Aptos</vt:lpstr>
      <vt:lpstr>Arial</vt:lpstr>
      <vt:lpstr>Arial Rounded MT Bold</vt:lpstr>
      <vt:lpstr>Calibri</vt:lpstr>
      <vt:lpstr>Lucida Bright</vt:lpstr>
      <vt:lpstr>Symbol</vt:lpstr>
      <vt:lpstr>Times New Roman</vt:lpstr>
      <vt:lpstr>Office Theme</vt:lpstr>
      <vt:lpstr>Custom Design</vt:lpstr>
      <vt:lpstr>Mental Capacity Act Workshop </vt:lpstr>
      <vt:lpstr>Legislation that protects vulnerable adults: </vt:lpstr>
      <vt:lpstr>Concordance, Capacity &amp; Consent</vt:lpstr>
      <vt:lpstr>PowerPoint Presentation</vt:lpstr>
      <vt:lpstr>Five Principles of the MCA </vt:lpstr>
      <vt:lpstr>Mental Capacity Act (2005)</vt:lpstr>
      <vt:lpstr>What does ‘Best Interests’ mean?</vt:lpstr>
      <vt:lpstr>Decision maker</vt:lpstr>
      <vt:lpstr>Concordance.</vt:lpstr>
      <vt:lpstr>PowerPoint Presentation</vt:lpstr>
      <vt:lpstr>PowerPoint Presentation</vt:lpstr>
      <vt:lpstr>It’s the patient’s right to live like this! Isn’t it?</vt:lpstr>
      <vt:lpstr>THINK!!</vt:lpstr>
      <vt:lpstr>MCA In the Community Video</vt:lpstr>
      <vt:lpstr>How to complete the assessment?</vt:lpstr>
      <vt:lpstr>Mental capacity Act (2005) Capacity Assessment</vt:lpstr>
      <vt:lpstr>Completing the assessment</vt:lpstr>
      <vt:lpstr>Contact details:</vt:lpstr>
      <vt:lpstr>References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Guru Bhapinder</dc:creator>
  <cp:lastModifiedBy>Guru Bhapinder</cp:lastModifiedBy>
  <cp:revision>1</cp:revision>
  <dcterms:modified xsi:type="dcterms:W3CDTF">2025-01-22T14:18:33Z</dcterms:modified>
</cp:coreProperties>
</file>