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321" r:id="rId7"/>
    <p:sldId id="348" r:id="rId8"/>
    <p:sldId id="322" r:id="rId9"/>
    <p:sldId id="323" r:id="rId10"/>
    <p:sldId id="326" r:id="rId11"/>
    <p:sldId id="324" r:id="rId12"/>
    <p:sldId id="325" r:id="rId13"/>
    <p:sldId id="335" r:id="rId14"/>
    <p:sldId id="332" r:id="rId15"/>
    <p:sldId id="337" r:id="rId16"/>
    <p:sldId id="336" r:id="rId17"/>
    <p:sldId id="344" r:id="rId18"/>
    <p:sldId id="345" r:id="rId19"/>
    <p:sldId id="346" r:id="rId20"/>
    <p:sldId id="331" r:id="rId21"/>
    <p:sldId id="333" r:id="rId22"/>
    <p:sldId id="334" r:id="rId23"/>
    <p:sldId id="338" r:id="rId24"/>
    <p:sldId id="339" r:id="rId25"/>
    <p:sldId id="327" r:id="rId26"/>
    <p:sldId id="341" r:id="rId27"/>
    <p:sldId id="317" r:id="rId28"/>
    <p:sldId id="342" r:id="rId29"/>
    <p:sldId id="34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E9667-474F-E33C-FE63-2306343A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EAB87-2102-4DAB-AFAB-F11C7302484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4B8D7-BDF2-EB7B-1F4E-ED8F74F9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875EE-3110-9F93-6D79-B9E5B00D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7B962-B18E-4F9E-B27B-995F99889B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71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0F69D-74E7-4E5E-015C-48426E12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AFFD2-ECAE-464D-9BF7-0AEF673780DC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36709-DE0E-9B57-B3C5-61B4197C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CE652-3998-3FB2-8CCE-736B967D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776E-554D-4972-AD88-AD73C3547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11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C6DE-F06B-798B-FEF6-E3CC39B9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FF27E-B16C-4C14-9C44-727A982C9BB0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531A2-EA18-9FBD-1B71-D1C57817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D4AD9-5C9A-4E39-A26C-2B98F928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7BDF8-7F33-4FD4-A4E2-A691DCC1C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327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0B7A9-DC7D-2C81-5881-07C7DAC6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3B96597-3951-4643-90DB-43158F041FC6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F9BE5-97B3-CC18-5A71-2192A196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033E2-FD05-5C9A-D2BF-614F5813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E0462-9A2E-44BD-9F2E-A05E49E99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951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AA13B-0E10-D3DB-190A-FA6FE164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86427AB-06A4-423A-B9AF-41E69E4018DA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F3161-EFC7-F7AF-6630-A48ABB2E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4A3AF-2C12-E993-985B-74BF31C4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E9582-1688-4710-B499-C2F6F1B5BC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1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D67D1-2212-41D5-52F7-4FC6977D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CD98B5-4985-497F-834B-25AA3C440E43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A52E7-3D5E-F3F4-666A-BD136A07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C2740-D5FD-D247-7FB4-F6697264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C3C99-CC45-4F63-B997-38DAB2214C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673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1D6D0E-A6C0-BF56-E9E5-FF946FD2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908B7A7-510C-49EF-AA2C-C06CA1E42DDA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2F8085-53E8-2053-05D1-E478C992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082B86-4E03-BDE9-1DF9-D9C85A65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4A5F7-6C47-495F-AEE8-E578A4CEF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04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88720F-9890-4B2F-B816-65777D43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6E8F209-30EC-4E44-A40C-DF9850ABBC1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4C739E-FC78-0382-A918-3AED93EE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2587D1-7F49-7151-9526-68F9170B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7270E-1F41-4D98-B684-97B62A18A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998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52682-7553-E802-09BF-B30461DEA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ABCD11-4E89-48E5-A01D-9FA35521BAE2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A74184-F586-6F34-B01C-845BD9CDC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B635A1-B9CE-A18A-BB4A-79447C56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113E8-EDA8-4615-8ACB-306287AA3D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970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AF2BC4-D2DC-1DD3-3705-07C59560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152C48-63BE-43E2-A245-B06762E4D8CA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449703-F997-AEDD-7C8C-89F3A1FC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09603E-28B2-9969-58E3-A556875D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03DE8-23DB-4F59-AAE9-51126C9BE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044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E608FB-8854-761A-B6E0-6C4DA88D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478286C-7DA4-4D29-93F9-2540AB5FA47C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969C89-D3C2-6065-E8BC-B5F83CA81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130A34-329E-460F-F8A5-CA31C580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B66F9-7B20-4335-9646-37AEFEF44F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70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7AEC7-5230-11A6-FD54-4121E7D6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478F6-E354-4DE2-AED1-EF528A2FC2A7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2BF0D-3ED2-5577-283A-2F2C5C3A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5496-44F7-A29D-342F-3E47A34F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54C9-824E-4C9E-8654-7C685633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065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25E012-EDE2-A363-1C8B-C2CF78CD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5A95D8D-0EEB-4A6E-B77B-42065126F69D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39D8A9-8369-3642-2972-A1D78236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8A8D88-8B0A-D741-8561-1EC99D64B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82C7D-FEB1-4FA4-8E82-5B22C2327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715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E056E-5D3D-7F56-EB96-D1B049C58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490F820-5AFA-493C-B257-7D9A382B3F0D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F288C-1E61-1B5F-2335-EEFDC8C9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ED7D0-F815-633B-4E8E-C07FE33E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33ED5-9A57-47BE-AFF5-990F339863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445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7F298-48DF-8979-CD71-44172C76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4BF4DCE-612C-4AD7-89C7-C6E820493429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32002-65A6-F60C-6C73-6193E074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8D69-D552-491C-D987-74DD61C6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A7F57-017F-4F2D-98A7-497377C614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02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59824-23DF-2A2C-B350-69F3D05C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385A960-B575-418C-AD1C-E0D2B0F0A27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96873-E4EB-BD63-EBBE-1D00F01E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C625C-0CFE-EB61-F769-55724858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33057-3467-4473-BE43-17FB036A2E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380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EF3C3-ED5D-96B5-DA8B-C13714A9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919F54-4596-4E29-A248-8D44DCA7D78B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43557-BEC1-964F-9312-C16DEBB3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FCC8-4FAB-ED6F-0D4C-4AA717B4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2122A-4CEA-4D00-B0EF-B45C2B38EA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265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9267C-B161-B330-EB5B-F4FC8C69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D0CD83-A66A-4D1C-9010-FC1C4734C09F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0A619-D012-A2A6-9A49-4E8F9AF9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72115-6D37-D9AF-901E-F80C9DA3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283CC-5E5F-4CBF-9C08-3E56E65AB9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5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0860C4-F844-AF8D-446B-84A15D05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DEB948E-4FE5-4218-990E-9969F028E6BA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FF57B5-6A3D-1789-3623-9A2FC75FC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1FDF24-86C8-9A07-8F9E-DC87D690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544B-DFF5-4B02-AE7B-48D3A802A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081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57EF36-4855-BA04-39FD-B2CB25B6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C57A5FC-92F3-4827-9815-4D587B1EA990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5753853-BACB-AA1A-6280-F39A1592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B0B671-3239-F945-677F-1F0E9D96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8D480-AA76-44D1-A451-7F4A19994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896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F0ED5BF-5C53-B6BC-5AC5-04FE64E5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766B037-C1B9-4625-814C-451D319AFF22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1D33A2-EBC3-4314-828D-B4667F3C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E51846-178B-2693-C7B6-05A2E331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1287-E086-420B-BBD3-707103A493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925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1E4CCA-68E7-3D6A-F8F7-0FDC80C7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804E69F-ED47-40DA-A698-BD9BFBD9030A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4D4883E-3086-DBF4-7455-99CF7CFD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7B4576-F4A8-B722-A76A-3BC1FE9F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9C34-30BD-4DD3-883C-E537C177A3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64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2139D-02B7-0A40-A183-11526DEC6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72271-AB79-4AB8-926D-4D14D5C1EACA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6FE3E-244E-2A08-0011-C5773D1A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DAFCA-238C-CD08-3E96-28C41AA9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C7B62-A790-41B0-BADB-A76C43FCF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035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EAA62B-6D52-44F9-44EA-D2EB1B03D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9C214A7-7094-4AE8-9BA9-B05D73D12C45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5369E8-1605-3E51-824E-AB249FA4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20BF26-44A4-1F50-6321-5977DFEA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4F7AC-7303-4AAB-89AE-B3AD93A79D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506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87C203-6AE1-1633-5A03-B007F102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AF2DEC5-5F66-44D3-980C-9748CEEE9D42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C7F669-0EE1-0344-15BD-6C8A8E2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1BD871-2374-11E3-B977-F0E0382E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10AEA-1785-4E00-882F-0F6D9D9730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377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90BFA-C3E4-FA20-77E0-3EE158DB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D0BA1A2-99E6-4BEF-A06F-0E0EFF060421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B6FF8-CDAE-81C5-BE72-4DB0B40E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7A65-D128-62E8-47EA-46E18CDE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2763B-DF41-4D92-A9B8-4E5CD85D28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0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B8F8F-B91C-DCE3-16AC-6A6743B8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91CB5E-042D-42E5-BF78-C8EE1ACF6473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E4D2-C7AA-3263-138B-1EDC616D6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6D25-8319-EBA9-568C-FA4589B0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3F92A-24E4-4948-BC46-B0C032D5F6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211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9AA1-8CC8-F22D-5963-8BC3623C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A3C95A9-FB19-4C49-B791-F86DFFC63CD3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99DFD-C5F1-332B-7F13-98AE477F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48B06-026D-2D24-4793-359CC0A4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5FED2-05FE-4679-BC1F-8B15261CEF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32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1A4E4-1E1E-AAD4-265F-EC036C0E4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5B822C-49B7-4A2D-AD72-FE88153C31BD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67AEF-3097-657C-29CA-FE89DE2F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6C1EB-594B-CB67-D45B-D97682DD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AC914-596F-4BDA-B73F-8B5D0A112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168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B4247-0B4F-AE4E-591C-8C1937D0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4531C42-64BD-49EE-B8C5-FB39C9980468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1BC4F-2572-E8B7-07D2-2F21CCEA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45392-D55F-50DF-7BAF-4BD43A21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6D2A0-6716-4E96-8BC3-B82FA0649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276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493445-0B94-DEDB-9236-751F9F8F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A4CC3BD-4D1C-416F-B771-A098D4DF327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ADDADA-522F-CB0A-6735-813A9FD2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3CC7E5-C544-EB59-FA0A-E6D5B69A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7D5E2-C79D-4C16-BF51-287028A5C6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243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CE87BE-AE9F-C243-E957-E77A4A52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86715A4-36B1-4B04-9024-9A1F1936468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E72B79-0F23-B860-6411-BC43223D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1EB198-F4C4-C930-A534-8B659433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FA26-8A68-4DFE-B5C7-B0DF17583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541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E6BD28-4A7B-C4E6-5C21-95910D70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2E3AF8E-172A-4779-91EB-1A35FE5841EC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0A349F-211D-0134-39D8-96703D29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C0972C-2985-A763-0085-8444B889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7536-4700-4EFF-A5F0-AB78DBE12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20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8276E2-7EDA-2DE8-2E05-9119DD7DA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CBA6C-32A1-49D7-927C-0F18B19BFFC9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4FB791-5C54-D447-8271-8D9C00B8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11CBF8-9BCD-9D83-D1EC-7D3021714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277BE-59EA-4131-AEC1-2019F491F1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616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B289FA3-D607-A1AC-B0CC-5821BEEB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4AF6869-A2EE-4319-9553-9133D50CBB2F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9ED8929-6A11-5476-1FE4-41667236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91DAED-8468-A5FC-B9A0-B15240CE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3F460-89A5-4C3B-84EC-7FEF8B12A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60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18AE16-6C68-01B6-678D-EBFB727C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54DC8F-ED3E-469D-80DF-47B034619FF8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F35EAE-79E1-5CE6-D871-AEA25CBBC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7E9841-177E-EBD3-8DA4-8A72FF43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CE4B-294C-4E3B-8EA3-F17703A89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801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D2C92F-AE86-6627-A9CD-520C290D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0277EF-52D3-4090-9E22-50E255156C8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53550A-67B5-C015-CD12-5EA0FEFE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83D6A4-B39D-5047-7100-C369150E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DF6BE-D2C3-4B2A-8EC9-A0E5813EE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174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09447-4380-1183-BDDB-F88E2F88A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C75749-2CDC-4922-9DAB-C6C50FCDF4BB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20272-00AA-B50A-E7E3-063427AD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C1A4B-78AA-3D37-9185-8BE36246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6245D-A8CB-474B-88B3-61C0F8E93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378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B571C-050C-30BE-0ED0-9D523D22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57EA402-21AC-47BC-A03A-E008355E45C8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5B5A7-21C5-EA98-59B6-411537CBE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ED0E6-ADF2-1E05-2086-DB2BD5BD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14ED3-2462-49B4-9D9E-AC68839E4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989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33990-763F-B686-758E-B30F2026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C300D0-8098-49A8-8DEF-EDB64668BA4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2D958-F84B-A7CF-643F-9EC58FCF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6F0FB-E804-582C-6FC3-84905E96F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A61D2-4CEC-4632-839A-7AF0B8A683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131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7A283-F69A-C72D-FECB-6B3A948E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00C9EC-A409-4153-B547-B62D63BAE61B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10DA5-FC9E-7860-9EB5-1D072B9F0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BA016-FED1-A1C9-4F4E-E2D7F899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D62D3-1FCD-413F-B3F6-682F77CB4A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391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8F0E1-C08C-8EA7-8033-2039A766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AEF77C9-5E92-492C-A106-49940396F41B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81302-A781-421A-8635-433707BC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AF84-747F-CAC9-520D-99B1AE9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9BB23-FAE3-426E-91CA-E7EF15EA9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381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8192FD-587B-D344-AFF6-61503AC4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2C8B69D-0E48-447A-932E-279584179FE1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33615A-8558-E2D3-4DAF-53A5A27B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68BACF-CF44-1351-A566-58B05C56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B158-290D-4335-9463-72BCB8BF0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076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9361A3-1B7E-9455-F842-A7DAAC83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82E0842-76B9-4031-BADF-5A723D3C76D0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945676-3816-7DBF-C022-2B363ADD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3EDCA1-D0F7-8C21-EBE6-B7EDB84F3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85129-92A7-4889-A200-F1D46D1AD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15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B6D0E8-3C1E-BEA5-3EC5-371CD23EA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4AA57-3A79-4877-B57F-E743ABC2831D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2B6DF-45A3-B003-BFCE-7E9CF8EE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338CCE-03FA-F894-4C6A-5874E8B9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63722-EEF8-457A-A72A-D5494255D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95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746918-BA88-231B-49A8-0988C7BAE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9FCBB66-15B3-4F74-8AB0-AB21EA471AC2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702AB9-52C0-F9BC-5BA7-5B6A8EF46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2A4168-E357-E9EF-1943-2963D7FF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6BA05-CF0E-429B-A6BB-70D90DEF1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679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7BF051-3237-1341-E543-BDD81D29F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A4C59DC-9EBB-4A4C-BD95-43D939622FF9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F0CC3DD-AAE7-2120-901B-D0A59E87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E6D811-7B47-7E70-D2DE-0C69A4F7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8649F-69F4-42A2-ADFA-CBD87AAF83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3122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49D05E-83F7-CA77-EA52-C40E48C8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A5D34DF-30C8-4361-8E23-692E1CC59828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898D04-C114-0E6E-C7A9-4BF51C40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4060B0-5E79-56B2-D556-3116EDFD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67938-1A03-4406-B694-77A1E80D2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692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B6DB51-8E80-7001-8651-6F55592B6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23B3354-5C2E-41B9-BA22-F7899ED35ECC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03A297-94C5-C7DE-7772-2EBBF04A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3E066C-56C8-20A7-BDA6-DAC30226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A079-D0B1-4944-B84D-1D88C5C33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341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111F0-8832-B094-C06C-C8FA89C9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AC742D0-164D-445C-926E-E98F252E69D5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1D7DE-8BB4-B06E-C5E4-3DB143C4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6BC5E-FBE4-C80C-C97B-79AE2448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DEE6D-30D0-4959-A51D-CB2E6526F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511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3864-D29D-1DF8-447E-1D7D6F4A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28CB99E-0612-4EC0-84B8-2C099D401F0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EAA91-CE75-C3BD-4C36-9FB9A37D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F5BF-BFC1-04A2-56AF-F945C187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F8112-5261-401D-9A3E-0F2CEF36D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58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4298-0D39-2DE0-F12E-8E502743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68AAD0-320D-4E7A-928E-8A1C1EE88988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B1DEC-C78C-9A1C-1911-4E4C3465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F6F87-59D4-8CBE-C517-6486FC23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A84A9-2B58-4E88-A1BF-9A3DDF7173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317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E52A3-BEAD-0993-1630-95A07C1A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4796CE5-1BB3-4526-A643-7C0517BA275D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9F26-BB2B-36E0-A4A4-994354D8C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84283-55E2-3D23-759D-B5B413C6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1DDC5-E523-4781-B615-478423154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283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DD066-EFA9-6BE8-BCDF-5953D2E0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DAD78D5-8F0E-40D2-82DF-B9E6EEB4BE0A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48C01-6C41-8E99-6CAF-A166E70B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2A27-9D05-8D3B-BD5E-C3F55FED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632B-66DB-4524-9CF9-35CA382ED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377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A75A27-D1B6-7E0F-BFC0-32B5E69D1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23D6F82-76E7-4041-B33E-9EDE471A263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CC2390-58FF-46B1-1499-8E4A4A5A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0E76A5-11F6-DBAC-D5D5-7CCB7876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06F8-77A4-4817-9F94-C117417CC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7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2FC8DB-5134-2883-E207-1FEF060F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69668-577B-4C41-ADDF-4E7C1E9B2236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4708DA-90CC-1054-852C-A4AD010E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48029C-E639-8AF9-E816-9981F7BAF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29A18-FFFE-4F4F-B302-DFB9AC5A21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844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E012205-A4B3-45C8-CFC1-AE1056F6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3D6009-F52B-409A-BDEA-8A2D3DA22E79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D45817-40E7-9B8F-2557-7A9CD638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7668C6-B480-FEA9-1760-18AAA4C3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EDDF5-9FE7-435E-9940-BA4265E92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17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FEE0AE-0154-1F4F-515C-1E4A8CDB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85F8BB-7EF6-4127-BF08-E172034A49EC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2431FF-6A4D-D96A-7DD7-9E93003D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B53FE2-1819-DAA4-D45D-5775E385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B1563-6176-4320-8E96-00243E02F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145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5C3902-0B05-098A-6FE9-EC21AC64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2049D9-A880-4188-B7BF-F23F48BBCB99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C25EFFD-7F69-72D1-822C-34515410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19250D-CF24-C9A8-3668-1C685251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5F600-A941-4518-B211-84FB7ACE4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221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64F256-D45E-2A21-B75C-3A1E7CA5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AE8D35-1DFB-478A-BC96-B7EB8520E4A3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DDFFFE-3B13-61A4-0AB2-456BBCA2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CA905A-FFDB-2FBE-7620-98D27E1B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821D6-3E7C-4A92-806D-2FB3D92DA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692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EA0BBC-7EAE-08F0-995D-301883E3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B778EE9-CCDD-4E69-BEC4-A03938ADE539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D71FC6-23A1-6793-C689-3B976728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945E9D-B602-8076-3E1F-06C7C350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251BF-633D-43A3-8D45-88F0F56BA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782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CFDB6-B26A-7105-CBE8-0FD222C4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3B10C4-2150-41EE-9FA1-7A6F88F53B71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F3CB9-06BB-7923-3D62-4C1697AC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E514A-C9E7-CA6E-6901-E50E7220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43440-C2E5-45A2-B344-5AE135AAE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388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9FAFC-664D-C636-1C0C-0AA9468B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5D72E2E-55E9-4766-8072-8DC1CE3EBE1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DDEAD-FBB2-B9BC-13E6-809F0C03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9D2C-FADC-4124-BBD7-0C35BC23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22957-3EB7-4695-99D2-ACDFFDB4C8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10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91CFE67-C458-70DF-8199-ECE519DF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9FC64-9813-41DE-AA95-A94C842A205A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481FA4-5F9B-67B1-A5FC-B0019166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821BEB-AE9A-056D-608E-267EAE3A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C4121-9B86-4492-8C6E-A7E1988201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10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048284-5423-9796-7FDF-FF3F7688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53921-A84A-4740-8B56-7261490852AE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DC0EB1-D365-D540-5910-647609622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CD3857-E0F8-CBE0-03F5-A2BED758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025AF-7C09-41B9-90E9-CE74B1A2D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66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F45845-64BA-C172-2AA2-0BCDB43D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3ACD-1695-4672-984D-851007EF8D38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C1CBAE-4988-714B-6270-E21CA198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10B8BE-E942-8419-7195-7A14E3F32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935B-D574-44D1-9D0B-651E5A0BB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42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06A0603-F3EA-7DD4-E9C9-5D26F859F4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497D27-32CF-F92A-4B56-476E4AD3B2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026AB-E697-D35D-2EB3-72BFD0029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3AEAB274-6017-4D1A-91CA-2F850CF4C1F7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A9BB4-856D-73E0-5BE6-6F9C4FCE8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AE4F-9CF3-FF49-D0E7-4B2D4B8B0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03DFA37-B3AB-4442-8C7A-696B21260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3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84F3021-BAEF-7263-2F5B-2FE6A13111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BD1D52E-21A2-A4FD-5D93-D039B420DC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68263-63BB-0016-876B-B1E147BEE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B3E3219B-B015-4F02-8BDB-C1515C33DB38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1C65C-464A-550F-878A-2F4C5E9BF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19C3-48D2-936A-3A00-ED9FEF72E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326817-5D7C-4F58-8541-138CB43EB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A006DE6-027C-5511-3556-EE427039B6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65E28BAF-85AE-099B-F6FB-3CFF9090C3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5EE1D-79AC-0C30-AB83-F0EF2C6E9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03AC2745-92F2-4B8E-8F51-EBF47D5F1674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D4B19-75DE-1DA3-CE86-9A945BA89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40B26-D60F-9AD9-6D51-C333BFD02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9E261EA-249C-499A-99A6-CC52607D15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21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C0A4F671-3251-60BC-F3B9-0913A4BD4E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FBDC6EA8-C77D-F9D7-0FF6-1BF50E3FFF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0A8ED-6BAD-A864-A577-855F93775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C1FF606B-89FC-4B06-B2B5-7D91B672C541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DF514-6881-8D7E-775D-1017D2EDB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ECC52-1DC2-3CBF-F6A9-5C2C871D2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667723-A486-4BAF-8328-6639698C5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22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EDC0BC6E-C84F-7725-8AF5-AC9117030A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A0AD6F77-6310-1AE2-AEEA-8998E701D8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D5A1-5E20-0209-5D25-C0FF7AAF5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45A64664-FFBB-42DC-9411-00DC3F672F8F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CC0B2-0080-6663-ABF7-EBA7E8CA9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D9B29-EF04-4E14-E80F-C2502DF0C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8F23EEA-A859-433E-AF29-050E5CD73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02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52FC6F5D-05F3-2D6A-ADB3-B25191672C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76BB447C-D222-ECF5-D9B3-852B908D6F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436D3-8AE3-C131-F041-434531281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EBE0BBEC-95E5-444A-8619-4DEB8E797719}" type="datetimeFigureOut">
              <a:rPr lang="en-US" altLang="en-US"/>
              <a:pPr>
                <a:defRPr/>
              </a:pPr>
              <a:t>3/11/2025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B57DF-4549-1637-234D-E296ABF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36782-2649-41F8-716B-8F9D5AA96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7BE382-68A1-4433-B0ED-A8E09141D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3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477F9F32-1BA4-5F06-C2E7-A7D20B0B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LYMPHOEDEMA MANAGEMENT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86977FD8-B871-971E-632D-603D7FD6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therapy</a:t>
            </a:r>
          </a:p>
        </p:txBody>
      </p:sp>
      <p:pic>
        <p:nvPicPr>
          <p:cNvPr id="107523" name="Picture 2">
            <a:extLst>
              <a:ext uri="{FF2B5EF4-FFF2-40B4-BE49-F238E27FC236}">
                <a16:creationId xmlns:a16="http://schemas.microsoft.com/office/drawing/2014/main" id="{C183A05C-7F03-8913-9D73-1F35DB2E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6" y="2093914"/>
            <a:ext cx="24812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4" name="Picture 3">
            <a:extLst>
              <a:ext uri="{FF2B5EF4-FFF2-40B4-BE49-F238E27FC236}">
                <a16:creationId xmlns:a16="http://schemas.microsoft.com/office/drawing/2014/main" id="{A90D759D-D4B9-5129-05D3-053FF8DD0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068889"/>
            <a:ext cx="2852738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5" name="Picture 4">
            <a:extLst>
              <a:ext uri="{FF2B5EF4-FFF2-40B4-BE49-F238E27FC236}">
                <a16:creationId xmlns:a16="http://schemas.microsoft.com/office/drawing/2014/main" id="{6ADE5FB5-E0D8-261E-31B0-8B3143B9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4" y="1725614"/>
            <a:ext cx="2505075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6" name="Picture 5">
            <a:extLst>
              <a:ext uri="{FF2B5EF4-FFF2-40B4-BE49-F238E27FC236}">
                <a16:creationId xmlns:a16="http://schemas.microsoft.com/office/drawing/2014/main" id="{0CD94038-260A-B502-7B9C-DDC55EA3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2422526"/>
            <a:ext cx="22733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A76E10B3-FB06-D1F1-B786-82AE5697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therapy</a:t>
            </a:r>
          </a:p>
        </p:txBody>
      </p:sp>
      <p:sp>
        <p:nvSpPr>
          <p:cNvPr id="108547" name="TextBox 5">
            <a:extLst>
              <a:ext uri="{FF2B5EF4-FFF2-40B4-BE49-F238E27FC236}">
                <a16:creationId xmlns:a16="http://schemas.microsoft.com/office/drawing/2014/main" id="{0E670567-312E-0938-AD04-B2CAF4012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548" name="Picture 8" descr="Image result for lymphoedema compression ARM SLEEVES HARMONY">
            <a:extLst>
              <a:ext uri="{FF2B5EF4-FFF2-40B4-BE49-F238E27FC236}">
                <a16:creationId xmlns:a16="http://schemas.microsoft.com/office/drawing/2014/main" id="{9D160C74-E9A7-D8C0-A4FA-7E87845733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3697288"/>
            <a:ext cx="1670050" cy="1670050"/>
          </a:xfrm>
          <a:noFill/>
        </p:spPr>
      </p:pic>
      <p:pic>
        <p:nvPicPr>
          <p:cNvPr id="108549" name="Picture 6" descr="Image result for lymphoedema compression ARM SLEEVES HARMONY">
            <a:extLst>
              <a:ext uri="{FF2B5EF4-FFF2-40B4-BE49-F238E27FC236}">
                <a16:creationId xmlns:a16="http://schemas.microsoft.com/office/drawing/2014/main" id="{FB503594-8B30-2948-0C0E-020A5DF4F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2119314"/>
            <a:ext cx="2286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10" descr="http://i.tfcdn.com/img2/bnFJh0wAY5r8r8kkIzUxpyQjPjEvJT4pNbG0pJIho6SkwEpfPzW5Qi8zNzE9tVg3MTexKj9PLzk_Vx8iou-pb2SYkmKYHBic4umjl1WQDgA*/fvUG-v8A.B">
            <a:extLst>
              <a:ext uri="{FF2B5EF4-FFF2-40B4-BE49-F238E27FC236}">
                <a16:creationId xmlns:a16="http://schemas.microsoft.com/office/drawing/2014/main" id="{D8C37C1B-1C4F-4F70-A636-ECAEA4BCD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r="14326"/>
          <a:stretch>
            <a:fillRect/>
          </a:stretch>
        </p:blipFill>
        <p:spPr bwMode="auto">
          <a:xfrm>
            <a:off x="7011989" y="1876425"/>
            <a:ext cx="150653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5">
            <a:extLst>
              <a:ext uri="{FF2B5EF4-FFF2-40B4-BE49-F238E27FC236}">
                <a16:creationId xmlns:a16="http://schemas.microsoft.com/office/drawing/2014/main" id="{1D61930F-24E6-267A-B145-1CC0DA1F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4" y="3979864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3369C64D-9D6C-D8EA-B971-3E3A3783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Hosiery</a:t>
            </a:r>
            <a:b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 </a:t>
            </a:r>
          </a:p>
        </p:txBody>
      </p:sp>
      <p:sp>
        <p:nvSpPr>
          <p:cNvPr id="109571" name="TextBox 5">
            <a:extLst>
              <a:ext uri="{FF2B5EF4-FFF2-40B4-BE49-F238E27FC236}">
                <a16:creationId xmlns:a16="http://schemas.microsoft.com/office/drawing/2014/main" id="{2BD3159F-91B6-9DE4-1387-E331C0F94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572" name="Picture 4">
            <a:extLst>
              <a:ext uri="{FF2B5EF4-FFF2-40B4-BE49-F238E27FC236}">
                <a16:creationId xmlns:a16="http://schemas.microsoft.com/office/drawing/2014/main" id="{CA7E9B8F-0339-2E6E-0BCF-92A3BC71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1852613"/>
            <a:ext cx="6094413" cy="387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B56C6212-DBA7-1840-9ABE-C21BF2936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Hosiery </a:t>
            </a:r>
            <a:b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</a:p>
        </p:txBody>
      </p:sp>
      <p:sp>
        <p:nvSpPr>
          <p:cNvPr id="110595" name="TextBox 5">
            <a:extLst>
              <a:ext uri="{FF2B5EF4-FFF2-40B4-BE49-F238E27FC236}">
                <a16:creationId xmlns:a16="http://schemas.microsoft.com/office/drawing/2014/main" id="{DA33012F-515B-2E3D-E759-BD957468C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6" name="Picture 2">
            <a:extLst>
              <a:ext uri="{FF2B5EF4-FFF2-40B4-BE49-F238E27FC236}">
                <a16:creationId xmlns:a16="http://schemas.microsoft.com/office/drawing/2014/main" id="{B5313F3F-EFF2-212A-61C5-E5C1BA53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2097089"/>
            <a:ext cx="87661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58EAD18-BE14-3E69-0595-3B79E092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Hosiery </a:t>
            </a:r>
          </a:p>
        </p:txBody>
      </p:sp>
      <p:sp>
        <p:nvSpPr>
          <p:cNvPr id="111619" name="TextBox 5">
            <a:extLst>
              <a:ext uri="{FF2B5EF4-FFF2-40B4-BE49-F238E27FC236}">
                <a16:creationId xmlns:a16="http://schemas.microsoft.com/office/drawing/2014/main" id="{0242CE07-6D8E-1227-7F1F-EB332B89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620" name="Picture 2">
            <a:extLst>
              <a:ext uri="{FF2B5EF4-FFF2-40B4-BE49-F238E27FC236}">
                <a16:creationId xmlns:a16="http://schemas.microsoft.com/office/drawing/2014/main" id="{B6E37602-2BC2-3B6B-1B4D-A1FBB058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2058988"/>
            <a:ext cx="1935162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1" name="Picture 3">
            <a:extLst>
              <a:ext uri="{FF2B5EF4-FFF2-40B4-BE49-F238E27FC236}">
                <a16:creationId xmlns:a16="http://schemas.microsoft.com/office/drawing/2014/main" id="{B01A5B17-D09F-DE75-E55E-4A6AE2A0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8988"/>
            <a:ext cx="41529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D4ED6FAE-2AAA-833D-618C-66FB7064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Manual/Simple Lymphatic drainage</a:t>
            </a:r>
          </a:p>
        </p:txBody>
      </p:sp>
      <p:graphicFrame>
        <p:nvGraphicFramePr>
          <p:cNvPr id="112643" name="Object 2">
            <a:extLst>
              <a:ext uri="{FF2B5EF4-FFF2-40B4-BE49-F238E27FC236}">
                <a16:creationId xmlns:a16="http://schemas.microsoft.com/office/drawing/2014/main" id="{E40152FB-37D9-DFCB-E6C0-424F67D91AE7}"/>
              </a:ext>
            </a:extLst>
          </p:cNvPr>
          <p:cNvGraphicFramePr>
            <a:graphicFrameLocks/>
          </p:cNvGraphicFramePr>
          <p:nvPr/>
        </p:nvGraphicFramePr>
        <p:xfrm>
          <a:off x="1646238" y="647700"/>
          <a:ext cx="20621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3" imgW="3657600" imgH="1682794" progId="MS_ClipArt_Gallery.2">
                  <p:embed/>
                </p:oleObj>
              </mc:Choice>
              <mc:Fallback>
                <p:oleObj name="ClipArt" r:id="rId3" imgW="3657600" imgH="1682794" progId="MS_ClipArt_Gallery.2">
                  <p:embed/>
                  <p:pic>
                    <p:nvPicPr>
                      <p:cNvPr id="112643" name="Object 2">
                        <a:extLst>
                          <a:ext uri="{FF2B5EF4-FFF2-40B4-BE49-F238E27FC236}">
                            <a16:creationId xmlns:a16="http://schemas.microsoft.com/office/drawing/2014/main" id="{E40152FB-37D9-DFCB-E6C0-424F67D91AE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647700"/>
                        <a:ext cx="206216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44" name="Picture 8" descr="Image result for simple lymphatic drainage self massage DIAGRAMS">
            <a:extLst>
              <a:ext uri="{FF2B5EF4-FFF2-40B4-BE49-F238E27FC236}">
                <a16:creationId xmlns:a16="http://schemas.microsoft.com/office/drawing/2014/main" id="{3B6DDAB6-057F-DE9C-5D0B-71FB864E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937126"/>
            <a:ext cx="277018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2" descr="Image result for simple lymphatic drainage self massage">
            <a:extLst>
              <a:ext uri="{FF2B5EF4-FFF2-40B4-BE49-F238E27FC236}">
                <a16:creationId xmlns:a16="http://schemas.microsoft.com/office/drawing/2014/main" id="{62F1DF52-D3E0-2FAC-E6FC-19BE1F06A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584325"/>
            <a:ext cx="34290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4" descr="Image result for simple lymphatic drainage self massage">
            <a:extLst>
              <a:ext uri="{FF2B5EF4-FFF2-40B4-BE49-F238E27FC236}">
                <a16:creationId xmlns:a16="http://schemas.microsoft.com/office/drawing/2014/main" id="{878CE03E-47B2-0343-9617-A75B70ED0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664" y="4708525"/>
            <a:ext cx="1862137" cy="1955800"/>
          </a:xfrm>
          <a:noFill/>
        </p:spPr>
      </p:pic>
      <p:pic>
        <p:nvPicPr>
          <p:cNvPr id="112647" name="Picture 11" descr="Massage loop | Motion graphics inspiration, Animation, Animation design">
            <a:extLst>
              <a:ext uri="{FF2B5EF4-FFF2-40B4-BE49-F238E27FC236}">
                <a16:creationId xmlns:a16="http://schemas.microsoft.com/office/drawing/2014/main" id="{0F55D1A5-1154-7039-9BE2-2FF2FCC04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84326"/>
            <a:ext cx="4076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AB935EE4-4A3A-92B8-5DB4-274AAE90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treatment options</a:t>
            </a:r>
          </a:p>
        </p:txBody>
      </p:sp>
      <p:sp>
        <p:nvSpPr>
          <p:cNvPr id="18435" name="TextBox 5">
            <a:extLst>
              <a:ext uri="{FF2B5EF4-FFF2-40B4-BE49-F238E27FC236}">
                <a16:creationId xmlns:a16="http://schemas.microsoft.com/office/drawing/2014/main" id="{787CB587-0BE7-6A4F-D357-61DA2C9F1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673226"/>
            <a:ext cx="3067050" cy="14335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18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13668" name="Picture 12" descr="Image result for BREAST LYMPH TAPING">
            <a:extLst>
              <a:ext uri="{FF2B5EF4-FFF2-40B4-BE49-F238E27FC236}">
                <a16:creationId xmlns:a16="http://schemas.microsoft.com/office/drawing/2014/main" id="{666D7EC2-8BB6-DF07-D873-6E0B4AEF9C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3726" y="1673225"/>
            <a:ext cx="2994025" cy="2235200"/>
          </a:xfrm>
          <a:noFill/>
        </p:spPr>
      </p:pic>
      <p:pic>
        <p:nvPicPr>
          <p:cNvPr id="113669" name="Picture 3" descr="Image result for thor laser">
            <a:extLst>
              <a:ext uri="{FF2B5EF4-FFF2-40B4-BE49-F238E27FC236}">
                <a16:creationId xmlns:a16="http://schemas.microsoft.com/office/drawing/2014/main" id="{880C4658-3011-72D9-8B74-710A1818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013200"/>
            <a:ext cx="405765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5">
            <a:extLst>
              <a:ext uri="{FF2B5EF4-FFF2-40B4-BE49-F238E27FC236}">
                <a16:creationId xmlns:a16="http://schemas.microsoft.com/office/drawing/2014/main" id="{8B9B55C8-EBB8-8E92-5CE5-4B57EDC20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4795838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6">
            <a:extLst>
              <a:ext uri="{FF2B5EF4-FFF2-40B4-BE49-F238E27FC236}">
                <a16:creationId xmlns:a16="http://schemas.microsoft.com/office/drawing/2014/main" id="{4B7BAA33-D5D9-AB9D-E51B-998278779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1779588"/>
            <a:ext cx="1905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">
            <a:extLst>
              <a:ext uri="{FF2B5EF4-FFF2-40B4-BE49-F238E27FC236}">
                <a16:creationId xmlns:a16="http://schemas.microsoft.com/office/drawing/2014/main" id="{D8626B08-EC15-03E8-FF02-B2617FB43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951" y="6216650"/>
            <a:ext cx="1452563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1800">
                <a:solidFill>
                  <a:prstClr val="black"/>
                </a:solidFill>
                <a:cs typeface="Arial" panose="020B0604020202020204" pitchFamily="34" charset="0"/>
              </a:rPr>
              <a:t>Lymphatouch</a:t>
            </a:r>
          </a:p>
        </p:txBody>
      </p:sp>
      <p:sp>
        <p:nvSpPr>
          <p:cNvPr id="18441" name="Rectangle 2">
            <a:extLst>
              <a:ext uri="{FF2B5EF4-FFF2-40B4-BE49-F238E27FC236}">
                <a16:creationId xmlns:a16="http://schemas.microsoft.com/office/drawing/2014/main" id="{0AEC6BB3-3178-1E03-ABE0-45FDDE3E7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4" y="4013200"/>
            <a:ext cx="1354137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1800">
                <a:solidFill>
                  <a:prstClr val="black"/>
                </a:solidFill>
                <a:cs typeface="Arial" panose="020B0604020202020204" pitchFamily="34" charset="0"/>
              </a:rPr>
              <a:t>Kinesio Tape</a:t>
            </a:r>
          </a:p>
        </p:txBody>
      </p:sp>
      <p:sp>
        <p:nvSpPr>
          <p:cNvPr id="18442" name="Rectangle 3">
            <a:extLst>
              <a:ext uri="{FF2B5EF4-FFF2-40B4-BE49-F238E27FC236}">
                <a16:creationId xmlns:a16="http://schemas.microsoft.com/office/drawing/2014/main" id="{CA385C1E-3258-F117-1E79-138913491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576" y="2736850"/>
            <a:ext cx="1736725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1800">
                <a:solidFill>
                  <a:prstClr val="black"/>
                </a:solidFill>
                <a:cs typeface="Arial" panose="020B0604020202020204" pitchFamily="34" charset="0"/>
              </a:rPr>
              <a:t>Deep oscillation </a:t>
            </a:r>
          </a:p>
        </p:txBody>
      </p:sp>
      <p:sp>
        <p:nvSpPr>
          <p:cNvPr id="18443" name="Rectangle 7">
            <a:extLst>
              <a:ext uri="{FF2B5EF4-FFF2-40B4-BE49-F238E27FC236}">
                <a16:creationId xmlns:a16="http://schemas.microsoft.com/office/drawing/2014/main" id="{0CDF15E0-5BA1-8094-C05B-4F901D546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1175" y="4197350"/>
            <a:ext cx="2300288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1800">
                <a:solidFill>
                  <a:prstClr val="black"/>
                </a:solidFill>
                <a:cs typeface="Arial" panose="020B0604020202020204" pitchFamily="34" charset="0"/>
              </a:rPr>
              <a:t>Low level light therapy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00D11B13-E044-CD11-5914-1467CC55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&amp; Post treatment</a:t>
            </a:r>
          </a:p>
        </p:txBody>
      </p:sp>
      <p:sp>
        <p:nvSpPr>
          <p:cNvPr id="114691" name="TextBox 5">
            <a:extLst>
              <a:ext uri="{FF2B5EF4-FFF2-40B4-BE49-F238E27FC236}">
                <a16:creationId xmlns:a16="http://schemas.microsoft.com/office/drawing/2014/main" id="{F6B5E6D3-851F-7D94-5BA1-90685814B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treatment_3_BA">
            <a:extLst>
              <a:ext uri="{FF2B5EF4-FFF2-40B4-BE49-F238E27FC236}">
                <a16:creationId xmlns:a16="http://schemas.microsoft.com/office/drawing/2014/main" id="{373E20FF-C7BD-940B-3915-7FB9363289DD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4"/>
          <a:stretch>
            <a:fillRect/>
          </a:stretch>
        </p:blipFill>
        <p:spPr>
          <a:xfrm>
            <a:off x="2209800" y="1906589"/>
            <a:ext cx="2997200" cy="3743325"/>
          </a:xfrm>
        </p:spPr>
      </p:pic>
      <p:pic>
        <p:nvPicPr>
          <p:cNvPr id="65538" name="Picture 2">
            <a:extLst>
              <a:ext uri="{FF2B5EF4-FFF2-40B4-BE49-F238E27FC236}">
                <a16:creationId xmlns:a16="http://schemas.microsoft.com/office/drawing/2014/main" id="{283B8CCA-8770-90D2-CF41-05D557FF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1906588"/>
            <a:ext cx="3041650" cy="37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0AB6C59D-1601-E7E5-5133-0367BCA6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&amp; Post treatment</a:t>
            </a:r>
          </a:p>
        </p:txBody>
      </p:sp>
      <p:sp>
        <p:nvSpPr>
          <p:cNvPr id="115715" name="TextBox 5">
            <a:extLst>
              <a:ext uri="{FF2B5EF4-FFF2-40B4-BE49-F238E27FC236}">
                <a16:creationId xmlns:a16="http://schemas.microsoft.com/office/drawing/2014/main" id="{FEEBFB9C-3593-575C-B8B9-65EA176F4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4A81085D-5575-FFDF-ECD4-BBF3609C5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19275"/>
            <a:ext cx="3657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8AF3F4E4-60C4-57C8-C8C4-601AF8FE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1684339"/>
            <a:ext cx="46386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B5450380-889C-4036-87EA-69464158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&amp; Post treatment</a:t>
            </a:r>
          </a:p>
        </p:txBody>
      </p:sp>
      <p:sp>
        <p:nvSpPr>
          <p:cNvPr id="116739" name="TextBox 5">
            <a:extLst>
              <a:ext uri="{FF2B5EF4-FFF2-40B4-BE49-F238E27FC236}">
                <a16:creationId xmlns:a16="http://schemas.microsoft.com/office/drawing/2014/main" id="{8FA3E9F3-6111-CDD8-8793-22D5373F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09635FE3-19C6-9712-1E84-DF99DA28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19264"/>
            <a:ext cx="4624388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34037453-7344-EC81-6BED-4B7E9D794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1719263"/>
            <a:ext cx="3509962" cy="39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477F9F32-1BA4-5F06-C2E7-A7D20B0B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LYMPHOEDEMA MANAGEMENT</a:t>
            </a:r>
          </a:p>
        </p:txBody>
      </p:sp>
      <p:sp>
        <p:nvSpPr>
          <p:cNvPr id="99331" name="TextBox 5">
            <a:extLst>
              <a:ext uri="{FF2B5EF4-FFF2-40B4-BE49-F238E27FC236}">
                <a16:creationId xmlns:a16="http://schemas.microsoft.com/office/drawing/2014/main" id="{7E820CBD-D61D-0A15-75C4-D72BF503A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9416A3-FB9A-AF02-3EB3-02F0BF46593E}"/>
              </a:ext>
            </a:extLst>
          </p:cNvPr>
          <p:cNvSpPr txBox="1">
            <a:spLocks/>
          </p:cNvSpPr>
          <p:nvPr/>
        </p:nvSpPr>
        <p:spPr bwMode="auto">
          <a:xfrm>
            <a:off x="2133600" y="1828800"/>
            <a:ext cx="7848600" cy="441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en-GB" altLang="en-US" sz="2400" b="1" dirty="0">
                <a:solidFill>
                  <a:prstClr val="black"/>
                </a:solidFill>
                <a:latin typeface="Calibri" panose="020F0502020204030204"/>
              </a:rPr>
              <a:t>Skin Care                                                                      Exercise</a:t>
            </a:r>
          </a:p>
          <a:p>
            <a:pPr eaLnBrk="1" fontAlgn="auto" hangingPunct="1">
              <a:buClr>
                <a:srgbClr val="70AD47">
                  <a:lumMod val="75000"/>
                </a:srgbClr>
              </a:buClr>
              <a:defRPr/>
            </a:pPr>
            <a:endParaRPr lang="en-GB" alt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buClr>
                <a:srgbClr val="70AD47">
                  <a:lumMod val="75000"/>
                </a:srgbClr>
              </a:buClr>
              <a:defRPr/>
            </a:pPr>
            <a:endParaRPr lang="en-GB" altLang="en-US" sz="580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buClr>
                <a:srgbClr val="70AD47">
                  <a:lumMod val="75000"/>
                </a:srgbClr>
              </a:buClr>
              <a:defRPr/>
            </a:pPr>
            <a:endParaRPr lang="en-GB" alt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buClr>
                <a:srgbClr val="70AD47">
                  <a:lumMod val="75000"/>
                </a:srgbClr>
              </a:buClr>
              <a:defRPr/>
            </a:pPr>
            <a:endParaRPr lang="en-GB" alt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buClr>
                <a:srgbClr val="70AD47">
                  <a:lumMod val="75000"/>
                </a:srgbClr>
              </a:buClr>
              <a:defRPr/>
            </a:pPr>
            <a:endParaRPr lang="en-GB" alt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buClr>
                <a:srgbClr val="70AD47">
                  <a:lumMod val="75000"/>
                </a:srgbClr>
              </a:buClr>
              <a:defRPr/>
            </a:pPr>
            <a:endParaRPr lang="en-GB" alt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eaLnBrk="1" fontAlgn="auto" hangingPunct="1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en-GB" altLang="en-US" sz="2400" b="1" dirty="0">
                <a:solidFill>
                  <a:prstClr val="black"/>
                </a:solidFill>
                <a:latin typeface="Calibri" panose="020F0502020204030204"/>
              </a:rPr>
              <a:t>Compression                                    Manual Lymphatic Drainage</a:t>
            </a:r>
            <a:endParaRPr lang="en-GB" altLang="en-US" sz="480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buClr>
                <a:srgbClr val="70AD47">
                  <a:lumMod val="75000"/>
                </a:srgbClr>
              </a:buClr>
              <a:defRPr/>
            </a:pPr>
            <a:endParaRPr lang="en-GB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9333" name="Content Placeholder 4">
            <a:extLst>
              <a:ext uri="{FF2B5EF4-FFF2-40B4-BE49-F238E27FC236}">
                <a16:creationId xmlns:a16="http://schemas.microsoft.com/office/drawing/2014/main" id="{A878E41E-248E-43D5-AFD0-1D3536E4D6C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6745" r="36652" b="15263"/>
          <a:stretch>
            <a:fillRect/>
          </a:stretch>
        </p:blipFill>
        <p:spPr bwMode="auto">
          <a:xfrm>
            <a:off x="3505200" y="2249488"/>
            <a:ext cx="4419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15915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F2D019D5-44FC-9607-CFD8-43A34333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Pre-Surgical &amp; DLT management </a:t>
            </a:r>
          </a:p>
        </p:txBody>
      </p:sp>
      <p:pic>
        <p:nvPicPr>
          <p:cNvPr id="118787" name="Picture 2">
            <a:extLst>
              <a:ext uri="{FF2B5EF4-FFF2-40B4-BE49-F238E27FC236}">
                <a16:creationId xmlns:a16="http://schemas.microsoft.com/office/drawing/2014/main" id="{8E68902E-7883-9845-F112-F6D536857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789114"/>
            <a:ext cx="260985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8" name="Picture 3">
            <a:extLst>
              <a:ext uri="{FF2B5EF4-FFF2-40B4-BE49-F238E27FC236}">
                <a16:creationId xmlns:a16="http://schemas.microsoft.com/office/drawing/2014/main" id="{818DDC77-E9B6-9AD5-A0FD-D42256FA1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789114"/>
            <a:ext cx="276225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9" name="Picture 4">
            <a:extLst>
              <a:ext uri="{FF2B5EF4-FFF2-40B4-BE49-F238E27FC236}">
                <a16:creationId xmlns:a16="http://schemas.microsoft.com/office/drawing/2014/main" id="{530D1467-27FD-7A03-D58D-D0FB3666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4" y="1789114"/>
            <a:ext cx="2670175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0" name="TextBox 1">
            <a:extLst>
              <a:ext uri="{FF2B5EF4-FFF2-40B4-BE49-F238E27FC236}">
                <a16:creationId xmlns:a16="http://schemas.microsoft.com/office/drawing/2014/main" id="{29166724-97F6-7932-0838-3367CEF1A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524500"/>
            <a:ext cx="4749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>
                <a:solidFill>
                  <a:prstClr val="black"/>
                </a:solidFill>
                <a:cs typeface="Arial" panose="020B0604020202020204" pitchFamily="34" charset="0"/>
              </a:rPr>
              <a:t>Primary lymphoedema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653F333C-A324-5DF7-CAD3-5D9CBCD19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Post-Surgical &amp; DLT management </a:t>
            </a:r>
          </a:p>
        </p:txBody>
      </p:sp>
      <p:pic>
        <p:nvPicPr>
          <p:cNvPr id="119811" name="Picture 2">
            <a:extLst>
              <a:ext uri="{FF2B5EF4-FFF2-40B4-BE49-F238E27FC236}">
                <a16:creationId xmlns:a16="http://schemas.microsoft.com/office/drawing/2014/main" id="{38C3FF73-3BD2-862A-305B-99C9AEB7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1751014"/>
            <a:ext cx="260985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2" name="Picture 3">
            <a:extLst>
              <a:ext uri="{FF2B5EF4-FFF2-40B4-BE49-F238E27FC236}">
                <a16:creationId xmlns:a16="http://schemas.microsoft.com/office/drawing/2014/main" id="{07D5B0E5-1752-064B-5F65-88770137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751014"/>
            <a:ext cx="26035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3" name="Picture 4">
            <a:extLst>
              <a:ext uri="{FF2B5EF4-FFF2-40B4-BE49-F238E27FC236}">
                <a16:creationId xmlns:a16="http://schemas.microsoft.com/office/drawing/2014/main" id="{B0770E45-3B03-1985-15D2-428FE0291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751014"/>
            <a:ext cx="268922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4" name="TextBox 1">
            <a:extLst>
              <a:ext uri="{FF2B5EF4-FFF2-40B4-BE49-F238E27FC236}">
                <a16:creationId xmlns:a16="http://schemas.microsoft.com/office/drawing/2014/main" id="{13F5DDDA-2111-912B-815A-560CE9E8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6013451"/>
            <a:ext cx="495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>
                <a:solidFill>
                  <a:prstClr val="black"/>
                </a:solidFill>
                <a:cs typeface="Arial" panose="020B0604020202020204" pitchFamily="34" charset="0"/>
              </a:rPr>
              <a:t>Post liposuction and DLT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A18F1532-A395-6EC1-9D6C-FD5085A0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</a:t>
            </a:r>
          </a:p>
        </p:txBody>
      </p:sp>
      <p:sp>
        <p:nvSpPr>
          <p:cNvPr id="120835" name="TextBox 5">
            <a:extLst>
              <a:ext uri="{FF2B5EF4-FFF2-40B4-BE49-F238E27FC236}">
                <a16:creationId xmlns:a16="http://schemas.microsoft.com/office/drawing/2014/main" id="{0729BE93-8931-5FE9-3D2E-14509C767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Content Placeholder 2">
            <a:extLst>
              <a:ext uri="{FF2B5EF4-FFF2-40B4-BE49-F238E27FC236}">
                <a16:creationId xmlns:a16="http://schemas.microsoft.com/office/drawing/2014/main" id="{DA98D4D7-3F95-2028-60D4-7DA0766DF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084638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en-GB" altLang="en-US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en-US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en-US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n-GB" sz="4000" dirty="0">
                <a:solidFill>
                  <a:srgbClr val="FFFFFF"/>
                </a:solidFill>
                <a:highlight>
                  <a:srgbClr val="9A49AA"/>
                </a:highlight>
                <a:latin typeface="Nunito" pitchFamily="2" charset="0"/>
              </a:rPr>
              <a:t>Go to </a:t>
            </a:r>
            <a:r>
              <a:rPr lang="en-GB" sz="4000" b="1" u="sng" dirty="0">
                <a:solidFill>
                  <a:srgbClr val="FFFFFF"/>
                </a:solidFill>
                <a:highlight>
                  <a:srgbClr val="9A49AA"/>
                </a:highlight>
                <a:latin typeface="Nunito" pitchFamily="2" charset="0"/>
              </a:rPr>
              <a:t>play.blooket.com</a:t>
            </a:r>
            <a:br>
              <a:rPr lang="en-GB" sz="4000" dirty="0"/>
            </a:br>
            <a:r>
              <a:rPr lang="en-GB" sz="4000" dirty="0">
                <a:solidFill>
                  <a:srgbClr val="FFFFFF"/>
                </a:solidFill>
                <a:highlight>
                  <a:srgbClr val="9A49AA"/>
                </a:highlight>
                <a:latin typeface="Nunito" pitchFamily="2" charset="0"/>
              </a:rPr>
              <a:t>and enter Game ID:</a:t>
            </a:r>
            <a:endParaRPr lang="en-GB" altLang="en-US" sz="4000" dirty="0"/>
          </a:p>
          <a:p>
            <a:pPr marL="0" indent="0" eaLnBrk="1" hangingPunct="1">
              <a:buNone/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49DE1F36-43C2-3E91-26F3-C7CA3277C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950" y="111126"/>
            <a:ext cx="7886700" cy="1325563"/>
          </a:xfrm>
        </p:spPr>
        <p:txBody>
          <a:bodyPr/>
          <a:lstStyle/>
          <a:p>
            <a:r>
              <a:rPr lang="en-GB" alt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QUESTIONS </a:t>
            </a:r>
          </a:p>
        </p:txBody>
      </p:sp>
      <p:pic>
        <p:nvPicPr>
          <p:cNvPr id="121859" name="Picture 4" descr="How Much Do You Want to Make Interview Question | YWCA Saskatoon">
            <a:extLst>
              <a:ext uri="{FF2B5EF4-FFF2-40B4-BE49-F238E27FC236}">
                <a16:creationId xmlns:a16="http://schemas.microsoft.com/office/drawing/2014/main" id="{FA7B2065-F243-AAC3-7156-4E8A203D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138364"/>
            <a:ext cx="4046538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19B14812-147B-0B8C-28BA-61A883DB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950" y="111126"/>
            <a:ext cx="7886700" cy="1325563"/>
          </a:xfrm>
        </p:spPr>
        <p:txBody>
          <a:bodyPr/>
          <a:lstStyle/>
          <a:p>
            <a:r>
              <a:rPr lang="en-GB" alt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BCHC Lymphoedema Service</a:t>
            </a:r>
          </a:p>
        </p:txBody>
      </p:sp>
      <p:sp>
        <p:nvSpPr>
          <p:cNvPr id="122883" name="TextBox 2">
            <a:extLst>
              <a:ext uri="{FF2B5EF4-FFF2-40B4-BE49-F238E27FC236}">
                <a16:creationId xmlns:a16="http://schemas.microsoft.com/office/drawing/2014/main" id="{49084DF3-D755-A17C-F1F8-6DD37CD50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68601"/>
            <a:ext cx="8394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6600">
                <a:solidFill>
                  <a:prstClr val="black"/>
                </a:solidFill>
                <a:cs typeface="Arial" panose="020B0604020202020204" pitchFamily="34" charset="0"/>
              </a:rPr>
              <a:t>Thank you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FA5D57B4-6374-05B8-81F6-250E77DE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Care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DD6898-0B02-2F31-DB06-5DDF811ECF5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806575" y="1600200"/>
            <a:ext cx="4572000" cy="4876800"/>
          </a:xfrm>
        </p:spPr>
        <p:txBody>
          <a:bodyPr rtlCol="0">
            <a:normAutofit lnSpcReduction="10000"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Reduces the risk of </a:t>
            </a:r>
            <a:r>
              <a:rPr lang="en-GB" altLang="en-US" b="1" dirty="0">
                <a:solidFill>
                  <a:srgbClr val="FF0000"/>
                </a:solidFill>
              </a:rPr>
              <a:t>cellulitis</a:t>
            </a:r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lymphangitis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Treatment for cellulitis. Antibiotics. Antimicrobials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endParaRPr lang="en-GB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Reduces skin related problems: hyperkeratosis, lymphorrhoea, skin maceration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Daily washing, inspecting the skin; attention between skin folds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0356" name="Picture 2">
            <a:extLst>
              <a:ext uri="{FF2B5EF4-FFF2-40B4-BE49-F238E27FC236}">
                <a16:creationId xmlns:a16="http://schemas.microsoft.com/office/drawing/2014/main" id="{33B145B3-480B-63C1-DDE9-699F5A52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3595688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7" name="Picture 3">
            <a:extLst>
              <a:ext uri="{FF2B5EF4-FFF2-40B4-BE49-F238E27FC236}">
                <a16:creationId xmlns:a16="http://schemas.microsoft.com/office/drawing/2014/main" id="{E0CC1BAE-3EDC-9455-4B51-A44B0C70B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4" y="3606800"/>
            <a:ext cx="3481387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64A93570-698F-144C-2E12-9D9AE173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Care</a:t>
            </a: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509C522F-0E7D-45FC-7D57-359DE0AB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"/>
          <a:stretch>
            <a:fillRect/>
          </a:stretch>
        </p:blipFill>
        <p:spPr bwMode="auto">
          <a:xfrm>
            <a:off x="1739900" y="1549400"/>
            <a:ext cx="59436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8A39DB44-849A-C2F4-12CD-E189E93C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Care</a:t>
            </a:r>
          </a:p>
        </p:txBody>
      </p:sp>
      <p:sp>
        <p:nvSpPr>
          <p:cNvPr id="102403" name="TextBox 5">
            <a:extLst>
              <a:ext uri="{FF2B5EF4-FFF2-40B4-BE49-F238E27FC236}">
                <a16:creationId xmlns:a16="http://schemas.microsoft.com/office/drawing/2014/main" id="{A5CEA290-FD12-7A5B-BE1C-7C729E2A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04" name="Picture 36" descr="Image result for hydromol cream">
            <a:extLst>
              <a:ext uri="{FF2B5EF4-FFF2-40B4-BE49-F238E27FC236}">
                <a16:creationId xmlns:a16="http://schemas.microsoft.com/office/drawing/2014/main" id="{C1099D98-D66D-09FD-ACAA-EDBFE52536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/>
          <a:stretch>
            <a:fillRect/>
          </a:stretch>
        </p:blipFill>
        <p:spPr>
          <a:xfrm>
            <a:off x="5253039" y="3698876"/>
            <a:ext cx="1685925" cy="2143125"/>
          </a:xfrm>
          <a:noFill/>
        </p:spPr>
      </p:pic>
      <p:pic>
        <p:nvPicPr>
          <p:cNvPr id="102405" name="Picture 8" descr="Image result for EMOLLIENTS">
            <a:extLst>
              <a:ext uri="{FF2B5EF4-FFF2-40B4-BE49-F238E27FC236}">
                <a16:creationId xmlns:a16="http://schemas.microsoft.com/office/drawing/2014/main" id="{3C7A0F49-A2EB-C0C2-7E10-979FDB55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49400"/>
            <a:ext cx="10668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32" descr="Image result for doublebase gel">
            <a:extLst>
              <a:ext uri="{FF2B5EF4-FFF2-40B4-BE49-F238E27FC236}">
                <a16:creationId xmlns:a16="http://schemas.microsoft.com/office/drawing/2014/main" id="{08D766C5-A453-7831-D31C-DCB8EA53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176847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34" descr="http://www.diomed.co.uk/_assets/images/products/dbase_group_shot.jpg">
            <a:extLst>
              <a:ext uri="{FF2B5EF4-FFF2-40B4-BE49-F238E27FC236}">
                <a16:creationId xmlns:a16="http://schemas.microsoft.com/office/drawing/2014/main" id="{0EF2781A-E4C1-35B3-4AAF-7E51943F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1892300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16" descr="Image result for EMOLLIENTS">
            <a:extLst>
              <a:ext uri="{FF2B5EF4-FFF2-40B4-BE49-F238E27FC236}">
                <a16:creationId xmlns:a16="http://schemas.microsoft.com/office/drawing/2014/main" id="{4DDA1C17-284A-63EA-83D8-F2C3B2F6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/>
          <a:stretch>
            <a:fillRect/>
          </a:stretch>
        </p:blipFill>
        <p:spPr bwMode="auto">
          <a:xfrm>
            <a:off x="8948738" y="4668838"/>
            <a:ext cx="1219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4" descr="Image result for EMOLLIENTS">
            <a:extLst>
              <a:ext uri="{FF2B5EF4-FFF2-40B4-BE49-F238E27FC236}">
                <a16:creationId xmlns:a16="http://schemas.microsoft.com/office/drawing/2014/main" id="{6E4AB833-3C8C-3CF8-6977-974C43E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3144838"/>
            <a:ext cx="1447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4" descr="http://www.alldaypharmacy.co.uk/product_images/h/425/Cetraben_Emollient_Cream_Pump_Dispenser__98175_zoom.jpg">
            <a:extLst>
              <a:ext uri="{FF2B5EF4-FFF2-40B4-BE49-F238E27FC236}">
                <a16:creationId xmlns:a16="http://schemas.microsoft.com/office/drawing/2014/main" id="{758E699D-BDFC-8F14-76FA-77E28E3CA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r="26024"/>
          <a:stretch>
            <a:fillRect/>
          </a:stretch>
        </p:blipFill>
        <p:spPr bwMode="auto">
          <a:xfrm>
            <a:off x="3462338" y="1649414"/>
            <a:ext cx="1295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8" descr="https://encrypted-tbn3.gstatic.com/images?q=tbn:ANd9GcQkFvtiqMTWfXmFO8wcvpSk4VbcJnAmqdd-cz9BTfYutYqDa62xe2kqyg">
            <a:extLst>
              <a:ext uri="{FF2B5EF4-FFF2-40B4-BE49-F238E27FC236}">
                <a16:creationId xmlns:a16="http://schemas.microsoft.com/office/drawing/2014/main" id="{D8372238-C887-6C95-6596-25E01368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31448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Picture 2" descr="Image result for EMOLLIENTS">
            <a:extLst>
              <a:ext uri="{FF2B5EF4-FFF2-40B4-BE49-F238E27FC236}">
                <a16:creationId xmlns:a16="http://schemas.microsoft.com/office/drawing/2014/main" id="{C1B8513A-650B-3253-CFB7-50DD6E8D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3725864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Picture 12" descr="Image result for EMOLLIENTS">
            <a:extLst>
              <a:ext uri="{FF2B5EF4-FFF2-40B4-BE49-F238E27FC236}">
                <a16:creationId xmlns:a16="http://schemas.microsoft.com/office/drawing/2014/main" id="{4ACE3B1B-8410-F912-5D75-4CCFB2C2D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9" y="1819276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4" name="Picture 6" descr="Image result for EMOLLIENTS">
            <a:extLst>
              <a:ext uri="{FF2B5EF4-FFF2-40B4-BE49-F238E27FC236}">
                <a16:creationId xmlns:a16="http://schemas.microsoft.com/office/drawing/2014/main" id="{278DC9C5-4EEE-0770-D8A0-8AFAA53A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1" y="450215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AA61D2CD-F0B3-48C8-0C89-E8010C79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</p:txBody>
      </p:sp>
      <p:sp>
        <p:nvSpPr>
          <p:cNvPr id="103427" name="Text Placeholder 5">
            <a:extLst>
              <a:ext uri="{FF2B5EF4-FFF2-40B4-BE49-F238E27FC236}">
                <a16:creationId xmlns:a16="http://schemas.microsoft.com/office/drawing/2014/main" id="{E2ACC928-4C2B-E251-BCE2-0565CF71E546}"/>
              </a:ext>
            </a:extLst>
          </p:cNvPr>
          <p:cNvSpPr txBox="1">
            <a:spLocks/>
          </p:cNvSpPr>
          <p:nvPr/>
        </p:nvSpPr>
        <p:spPr bwMode="auto">
          <a:xfrm>
            <a:off x="1905000" y="1981201"/>
            <a:ext cx="408305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Char char="•"/>
            </a:pPr>
            <a:r>
              <a:rPr lang="en-GB" altLang="en-US" sz="2400">
                <a:solidFill>
                  <a:prstClr val="black"/>
                </a:solidFill>
                <a:cs typeface="Arial" panose="020B0604020202020204" pitchFamily="34" charset="0"/>
              </a:rPr>
              <a:t>Increases muscle pump encouraging venous return and improves lymphatic drainage.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GB" altLang="en-US" sz="2400">
                <a:solidFill>
                  <a:prstClr val="black"/>
                </a:solidFill>
                <a:cs typeface="Arial" panose="020B0604020202020204" pitchFamily="34" charset="0"/>
              </a:rPr>
              <a:t>Lebed method, (Healthy Steps).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GB" altLang="en-US" sz="2400">
                <a:solidFill>
                  <a:prstClr val="black"/>
                </a:solidFill>
                <a:cs typeface="Arial" panose="020B0604020202020204" pitchFamily="34" charset="0"/>
              </a:rPr>
              <a:t>Improves QoL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GB" altLang="en-US" sz="2400">
                <a:solidFill>
                  <a:prstClr val="black"/>
                </a:solidFill>
                <a:cs typeface="Arial" panose="020B0604020202020204" pitchFamily="34" charset="0"/>
              </a:rPr>
              <a:t>Improves mental state.</a:t>
            </a:r>
          </a:p>
        </p:txBody>
      </p:sp>
      <p:pic>
        <p:nvPicPr>
          <p:cNvPr id="103428" name="Picture 6" descr="80s Workout | Motion design animation, Motion design, Motion graphics  animation">
            <a:extLst>
              <a:ext uri="{FF2B5EF4-FFF2-40B4-BE49-F238E27FC236}">
                <a16:creationId xmlns:a16="http://schemas.microsoft.com/office/drawing/2014/main" id="{F0A7805D-FD90-6727-BCB8-812DEF58D1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1562100"/>
            <a:ext cx="4216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8" descr="Golden Thread] How has lockdown changed your exercise routine? - The  Student Room">
            <a:extLst>
              <a:ext uri="{FF2B5EF4-FFF2-40B4-BE49-F238E27FC236}">
                <a16:creationId xmlns:a16="http://schemas.microsoft.com/office/drawing/2014/main" id="{A0930E84-DCFB-C6DC-34C3-691D248A31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4" y="5092700"/>
            <a:ext cx="1665287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BD6020C7-CD88-431E-1E65-EBD45234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therapy</a:t>
            </a:r>
          </a:p>
        </p:txBody>
      </p:sp>
      <p:sp>
        <p:nvSpPr>
          <p:cNvPr id="106499" name="Rectangle 1">
            <a:extLst>
              <a:ext uri="{FF2B5EF4-FFF2-40B4-BE49-F238E27FC236}">
                <a16:creationId xmlns:a16="http://schemas.microsoft.com/office/drawing/2014/main" id="{7278D7E9-1A2A-A8A6-13B0-EAE3F69D0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1970089"/>
            <a:ext cx="62484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Reduction of capillary filtration</a:t>
            </a:r>
          </a:p>
          <a:p>
            <a:pPr mar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24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Shift of fluid into non-compressed parts</a:t>
            </a:r>
          </a:p>
          <a:p>
            <a:pPr mar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24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Increases lymphatic absorption in the capillaries</a:t>
            </a:r>
          </a:p>
          <a:p>
            <a:pPr mar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24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Improvement of  venous pump therefore reduction in venous filtration in the </a:t>
            </a:r>
            <a:r>
              <a:rPr lang="en-GB" altLang="en-US" sz="2400" dirty="0" err="1">
                <a:solidFill>
                  <a:prstClr val="black"/>
                </a:solidFill>
                <a:cs typeface="Arial" charset="0"/>
              </a:rPr>
              <a:t>interstitium</a:t>
            </a:r>
            <a:endParaRPr lang="en-GB" altLang="en-US" sz="2400" dirty="0">
              <a:solidFill>
                <a:prstClr val="black"/>
              </a:solidFill>
              <a:cs typeface="Arial" charset="0"/>
            </a:endParaRPr>
          </a:p>
          <a:p>
            <a:pPr mar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24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Reduction in inflammation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9D1C47B9-C1C5-686E-1BEE-A2FA108E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Bandaging </a:t>
            </a:r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6DCC8652-D559-92CD-336D-8107DDC62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1857376"/>
            <a:ext cx="46101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>
                <a:solidFill>
                  <a:prstClr val="black"/>
                </a:solidFill>
                <a:cs typeface="Arial" panose="020B0604020202020204" pitchFamily="34" charset="0"/>
              </a:rPr>
              <a:t>Laplace's Law - width over circumference divided by layers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>
                <a:solidFill>
                  <a:prstClr val="black"/>
                </a:solidFill>
                <a:cs typeface="Arial" panose="020B0604020202020204" pitchFamily="34" charset="0"/>
              </a:rPr>
              <a:t>Padding and shaping of the limb is essential prior to bandaging.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>
                <a:solidFill>
                  <a:prstClr val="black"/>
                </a:solidFill>
                <a:cs typeface="Arial" panose="020B0604020202020204" pitchFamily="34" charset="0"/>
              </a:rPr>
              <a:t>Short stretch bandages need to be reapplied daily to maintain compression as the swelling reduces..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>
                <a:solidFill>
                  <a:prstClr val="black"/>
                </a:solidFill>
                <a:cs typeface="Arial" panose="020B0604020202020204" pitchFamily="34" charset="0"/>
              </a:rPr>
              <a:t>Toe/finger bandaging will be required for lymphoedematous digits to encourage drainage of lymph fluid.</a:t>
            </a:r>
          </a:p>
        </p:txBody>
      </p:sp>
      <p:pic>
        <p:nvPicPr>
          <p:cNvPr id="105476" name="Picture 2">
            <a:extLst>
              <a:ext uri="{FF2B5EF4-FFF2-40B4-BE49-F238E27FC236}">
                <a16:creationId xmlns:a16="http://schemas.microsoft.com/office/drawing/2014/main" id="{14BBF976-6DE4-E2B0-A711-F469EAD6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1" y="1727200"/>
            <a:ext cx="3275013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00ECF0B1-D0D4-81C3-3924-06EAA294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therapy</a:t>
            </a:r>
          </a:p>
        </p:txBody>
      </p:sp>
      <p:sp>
        <p:nvSpPr>
          <p:cNvPr id="106499" name="TextBox 5">
            <a:extLst>
              <a:ext uri="{FF2B5EF4-FFF2-40B4-BE49-F238E27FC236}">
                <a16:creationId xmlns:a16="http://schemas.microsoft.com/office/drawing/2014/main" id="{E53E33B8-31A8-7B3E-5312-472E88164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19275"/>
            <a:ext cx="7772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500" name="Picture 2">
            <a:extLst>
              <a:ext uri="{FF2B5EF4-FFF2-40B4-BE49-F238E27FC236}">
                <a16:creationId xmlns:a16="http://schemas.microsoft.com/office/drawing/2014/main" id="{9BEFB5E7-44D7-C7BF-D599-9C47098F3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1770064"/>
            <a:ext cx="220662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1" name="Picture 3">
            <a:extLst>
              <a:ext uri="{FF2B5EF4-FFF2-40B4-BE49-F238E27FC236}">
                <a16:creationId xmlns:a16="http://schemas.microsoft.com/office/drawing/2014/main" id="{0117C639-6B1F-BA31-905C-EE34D29E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6" y="3398839"/>
            <a:ext cx="1628775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2" name="Picture 4">
            <a:extLst>
              <a:ext uri="{FF2B5EF4-FFF2-40B4-BE49-F238E27FC236}">
                <a16:creationId xmlns:a16="http://schemas.microsoft.com/office/drawing/2014/main" id="{4DB0948D-8991-59EF-3C48-5B300270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2154239"/>
            <a:ext cx="22733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247</Words>
  <Application>Microsoft Office PowerPoint</Application>
  <PresentationFormat>Widescreen</PresentationFormat>
  <Paragraphs>68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Nunito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ClipArt</vt:lpstr>
      <vt:lpstr>LYMPHOEDEMA MANAGEMENT</vt:lpstr>
      <vt:lpstr>LYMPHOEDEMA MANAGEMENT</vt:lpstr>
      <vt:lpstr>Skin Care</vt:lpstr>
      <vt:lpstr>Skin Care</vt:lpstr>
      <vt:lpstr>Skin Care</vt:lpstr>
      <vt:lpstr>Exercise</vt:lpstr>
      <vt:lpstr>Compression therapy</vt:lpstr>
      <vt:lpstr>Compression Bandaging </vt:lpstr>
      <vt:lpstr>Compression therapy</vt:lpstr>
      <vt:lpstr>Compression therapy</vt:lpstr>
      <vt:lpstr>Compression therapy</vt:lpstr>
      <vt:lpstr>Compression Hosiery maintenance  </vt:lpstr>
      <vt:lpstr>Compression Hosiery  class</vt:lpstr>
      <vt:lpstr>Compression Hosiery </vt:lpstr>
      <vt:lpstr>Manual/Simple Lymphatic drainage</vt:lpstr>
      <vt:lpstr>Other treatment options</vt:lpstr>
      <vt:lpstr>Pre &amp; Post treatment</vt:lpstr>
      <vt:lpstr>Pre &amp; Post treatment</vt:lpstr>
      <vt:lpstr>Pre &amp; Post treatment</vt:lpstr>
      <vt:lpstr>Pre-Surgical &amp; DLT management </vt:lpstr>
      <vt:lpstr>Post-Surgical &amp; DLT management </vt:lpstr>
      <vt:lpstr>Quiz</vt:lpstr>
      <vt:lpstr> QUESTIONS </vt:lpstr>
      <vt:lpstr>BCHC Lymphoedema Service</vt:lpstr>
    </vt:vector>
  </TitlesOfParts>
  <Company>BCHC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MALCOLM, Lynne (BIRMINGHAM COMMUNITY HEALTHCARE NHS FOUNDATION TRUST)</dc:creator>
  <cp:lastModifiedBy>Guru Bhapinder</cp:lastModifiedBy>
  <cp:revision>3</cp:revision>
  <dcterms:created xsi:type="dcterms:W3CDTF">2024-10-22T20:37:54Z</dcterms:created>
  <dcterms:modified xsi:type="dcterms:W3CDTF">2025-03-11T12:31:27Z</dcterms:modified>
</cp:coreProperties>
</file>