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03" r:id="rId2"/>
    <p:sldId id="2704" r:id="rId3"/>
    <p:sldId id="2705" r:id="rId4"/>
    <p:sldId id="2708" r:id="rId5"/>
    <p:sldId id="2706" r:id="rId6"/>
    <p:sldId id="2713" r:id="rId7"/>
    <p:sldId id="2707" r:id="rId8"/>
    <p:sldId id="2709" r:id="rId9"/>
    <p:sldId id="2710" r:id="rId10"/>
    <p:sldId id="2714" r:id="rId11"/>
    <p:sldId id="2712" r:id="rId12"/>
    <p:sldId id="2715" r:id="rId13"/>
    <p:sldId id="271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4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E98800-0DDA-4F3D-ADE3-633D3A492F52}" type="datetimeFigureOut">
              <a:rPr lang="en-GB" smtClean="0"/>
              <a:t>21/10/2024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12081-4411-463B-BDAA-59BE2C58C72D}" type="slidenum">
              <a:rPr lang="en-GB" smtClean="0"/>
              <a:t>‹#›</a:t>
            </a:fld>
            <a:endParaRPr lang="en-GB"/>
          </a:p>
        </p:txBody>
      </p:sp>
    </p:spTree>
    <p:extLst>
      <p:ext uri="{BB962C8B-B14F-4D97-AF65-F5344CB8AC3E}">
        <p14:creationId xmlns:p14="http://schemas.microsoft.com/office/powerpoint/2010/main" val="3033705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B43B7E-8783-44BB-AB44-3E7D52FF1DA9}" type="slidenum">
              <a:rPr lang="en-GB" smtClean="0"/>
              <a:t>1</a:t>
            </a:fld>
            <a:endParaRPr lang="en-GB"/>
          </a:p>
        </p:txBody>
      </p:sp>
    </p:spTree>
    <p:extLst>
      <p:ext uri="{BB962C8B-B14F-4D97-AF65-F5344CB8AC3E}">
        <p14:creationId xmlns:p14="http://schemas.microsoft.com/office/powerpoint/2010/main" val="2540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912081-4411-463B-BDAA-59BE2C58C72D}" type="slidenum">
              <a:rPr lang="en-GB" smtClean="0"/>
              <a:t>9</a:t>
            </a:fld>
            <a:endParaRPr lang="en-GB"/>
          </a:p>
        </p:txBody>
      </p:sp>
    </p:spTree>
    <p:extLst>
      <p:ext uri="{BB962C8B-B14F-4D97-AF65-F5344CB8AC3E}">
        <p14:creationId xmlns:p14="http://schemas.microsoft.com/office/powerpoint/2010/main" val="254979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1D92A3-B819-4002-B8BC-D1921C01D640}" type="datetimeFigureOut">
              <a:rPr lang="en-GB" smtClean="0"/>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C2B26-CB57-4401-9CCB-27F1C2F8A2BA}" type="slidenum">
              <a:rPr lang="en-GB" smtClean="0"/>
              <a:t>‹#›</a:t>
            </a:fld>
            <a:endParaRPr lang="en-GB"/>
          </a:p>
        </p:txBody>
      </p:sp>
    </p:spTree>
    <p:extLst>
      <p:ext uri="{BB962C8B-B14F-4D97-AF65-F5344CB8AC3E}">
        <p14:creationId xmlns:p14="http://schemas.microsoft.com/office/powerpoint/2010/main" val="161534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D92A3-B819-4002-B8BC-D1921C01D640}" type="datetimeFigureOut">
              <a:rPr lang="en-GB" smtClean="0"/>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C2B26-CB57-4401-9CCB-27F1C2F8A2BA}" type="slidenum">
              <a:rPr lang="en-GB" smtClean="0"/>
              <a:t>‹#›</a:t>
            </a:fld>
            <a:endParaRPr lang="en-GB"/>
          </a:p>
        </p:txBody>
      </p:sp>
    </p:spTree>
    <p:extLst>
      <p:ext uri="{BB962C8B-B14F-4D97-AF65-F5344CB8AC3E}">
        <p14:creationId xmlns:p14="http://schemas.microsoft.com/office/powerpoint/2010/main" val="207422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D92A3-B819-4002-B8BC-D1921C01D640}" type="datetimeFigureOut">
              <a:rPr lang="en-GB" smtClean="0"/>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C2B26-CB57-4401-9CCB-27F1C2F8A2BA}" type="slidenum">
              <a:rPr lang="en-GB" smtClean="0"/>
              <a:t>‹#›</a:t>
            </a:fld>
            <a:endParaRPr lang="en-GB"/>
          </a:p>
        </p:txBody>
      </p:sp>
    </p:spTree>
    <p:extLst>
      <p:ext uri="{BB962C8B-B14F-4D97-AF65-F5344CB8AC3E}">
        <p14:creationId xmlns:p14="http://schemas.microsoft.com/office/powerpoint/2010/main" val="1185826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D92A3-B819-4002-B8BC-D1921C01D640}" type="datetimeFigureOut">
              <a:rPr lang="en-GB" smtClean="0"/>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C2B26-CB57-4401-9CCB-27F1C2F8A2BA}" type="slidenum">
              <a:rPr lang="en-GB" smtClean="0"/>
              <a:t>‹#›</a:t>
            </a:fld>
            <a:endParaRPr lang="en-GB"/>
          </a:p>
        </p:txBody>
      </p:sp>
    </p:spTree>
    <p:extLst>
      <p:ext uri="{BB962C8B-B14F-4D97-AF65-F5344CB8AC3E}">
        <p14:creationId xmlns:p14="http://schemas.microsoft.com/office/powerpoint/2010/main" val="1785198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D92A3-B819-4002-B8BC-D1921C01D640}" type="datetimeFigureOut">
              <a:rPr lang="en-GB" smtClean="0"/>
              <a:t>21/10/2024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C2B26-CB57-4401-9CCB-27F1C2F8A2BA}" type="slidenum">
              <a:rPr lang="en-GB" smtClean="0"/>
              <a:t>‹#›</a:t>
            </a:fld>
            <a:endParaRPr lang="en-GB"/>
          </a:p>
        </p:txBody>
      </p:sp>
    </p:spTree>
    <p:extLst>
      <p:ext uri="{BB962C8B-B14F-4D97-AF65-F5344CB8AC3E}">
        <p14:creationId xmlns:p14="http://schemas.microsoft.com/office/powerpoint/2010/main" val="277627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1D92A3-B819-4002-B8BC-D1921C01D640}" type="datetimeFigureOut">
              <a:rPr lang="en-GB" smtClean="0"/>
              <a:t>21/10/2024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5C2B26-CB57-4401-9CCB-27F1C2F8A2BA}" type="slidenum">
              <a:rPr lang="en-GB" smtClean="0"/>
              <a:t>‹#›</a:t>
            </a:fld>
            <a:endParaRPr lang="en-GB"/>
          </a:p>
        </p:txBody>
      </p:sp>
    </p:spTree>
    <p:extLst>
      <p:ext uri="{BB962C8B-B14F-4D97-AF65-F5344CB8AC3E}">
        <p14:creationId xmlns:p14="http://schemas.microsoft.com/office/powerpoint/2010/main" val="115914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1D92A3-B819-4002-B8BC-D1921C01D640}" type="datetimeFigureOut">
              <a:rPr lang="en-GB" smtClean="0"/>
              <a:t>21/10/2024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5C2B26-CB57-4401-9CCB-27F1C2F8A2BA}" type="slidenum">
              <a:rPr lang="en-GB" smtClean="0"/>
              <a:t>‹#›</a:t>
            </a:fld>
            <a:endParaRPr lang="en-GB"/>
          </a:p>
        </p:txBody>
      </p:sp>
    </p:spTree>
    <p:extLst>
      <p:ext uri="{BB962C8B-B14F-4D97-AF65-F5344CB8AC3E}">
        <p14:creationId xmlns:p14="http://schemas.microsoft.com/office/powerpoint/2010/main" val="323408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1D92A3-B819-4002-B8BC-D1921C01D640}" type="datetimeFigureOut">
              <a:rPr lang="en-GB" smtClean="0"/>
              <a:t>21/10/2024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5C2B26-CB57-4401-9CCB-27F1C2F8A2BA}" type="slidenum">
              <a:rPr lang="en-GB" smtClean="0"/>
              <a:t>‹#›</a:t>
            </a:fld>
            <a:endParaRPr lang="en-GB"/>
          </a:p>
        </p:txBody>
      </p:sp>
    </p:spTree>
    <p:extLst>
      <p:ext uri="{BB962C8B-B14F-4D97-AF65-F5344CB8AC3E}">
        <p14:creationId xmlns:p14="http://schemas.microsoft.com/office/powerpoint/2010/main" val="153031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D92A3-B819-4002-B8BC-D1921C01D640}" type="datetimeFigureOut">
              <a:rPr lang="en-GB" smtClean="0"/>
              <a:t>21/10/2024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5C2B26-CB57-4401-9CCB-27F1C2F8A2BA}" type="slidenum">
              <a:rPr lang="en-GB" smtClean="0"/>
              <a:t>‹#›</a:t>
            </a:fld>
            <a:endParaRPr lang="en-GB"/>
          </a:p>
        </p:txBody>
      </p:sp>
    </p:spTree>
    <p:extLst>
      <p:ext uri="{BB962C8B-B14F-4D97-AF65-F5344CB8AC3E}">
        <p14:creationId xmlns:p14="http://schemas.microsoft.com/office/powerpoint/2010/main" val="377349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1D92A3-B819-4002-B8BC-D1921C01D640}" type="datetimeFigureOut">
              <a:rPr lang="en-GB" smtClean="0"/>
              <a:t>21/10/2024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5C2B26-CB57-4401-9CCB-27F1C2F8A2BA}" type="slidenum">
              <a:rPr lang="en-GB" smtClean="0"/>
              <a:t>‹#›</a:t>
            </a:fld>
            <a:endParaRPr lang="en-GB"/>
          </a:p>
        </p:txBody>
      </p:sp>
    </p:spTree>
    <p:extLst>
      <p:ext uri="{BB962C8B-B14F-4D97-AF65-F5344CB8AC3E}">
        <p14:creationId xmlns:p14="http://schemas.microsoft.com/office/powerpoint/2010/main" val="44539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1D92A3-B819-4002-B8BC-D1921C01D640}" type="datetimeFigureOut">
              <a:rPr lang="en-GB" smtClean="0"/>
              <a:t>21/10/2024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5C2B26-CB57-4401-9CCB-27F1C2F8A2BA}" type="slidenum">
              <a:rPr lang="en-GB" smtClean="0"/>
              <a:t>‹#›</a:t>
            </a:fld>
            <a:endParaRPr lang="en-GB"/>
          </a:p>
        </p:txBody>
      </p:sp>
    </p:spTree>
    <p:extLst>
      <p:ext uri="{BB962C8B-B14F-4D97-AF65-F5344CB8AC3E}">
        <p14:creationId xmlns:p14="http://schemas.microsoft.com/office/powerpoint/2010/main" val="2846969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1D92A3-B819-4002-B8BC-D1921C01D640}" type="datetimeFigureOut">
              <a:rPr lang="en-GB" smtClean="0"/>
              <a:t>21/10/2024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5C2B26-CB57-4401-9CCB-27F1C2F8A2BA}" type="slidenum">
              <a:rPr lang="en-GB" smtClean="0"/>
              <a:t>‹#›</a:t>
            </a:fld>
            <a:endParaRPr lang="en-GB"/>
          </a:p>
        </p:txBody>
      </p:sp>
    </p:spTree>
    <p:extLst>
      <p:ext uri="{BB962C8B-B14F-4D97-AF65-F5344CB8AC3E}">
        <p14:creationId xmlns:p14="http://schemas.microsoft.com/office/powerpoint/2010/main" val="105149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intranet.bhamcommunity.nhs.uk/policies?media_item=3179&amp;media_type=10#file-viewer" TargetMode="Externa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https://intranet.bhamcommunity.nhs.uk/policies?media_item=3241&amp;media_type=10%23file-view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420888"/>
            <a:ext cx="8062664" cy="1470025"/>
          </a:xfrm>
        </p:spPr>
        <p:txBody>
          <a:bodyPr>
            <a:normAutofit fontScale="90000"/>
          </a:bodyPr>
          <a:lstStyle/>
          <a:p>
            <a:r>
              <a:rPr lang="en-GB" dirty="0"/>
              <a:t>Lone Working</a:t>
            </a:r>
            <a:br>
              <a:rPr lang="en-GB" dirty="0"/>
            </a:br>
            <a:endParaRPr lang="en-GB" dirty="0"/>
          </a:p>
        </p:txBody>
      </p:sp>
      <p:sp>
        <p:nvSpPr>
          <p:cNvPr id="3" name="Subtitle 2"/>
          <p:cNvSpPr>
            <a:spLocks noGrp="1"/>
          </p:cNvSpPr>
          <p:nvPr>
            <p:ph type="subTitle" idx="1"/>
          </p:nvPr>
        </p:nvSpPr>
        <p:spPr>
          <a:xfrm>
            <a:off x="1380421" y="3356992"/>
            <a:ext cx="6400800" cy="1752600"/>
          </a:xfrm>
        </p:spPr>
        <p:txBody>
          <a:bodyPr vert="horz" lIns="91440" tIns="45720" rIns="91440" bIns="45720" rtlCol="0" anchor="t">
            <a:normAutofit/>
          </a:bodyPr>
          <a:lstStyle/>
          <a:p>
            <a:r>
              <a:rPr lang="en-GB" dirty="0">
                <a:solidFill>
                  <a:srgbClr val="0070C0"/>
                </a:solidFill>
                <a:latin typeface="Arial"/>
                <a:cs typeface="Arial"/>
              </a:rPr>
              <a:t>Maintaining Staff Safety</a:t>
            </a:r>
          </a:p>
        </p:txBody>
      </p:sp>
      <p:pic>
        <p:nvPicPr>
          <p:cNvPr id="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023" y="5729312"/>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Green Christmas Holly Leaves - Free Clip Art | Christmas clipart free,  Christmas clipart, Christmas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Green Christmas Holly Leaves - Free Clip Art | Christmas clipart free,  Christmas clipart, Christmas images clip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Green Christmas Holly Leaves - Free Clip Art | Christmas clipart free,  Christmas clipart, Christmas images clip 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2" descr="Prime Minister's Office, 10 Downing Street - GOV.U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Prime Minister's Office, 10 Downing Street - GOV.U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2" descr="Devon residents urged, “Get Boosted Now” - Devon CC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descr="A4 BCHC NHS 201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2444" y="298180"/>
            <a:ext cx="3077191" cy="1114596"/>
          </a:xfrm>
          <a:prstGeom prst="rect">
            <a:avLst/>
          </a:prstGeom>
          <a:noFill/>
          <a:ln>
            <a:noFill/>
          </a:ln>
        </p:spPr>
      </p:pic>
      <p:pic>
        <p:nvPicPr>
          <p:cNvPr id="15" name="Picture 14">
            <a:extLst>
              <a:ext uri="{FF2B5EF4-FFF2-40B4-BE49-F238E27FC236}">
                <a16:creationId xmlns:a16="http://schemas.microsoft.com/office/drawing/2014/main" id="{EE8A276C-1B54-B37D-D2A0-58F5B5452177}"/>
              </a:ext>
            </a:extLst>
          </p:cNvPr>
          <p:cNvPicPr>
            <a:picLocks noChangeAspect="1"/>
          </p:cNvPicPr>
          <p:nvPr/>
        </p:nvPicPr>
        <p:blipFill>
          <a:blip r:embed="rId5"/>
          <a:stretch>
            <a:fillRect/>
          </a:stretch>
        </p:blipFill>
        <p:spPr>
          <a:xfrm>
            <a:off x="6706084" y="5445224"/>
            <a:ext cx="2233893" cy="1137922"/>
          </a:xfrm>
          <a:prstGeom prst="rect">
            <a:avLst/>
          </a:prstGeom>
        </p:spPr>
      </p:pic>
    </p:spTree>
    <p:extLst>
      <p:ext uri="{BB962C8B-B14F-4D97-AF65-F5344CB8AC3E}">
        <p14:creationId xmlns:p14="http://schemas.microsoft.com/office/powerpoint/2010/main" val="3193392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07504" y="116632"/>
            <a:ext cx="8523088" cy="712643"/>
          </a:xfrm>
        </p:spPr>
        <p:txBody>
          <a:bodyPr>
            <a:noAutofit/>
          </a:bodyPr>
          <a:lstStyle/>
          <a:p>
            <a:pPr algn="l"/>
            <a:r>
              <a:rPr lang="en-GB" sz="3200" b="1" dirty="0">
                <a:solidFill>
                  <a:srgbClr val="0070C0"/>
                </a:solidFill>
                <a:latin typeface="Arial" panose="020B0604020202020204" pitchFamily="34" charset="0"/>
                <a:cs typeface="Arial" panose="020B0604020202020204" pitchFamily="34" charset="0"/>
              </a:rPr>
              <a:t>Lone Working and Buddy Systems</a:t>
            </a:r>
          </a:p>
        </p:txBody>
      </p:sp>
      <p:sp>
        <p:nvSpPr>
          <p:cNvPr id="2" name="Slide Number Placeholder 1"/>
          <p:cNvSpPr>
            <a:spLocks noGrp="1"/>
          </p:cNvSpPr>
          <p:nvPr>
            <p:ph type="sldNum" sz="quarter" idx="12"/>
          </p:nvPr>
        </p:nvSpPr>
        <p:spPr/>
        <p:txBody>
          <a:bodyPr/>
          <a:lstStyle/>
          <a:p>
            <a:fld id="{B4E065AA-8417-42B6-93BE-0215F7A21DC9}" type="slidenum">
              <a:rPr lang="en-GB" smtClean="0"/>
              <a:t>10</a:t>
            </a:fld>
            <a:endParaRPr lang="en-GB" dirty="0"/>
          </a:p>
        </p:txBody>
      </p:sp>
      <p:sp>
        <p:nvSpPr>
          <p:cNvPr id="3" name="TextBox 2">
            <a:extLst>
              <a:ext uri="{FF2B5EF4-FFF2-40B4-BE49-F238E27FC236}">
                <a16:creationId xmlns:a16="http://schemas.microsoft.com/office/drawing/2014/main" id="{7F3B6029-5DB1-6D65-7908-A7DC7F55486F}"/>
              </a:ext>
            </a:extLst>
          </p:cNvPr>
          <p:cNvSpPr txBox="1"/>
          <p:nvPr/>
        </p:nvSpPr>
        <p:spPr>
          <a:xfrm>
            <a:off x="240686" y="947884"/>
            <a:ext cx="8523088" cy="4524315"/>
          </a:xfrm>
          <a:prstGeom prst="rect">
            <a:avLst/>
          </a:prstGeom>
          <a:noFill/>
        </p:spPr>
        <p:txBody>
          <a:bodyPr wrap="square" rtlCol="0">
            <a:spAutoFit/>
          </a:bodyPr>
          <a:lstStyle/>
          <a:p>
            <a:pPr lvl="0"/>
            <a:r>
              <a:rPr lang="en-GB" dirty="0">
                <a:latin typeface="Arial" panose="020B0604020202020204" pitchFamily="34" charset="0"/>
                <a:ea typeface="Times New Roman" panose="02020603050405020304" pitchFamily="18" charset="0"/>
                <a:cs typeface="Times New Roman" panose="02020603050405020304" pitchFamily="18" charset="0"/>
              </a:rPr>
              <a:t>All teams have different ways/forms of maintaining staff safety. This is usually in the form of a buddy system or (the current trend) is a Lone Working </a:t>
            </a:r>
            <a:r>
              <a:rPr lang="en-GB" dirty="0" err="1">
                <a:latin typeface="Arial" panose="020B0604020202020204" pitchFamily="34" charset="0"/>
                <a:ea typeface="Times New Roman" panose="02020603050405020304" pitchFamily="18" charset="0"/>
                <a:cs typeface="Times New Roman" panose="02020603050405020304" pitchFamily="18" charset="0"/>
              </a:rPr>
              <a:t>Whatsapp</a:t>
            </a:r>
            <a:r>
              <a:rPr lang="en-GB" dirty="0">
                <a:latin typeface="Arial" panose="020B0604020202020204" pitchFamily="34" charset="0"/>
                <a:ea typeface="Times New Roman" panose="02020603050405020304" pitchFamily="18" charset="0"/>
                <a:cs typeface="Times New Roman" panose="02020603050405020304" pitchFamily="18" charset="0"/>
              </a:rPr>
              <a:t> Group!</a:t>
            </a:r>
          </a:p>
          <a:p>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To operate the buddy system, an organisation must ensure that the lone worker nominates a buddy. This is a person who is their nominated contact for the period in which they will be working alone. There should be a contingency plan if the budd</a:t>
            </a:r>
            <a:r>
              <a:rPr lang="en-GB" dirty="0">
                <a:latin typeface="Arial" panose="020B0604020202020204" pitchFamily="34" charset="0"/>
                <a:ea typeface="Times New Roman" panose="02020603050405020304" pitchFamily="18" charset="0"/>
              </a:rPr>
              <a:t>y is not on duty.</a:t>
            </a:r>
            <a:endParaRPr lang="en-GB" sz="1800" dirty="0">
              <a:effectLst/>
              <a:latin typeface="Arial" panose="020B0604020202020204" pitchFamily="34" charset="0"/>
              <a:ea typeface="Times New Roman" panose="02020603050405020304" pitchFamily="18" charset="0"/>
            </a:endParaRPr>
          </a:p>
          <a:p>
            <a:endParaRPr lang="en-GB" dirty="0">
              <a:latin typeface="Arial" panose="020B060402020202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Lone Worker </a:t>
            </a:r>
            <a:r>
              <a:rPr lang="en-GB" sz="1800" dirty="0" err="1">
                <a:effectLst/>
                <a:latin typeface="Arial" panose="020B0604020202020204" pitchFamily="34" charset="0"/>
                <a:ea typeface="Times New Roman" panose="02020603050405020304" pitchFamily="18" charset="0"/>
              </a:rPr>
              <a:t>Whatsapp</a:t>
            </a:r>
            <a:r>
              <a:rPr lang="en-GB" sz="1800" dirty="0">
                <a:effectLst/>
                <a:latin typeface="Arial" panose="020B0604020202020204" pitchFamily="34" charset="0"/>
                <a:ea typeface="Times New Roman" panose="02020603050405020304" pitchFamily="18" charset="0"/>
              </a:rPr>
              <a:t> team group’s.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group should be only used for signing in and out of work, informing colleagues that you have either commenced your shift and/or you have finished your shift and have returned home safe.</a:t>
            </a:r>
          </a:p>
          <a:p>
            <a:pPr marL="342900" lvl="0" indent="-342900">
              <a:buFont typeface="Symbol" panose="05050102010706020507" pitchFamily="18" charset="2"/>
              <a:buChar char=""/>
            </a:pP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lvl="0"/>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Whatsapp</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groups should never be used to discuss patient’s – only in 2023 the ICO (information commissioners office) reprimanded NHS Lanarkshire for sharing patient data via WhatsApp.</a:t>
            </a:r>
          </a:p>
        </p:txBody>
      </p:sp>
    </p:spTree>
    <p:extLst>
      <p:ext uri="{BB962C8B-B14F-4D97-AF65-F5344CB8AC3E}">
        <p14:creationId xmlns:p14="http://schemas.microsoft.com/office/powerpoint/2010/main" val="2245882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07504" y="116632"/>
            <a:ext cx="8523088" cy="712643"/>
          </a:xfrm>
        </p:spPr>
        <p:txBody>
          <a:bodyPr>
            <a:noAutofit/>
          </a:bodyPr>
          <a:lstStyle/>
          <a:p>
            <a:pPr algn="l"/>
            <a:r>
              <a:rPr lang="en-GB" sz="3200" b="1" dirty="0">
                <a:solidFill>
                  <a:srgbClr val="0070C0"/>
                </a:solidFill>
                <a:latin typeface="Arial" panose="020B0604020202020204" pitchFamily="34" charset="0"/>
                <a:cs typeface="Arial" panose="020B0604020202020204" pitchFamily="34" charset="0"/>
              </a:rPr>
              <a:t>The Red Folder Process</a:t>
            </a:r>
          </a:p>
        </p:txBody>
      </p:sp>
      <p:sp>
        <p:nvSpPr>
          <p:cNvPr id="2" name="Slide Number Placeholder 1"/>
          <p:cNvSpPr>
            <a:spLocks noGrp="1"/>
          </p:cNvSpPr>
          <p:nvPr>
            <p:ph type="sldNum" sz="quarter" idx="12"/>
          </p:nvPr>
        </p:nvSpPr>
        <p:spPr/>
        <p:txBody>
          <a:bodyPr/>
          <a:lstStyle/>
          <a:p>
            <a:fld id="{B4E065AA-8417-42B6-93BE-0215F7A21DC9}" type="slidenum">
              <a:rPr lang="en-GB" smtClean="0"/>
              <a:t>11</a:t>
            </a:fld>
            <a:endParaRPr lang="en-GB" dirty="0"/>
          </a:p>
        </p:txBody>
      </p:sp>
      <p:sp>
        <p:nvSpPr>
          <p:cNvPr id="3" name="TextBox 2">
            <a:extLst>
              <a:ext uri="{FF2B5EF4-FFF2-40B4-BE49-F238E27FC236}">
                <a16:creationId xmlns:a16="http://schemas.microsoft.com/office/drawing/2014/main" id="{7F3B6029-5DB1-6D65-7908-A7DC7F55486F}"/>
              </a:ext>
            </a:extLst>
          </p:cNvPr>
          <p:cNvSpPr txBox="1"/>
          <p:nvPr/>
        </p:nvSpPr>
        <p:spPr>
          <a:xfrm>
            <a:off x="272218" y="1010947"/>
            <a:ext cx="2794176" cy="4031873"/>
          </a:xfrm>
          <a:prstGeom prst="rect">
            <a:avLst/>
          </a:prstGeom>
          <a:noFill/>
        </p:spPr>
        <p:txBody>
          <a:bodyPr wrap="square" rtlCol="0">
            <a:spAutoFit/>
          </a:bodyPr>
          <a:lstStyle/>
          <a:p>
            <a:pPr>
              <a:tabLst>
                <a:tab pos="2743200" algn="ctr"/>
                <a:tab pos="5486400" algn="r"/>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The Red Folder process is a commonly used term throughout BCHC. If a staff member requires assistance and is unable to freely communicate then they can call the office and ask for the ‘Red Folder’.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2743200" algn="ctr"/>
                <a:tab pos="5486400" algn="r"/>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2743200" algn="ctr"/>
                <a:tab pos="5486400" algn="r"/>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All staff who receive this call must be familiar with the phrase and answer a set of predefined questions.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2743200" algn="ctr"/>
                <a:tab pos="5486400" algn="r"/>
              </a:tabLs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lvl="0"/>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5027110-F34A-3DC2-0C70-C0D59FAA9100}"/>
              </a:ext>
            </a:extLst>
          </p:cNvPr>
          <p:cNvPicPr>
            <a:picLocks noChangeAspect="1"/>
          </p:cNvPicPr>
          <p:nvPr/>
        </p:nvPicPr>
        <p:blipFill>
          <a:blip r:embed="rId3"/>
          <a:stretch>
            <a:fillRect/>
          </a:stretch>
        </p:blipFill>
        <p:spPr>
          <a:xfrm>
            <a:off x="4341398" y="709448"/>
            <a:ext cx="4435788" cy="6148552"/>
          </a:xfrm>
          <a:prstGeom prst="rect">
            <a:avLst/>
          </a:prstGeom>
        </p:spPr>
      </p:pic>
    </p:spTree>
    <p:extLst>
      <p:ext uri="{BB962C8B-B14F-4D97-AF65-F5344CB8AC3E}">
        <p14:creationId xmlns:p14="http://schemas.microsoft.com/office/powerpoint/2010/main" val="267186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C15BE5F0-E31E-A18E-93A8-9244F6290BBF}"/>
              </a:ext>
            </a:extLst>
          </p:cNvPr>
          <p:cNvPicPr>
            <a:picLocks noGrp="1" noChangeAspect="1"/>
          </p:cNvPicPr>
          <p:nvPr>
            <p:ph idx="1"/>
          </p:nvPr>
        </p:nvPicPr>
        <p:blipFill>
          <a:blip r:embed="rId2"/>
          <a:srcRect l="13095" r="11891" b="-1"/>
          <a:stretch/>
        </p:blipFill>
        <p:spPr>
          <a:xfrm>
            <a:off x="20" y="1282"/>
            <a:ext cx="9143980" cy="6856718"/>
          </a:xfrm>
          <a:prstGeom prst="rect">
            <a:avLst/>
          </a:prstGeom>
        </p:spPr>
      </p:pic>
    </p:spTree>
    <p:extLst>
      <p:ext uri="{BB962C8B-B14F-4D97-AF65-F5344CB8AC3E}">
        <p14:creationId xmlns:p14="http://schemas.microsoft.com/office/powerpoint/2010/main" val="318263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07503" y="116632"/>
            <a:ext cx="8918255" cy="5612678"/>
          </a:xfrm>
        </p:spPr>
        <p:txBody>
          <a:bodyPr>
            <a:noAutofit/>
          </a:bodyPr>
          <a:lstStyle/>
          <a:p>
            <a:pPr algn="ctr"/>
            <a:r>
              <a:rPr lang="en-GB" sz="3200" b="1" dirty="0">
                <a:solidFill>
                  <a:srgbClr val="0070C0"/>
                </a:solidFill>
                <a:latin typeface="Arial" panose="020B0604020202020204" pitchFamily="34" charset="0"/>
                <a:cs typeface="Arial" panose="020B0604020202020204" pitchFamily="34" charset="0"/>
              </a:rPr>
              <a:t>Any questions?	</a:t>
            </a:r>
          </a:p>
        </p:txBody>
      </p:sp>
      <p:sp>
        <p:nvSpPr>
          <p:cNvPr id="2" name="Slide Number Placeholder 1"/>
          <p:cNvSpPr>
            <a:spLocks noGrp="1"/>
          </p:cNvSpPr>
          <p:nvPr>
            <p:ph type="sldNum" sz="quarter" idx="12"/>
          </p:nvPr>
        </p:nvSpPr>
        <p:spPr/>
        <p:txBody>
          <a:bodyPr/>
          <a:lstStyle/>
          <a:p>
            <a:fld id="{B4E065AA-8417-42B6-93BE-0215F7A21DC9}" type="slidenum">
              <a:rPr lang="en-GB" smtClean="0"/>
              <a:t>13</a:t>
            </a:fld>
            <a:endParaRPr lang="en-GB" dirty="0"/>
          </a:p>
        </p:txBody>
      </p:sp>
      <p:sp>
        <p:nvSpPr>
          <p:cNvPr id="3" name="TextBox 2">
            <a:extLst>
              <a:ext uri="{FF2B5EF4-FFF2-40B4-BE49-F238E27FC236}">
                <a16:creationId xmlns:a16="http://schemas.microsoft.com/office/drawing/2014/main" id="{7F3B6029-5DB1-6D65-7908-A7DC7F55486F}"/>
              </a:ext>
            </a:extLst>
          </p:cNvPr>
          <p:cNvSpPr txBox="1"/>
          <p:nvPr/>
        </p:nvSpPr>
        <p:spPr>
          <a:xfrm>
            <a:off x="240686" y="947884"/>
            <a:ext cx="8523088" cy="646331"/>
          </a:xfrm>
          <a:prstGeom prst="rect">
            <a:avLst/>
          </a:prstGeom>
          <a:noFill/>
        </p:spPr>
        <p:txBody>
          <a:bodyPr wrap="square" rtlCol="0">
            <a:spAutoFit/>
          </a:bodyPr>
          <a:lstStyle/>
          <a:p>
            <a:pPr marL="342900" lvl="0" indent="-342900">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lvl="0"/>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008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07504" y="116632"/>
            <a:ext cx="8523088" cy="712643"/>
          </a:xfrm>
        </p:spPr>
        <p:txBody>
          <a:bodyPr>
            <a:noAutofit/>
          </a:bodyPr>
          <a:lstStyle/>
          <a:p>
            <a:pPr algn="l"/>
            <a:r>
              <a:rPr lang="en-GB" sz="3200" b="1" dirty="0">
                <a:solidFill>
                  <a:srgbClr val="0070C0"/>
                </a:solidFill>
                <a:latin typeface="Arial" panose="020B0604020202020204" pitchFamily="34" charset="0"/>
                <a:cs typeface="Arial" panose="020B0604020202020204" pitchFamily="34" charset="0"/>
              </a:rPr>
              <a:t>Aims of the session</a:t>
            </a:r>
          </a:p>
        </p:txBody>
      </p:sp>
      <p:sp>
        <p:nvSpPr>
          <p:cNvPr id="2" name="Slide Number Placeholder 1"/>
          <p:cNvSpPr>
            <a:spLocks noGrp="1"/>
          </p:cNvSpPr>
          <p:nvPr>
            <p:ph type="sldNum" sz="quarter" idx="12"/>
          </p:nvPr>
        </p:nvSpPr>
        <p:spPr/>
        <p:txBody>
          <a:bodyPr/>
          <a:lstStyle/>
          <a:p>
            <a:fld id="{B4E065AA-8417-42B6-93BE-0215F7A21DC9}" type="slidenum">
              <a:rPr lang="en-GB" smtClean="0"/>
              <a:t>2</a:t>
            </a:fld>
            <a:endParaRPr lang="en-GB" dirty="0"/>
          </a:p>
        </p:txBody>
      </p:sp>
      <p:sp>
        <p:nvSpPr>
          <p:cNvPr id="3" name="TextBox 2">
            <a:extLst>
              <a:ext uri="{FF2B5EF4-FFF2-40B4-BE49-F238E27FC236}">
                <a16:creationId xmlns:a16="http://schemas.microsoft.com/office/drawing/2014/main" id="{7F3B6029-5DB1-6D65-7908-A7DC7F55486F}"/>
              </a:ext>
            </a:extLst>
          </p:cNvPr>
          <p:cNvSpPr txBox="1"/>
          <p:nvPr/>
        </p:nvSpPr>
        <p:spPr>
          <a:xfrm>
            <a:off x="240686" y="947884"/>
            <a:ext cx="8523088" cy="3139321"/>
          </a:xfrm>
          <a:prstGeom prst="rect">
            <a:avLst/>
          </a:prstGeom>
          <a:noFill/>
        </p:spPr>
        <p:txBody>
          <a:bodyPr wrap="square" rtlCol="0">
            <a:spAutoFit/>
          </a:bodyPr>
          <a:lstStyle/>
          <a:p>
            <a:pPr marL="342900" lvl="0" indent="-342900">
              <a:buFont typeface="Symbol" panose="05050102010706020507" pitchFamily="18" charset="2"/>
              <a:buChar char=""/>
              <a:tabLst>
                <a:tab pos="9144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To raise awareness of the lone working policy.</a:t>
            </a:r>
          </a:p>
          <a:p>
            <a:pPr marL="342900" lvl="0" indent="-342900">
              <a:buFont typeface="Symbol" panose="05050102010706020507" pitchFamily="18" charset="2"/>
              <a:buChar char=""/>
              <a:tabLst>
                <a:tab pos="9144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To raise awareness of the hazards of lone working throughout BCHC.</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Understanding that all employees of the Trust are protected as reasonably practicable. </a:t>
            </a:r>
            <a:r>
              <a:rPr lang="en-GB" dirty="0">
                <a:latin typeface="Arial" panose="020B0604020202020204" pitchFamily="34" charset="0"/>
                <a:ea typeface="Times New Roman" panose="02020603050405020304" pitchFamily="18" charset="0"/>
                <a:cs typeface="Times New Roman" panose="02020603050405020304" pitchFamily="18" charset="0"/>
              </a:rPr>
              <a:t>Managers responsibilities in lone working.</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To give guidance on assessing and controlling associated risks and ensuring all associated risks are minimised as much as possible and </a:t>
            </a:r>
            <a:r>
              <a:rPr lang="en-GB" dirty="0">
                <a:latin typeface="Arial" panose="020B0604020202020204" pitchFamily="34" charset="0"/>
                <a:ea typeface="Times New Roman" panose="02020603050405020304" pitchFamily="18" charset="0"/>
                <a:cs typeface="Times New Roman" panose="02020603050405020304" pitchFamily="18" charset="0"/>
              </a:rPr>
              <a:t>how to achieve this.</a:t>
            </a:r>
          </a:p>
          <a:p>
            <a:pPr marL="342900" lvl="0" indent="-342900">
              <a:buFont typeface="Symbol" panose="05050102010706020507" pitchFamily="18" charset="2"/>
              <a:buChar char=""/>
            </a:pPr>
            <a:r>
              <a:rPr lang="en-GB" dirty="0">
                <a:latin typeface="Arial" panose="020B0604020202020204" pitchFamily="34" charset="0"/>
                <a:ea typeface="Times New Roman" panose="02020603050405020304" pitchFamily="18" charset="0"/>
                <a:cs typeface="Times New Roman" panose="02020603050405020304" pitchFamily="18" charset="0"/>
              </a:rPr>
              <a:t>Ensuring you feel safe and secure when at work. </a:t>
            </a:r>
          </a:p>
          <a:p>
            <a:pPr marL="342900" lvl="0" indent="-342900">
              <a:buFont typeface="Symbol" panose="05050102010706020507" pitchFamily="18" charset="2"/>
              <a:buChar char=""/>
            </a:pPr>
            <a:r>
              <a:rPr lang="en-GB" dirty="0">
                <a:latin typeface="Arial" panose="020B0604020202020204" pitchFamily="34" charset="0"/>
                <a:ea typeface="Times New Roman" panose="02020603050405020304" pitchFamily="18" charset="0"/>
                <a:cs typeface="Times New Roman" panose="02020603050405020304" pitchFamily="18" charset="0"/>
              </a:rPr>
              <a:t>Raising awareness that there are effective systems in place and management support in any instance that may require help.</a:t>
            </a:r>
          </a:p>
          <a:p>
            <a:pPr marL="342900" lvl="0" indent="-342900">
              <a:buFont typeface="Symbol" panose="05050102010706020507" pitchFamily="18" charset="2"/>
              <a:buChar char=""/>
            </a:pPr>
            <a:r>
              <a:rPr lang="en-GB" dirty="0">
                <a:latin typeface="Arial" panose="020B0604020202020204" pitchFamily="34" charset="0"/>
                <a:ea typeface="Times New Roman" panose="02020603050405020304" pitchFamily="18" charset="0"/>
                <a:cs typeface="Times New Roman" panose="02020603050405020304" pitchFamily="18" charset="0"/>
              </a:rPr>
              <a:t>The “Red Folder” process.</a:t>
            </a:r>
          </a:p>
        </p:txBody>
      </p:sp>
    </p:spTree>
    <p:extLst>
      <p:ext uri="{BB962C8B-B14F-4D97-AF65-F5344CB8AC3E}">
        <p14:creationId xmlns:p14="http://schemas.microsoft.com/office/powerpoint/2010/main" val="410404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07504" y="116632"/>
            <a:ext cx="8523088" cy="712643"/>
          </a:xfrm>
        </p:spPr>
        <p:txBody>
          <a:bodyPr>
            <a:noAutofit/>
          </a:bodyPr>
          <a:lstStyle/>
          <a:p>
            <a:pPr algn="ctr"/>
            <a:r>
              <a:rPr lang="en-GB" sz="3200" b="1" dirty="0">
                <a:solidFill>
                  <a:srgbClr val="0070C0"/>
                </a:solidFill>
                <a:latin typeface="Arial" panose="020B0604020202020204" pitchFamily="34" charset="0"/>
                <a:cs typeface="Arial" panose="020B0604020202020204" pitchFamily="34" charset="0"/>
              </a:rPr>
              <a:t>Lone Working Policy</a:t>
            </a:r>
          </a:p>
        </p:txBody>
      </p:sp>
      <p:sp>
        <p:nvSpPr>
          <p:cNvPr id="2" name="Slide Number Placeholder 1"/>
          <p:cNvSpPr>
            <a:spLocks noGrp="1"/>
          </p:cNvSpPr>
          <p:nvPr>
            <p:ph type="sldNum" sz="quarter" idx="12"/>
          </p:nvPr>
        </p:nvSpPr>
        <p:spPr/>
        <p:txBody>
          <a:bodyPr/>
          <a:lstStyle/>
          <a:p>
            <a:fld id="{B4E065AA-8417-42B6-93BE-0215F7A21DC9}" type="slidenum">
              <a:rPr lang="en-GB" smtClean="0"/>
              <a:t>3</a:t>
            </a:fld>
            <a:endParaRPr lang="en-GB" dirty="0"/>
          </a:p>
        </p:txBody>
      </p:sp>
      <p:graphicFrame>
        <p:nvGraphicFramePr>
          <p:cNvPr id="5" name="Object 4">
            <a:extLst>
              <a:ext uri="{FF2B5EF4-FFF2-40B4-BE49-F238E27FC236}">
                <a16:creationId xmlns:a16="http://schemas.microsoft.com/office/drawing/2014/main" id="{0A0E98F5-AE3E-6012-BE8E-AF08633577F1}"/>
              </a:ext>
            </a:extLst>
          </p:cNvPr>
          <p:cNvGraphicFramePr>
            <a:graphicFrameLocks noChangeAspect="1"/>
          </p:cNvGraphicFramePr>
          <p:nvPr>
            <p:extLst>
              <p:ext uri="{D42A27DB-BD31-4B8C-83A1-F6EECF244321}">
                <p14:modId xmlns:p14="http://schemas.microsoft.com/office/powerpoint/2010/main" val="452614263"/>
              </p:ext>
            </p:extLst>
          </p:nvPr>
        </p:nvGraphicFramePr>
        <p:xfrm>
          <a:off x="4662808" y="1078888"/>
          <a:ext cx="3590283" cy="3950521"/>
        </p:xfrm>
        <a:graphic>
          <a:graphicData uri="http://schemas.openxmlformats.org/presentationml/2006/ole">
            <mc:AlternateContent xmlns:mc="http://schemas.openxmlformats.org/markup-compatibility/2006">
              <mc:Choice xmlns:v="urn:schemas-microsoft-com:vml" Requires="v">
                <p:oleObj name="Document" r:id="rId3" imgW="6123588" imgH="6737276" progId="Word.Document.12">
                  <p:embed/>
                </p:oleObj>
              </mc:Choice>
              <mc:Fallback>
                <p:oleObj name="Document" r:id="rId3" imgW="6123588" imgH="6737276" progId="Word.Document.12">
                  <p:embed/>
                  <p:pic>
                    <p:nvPicPr>
                      <p:cNvPr id="0" name=""/>
                      <p:cNvPicPr/>
                      <p:nvPr/>
                    </p:nvPicPr>
                    <p:blipFill>
                      <a:blip r:embed="rId4"/>
                      <a:stretch>
                        <a:fillRect/>
                      </a:stretch>
                    </p:blipFill>
                    <p:spPr>
                      <a:xfrm>
                        <a:off x="4662808" y="1078888"/>
                        <a:ext cx="3590283" cy="395052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31595488-1A52-83AD-7EB6-C8064D3FFD03}"/>
              </a:ext>
            </a:extLst>
          </p:cNvPr>
          <p:cNvSpPr txBox="1"/>
          <p:nvPr/>
        </p:nvSpPr>
        <p:spPr>
          <a:xfrm>
            <a:off x="240686" y="947883"/>
            <a:ext cx="4134245" cy="4801314"/>
          </a:xfrm>
          <a:prstGeom prst="rect">
            <a:avLst/>
          </a:prstGeom>
          <a:noFill/>
        </p:spPr>
        <p:txBody>
          <a:bodyPr wrap="square" rtlCol="0">
            <a:spAutoFit/>
          </a:bodyPr>
          <a:lstStyle/>
          <a:p>
            <a:pPr marL="342900" lvl="0" indent="-342900">
              <a:buFont typeface="Symbol" panose="05050102010706020507" pitchFamily="18" charset="2"/>
              <a:buChar char=""/>
              <a:tabLst>
                <a:tab pos="914400" algn="l"/>
              </a:tabLst>
            </a:pPr>
            <a:r>
              <a:rPr lang="en-GB" dirty="0">
                <a:latin typeface="Arial" panose="020B0604020202020204" pitchFamily="34" charset="0"/>
                <a:ea typeface="Times New Roman" panose="02020603050405020304" pitchFamily="18" charset="0"/>
                <a:cs typeface="Times New Roman" panose="02020603050405020304" pitchFamily="18" charset="0"/>
              </a:rPr>
              <a:t>Located on trust intranet - </a:t>
            </a:r>
            <a:r>
              <a:rPr lang="en-GB" dirty="0">
                <a:hlinkClick r:id="rId5"/>
              </a:rPr>
              <a:t>Policies | Intranet (bhamcommunity.nhs.uk)</a:t>
            </a:r>
            <a:endParaRPr lang="en-GB" dirty="0"/>
          </a:p>
          <a:p>
            <a:pPr marL="342900" lvl="0" indent="-342900">
              <a:buFont typeface="Symbol" panose="05050102010706020507" pitchFamily="18" charset="2"/>
              <a:buChar char=""/>
              <a:tabLst>
                <a:tab pos="914400" algn="l"/>
              </a:tabLst>
            </a:pPr>
            <a:r>
              <a:rPr lang="en-GB" dirty="0">
                <a:latin typeface="Arial" panose="020B0604020202020204" pitchFamily="34" charset="0"/>
                <a:ea typeface="Times New Roman" panose="02020603050405020304" pitchFamily="18" charset="0"/>
                <a:cs typeface="Times New Roman" panose="02020603050405020304" pitchFamily="18" charset="0"/>
              </a:rPr>
              <a:t>Last updated on Feb 2023 and due review September 2026.</a:t>
            </a:r>
          </a:p>
          <a:p>
            <a:pPr marL="342900" lvl="0" indent="-342900">
              <a:buFont typeface="Symbol" panose="05050102010706020507" pitchFamily="18" charset="2"/>
              <a:buChar char=""/>
              <a:tabLst>
                <a:tab pos="914400" algn="l"/>
              </a:tabLst>
            </a:pPr>
            <a:r>
              <a:rPr lang="en-GB" dirty="0">
                <a:latin typeface="Arial" panose="020B0604020202020204" pitchFamily="34" charset="0"/>
                <a:ea typeface="Times New Roman" panose="02020603050405020304" pitchFamily="18" charset="0"/>
                <a:cs typeface="Times New Roman" panose="02020603050405020304" pitchFamily="18" charset="0"/>
              </a:rPr>
              <a:t>Policy Lead – David Ore, Local Security Management Specialist.</a:t>
            </a:r>
          </a:p>
          <a:p>
            <a:pPr marL="342900" lvl="0" indent="-342900">
              <a:buFont typeface="Symbol" panose="05050102010706020507" pitchFamily="18" charset="2"/>
              <a:buChar char=""/>
              <a:tabLst>
                <a:tab pos="914400" algn="l"/>
              </a:tabLst>
            </a:pP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tabLst>
                <a:tab pos="914400" algn="l"/>
              </a:tabLst>
            </a:pPr>
            <a:r>
              <a:rPr lang="en-GB" dirty="0">
                <a:latin typeface="Arial" panose="020B0604020202020204" pitchFamily="34" charset="0"/>
                <a:ea typeface="Times New Roman" panose="02020603050405020304" pitchFamily="18" charset="0"/>
                <a:cs typeface="Times New Roman" panose="02020603050405020304" pitchFamily="18" charset="0"/>
              </a:rPr>
              <a:t>Working alone is a daily reality for (BCHC) staff. It is recognised that those staff working in such situations may face increased risks to their safety and security. This policy aims to give guidance to all staff regarding working alone and ensure that safe systems of work are in place.</a:t>
            </a:r>
          </a:p>
          <a:p>
            <a:pPr marL="342900" lvl="0" indent="-342900">
              <a:buFont typeface="Symbol" panose="05050102010706020507" pitchFamily="18" charset="2"/>
              <a:buChar char=""/>
              <a:tabLst>
                <a:tab pos="914400" algn="l"/>
              </a:tabLst>
            </a:pPr>
            <a:endParaRPr lang="en-GB"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026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07504" y="116632"/>
            <a:ext cx="8523088" cy="712643"/>
          </a:xfrm>
        </p:spPr>
        <p:txBody>
          <a:bodyPr>
            <a:noAutofit/>
          </a:bodyPr>
          <a:lstStyle/>
          <a:p>
            <a:pPr algn="l"/>
            <a:r>
              <a:rPr lang="en-GB" sz="3200" b="1" dirty="0">
                <a:solidFill>
                  <a:srgbClr val="0070C0"/>
                </a:solidFill>
                <a:latin typeface="Arial" panose="020B0604020202020204" pitchFamily="34" charset="0"/>
                <a:cs typeface="Arial" panose="020B0604020202020204" pitchFamily="34" charset="0"/>
              </a:rPr>
              <a:t>Hazards of lone working…</a:t>
            </a:r>
          </a:p>
        </p:txBody>
      </p:sp>
      <p:sp>
        <p:nvSpPr>
          <p:cNvPr id="2" name="Slide Number Placeholder 1"/>
          <p:cNvSpPr>
            <a:spLocks noGrp="1"/>
          </p:cNvSpPr>
          <p:nvPr>
            <p:ph type="sldNum" sz="quarter" idx="12"/>
          </p:nvPr>
        </p:nvSpPr>
        <p:spPr/>
        <p:txBody>
          <a:bodyPr/>
          <a:lstStyle/>
          <a:p>
            <a:fld id="{B4E065AA-8417-42B6-93BE-0215F7A21DC9}" type="slidenum">
              <a:rPr lang="en-GB" smtClean="0"/>
              <a:t>4</a:t>
            </a:fld>
            <a:endParaRPr lang="en-GB" dirty="0"/>
          </a:p>
        </p:txBody>
      </p:sp>
      <p:sp>
        <p:nvSpPr>
          <p:cNvPr id="3" name="TextBox 2">
            <a:extLst>
              <a:ext uri="{FF2B5EF4-FFF2-40B4-BE49-F238E27FC236}">
                <a16:creationId xmlns:a16="http://schemas.microsoft.com/office/drawing/2014/main" id="{7F3B6029-5DB1-6D65-7908-A7DC7F55486F}"/>
              </a:ext>
            </a:extLst>
          </p:cNvPr>
          <p:cNvSpPr txBox="1"/>
          <p:nvPr/>
        </p:nvSpPr>
        <p:spPr>
          <a:xfrm>
            <a:off x="240686" y="947884"/>
            <a:ext cx="8523088" cy="2154436"/>
          </a:xfrm>
          <a:prstGeom prst="rect">
            <a:avLst/>
          </a:prstGeom>
          <a:noFill/>
        </p:spPr>
        <p:txBody>
          <a:bodyPr wrap="square" rtlCol="0">
            <a:spAutoFit/>
          </a:bodyPr>
          <a:lstStyle/>
          <a:p>
            <a:pPr marL="342900" lvl="0" indent="-342900" algn="ct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Using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mentimeter</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tell me the hazards you think you may encounter while being a lone worker?</a:t>
            </a:r>
          </a:p>
          <a:p>
            <a:pPr marL="342900" lvl="0" indent="-342900" algn="ctr">
              <a:buFont typeface="Symbol" panose="05050102010706020507" pitchFamily="18" charset="2"/>
              <a:buChar char=""/>
            </a:pP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lgn="ctr">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hlinkClick r:id="rId3"/>
              </a:rPr>
              <a:t>https://www.mentimeter.com/</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gn="ctr">
              <a:buFont typeface="Symbol" panose="05050102010706020507" pitchFamily="18" charset="2"/>
              <a:buChar char=""/>
            </a:pPr>
            <a:endParaRPr lang="en-GB" sz="22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ctr">
              <a:buFont typeface="Symbol" panose="05050102010706020507" pitchFamily="18" charset="2"/>
              <a:buChar char=""/>
            </a:pPr>
            <a:r>
              <a:rPr lang="en-GB" sz="2200" b="1" dirty="0" err="1">
                <a:latin typeface="Arial" panose="020B0604020202020204" pitchFamily="34" charset="0"/>
                <a:ea typeface="Times New Roman" panose="02020603050405020304" pitchFamily="18" charset="0"/>
                <a:cs typeface="Times New Roman" panose="02020603050405020304" pitchFamily="18" charset="0"/>
              </a:rPr>
              <a:t>Mentimeter</a:t>
            </a:r>
            <a:r>
              <a:rPr lang="en-GB" sz="2200" b="1" dirty="0">
                <a:latin typeface="Arial" panose="020B0604020202020204" pitchFamily="34" charset="0"/>
                <a:ea typeface="Times New Roman" panose="02020603050405020304" pitchFamily="18" charset="0"/>
                <a:cs typeface="Times New Roman" panose="02020603050405020304" pitchFamily="18" charset="0"/>
              </a:rPr>
              <a:t> code = </a:t>
            </a:r>
          </a:p>
          <a:p>
            <a:pPr lvl="0" algn="ctr"/>
            <a:endParaRPr lang="en-GB"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2F4F864-1F85-4018-B1C4-3F4FC5958430}"/>
              </a:ext>
            </a:extLst>
          </p:cNvPr>
          <p:cNvPicPr>
            <a:picLocks noChangeAspect="1"/>
          </p:cNvPicPr>
          <p:nvPr/>
        </p:nvPicPr>
        <p:blipFill>
          <a:blip r:embed="rId4"/>
          <a:stretch>
            <a:fillRect/>
          </a:stretch>
        </p:blipFill>
        <p:spPr>
          <a:xfrm>
            <a:off x="2120834" y="3284060"/>
            <a:ext cx="4496427" cy="590632"/>
          </a:xfrm>
          <a:prstGeom prst="rect">
            <a:avLst/>
          </a:prstGeom>
        </p:spPr>
      </p:pic>
    </p:spTree>
    <p:extLst>
      <p:ext uri="{BB962C8B-B14F-4D97-AF65-F5344CB8AC3E}">
        <p14:creationId xmlns:p14="http://schemas.microsoft.com/office/powerpoint/2010/main" val="3675447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07504" y="116632"/>
            <a:ext cx="8523088" cy="712643"/>
          </a:xfrm>
        </p:spPr>
        <p:txBody>
          <a:bodyPr>
            <a:noAutofit/>
          </a:bodyPr>
          <a:lstStyle/>
          <a:p>
            <a:pPr algn="l"/>
            <a:r>
              <a:rPr lang="en-GB" sz="3200" b="1" dirty="0">
                <a:solidFill>
                  <a:srgbClr val="0070C0"/>
                </a:solidFill>
                <a:latin typeface="Arial" panose="020B0604020202020204" pitchFamily="34" charset="0"/>
                <a:cs typeface="Arial" panose="020B0604020202020204" pitchFamily="34" charset="0"/>
              </a:rPr>
              <a:t>Hazards of lone working…</a:t>
            </a:r>
          </a:p>
        </p:txBody>
      </p:sp>
      <p:sp>
        <p:nvSpPr>
          <p:cNvPr id="2" name="Slide Number Placeholder 1"/>
          <p:cNvSpPr>
            <a:spLocks noGrp="1"/>
          </p:cNvSpPr>
          <p:nvPr>
            <p:ph type="sldNum" sz="quarter" idx="12"/>
          </p:nvPr>
        </p:nvSpPr>
        <p:spPr/>
        <p:txBody>
          <a:bodyPr/>
          <a:lstStyle/>
          <a:p>
            <a:fld id="{B4E065AA-8417-42B6-93BE-0215F7A21DC9}" type="slidenum">
              <a:rPr lang="en-GB" smtClean="0"/>
              <a:t>5</a:t>
            </a:fld>
            <a:endParaRPr lang="en-GB" dirty="0"/>
          </a:p>
        </p:txBody>
      </p:sp>
      <p:sp>
        <p:nvSpPr>
          <p:cNvPr id="3" name="TextBox 2">
            <a:extLst>
              <a:ext uri="{FF2B5EF4-FFF2-40B4-BE49-F238E27FC236}">
                <a16:creationId xmlns:a16="http://schemas.microsoft.com/office/drawing/2014/main" id="{7F3B6029-5DB1-6D65-7908-A7DC7F55486F}"/>
              </a:ext>
            </a:extLst>
          </p:cNvPr>
          <p:cNvSpPr txBox="1"/>
          <p:nvPr/>
        </p:nvSpPr>
        <p:spPr>
          <a:xfrm>
            <a:off x="240686" y="947884"/>
            <a:ext cx="8523088" cy="4801314"/>
          </a:xfrm>
          <a:prstGeom prst="rect">
            <a:avLst/>
          </a:prstGeom>
          <a:noFill/>
        </p:spPr>
        <p:txBody>
          <a:bodyPr wrap="square" rtlCol="0">
            <a:spAutoFit/>
          </a:bodyPr>
          <a:lstStyle/>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Accidents or emergencies arising out of the work and the lack of first aid equipment. </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Driving alone. </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Inadequate provision of rest, hygiene, and welfare facilities. </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Lack of peer support. </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Manual handling. </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Night work or unsocial hours. </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Not receiving enough rest. </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Poor or lack of communication. </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Potential violence from patients or the public. </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Problems with access/egress. </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Sudden illness. </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Visiting high-risk locations or patients. </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Vulnerability of travelling alone. </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Working alone in buildings and working in confined spaces. </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Personal safety/security. </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Allegations against a lone worker (because there are no other witnesses).</a:t>
            </a:r>
          </a:p>
        </p:txBody>
      </p:sp>
    </p:spTree>
    <p:extLst>
      <p:ext uri="{BB962C8B-B14F-4D97-AF65-F5344CB8AC3E}">
        <p14:creationId xmlns:p14="http://schemas.microsoft.com/office/powerpoint/2010/main" val="153017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07504" y="116633"/>
            <a:ext cx="8523088" cy="520614"/>
          </a:xfrm>
        </p:spPr>
        <p:txBody>
          <a:bodyPr>
            <a:noAutofit/>
          </a:bodyPr>
          <a:lstStyle/>
          <a:p>
            <a:pPr algn="l"/>
            <a:r>
              <a:rPr lang="en-GB" sz="3200" b="1" dirty="0">
                <a:solidFill>
                  <a:srgbClr val="0070C0"/>
                </a:solidFill>
                <a:latin typeface="Arial" panose="020B0604020202020204" pitchFamily="34" charset="0"/>
                <a:cs typeface="Arial" panose="020B0604020202020204" pitchFamily="34" charset="0"/>
              </a:rPr>
              <a:t>Minimising Risk</a:t>
            </a:r>
          </a:p>
        </p:txBody>
      </p:sp>
      <p:sp>
        <p:nvSpPr>
          <p:cNvPr id="2" name="Slide Number Placeholder 1"/>
          <p:cNvSpPr>
            <a:spLocks noGrp="1"/>
          </p:cNvSpPr>
          <p:nvPr>
            <p:ph type="sldNum" sz="quarter" idx="12"/>
          </p:nvPr>
        </p:nvSpPr>
        <p:spPr/>
        <p:txBody>
          <a:bodyPr/>
          <a:lstStyle/>
          <a:p>
            <a:fld id="{B4E065AA-8417-42B6-93BE-0215F7A21DC9}" type="slidenum">
              <a:rPr lang="en-GB" smtClean="0"/>
              <a:t>6</a:t>
            </a:fld>
            <a:endParaRPr lang="en-GB" dirty="0"/>
          </a:p>
        </p:txBody>
      </p:sp>
      <p:sp>
        <p:nvSpPr>
          <p:cNvPr id="3" name="TextBox 2">
            <a:extLst>
              <a:ext uri="{FF2B5EF4-FFF2-40B4-BE49-F238E27FC236}">
                <a16:creationId xmlns:a16="http://schemas.microsoft.com/office/drawing/2014/main" id="{7F3B6029-5DB1-6D65-7908-A7DC7F55486F}"/>
              </a:ext>
            </a:extLst>
          </p:cNvPr>
          <p:cNvSpPr txBox="1"/>
          <p:nvPr/>
        </p:nvSpPr>
        <p:spPr>
          <a:xfrm>
            <a:off x="248569" y="637247"/>
            <a:ext cx="4024018" cy="4815421"/>
          </a:xfrm>
          <a:prstGeom prst="rect">
            <a:avLst/>
          </a:prstGeom>
          <a:noFill/>
        </p:spPr>
        <p:txBody>
          <a:bodyPr wrap="square" rtlCol="0">
            <a:spAutoFit/>
          </a:bodyPr>
          <a:lstStyle/>
          <a:p>
            <a:pPr lvl="0"/>
            <a:r>
              <a:rPr lang="en-GB" sz="1600" dirty="0">
                <a:effectLst/>
                <a:latin typeface="Arial" panose="020B0604020202020204" pitchFamily="34" charset="0"/>
                <a:ea typeface="Times New Roman" panose="02020603050405020304" pitchFamily="18" charset="0"/>
                <a:cs typeface="Times New Roman" panose="02020603050405020304" pitchFamily="18" charset="0"/>
              </a:rPr>
              <a:t>When travelling between sites or patient’s homes</a:t>
            </a:r>
          </a:p>
          <a:p>
            <a:pPr marL="342900" lvl="0" indent="-342900">
              <a:lnSpc>
                <a:spcPct val="115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Keep your car in good working order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Ensure you have break down cover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Always have the necessary directions so that you don’t have to stop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Make sure you have a charged phone or change to call in an emergency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Keep doors and windows locked Always lock anything valuable in the boot or remove it from the car completely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Lock your car even if you have to leave for a minute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When you park in the daylight, think what it will be like at night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Arial" panose="020B0604020202020204" pitchFamily="34" charset="0"/>
              </a:rPr>
              <a:t>Before you get in the car check the back seat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A3C569A-149B-7FC1-0113-53A495FB9027}"/>
              </a:ext>
            </a:extLst>
          </p:cNvPr>
          <p:cNvSpPr txBox="1"/>
          <p:nvPr/>
        </p:nvSpPr>
        <p:spPr>
          <a:xfrm>
            <a:off x="4498723" y="272121"/>
            <a:ext cx="4396708" cy="6084230"/>
          </a:xfrm>
          <a:prstGeom prst="rect">
            <a:avLst/>
          </a:prstGeom>
          <a:noFill/>
        </p:spPr>
        <p:txBody>
          <a:bodyPr wrap="square" rtlCol="0">
            <a:spAutoFit/>
          </a:bodyPr>
          <a:lstStyle/>
          <a:p>
            <a:pPr lvl="0"/>
            <a:r>
              <a:rPr lang="en-GB" sz="1400" dirty="0">
                <a:effectLst/>
                <a:latin typeface="Arial" panose="020B0604020202020204" pitchFamily="34" charset="0"/>
                <a:ea typeface="Times New Roman" panose="02020603050405020304" pitchFamily="18" charset="0"/>
                <a:cs typeface="Times New Roman" panose="02020603050405020304" pitchFamily="18" charset="0"/>
              </a:rPr>
              <a:t>Dealing with aggression and disruptive behaviour</a:t>
            </a:r>
          </a:p>
          <a:p>
            <a:pPr lvl="0"/>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75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Be aware of changes in the </a:t>
            </a:r>
            <a:r>
              <a:rPr lang="en-GB" sz="1400" dirty="0" err="1">
                <a:effectLst/>
                <a:latin typeface="Calibri" panose="020F0502020204030204" pitchFamily="34" charset="0"/>
                <a:ea typeface="Times New Roman" panose="02020603050405020304" pitchFamily="18" charset="0"/>
                <a:cs typeface="Times New Roman" panose="02020603050405020304" pitchFamily="18" charset="0"/>
              </a:rPr>
              <a:t>behavior</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in the person you are with, especially if you are discussing something that could result in an angry or irritated response. It is very rare for aggression or violence to come from nowhere.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75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Try to use your own communication skills to defuse a difficult situation early on, thinking about tone, volume and body language can help to create a calming atmosphere.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75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If the person you are with is getting angry, try to remain calm. It is best not to meet aggression with aggression.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75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Remember: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750"/>
              </a:spcAft>
              <a:buFont typeface="Symbol" panose="05050102010706020507" pitchFamily="18" charset="2"/>
              <a:buChar char=""/>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Trust your instincts,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750"/>
              </a:spcAft>
              <a:buFont typeface="Symbol" panose="05050102010706020507" pitchFamily="18" charset="2"/>
              <a:buChar char=""/>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Never underestimate a threat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750"/>
              </a:spcAft>
              <a:buFont typeface="Symbol" panose="05050102010706020507" pitchFamily="18" charset="2"/>
              <a:buChar char=""/>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If you feel uneasy or alarm bells start ringing — act right away.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75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If you cannot de-escalate the situation: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750"/>
              </a:spcAft>
              <a:buFont typeface="Symbol" panose="05050102010706020507" pitchFamily="18" charset="2"/>
              <a:buChar char=""/>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Get away from the aggressor.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750"/>
              </a:spcAft>
              <a:buFont typeface="Symbol" panose="05050102010706020507" pitchFamily="18" charset="2"/>
              <a:buChar char=""/>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Remember, the earlier you spot a potential problem arising the more choices you have to avoid it.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5C9DD26-BAA0-ADB9-F5DC-92296E83C2B9}"/>
              </a:ext>
            </a:extLst>
          </p:cNvPr>
          <p:cNvSpPr txBox="1"/>
          <p:nvPr/>
        </p:nvSpPr>
        <p:spPr>
          <a:xfrm>
            <a:off x="107504" y="5768184"/>
            <a:ext cx="8855887" cy="1025922"/>
          </a:xfrm>
          <a:prstGeom prst="rect">
            <a:avLst/>
          </a:prstGeom>
          <a:noFill/>
        </p:spPr>
        <p:txBody>
          <a:bodyPr wrap="square" rtlCol="0">
            <a:spAutoFit/>
          </a:bodyPr>
          <a:lstStyle/>
          <a:p>
            <a:pPr>
              <a:spcAft>
                <a:spcPts val="75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Reporting and recording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75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If something happens to you, tell your employer, Report it as an Incident. It is important to report near misses as well as actual incidents. Document on Rio and raise alerts!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508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07504" y="116632"/>
            <a:ext cx="8523088" cy="712643"/>
          </a:xfrm>
        </p:spPr>
        <p:txBody>
          <a:bodyPr>
            <a:noAutofit/>
          </a:bodyPr>
          <a:lstStyle/>
          <a:p>
            <a:pPr algn="l"/>
            <a:r>
              <a:rPr lang="en-GB" sz="3200" b="1" dirty="0">
                <a:solidFill>
                  <a:srgbClr val="0070C0"/>
                </a:solidFill>
                <a:latin typeface="Arial" panose="020B0604020202020204" pitchFamily="34" charset="0"/>
                <a:cs typeface="Arial" panose="020B0604020202020204" pitchFamily="34" charset="0"/>
              </a:rPr>
              <a:t>Responsibilities of the Trust and managers</a:t>
            </a:r>
          </a:p>
        </p:txBody>
      </p:sp>
      <p:sp>
        <p:nvSpPr>
          <p:cNvPr id="2" name="Slide Number Placeholder 1"/>
          <p:cNvSpPr>
            <a:spLocks noGrp="1"/>
          </p:cNvSpPr>
          <p:nvPr>
            <p:ph type="sldNum" sz="quarter" idx="12"/>
          </p:nvPr>
        </p:nvSpPr>
        <p:spPr/>
        <p:txBody>
          <a:bodyPr/>
          <a:lstStyle/>
          <a:p>
            <a:fld id="{B4E065AA-8417-42B6-93BE-0215F7A21DC9}" type="slidenum">
              <a:rPr lang="en-GB" smtClean="0"/>
              <a:t>7</a:t>
            </a:fld>
            <a:endParaRPr lang="en-GB" dirty="0"/>
          </a:p>
        </p:txBody>
      </p:sp>
      <p:sp>
        <p:nvSpPr>
          <p:cNvPr id="3" name="TextBox 2">
            <a:extLst>
              <a:ext uri="{FF2B5EF4-FFF2-40B4-BE49-F238E27FC236}">
                <a16:creationId xmlns:a16="http://schemas.microsoft.com/office/drawing/2014/main" id="{7F3B6029-5DB1-6D65-7908-A7DC7F55486F}"/>
              </a:ext>
            </a:extLst>
          </p:cNvPr>
          <p:cNvSpPr txBox="1"/>
          <p:nvPr/>
        </p:nvSpPr>
        <p:spPr>
          <a:xfrm>
            <a:off x="240686" y="758692"/>
            <a:ext cx="8523088" cy="6555641"/>
          </a:xfrm>
          <a:prstGeom prst="rect">
            <a:avLst/>
          </a:prstGeom>
          <a:noFill/>
        </p:spPr>
        <p:txBody>
          <a:bodyPr wrap="square" rtlCol="0">
            <a:spAutoFit/>
          </a:bodyPr>
          <a:lstStyle/>
          <a:p>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Chief Executive -</a:t>
            </a:r>
          </a:p>
          <a:p>
            <a:pPr marL="285750" indent="-285750">
              <a:buFont typeface="Arial" panose="020B0604020202020204" pitchFamily="34" charset="0"/>
              <a:buChar char="•"/>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Chief Executive holds the overall responsibility on behalf of BCHC as the Accountable Officer to ensure that this policy is adhered to and appropriately resourced. </a:t>
            </a:r>
          </a:p>
          <a:p>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Chief Governance Officer </a:t>
            </a:r>
            <a:r>
              <a:rPr lang="en-GB"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nominated Board Member with special responsibility for health and safety management issues is the Chief Governance Officer which includes the safeguarding of lone workers. </a:t>
            </a:r>
          </a:p>
          <a:p>
            <a:endParaRPr lang="en-GB" sz="1400" dirty="0">
              <a:latin typeface="Arial" panose="020B0604020202020204" pitchFamily="34" charset="0"/>
              <a:cs typeface="Times New Roman" panose="02020603050405020304" pitchFamily="18" charset="0"/>
            </a:endParaRPr>
          </a:p>
          <a:p>
            <a:r>
              <a:rPr lang="en-GB" sz="1400" dirty="0">
                <a:effectLst/>
                <a:latin typeface="Arial" panose="020B0604020202020204" pitchFamily="34" charset="0"/>
                <a:cs typeface="Times New Roman" panose="02020603050405020304" pitchFamily="18" charset="0"/>
              </a:rPr>
              <a:t>Local Security Management Specialist (LSMS) – </a:t>
            </a:r>
          </a:p>
          <a:p>
            <a:pPr marL="285750" indent="-285750">
              <a:buFont typeface="Arial" panose="020B0604020202020204" pitchFamily="34" charset="0"/>
              <a:buChar char="•"/>
            </a:pPr>
            <a:r>
              <a:rPr lang="en-GB" sz="1400" dirty="0">
                <a:effectLst/>
                <a:latin typeface="Arial" panose="020B0604020202020204" pitchFamily="34" charset="0"/>
                <a:cs typeface="Times New Roman" panose="02020603050405020304" pitchFamily="18" charset="0"/>
              </a:rPr>
              <a:t>Identify and develop processes to improve safety and security of all staff. Are able to advise and assist managers in carrying out risk assessments.</a:t>
            </a:r>
          </a:p>
          <a:p>
            <a:pPr marL="285750" indent="-285750">
              <a:buFont typeface="Arial" panose="020B0604020202020204" pitchFamily="34" charset="0"/>
              <a:buChar char="•"/>
            </a:pPr>
            <a:endParaRPr lang="en-GB" sz="1400" dirty="0">
              <a:effectLst/>
              <a:latin typeface="Arial" panose="020B0604020202020204" pitchFamily="34" charset="0"/>
              <a:cs typeface="Times New Roman" panose="02020603050405020304" pitchFamily="18" charset="0"/>
            </a:endParaRPr>
          </a:p>
          <a:p>
            <a:r>
              <a:rPr lang="en-GB" sz="1400" dirty="0">
                <a:effectLst/>
                <a:latin typeface="Arial" panose="020B0604020202020204" pitchFamily="34" charset="0"/>
                <a:ea typeface="Times New Roman" panose="02020603050405020304" pitchFamily="18" charset="0"/>
                <a:cs typeface="Times New Roman" panose="02020603050405020304" pitchFamily="18" charset="0"/>
              </a:rPr>
              <a:t>Health and Safety Manager</a:t>
            </a:r>
            <a:r>
              <a:rPr lang="en-GB" sz="1400" dirty="0">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tabLst>
                <a:tab pos="900430" algn="l"/>
              </a:tabLs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Ensuring the Trust’s upholds its statutory responsibility in safeguarding  its staff and that the Trust adheres to best practice principles in protecting staff. Liaising with the LSMS to ensure safe systems of work are used. They monitor lone working related incidents and assist managers to undertake a root cause analysis of significant incidents.</a:t>
            </a:r>
          </a:p>
          <a:p>
            <a:endParaRPr lang="en-GB" sz="1400" dirty="0">
              <a:latin typeface="Arial" panose="020B0604020202020204" pitchFamily="34" charset="0"/>
              <a:ea typeface="Times New Roman" panose="02020603050405020304" pitchFamily="18" charset="0"/>
              <a:cs typeface="Times New Roman" panose="02020603050405020304" pitchFamily="18" charset="0"/>
            </a:endParaRPr>
          </a:p>
          <a:p>
            <a:r>
              <a:rPr lang="en-GB" sz="1400" dirty="0">
                <a:effectLst/>
                <a:latin typeface="Arial" panose="020B0604020202020204" pitchFamily="34" charset="0"/>
                <a:cs typeface="Times New Roman" panose="02020603050405020304" pitchFamily="18" charset="0"/>
              </a:rPr>
              <a:t>Directors/Operational Managers/Service Managers – </a:t>
            </a:r>
          </a:p>
          <a:p>
            <a:r>
              <a:rPr lang="en-GB" sz="1400" dirty="0">
                <a:effectLst/>
                <a:latin typeface="Arial" panose="020B0604020202020204" pitchFamily="34" charset="0"/>
                <a:cs typeface="Times New Roman" panose="02020603050405020304" pitchFamily="18" charset="0"/>
              </a:rPr>
              <a:t>Managers or anyone with a supervisory role – </a:t>
            </a:r>
          </a:p>
          <a:p>
            <a:pPr marL="285750" indent="-285750">
              <a:buFont typeface="Arial" panose="020B0604020202020204" pitchFamily="34" charset="0"/>
              <a:buChar char="•"/>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Managers are responsible for all staff in their area of responsibility. They must ensure that their staff are appropriately protected before entering a lone working situation. Managing and maintaining all team risk assessments.</a:t>
            </a:r>
          </a:p>
          <a:p>
            <a:pPr marL="285750" indent="-285750">
              <a:buFont typeface="Arial" panose="020B0604020202020204" pitchFamily="34" charset="0"/>
              <a:buChar char="•"/>
            </a:pPr>
            <a:endParaRPr lang="en-GB" sz="1400" dirty="0">
              <a:effectLst/>
              <a:latin typeface="Arial" panose="020B0604020202020204" pitchFamily="34" charset="0"/>
              <a:cs typeface="Times New Roman" panose="02020603050405020304" pitchFamily="18" charset="0"/>
            </a:endParaRPr>
          </a:p>
          <a:p>
            <a:endParaRPr lang="en-GB" sz="1400" dirty="0">
              <a:effectLst/>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400" dirty="0">
              <a:latin typeface="Arial" panose="020B0604020202020204" pitchFamily="34" charset="0"/>
              <a:ea typeface="Times New Roman" panose="02020603050405020304" pitchFamily="18" charset="0"/>
              <a:cs typeface="Times New Roman" panose="02020603050405020304" pitchFamily="18" charset="0"/>
            </a:endParaRPr>
          </a:p>
          <a:p>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57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07504" y="116632"/>
            <a:ext cx="8523088" cy="712643"/>
          </a:xfrm>
        </p:spPr>
        <p:txBody>
          <a:bodyPr>
            <a:noAutofit/>
          </a:bodyPr>
          <a:lstStyle/>
          <a:p>
            <a:pPr algn="l"/>
            <a:r>
              <a:rPr lang="en-GB" sz="3200" b="1" dirty="0">
                <a:solidFill>
                  <a:srgbClr val="0070C0"/>
                </a:solidFill>
                <a:latin typeface="Arial" panose="020B0604020202020204" pitchFamily="34" charset="0"/>
                <a:cs typeface="Arial" panose="020B0604020202020204" pitchFamily="34" charset="0"/>
              </a:rPr>
              <a:t>Staff Responsibilities</a:t>
            </a:r>
          </a:p>
        </p:txBody>
      </p:sp>
      <p:sp>
        <p:nvSpPr>
          <p:cNvPr id="2" name="Slide Number Placeholder 1"/>
          <p:cNvSpPr>
            <a:spLocks noGrp="1"/>
          </p:cNvSpPr>
          <p:nvPr>
            <p:ph type="sldNum" sz="quarter" idx="12"/>
          </p:nvPr>
        </p:nvSpPr>
        <p:spPr/>
        <p:txBody>
          <a:bodyPr/>
          <a:lstStyle/>
          <a:p>
            <a:fld id="{B4E065AA-8417-42B6-93BE-0215F7A21DC9}" type="slidenum">
              <a:rPr lang="en-GB" smtClean="0"/>
              <a:t>8</a:t>
            </a:fld>
            <a:endParaRPr lang="en-GB" dirty="0"/>
          </a:p>
        </p:txBody>
      </p:sp>
      <p:sp>
        <p:nvSpPr>
          <p:cNvPr id="3" name="TextBox 2">
            <a:extLst>
              <a:ext uri="{FF2B5EF4-FFF2-40B4-BE49-F238E27FC236}">
                <a16:creationId xmlns:a16="http://schemas.microsoft.com/office/drawing/2014/main" id="{7F3B6029-5DB1-6D65-7908-A7DC7F55486F}"/>
              </a:ext>
            </a:extLst>
          </p:cNvPr>
          <p:cNvSpPr txBox="1"/>
          <p:nvPr/>
        </p:nvSpPr>
        <p:spPr>
          <a:xfrm>
            <a:off x="240686" y="735043"/>
            <a:ext cx="8523088" cy="5632311"/>
          </a:xfrm>
          <a:prstGeom prst="rect">
            <a:avLst/>
          </a:prstGeom>
          <a:noFill/>
        </p:spPr>
        <p:txBody>
          <a:bodyPr wrap="square" rtlCol="0">
            <a:spAutoFit/>
          </a:bodyPr>
          <a:lstStyle/>
          <a:p>
            <a:r>
              <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 staff must take reasonable care for the health and safety of themselves and of others and cooperate with their employer in ensuring safety. They are responsible for:</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900430" algn="l"/>
              </a:tabLst>
            </a:pPr>
            <a:r>
              <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Maintaining their own personal safety and following appropriate instruction, information and training. This includes knowing what to do in the event of an emergency.</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450215" indent="-450215"/>
            <a:r>
              <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900430" algn="l"/>
              </a:tabLst>
            </a:pPr>
            <a:r>
              <a:rPr lang="en-GB"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Undertaking a risk assessment prior to visiting new service user’s homes or unfamiliar locations and document this where required on the Home Visit checklist. This includes raising alerts on Rio.</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900430" indent="-450215">
              <a:tabLst>
                <a:tab pos="900430" algn="l"/>
              </a:tabLs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tabLst>
                <a:tab pos="900430" algn="l"/>
              </a:tabLs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Ensuring that any device or mobile phone system that is provided for their safety when lone working is utilised whilst on duty at all times. This is includes, where assessed, the issue of lone worker devices/mobile phone systems. Failure to use these may lead to disciplinary action being taken against individuals and they are to be treated as personal protective equipment (PPE).</a:t>
            </a:r>
          </a:p>
          <a:p>
            <a:pPr marL="900430" indent="-450215">
              <a:tabLst>
                <a:tab pos="900430" algn="l"/>
              </a:tabLs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tabLst>
                <a:tab pos="900430" algn="l"/>
              </a:tabLs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Providing their line manager with up to date personal details, personal contact numbers, including vehicle details and next of kin contact details.</a:t>
            </a:r>
          </a:p>
          <a:p>
            <a:pPr marL="900430" indent="-450215">
              <a:tabLst>
                <a:tab pos="900430" algn="l"/>
              </a:tabLs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tabLst>
                <a:tab pos="900430" algn="l"/>
              </a:tabLs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Reporting all incidents, difficulties or concerns raised from lone working however minor to their line manager, even if he/she does not wish further action to be taken. Failure to report an incident may put others at risk.</a:t>
            </a:r>
          </a:p>
          <a:p>
            <a:pPr marL="900430" indent="-450215">
              <a:tabLst>
                <a:tab pos="900430" algn="l"/>
              </a:tabLs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tabLst>
                <a:tab pos="900430" algn="l"/>
              </a:tabLs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Ensure that all relevant information about service users or relatives 	referred from other agencies is passed on (subject to rules of confidentiality and professional judgment). If you have any safety concerns you must raise these, particularly if there is a known risk or previous history of violence or aggression. </a:t>
            </a:r>
          </a:p>
          <a:p>
            <a:pPr marL="450215" indent="-450215"/>
            <a:r>
              <a:rPr lang="en-GB" sz="10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tabLst>
                <a:tab pos="900430" algn="l"/>
              </a:tabLst>
            </a:pPr>
            <a:r>
              <a:rPr lang="en-GB" sz="1000" dirty="0">
                <a:solidFill>
                  <a:srgbClr val="000000"/>
                </a:solidFill>
                <a:effectLst/>
                <a:latin typeface="Arial" panose="020B0604020202020204" pitchFamily="34" charset="0"/>
                <a:ea typeface="Times New Roman" panose="02020603050405020304" pitchFamily="18" charset="0"/>
              </a:rPr>
              <a:t>Always comply with signing in/out arrangements.</a:t>
            </a:r>
          </a:p>
          <a:p>
            <a:pPr marL="450215" indent="-6985">
              <a:tabLst>
                <a:tab pos="990600" algn="l"/>
              </a:tabLs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tabLst>
                <a:tab pos="900430" algn="l"/>
              </a:tabLs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Must attend the Trust Conflict Resolution Training if appropriate to their role. (Refer to </a:t>
            </a:r>
            <a:r>
              <a:rPr lang="en-GB" sz="1000" b="1"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CH 408 Mandatory Training Policy</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 for further guidance/information)</a:t>
            </a:r>
          </a:p>
          <a:p>
            <a:pPr>
              <a:tabLst>
                <a:tab pos="990600" algn="l"/>
              </a:tabLs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tabLst>
                <a:tab pos="900430" algn="l"/>
              </a:tabLst>
            </a:pPr>
            <a:r>
              <a:rPr lang="en-GB" sz="1000" dirty="0">
                <a:effectLst/>
                <a:latin typeface="Arial" panose="020B0604020202020204" pitchFamily="34" charset="0"/>
                <a:ea typeface="MS Mincho" panose="02020609040205080304" pitchFamily="49" charset="-128"/>
                <a:cs typeface="Arial" panose="020B0604020202020204" pitchFamily="34" charset="0"/>
              </a:rPr>
              <a:t>All staff must undertake Dynamic Risk Assessments DRA - The importance of dynamic assessment is that it enables lone workers to anticipate and recognise the early warning signs of suspected risks and enables safe early interventions to minimise or negate the risk to themselves and others. It recognises that situations change rapidly as do associated risks and that dynamic risk assessment should be an ongoing process. Dynamic risk assessments should be conducted as necessary in the circumstances in place at the time. The process involves assessing risk before, during and after a home visit, potentially hazardous appointment or working period.</a:t>
            </a:r>
            <a:r>
              <a:rPr lang="en-GB" sz="1000" dirty="0">
                <a:latin typeface="Arial" panose="020B0604020202020204" pitchFamily="34" charset="0"/>
                <a:ea typeface="MS Mincho" panose="02020609040205080304" pitchFamily="49" charset="-128"/>
                <a:cs typeface="Times New Roman" panose="02020603050405020304" pitchFamily="18" charset="0"/>
              </a:rPr>
              <a:t> </a:t>
            </a:r>
            <a:r>
              <a:rPr lang="en-GB" sz="1000" dirty="0">
                <a:effectLst/>
                <a:latin typeface="Arial" panose="020B0604020202020204" pitchFamily="34" charset="0"/>
                <a:ea typeface="MS Mincho" panose="02020609040205080304" pitchFamily="49" charset="-128"/>
                <a:cs typeface="Arial" panose="020B0604020202020204" pitchFamily="34" charset="0"/>
              </a:rPr>
              <a:t>The benefits of proceeding with a task must be weighed carefully against the adverse risk posed to the lone worker</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p>
            <a:pPr marL="450215" indent="-6985">
              <a:tabLst>
                <a:tab pos="990600" algn="l"/>
              </a:tabLs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 </a:t>
            </a:r>
          </a:p>
          <a:p>
            <a:pPr indent="-6985">
              <a:tabLst>
                <a:tab pos="990600" algn="l"/>
              </a:tabLs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Under no circumstances, should staff compromise their own personal safety. If they feel unsafe at any point, while in a lone working situation, they should remove themselves from the situation immediately and report their concerns to their manager</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15630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07504" y="116632"/>
            <a:ext cx="8523088" cy="712643"/>
          </a:xfrm>
        </p:spPr>
        <p:txBody>
          <a:bodyPr>
            <a:noAutofit/>
          </a:bodyPr>
          <a:lstStyle/>
          <a:p>
            <a:pPr algn="l"/>
            <a:r>
              <a:rPr lang="en-GB" sz="3200" b="1" dirty="0">
                <a:solidFill>
                  <a:srgbClr val="0070C0"/>
                </a:solidFill>
                <a:latin typeface="Arial" panose="020B0604020202020204" pitchFamily="34" charset="0"/>
                <a:cs typeface="Arial" panose="020B0604020202020204" pitchFamily="34" charset="0"/>
              </a:rPr>
              <a:t>Lone Worker Escalation Contact Form</a:t>
            </a:r>
          </a:p>
        </p:txBody>
      </p:sp>
      <p:sp>
        <p:nvSpPr>
          <p:cNvPr id="2" name="Slide Number Placeholder 1"/>
          <p:cNvSpPr>
            <a:spLocks noGrp="1"/>
          </p:cNvSpPr>
          <p:nvPr>
            <p:ph type="sldNum" sz="quarter" idx="12"/>
          </p:nvPr>
        </p:nvSpPr>
        <p:spPr/>
        <p:txBody>
          <a:bodyPr/>
          <a:lstStyle/>
          <a:p>
            <a:fld id="{B4E065AA-8417-42B6-93BE-0215F7A21DC9}" type="slidenum">
              <a:rPr lang="en-GB" smtClean="0"/>
              <a:t>9</a:t>
            </a:fld>
            <a:endParaRPr lang="en-GB" dirty="0"/>
          </a:p>
        </p:txBody>
      </p:sp>
      <p:sp>
        <p:nvSpPr>
          <p:cNvPr id="3" name="TextBox 2">
            <a:extLst>
              <a:ext uri="{FF2B5EF4-FFF2-40B4-BE49-F238E27FC236}">
                <a16:creationId xmlns:a16="http://schemas.microsoft.com/office/drawing/2014/main" id="{7F3B6029-5DB1-6D65-7908-A7DC7F55486F}"/>
              </a:ext>
            </a:extLst>
          </p:cNvPr>
          <p:cNvSpPr txBox="1"/>
          <p:nvPr/>
        </p:nvSpPr>
        <p:spPr>
          <a:xfrm>
            <a:off x="240686" y="947885"/>
            <a:ext cx="4496852" cy="4801314"/>
          </a:xfrm>
          <a:prstGeom prst="rect">
            <a:avLst/>
          </a:prstGeom>
          <a:noFill/>
        </p:spPr>
        <p:txBody>
          <a:bodyPr wrap="square" rtlCol="0">
            <a:spAutoFit/>
          </a:bodyPr>
          <a:lstStyle/>
          <a:p>
            <a:pPr marL="342900" lvl="0" indent="-342900">
              <a:buFont typeface="Symbol" panose="05050102010706020507" pitchFamily="18" charset="2"/>
              <a:buChar char=""/>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lvl="0"/>
            <a:r>
              <a:rPr lang="en-GB" sz="1800" dirty="0">
                <a:effectLst/>
                <a:latin typeface="Arial" panose="020B0604020202020204" pitchFamily="34" charset="0"/>
                <a:ea typeface="Times New Roman" panose="02020603050405020304" pitchFamily="18" charset="0"/>
                <a:cs typeface="Times New Roman" panose="02020603050405020304" pitchFamily="18" charset="0"/>
              </a:rPr>
              <a:t>Every staff member should have completed a “Lone Worker Escalation Contact Form”.</a:t>
            </a:r>
          </a:p>
          <a:p>
            <a:pPr lvl="0"/>
            <a:endParaRPr lang="en-GB" dirty="0">
              <a:latin typeface="Arial" panose="020B0604020202020204" pitchFamily="34" charset="0"/>
              <a:ea typeface="Times New Roman" panose="02020603050405020304" pitchFamily="18" charset="0"/>
              <a:cs typeface="Times New Roman" panose="02020603050405020304" pitchFamily="18" charset="0"/>
            </a:endParaRPr>
          </a:p>
          <a:p>
            <a:pPr lvl="0"/>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information is stored securely within the office base (personal file or lone worker folder) or remotely.</a:t>
            </a:r>
          </a:p>
          <a:p>
            <a:pPr lvl="0"/>
            <a:endParaRPr lang="en-GB" dirty="0">
              <a:latin typeface="Arial" panose="020B0604020202020204" pitchFamily="34" charset="0"/>
              <a:ea typeface="Times New Roman" panose="02020603050405020304" pitchFamily="18" charset="0"/>
              <a:cs typeface="Times New Roman" panose="02020603050405020304" pitchFamily="18" charset="0"/>
            </a:endParaRPr>
          </a:p>
          <a:p>
            <a:pPr lvl="0"/>
            <a:r>
              <a:rPr lang="en-GB" sz="1800" dirty="0">
                <a:effectLst/>
                <a:latin typeface="Arial" panose="020B0604020202020204" pitchFamily="34" charset="0"/>
                <a:ea typeface="Times New Roman" panose="02020603050405020304" pitchFamily="18" charset="0"/>
                <a:cs typeface="Times New Roman" panose="02020603050405020304" pitchFamily="18" charset="0"/>
              </a:rPr>
              <a:t>It enables the trust to provide the best description to emergency services if ever necessary and provides contact details for NOK if they ever needed to be contacted.</a:t>
            </a:r>
          </a:p>
          <a:p>
            <a:pPr lvl="0"/>
            <a:endParaRPr lang="en-GB" dirty="0">
              <a:latin typeface="Arial" panose="020B0604020202020204" pitchFamily="34" charset="0"/>
              <a:ea typeface="Times New Roman" panose="02020603050405020304" pitchFamily="18" charset="0"/>
              <a:cs typeface="Times New Roman" panose="02020603050405020304" pitchFamily="18" charset="0"/>
            </a:endParaRPr>
          </a:p>
          <a:p>
            <a:pPr lvl="0"/>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information is only to be used in an emergency and should be updated at least once per year.</a:t>
            </a:r>
          </a:p>
        </p:txBody>
      </p:sp>
      <p:pic>
        <p:nvPicPr>
          <p:cNvPr id="5" name="Picture 4">
            <a:extLst>
              <a:ext uri="{FF2B5EF4-FFF2-40B4-BE49-F238E27FC236}">
                <a16:creationId xmlns:a16="http://schemas.microsoft.com/office/drawing/2014/main" id="{6F1EF72C-6743-CC16-D5E2-20B565828469}"/>
              </a:ext>
            </a:extLst>
          </p:cNvPr>
          <p:cNvPicPr>
            <a:picLocks noChangeAspect="1"/>
          </p:cNvPicPr>
          <p:nvPr/>
        </p:nvPicPr>
        <p:blipFill>
          <a:blip r:embed="rId4"/>
          <a:stretch>
            <a:fillRect/>
          </a:stretch>
        </p:blipFill>
        <p:spPr>
          <a:xfrm>
            <a:off x="4502230" y="679524"/>
            <a:ext cx="4245376" cy="6061841"/>
          </a:xfrm>
          <a:prstGeom prst="rect">
            <a:avLst/>
          </a:prstGeom>
        </p:spPr>
      </p:pic>
    </p:spTree>
    <p:extLst>
      <p:ext uri="{BB962C8B-B14F-4D97-AF65-F5344CB8AC3E}">
        <p14:creationId xmlns:p14="http://schemas.microsoft.com/office/powerpoint/2010/main" val="31047157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341</TotalTime>
  <Words>1712</Words>
  <Application>Microsoft Office PowerPoint</Application>
  <PresentationFormat>On-screen Show (4:3)</PresentationFormat>
  <Paragraphs>141</Paragraphs>
  <Slides>13</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Aptos</vt:lpstr>
      <vt:lpstr>Aptos Display</vt:lpstr>
      <vt:lpstr>Arial</vt:lpstr>
      <vt:lpstr>Calibri</vt:lpstr>
      <vt:lpstr>Symbol</vt:lpstr>
      <vt:lpstr>Office Theme</vt:lpstr>
      <vt:lpstr>Document</vt:lpstr>
      <vt:lpstr>Lone Working </vt:lpstr>
      <vt:lpstr>Aims of the session</vt:lpstr>
      <vt:lpstr>Lone Working Policy</vt:lpstr>
      <vt:lpstr>Hazards of lone working…</vt:lpstr>
      <vt:lpstr>Hazards of lone working…</vt:lpstr>
      <vt:lpstr>Minimising Risk</vt:lpstr>
      <vt:lpstr>Responsibilities of the Trust and managers</vt:lpstr>
      <vt:lpstr>Staff Responsibilities</vt:lpstr>
      <vt:lpstr>Lone Worker Escalation Contact Form</vt:lpstr>
      <vt:lpstr>Lone Working and Buddy Systems</vt:lpstr>
      <vt:lpstr>The Red Folder Process</vt:lpstr>
      <vt:lpstr>PowerPoint Presentation</vt:lpstr>
      <vt:lpstr>Any questions? </vt:lpstr>
    </vt:vector>
  </TitlesOfParts>
  <Company>BCHC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SHELTON, Richard (BIRMINGHAM COMMUNITY HEALTHCARE NHS FOUNDATION TRUST)</dc:creator>
  <cp:lastModifiedBy>Young, Jacqueline (BIRMINGHAM COMMUNITY HEALTHCARE NHS FOUNDATION TRUST)</cp:lastModifiedBy>
  <cp:revision>6</cp:revision>
  <dcterms:created xsi:type="dcterms:W3CDTF">2024-05-09T13:31:35Z</dcterms:created>
  <dcterms:modified xsi:type="dcterms:W3CDTF">2024-10-21T09:29:19Z</dcterms:modified>
</cp:coreProperties>
</file>