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703" r:id="rId2"/>
    <p:sldId id="2704" r:id="rId3"/>
    <p:sldId id="2705" r:id="rId4"/>
    <p:sldId id="2706" r:id="rId5"/>
    <p:sldId id="2709" r:id="rId6"/>
    <p:sldId id="2710" r:id="rId7"/>
    <p:sldId id="2708" r:id="rId8"/>
    <p:sldId id="2712" r:id="rId9"/>
    <p:sldId id="2718" r:id="rId10"/>
    <p:sldId id="2711" r:id="rId11"/>
    <p:sldId id="2717" r:id="rId12"/>
    <p:sldId id="2716" r:id="rId13"/>
    <p:sldId id="2721" r:id="rId14"/>
    <p:sldId id="2715" r:id="rId15"/>
    <p:sldId id="2722" r:id="rId16"/>
    <p:sldId id="2720" r:id="rId17"/>
    <p:sldId id="2719" r:id="rId18"/>
    <p:sldId id="2724" r:id="rId19"/>
    <p:sldId id="2723" r:id="rId20"/>
    <p:sldId id="2714"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5851" autoAdjust="0"/>
  </p:normalViewPr>
  <p:slideViewPr>
    <p:cSldViewPr snapToGrid="0">
      <p:cViewPr varScale="1">
        <p:scale>
          <a:sx n="64" d="100"/>
          <a:sy n="64" d="100"/>
        </p:scale>
        <p:origin x="13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E98800-0DDA-4F3D-ADE3-633D3A492F52}" type="datetimeFigureOut">
              <a:rPr lang="en-GB" smtClean="0"/>
              <a:t>24/09/2024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912081-4411-463B-BDAA-59BE2C58C72D}" type="slidenum">
              <a:rPr lang="en-GB" smtClean="0"/>
              <a:t>‹#›</a:t>
            </a:fld>
            <a:endParaRPr lang="en-GB"/>
          </a:p>
        </p:txBody>
      </p:sp>
    </p:spTree>
    <p:extLst>
      <p:ext uri="{BB962C8B-B14F-4D97-AF65-F5344CB8AC3E}">
        <p14:creationId xmlns:p14="http://schemas.microsoft.com/office/powerpoint/2010/main" val="3033705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8B43B7E-8783-44BB-AB44-3E7D52FF1DA9}" type="slidenum">
              <a:rPr lang="en-GB" smtClean="0"/>
              <a:t>1</a:t>
            </a:fld>
            <a:endParaRPr lang="en-GB"/>
          </a:p>
        </p:txBody>
      </p:sp>
    </p:spTree>
    <p:extLst>
      <p:ext uri="{BB962C8B-B14F-4D97-AF65-F5344CB8AC3E}">
        <p14:creationId xmlns:p14="http://schemas.microsoft.com/office/powerpoint/2010/main" val="254065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general indicators of a person showing signs of deteriorating</a:t>
            </a:r>
          </a:p>
          <a:p>
            <a:r>
              <a:rPr lang="en-GB" dirty="0"/>
              <a:t> </a:t>
            </a:r>
          </a:p>
          <a:p>
            <a:r>
              <a:rPr lang="en-GB" dirty="0"/>
              <a:t>Difficulty</a:t>
            </a:r>
            <a:r>
              <a:rPr lang="en-GB" baseline="0" dirty="0"/>
              <a:t> swallowing is a common indicators of a person deteriorating., and should send alarm bells rings for HCP</a:t>
            </a:r>
          </a:p>
          <a:p>
            <a:endParaRPr lang="en-GB" b="1" baseline="0" dirty="0"/>
          </a:p>
          <a:p>
            <a:r>
              <a:rPr lang="en-GB" b="0" i="0" baseline="0" dirty="0"/>
              <a:t>it is a good time to start discussions with the patient and their family if they haven’t been started before hand </a:t>
            </a:r>
          </a:p>
          <a:p>
            <a:r>
              <a:rPr lang="en-GB" b="1" i="0" baseline="0" dirty="0"/>
              <a:t>Mom/dad is struggling to swallow their medications now, this can be a sign that mom/dad is getting more unwell………… what we are going to do is…………..try liquid medications …………we may need to use a syringe driver.</a:t>
            </a:r>
          </a:p>
          <a:p>
            <a:endParaRPr lang="en-GB" b="1" i="0" baseline="0" dirty="0"/>
          </a:p>
          <a:p>
            <a:r>
              <a:rPr lang="en-GB" b="1" i="0" baseline="0" dirty="0"/>
              <a:t>Instinct</a:t>
            </a:r>
            <a:r>
              <a:rPr lang="en-GB" b="0" i="0" baseline="0" dirty="0"/>
              <a:t>- if someone has not seen the person for a while and can notice a change. This should be noted. </a:t>
            </a:r>
          </a:p>
          <a:p>
            <a:endParaRPr lang="en-GB" b="0" i="0" baseline="0"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13</a:t>
            </a:fld>
            <a:endParaRPr lang="en-GB"/>
          </a:p>
        </p:txBody>
      </p:sp>
    </p:spTree>
    <p:extLst>
      <p:ext uri="{BB962C8B-B14F-4D97-AF65-F5344CB8AC3E}">
        <p14:creationId xmlns:p14="http://schemas.microsoft.com/office/powerpoint/2010/main" val="3847341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14</a:t>
            </a:fld>
            <a:endParaRPr lang="en-GB"/>
          </a:p>
        </p:txBody>
      </p:sp>
    </p:spTree>
    <p:extLst>
      <p:ext uri="{BB962C8B-B14F-4D97-AF65-F5344CB8AC3E}">
        <p14:creationId xmlns:p14="http://schemas.microsoft.com/office/powerpoint/2010/main" val="24305514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15</a:t>
            </a:fld>
            <a:endParaRPr lang="en-GB"/>
          </a:p>
        </p:txBody>
      </p:sp>
    </p:spTree>
    <p:extLst>
      <p:ext uri="{BB962C8B-B14F-4D97-AF65-F5344CB8AC3E}">
        <p14:creationId xmlns:p14="http://schemas.microsoft.com/office/powerpoint/2010/main" val="2238736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Weight loss</a:t>
            </a:r>
          </a:p>
          <a:p>
            <a:r>
              <a:rPr lang="en-GB" dirty="0"/>
              <a:t>Increased</a:t>
            </a:r>
            <a:r>
              <a:rPr lang="en-GB" baseline="0" dirty="0"/>
              <a:t> frequency of hospital admissions</a:t>
            </a:r>
          </a:p>
          <a:p>
            <a:r>
              <a:rPr lang="en-GB" baseline="0" dirty="0"/>
              <a:t>Re-current falls</a:t>
            </a:r>
          </a:p>
          <a:p>
            <a:r>
              <a:rPr lang="en-GB" baseline="0" dirty="0"/>
              <a:t>Re-current infections </a:t>
            </a:r>
            <a:endParaRPr lang="en-GB"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16</a:t>
            </a:fld>
            <a:endParaRPr lang="en-GB"/>
          </a:p>
        </p:txBody>
      </p:sp>
    </p:spTree>
    <p:extLst>
      <p:ext uri="{BB962C8B-B14F-4D97-AF65-F5344CB8AC3E}">
        <p14:creationId xmlns:p14="http://schemas.microsoft.com/office/powerpoint/2010/main" val="2442097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Increased lack of concentration</a:t>
            </a:r>
          </a:p>
          <a:p>
            <a:r>
              <a:rPr lang="en-GB" dirty="0"/>
              <a:t>Withdrawn</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17</a:t>
            </a:fld>
            <a:endParaRPr lang="en-GB"/>
          </a:p>
        </p:txBody>
      </p:sp>
    </p:spTree>
    <p:extLst>
      <p:ext uri="{BB962C8B-B14F-4D97-AF65-F5344CB8AC3E}">
        <p14:creationId xmlns:p14="http://schemas.microsoft.com/office/powerpoint/2010/main" val="9261724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Mottled skin</a:t>
            </a:r>
          </a:p>
          <a:p>
            <a:r>
              <a:rPr lang="en-GB" dirty="0"/>
              <a:t>Changes to</a:t>
            </a:r>
            <a:r>
              <a:rPr lang="en-GB" baseline="0" dirty="0"/>
              <a:t> rhythm of breathing</a:t>
            </a:r>
          </a:p>
          <a:p>
            <a:r>
              <a:rPr lang="en-GB" baseline="0" dirty="0"/>
              <a:t>Hallucinations</a:t>
            </a:r>
          </a:p>
          <a:p>
            <a:endParaRPr lang="en-GB" baseline="0" dirty="0"/>
          </a:p>
          <a:p>
            <a:r>
              <a:rPr lang="en-GB" baseline="0" dirty="0"/>
              <a:t>Terminal restlessness can usually be relieved by reassurance but may sometimes require medication.  </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18</a:t>
            </a:fld>
            <a:endParaRPr lang="en-GB"/>
          </a:p>
        </p:txBody>
      </p:sp>
    </p:spTree>
    <p:extLst>
      <p:ext uri="{BB962C8B-B14F-4D97-AF65-F5344CB8AC3E}">
        <p14:creationId xmlns:p14="http://schemas.microsoft.com/office/powerpoint/2010/main" val="11430606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Change in breathing pattern-</a:t>
            </a:r>
            <a:r>
              <a:rPr lang="en-GB" baseline="0" dirty="0"/>
              <a:t>  faster, slower or irregular and may seem to pause at times. </a:t>
            </a:r>
            <a:endParaRPr lang="en-GB"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19</a:t>
            </a:fld>
            <a:endParaRPr lang="en-GB"/>
          </a:p>
        </p:txBody>
      </p:sp>
    </p:spTree>
    <p:extLst>
      <p:ext uri="{BB962C8B-B14F-4D97-AF65-F5344CB8AC3E}">
        <p14:creationId xmlns:p14="http://schemas.microsoft.com/office/powerpoint/2010/main" val="2067235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Short</a:t>
            </a:r>
            <a:r>
              <a:rPr lang="en-GB" baseline="0" dirty="0"/>
              <a:t> video clip from Dr Kathryn </a:t>
            </a:r>
            <a:r>
              <a:rPr lang="en-GB" baseline="0" dirty="0" err="1"/>
              <a:t>Mannox</a:t>
            </a:r>
            <a:r>
              <a:rPr lang="en-GB" baseline="0" dirty="0"/>
              <a:t> a palliative care consultant.</a:t>
            </a:r>
          </a:p>
          <a:p>
            <a:endParaRPr lang="en-GB" baseline="0" dirty="0"/>
          </a:p>
          <a:p>
            <a:r>
              <a:rPr lang="en-GB" baseline="0" dirty="0"/>
              <a:t>Kathryn </a:t>
            </a:r>
            <a:r>
              <a:rPr lang="en-GB" baseline="0" dirty="0" err="1"/>
              <a:t>Mannox</a:t>
            </a:r>
            <a:r>
              <a:rPr lang="en-GB" baseline="0" dirty="0"/>
              <a:t> book- With the end in mind, How to live and die well.</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20</a:t>
            </a:fld>
            <a:endParaRPr lang="en-GB"/>
          </a:p>
        </p:txBody>
      </p:sp>
    </p:spTree>
    <p:extLst>
      <p:ext uri="{BB962C8B-B14F-4D97-AF65-F5344CB8AC3E}">
        <p14:creationId xmlns:p14="http://schemas.microsoft.com/office/powerpoint/2010/main" val="1180160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altLang="en-US" sz="1200" dirty="0">
                <a:cs typeface="Arial" panose="020B0604020202020204" pitchFamily="34" charset="0"/>
              </a:rPr>
              <a:t>Approach</a:t>
            </a:r>
          </a:p>
          <a:p>
            <a:pPr eaLnBrk="1" hangingPunct="1"/>
            <a:r>
              <a:rPr lang="en-GB" altLang="en-US" sz="1200" dirty="0">
                <a:cs typeface="Arial" panose="020B0604020202020204" pitchFamily="34" charset="0"/>
              </a:rPr>
              <a:t>Life threatening</a:t>
            </a:r>
          </a:p>
          <a:p>
            <a:pPr eaLnBrk="1" hangingPunct="1"/>
            <a:r>
              <a:rPr lang="en-GB" altLang="en-US" sz="1200" dirty="0">
                <a:cs typeface="Arial" panose="020B0604020202020204" pitchFamily="34" charset="0"/>
              </a:rPr>
              <a:t>Prevention</a:t>
            </a:r>
          </a:p>
          <a:p>
            <a:pPr eaLnBrk="1" hangingPunct="1"/>
            <a:r>
              <a:rPr lang="en-GB" altLang="en-US" sz="1200" dirty="0">
                <a:cs typeface="Arial" panose="020B0604020202020204" pitchFamily="34" charset="0"/>
              </a:rPr>
              <a:t>Impeccable assessment- </a:t>
            </a:r>
            <a:r>
              <a:rPr lang="en-GB" altLang="en-US" sz="1200" dirty="0" err="1">
                <a:cs typeface="Arial" panose="020B0604020202020204" pitchFamily="34" charset="0"/>
              </a:rPr>
              <a:t>Braoder</a:t>
            </a:r>
            <a:r>
              <a:rPr lang="en-GB" altLang="en-US" sz="1200" dirty="0">
                <a:cs typeface="Arial" panose="020B0604020202020204" pitchFamily="34" charset="0"/>
              </a:rPr>
              <a:t> HOLISTIC ASSESSMENT</a:t>
            </a:r>
          </a:p>
          <a:p>
            <a:pPr eaLnBrk="1" hangingPunct="1"/>
            <a:r>
              <a:rPr lang="en-GB" altLang="en-US" sz="1200" dirty="0">
                <a:cs typeface="Arial" panose="020B0604020202020204" pitchFamily="34" charset="0"/>
              </a:rPr>
              <a:t>Physical may include N/V, constipation, lethargy</a:t>
            </a:r>
          </a:p>
          <a:p>
            <a:pPr eaLnBrk="1" hangingPunct="1"/>
            <a:r>
              <a:rPr lang="en-GB" altLang="en-US" sz="1200" dirty="0">
                <a:cs typeface="Arial" panose="020B0604020202020204" pitchFamily="34" charset="0"/>
              </a:rPr>
              <a:t>Psychological may include anger, regret, fear</a:t>
            </a:r>
          </a:p>
          <a:p>
            <a:pPr eaLnBrk="1" hangingPunct="1"/>
            <a:r>
              <a:rPr lang="en-GB" altLang="en-US" sz="1200" dirty="0">
                <a:cs typeface="Arial" panose="020B0604020202020204" pitchFamily="34" charset="0"/>
              </a:rPr>
              <a:t>Spiritual- meaning of life, faith, hopes, ‘why me?’ What happens when I die?</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5</a:t>
            </a:fld>
            <a:endParaRPr lang="en-GB"/>
          </a:p>
        </p:txBody>
      </p:sp>
    </p:spTree>
    <p:extLst>
      <p:ext uri="{BB962C8B-B14F-4D97-AF65-F5344CB8AC3E}">
        <p14:creationId xmlns:p14="http://schemas.microsoft.com/office/powerpoint/2010/main" val="1980779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cs typeface="Arial" panose="020B0604020202020204" pitchFamily="34" charset="0"/>
              </a:rPr>
              <a:t>So</a:t>
            </a:r>
            <a:r>
              <a:rPr lang="en-GB" altLang="en-US" baseline="0" dirty="0">
                <a:cs typeface="Arial" panose="020B0604020202020204" pitchFamily="34" charset="0"/>
              </a:rPr>
              <a:t> 50 YEARS AGO Palliative care  was all about care being given when there was no longer a cure and when patient was deemed to be actively dying. So this is when        palliative care stepped in and patients deemed this as ‘giving up’ and was not welcomed. This is NOT palliative care of today- this is a myth!!</a:t>
            </a:r>
            <a:endParaRPr lang="en-GB" altLang="en-US" dirty="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6</a:t>
            </a:fld>
            <a:endParaRPr lang="en-GB"/>
          </a:p>
        </p:txBody>
      </p:sp>
    </p:spTree>
    <p:extLst>
      <p:ext uri="{BB962C8B-B14F-4D97-AF65-F5344CB8AC3E}">
        <p14:creationId xmlns:p14="http://schemas.microsoft.com/office/powerpoint/2010/main" val="1850154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slide/diagram is a much better representation of palliative care. It shows palliative care spliced</a:t>
            </a:r>
            <a:r>
              <a:rPr lang="en-GB" baseline="0" dirty="0"/>
              <a:t> alongside disease modifying and restorative care. It is involved with symptom management and care and needs of the whole person- physical, psych, emotional and spiritual. </a:t>
            </a:r>
          </a:p>
          <a:p>
            <a:r>
              <a:rPr lang="en-GB" baseline="0" dirty="0"/>
              <a:t>It also focuses on the family and care givers and not just during the dying phase but before and beyond into bereavement care</a:t>
            </a:r>
            <a:endParaRPr lang="en-GB"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7</a:t>
            </a:fld>
            <a:endParaRPr lang="en-GB"/>
          </a:p>
        </p:txBody>
      </p:sp>
    </p:spTree>
    <p:extLst>
      <p:ext uri="{BB962C8B-B14F-4D97-AF65-F5344CB8AC3E}">
        <p14:creationId xmlns:p14="http://schemas.microsoft.com/office/powerpoint/2010/main" val="41447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does it feel like? What does it sound like and what does it look like?</a:t>
            </a:r>
          </a:p>
        </p:txBody>
      </p:sp>
      <p:sp>
        <p:nvSpPr>
          <p:cNvPr id="4" name="Slide Number Placeholder 3"/>
          <p:cNvSpPr>
            <a:spLocks noGrp="1"/>
          </p:cNvSpPr>
          <p:nvPr>
            <p:ph type="sldNum" sz="quarter" idx="5"/>
          </p:nvPr>
        </p:nvSpPr>
        <p:spPr/>
        <p:txBody>
          <a:bodyPr/>
          <a:lstStyle/>
          <a:p>
            <a:fld id="{E6912081-4411-463B-BDAA-59BE2C58C72D}" type="slidenum">
              <a:rPr lang="en-GB" smtClean="0"/>
              <a:t>8</a:t>
            </a:fld>
            <a:endParaRPr lang="en-GB"/>
          </a:p>
        </p:txBody>
      </p:sp>
    </p:spTree>
    <p:extLst>
      <p:ext uri="{BB962C8B-B14F-4D97-AF65-F5344CB8AC3E}">
        <p14:creationId xmlns:p14="http://schemas.microsoft.com/office/powerpoint/2010/main" val="2309320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General deterioration</a:t>
            </a:r>
            <a:r>
              <a:rPr lang="en-GB" baseline="0" dirty="0"/>
              <a:t>- Very much  person centred,  not everyone you care for with the same condition will have the same symptoms or die in the same way. There maybe lots of similarities but still could be very different.</a:t>
            </a:r>
          </a:p>
          <a:p>
            <a:endParaRPr lang="en-GB" baseline="0" dirty="0"/>
          </a:p>
          <a:p>
            <a:r>
              <a:rPr lang="en-GB" baseline="0" dirty="0"/>
              <a:t> </a:t>
            </a:r>
          </a:p>
          <a:p>
            <a:r>
              <a:rPr lang="en-GB" baseline="0" dirty="0"/>
              <a:t>Surprise question- ask yourself………</a:t>
            </a:r>
            <a:r>
              <a:rPr lang="en-GB" b="1" baseline="0" dirty="0"/>
              <a:t>Would I be surprised if this person was to die within the next year? </a:t>
            </a:r>
            <a:r>
              <a:rPr lang="en-GB" b="0" baseline="0" dirty="0"/>
              <a:t>If the answer is no you need to make sure everything is in place for this person. ACP, anticipatory meds</a:t>
            </a:r>
            <a:endParaRPr lang="en-GB" b="1" baseline="0" dirty="0"/>
          </a:p>
          <a:p>
            <a:endParaRPr lang="en-GB" b="1" baseline="0" dirty="0"/>
          </a:p>
          <a:p>
            <a:r>
              <a:rPr lang="en-GB" b="0" baseline="0" dirty="0"/>
              <a:t>Difficult- recognise it is difficult to diagnose and needs to be a multidisciplinary approach </a:t>
            </a:r>
            <a:endParaRPr lang="en-GB" b="1" baseline="0"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9</a:t>
            </a:fld>
            <a:endParaRPr lang="en-GB"/>
          </a:p>
        </p:txBody>
      </p:sp>
    </p:spTree>
    <p:extLst>
      <p:ext uri="{BB962C8B-B14F-4D97-AF65-F5344CB8AC3E}">
        <p14:creationId xmlns:p14="http://schemas.microsoft.com/office/powerpoint/2010/main" val="3726462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By addressing</a:t>
            </a:r>
            <a:r>
              <a:rPr lang="en-GB" baseline="0" dirty="0"/>
              <a:t> all reversible causes you are providing the best possible care for your patient, and helping to confirm this person is entering the last phases of their life</a:t>
            </a:r>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10</a:t>
            </a:fld>
            <a:endParaRPr lang="en-GB"/>
          </a:p>
        </p:txBody>
      </p:sp>
    </p:spTree>
    <p:extLst>
      <p:ext uri="{BB962C8B-B14F-4D97-AF65-F5344CB8AC3E}">
        <p14:creationId xmlns:p14="http://schemas.microsoft.com/office/powerpoint/2010/main" val="4148442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why it can be so difficult as dying</a:t>
            </a:r>
            <a:r>
              <a:rPr lang="en-GB" baseline="0" dirty="0"/>
              <a:t> isn’t linear and can be as individual as the person. </a:t>
            </a:r>
          </a:p>
          <a:p>
            <a:endParaRPr lang="en-GB" baseline="0" dirty="0"/>
          </a:p>
          <a:p>
            <a:r>
              <a:rPr lang="en-GB" b="1" baseline="0" dirty="0"/>
              <a:t>Organ failure-</a:t>
            </a:r>
            <a:r>
              <a:rPr lang="en-GB" b="0" baseline="0" dirty="0"/>
              <a:t> each dip in the graph shows a deterioration in the persons condition, possible hospital admission or course of ABX. Each time the person does not recover as well as the last time, meaning that anyone of those dips could be their last. </a:t>
            </a:r>
          </a:p>
          <a:p>
            <a:r>
              <a:rPr lang="en-GB" b="1" baseline="0" dirty="0"/>
              <a:t>Frailty/Dementia-</a:t>
            </a:r>
            <a:r>
              <a:rPr lang="en-GB" b="0" baseline="0" dirty="0"/>
              <a:t> difficult as they appear to follow a very steady slow decline </a:t>
            </a:r>
            <a:endParaRPr lang="en-GB" b="1" baseline="0" dirty="0"/>
          </a:p>
          <a:p>
            <a:endParaRPr lang="en-GB" baseline="0" dirty="0"/>
          </a:p>
          <a:p>
            <a:r>
              <a:rPr lang="en-GB" baseline="0" dirty="0"/>
              <a:t>Highlight early ACP – we will discuss at greater length this pm</a:t>
            </a:r>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11</a:t>
            </a:fld>
            <a:endParaRPr lang="en-GB"/>
          </a:p>
        </p:txBody>
      </p:sp>
    </p:spTree>
    <p:extLst>
      <p:ext uri="{BB962C8B-B14F-4D97-AF65-F5344CB8AC3E}">
        <p14:creationId xmlns:p14="http://schemas.microsoft.com/office/powerpoint/2010/main" val="2517274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things do you look out for/</a:t>
            </a:r>
            <a:r>
              <a:rPr lang="en-GB" baseline="0" dirty="0"/>
              <a:t> or what changes do you see?</a:t>
            </a:r>
          </a:p>
          <a:p>
            <a:endParaRPr lang="en-GB" baseline="0" dirty="0"/>
          </a:p>
          <a:p>
            <a:r>
              <a:rPr lang="en-GB" baseline="0" dirty="0"/>
              <a:t>Warning flags?</a:t>
            </a:r>
            <a:endParaRPr lang="en-GB" dirty="0"/>
          </a:p>
          <a:p>
            <a:endParaRPr lang="en-GB" dirty="0"/>
          </a:p>
        </p:txBody>
      </p:sp>
      <p:sp>
        <p:nvSpPr>
          <p:cNvPr id="4" name="Slide Number Placeholder 3"/>
          <p:cNvSpPr>
            <a:spLocks noGrp="1"/>
          </p:cNvSpPr>
          <p:nvPr>
            <p:ph type="sldNum" sz="quarter" idx="5"/>
          </p:nvPr>
        </p:nvSpPr>
        <p:spPr/>
        <p:txBody>
          <a:bodyPr/>
          <a:lstStyle/>
          <a:p>
            <a:fld id="{E6912081-4411-463B-BDAA-59BE2C58C72D}" type="slidenum">
              <a:rPr lang="en-GB" smtClean="0"/>
              <a:t>12</a:t>
            </a:fld>
            <a:endParaRPr lang="en-GB"/>
          </a:p>
        </p:txBody>
      </p:sp>
    </p:spTree>
    <p:extLst>
      <p:ext uri="{BB962C8B-B14F-4D97-AF65-F5344CB8AC3E}">
        <p14:creationId xmlns:p14="http://schemas.microsoft.com/office/powerpoint/2010/main" val="1736056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61534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07422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18582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78519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D92A3-B819-4002-B8BC-D1921C01D640}" type="datetimeFigureOut">
              <a:rPr lang="en-GB" smtClean="0"/>
              <a:t>24/09/2024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77627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1D92A3-B819-4002-B8BC-D1921C01D640}"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15914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1D92A3-B819-4002-B8BC-D1921C01D640}" type="datetimeFigureOut">
              <a:rPr lang="en-GB" smtClean="0"/>
              <a:t>24/09/2024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323408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1D92A3-B819-4002-B8BC-D1921C01D640}" type="datetimeFigureOut">
              <a:rPr lang="en-GB" smtClean="0"/>
              <a:t>24/09/2024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53031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D92A3-B819-4002-B8BC-D1921C01D640}" type="datetimeFigureOut">
              <a:rPr lang="en-GB" smtClean="0"/>
              <a:t>24/09/2024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377349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1D92A3-B819-4002-B8BC-D1921C01D640}"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44539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1D92A3-B819-4002-B8BC-D1921C01D640}" type="datetimeFigureOut">
              <a:rPr lang="en-GB" smtClean="0"/>
              <a:t>24/09/2024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846969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1D92A3-B819-4002-B8BC-D1921C01D640}" type="datetimeFigureOut">
              <a:rPr lang="en-GB" smtClean="0"/>
              <a:t>24/09/2024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5C2B26-CB57-4401-9CCB-27F1C2F8A2BA}" type="slidenum">
              <a:rPr lang="en-GB" smtClean="0"/>
              <a:t>‹#›</a:t>
            </a:fld>
            <a:endParaRPr lang="en-GB"/>
          </a:p>
        </p:txBody>
      </p:sp>
    </p:spTree>
    <p:extLst>
      <p:ext uri="{BB962C8B-B14F-4D97-AF65-F5344CB8AC3E}">
        <p14:creationId xmlns:p14="http://schemas.microsoft.com/office/powerpoint/2010/main" val="1051494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ww.bbc.com/ideas/videos/dying-is-not-as-bad-as-you-think/p062m0x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420888"/>
            <a:ext cx="8062664" cy="1470025"/>
          </a:xfrm>
        </p:spPr>
        <p:txBody>
          <a:bodyPr>
            <a:normAutofit fontScale="90000"/>
          </a:bodyPr>
          <a:lstStyle/>
          <a:p>
            <a:r>
              <a:rPr lang="en-GB" b="1" dirty="0">
                <a:solidFill>
                  <a:srgbClr val="0070C0"/>
                </a:solidFill>
                <a:latin typeface="Arial" panose="020B0604020202020204" pitchFamily="34" charset="0"/>
                <a:cs typeface="Arial" panose="020B0604020202020204" pitchFamily="34" charset="0"/>
              </a:rPr>
              <a:t>Introduction to Palliative care</a:t>
            </a:r>
            <a:br>
              <a:rPr lang="en-GB" dirty="0"/>
            </a:br>
            <a:endParaRPr lang="en-GB" dirty="0"/>
          </a:p>
        </p:txBody>
      </p:sp>
      <p:sp>
        <p:nvSpPr>
          <p:cNvPr id="3" name="Subtitle 2"/>
          <p:cNvSpPr>
            <a:spLocks noGrp="1"/>
          </p:cNvSpPr>
          <p:nvPr>
            <p:ph type="subTitle" idx="1"/>
          </p:nvPr>
        </p:nvSpPr>
        <p:spPr>
          <a:xfrm>
            <a:off x="1380421" y="3356992"/>
            <a:ext cx="6400800" cy="1752600"/>
          </a:xfrm>
        </p:spPr>
        <p:txBody>
          <a:bodyPr vert="horz" lIns="91440" tIns="45720" rIns="91440" bIns="45720" rtlCol="0" anchor="t">
            <a:normAutofit/>
          </a:bodyPr>
          <a:lstStyle/>
          <a:p>
            <a:r>
              <a:rPr lang="en-GB" dirty="0">
                <a:solidFill>
                  <a:srgbClr val="0070C0"/>
                </a:solidFill>
                <a:latin typeface="Arial"/>
                <a:cs typeface="Arial"/>
              </a:rPr>
              <a:t>Clinical Practitioner Palliative care </a:t>
            </a:r>
          </a:p>
          <a:p>
            <a:r>
              <a:rPr lang="en-GB" dirty="0">
                <a:solidFill>
                  <a:srgbClr val="0070C0"/>
                </a:solidFill>
                <a:latin typeface="Arial"/>
                <a:cs typeface="Arial"/>
              </a:rPr>
              <a:t>Cohort 1 October 2024 </a:t>
            </a:r>
            <a:endParaRPr lang="en-GB" dirty="0">
              <a:solidFill>
                <a:srgbClr val="0070C0"/>
              </a:solidFill>
              <a:latin typeface="Arial" panose="020B0604020202020204" pitchFamily="34" charset="0"/>
              <a:cs typeface="Arial" panose="020B0604020202020204" pitchFamily="34" charset="0"/>
            </a:endParaRPr>
          </a:p>
        </p:txBody>
      </p:sp>
      <p:pic>
        <p:nvPicPr>
          <p:cNvPr id="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023" y="5729312"/>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Green Christmas Holly Leaves - Free Clip Art | Christmas clipart free,  Christmas clipart, Christmas images clip 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Green Christmas Holly Leaves - Free Clip Art | Christmas clipart free,  Christmas clipart, Christmas images clip ar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6" descr="Green Christmas Holly Leaves - Free Clip Art | Christmas clipart free,  Christmas clipart, Christmas images clip ar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2" descr="Prime Minister's Office, 10 Downing Street - GOV.U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4" descr="Prime Minister's Office, 10 Downing Street - GOV.UK"/>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2" descr="Devon residents urged, “Get Boosted Now” - Devon CCG"/>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4" name="Picture 13" descr="A4 BCHC NHS 201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82444" y="298180"/>
            <a:ext cx="3077191" cy="1114596"/>
          </a:xfrm>
          <a:prstGeom prst="rect">
            <a:avLst/>
          </a:prstGeom>
          <a:noFill/>
          <a:ln>
            <a:noFill/>
          </a:ln>
        </p:spPr>
      </p:pic>
      <p:pic>
        <p:nvPicPr>
          <p:cNvPr id="15" name="Picture 14">
            <a:extLst>
              <a:ext uri="{FF2B5EF4-FFF2-40B4-BE49-F238E27FC236}">
                <a16:creationId xmlns:a16="http://schemas.microsoft.com/office/drawing/2014/main" id="{EE8A276C-1B54-B37D-D2A0-58F5B5452177}"/>
              </a:ext>
            </a:extLst>
          </p:cNvPr>
          <p:cNvPicPr>
            <a:picLocks noChangeAspect="1"/>
          </p:cNvPicPr>
          <p:nvPr/>
        </p:nvPicPr>
        <p:blipFill>
          <a:blip r:embed="rId5"/>
          <a:stretch>
            <a:fillRect/>
          </a:stretch>
        </p:blipFill>
        <p:spPr>
          <a:xfrm>
            <a:off x="6706084" y="5445224"/>
            <a:ext cx="2233893" cy="1137922"/>
          </a:xfrm>
          <a:prstGeom prst="rect">
            <a:avLst/>
          </a:prstGeom>
        </p:spPr>
      </p:pic>
    </p:spTree>
    <p:extLst>
      <p:ext uri="{BB962C8B-B14F-4D97-AF65-F5344CB8AC3E}">
        <p14:creationId xmlns:p14="http://schemas.microsoft.com/office/powerpoint/2010/main" val="31933928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First Steps</a:t>
            </a:r>
          </a:p>
        </p:txBody>
      </p:sp>
      <p:sp>
        <p:nvSpPr>
          <p:cNvPr id="2" name="Slide Number Placeholder 1"/>
          <p:cNvSpPr>
            <a:spLocks noGrp="1"/>
          </p:cNvSpPr>
          <p:nvPr>
            <p:ph type="sldNum" sz="quarter" idx="12"/>
          </p:nvPr>
        </p:nvSpPr>
        <p:spPr/>
        <p:txBody>
          <a:bodyPr/>
          <a:lstStyle/>
          <a:p>
            <a:fld id="{B4E065AA-8417-42B6-93BE-0215F7A21DC9}" type="slidenum">
              <a:rPr lang="en-GB" smtClean="0"/>
              <a:t>10</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4" name="TextBox 3">
            <a:extLst>
              <a:ext uri="{FF2B5EF4-FFF2-40B4-BE49-F238E27FC236}">
                <a16:creationId xmlns:a16="http://schemas.microsoft.com/office/drawing/2014/main" id="{ADFFF44F-50E4-C817-B078-5B41820A24A1}"/>
              </a:ext>
            </a:extLst>
          </p:cNvPr>
          <p:cNvSpPr txBox="1"/>
          <p:nvPr/>
        </p:nvSpPr>
        <p:spPr>
          <a:xfrm>
            <a:off x="175292" y="1276539"/>
            <a:ext cx="8523088" cy="2831544"/>
          </a:xfrm>
          <a:prstGeom prst="rect">
            <a:avLst/>
          </a:prstGeom>
          <a:noFill/>
        </p:spPr>
        <p:txBody>
          <a:bodyPr wrap="square" rtlCol="0">
            <a:spAutoFit/>
          </a:bodyPr>
          <a:lstStyle/>
          <a:p>
            <a:r>
              <a:rPr lang="en-GB" sz="3200" dirty="0"/>
              <a:t>It is important that the patient is known to have advanced disease, and that reversible causes of deterioration have been excluded such as; infection, hypercalcaemia or medication changes. ( Watson &amp; Lucas.2008)</a:t>
            </a:r>
          </a:p>
          <a:p>
            <a:endParaRPr lang="en-GB" dirty="0"/>
          </a:p>
        </p:txBody>
      </p:sp>
    </p:spTree>
    <p:extLst>
      <p:ext uri="{BB962C8B-B14F-4D97-AF65-F5344CB8AC3E}">
        <p14:creationId xmlns:p14="http://schemas.microsoft.com/office/powerpoint/2010/main" val="557553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4E065AA-8417-42B6-93BE-0215F7A21DC9}" type="slidenum">
              <a:rPr lang="en-GB" smtClean="0"/>
              <a:t>11</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pic>
        <p:nvPicPr>
          <p:cNvPr id="4" name="Picture 3">
            <a:extLst>
              <a:ext uri="{FF2B5EF4-FFF2-40B4-BE49-F238E27FC236}">
                <a16:creationId xmlns:a16="http://schemas.microsoft.com/office/drawing/2014/main" id="{09274B2E-81B7-E760-537F-F2CE79DF340B}"/>
              </a:ext>
            </a:extLst>
          </p:cNvPr>
          <p:cNvPicPr>
            <a:picLocks noChangeAspect="1"/>
          </p:cNvPicPr>
          <p:nvPr/>
        </p:nvPicPr>
        <p:blipFill>
          <a:blip r:embed="rId4"/>
          <a:stretch>
            <a:fillRect/>
          </a:stretch>
        </p:blipFill>
        <p:spPr>
          <a:xfrm>
            <a:off x="1175141" y="1102858"/>
            <a:ext cx="5640018" cy="4403750"/>
          </a:xfrm>
          <a:prstGeom prst="rect">
            <a:avLst/>
          </a:prstGeom>
        </p:spPr>
      </p:pic>
    </p:spTree>
    <p:extLst>
      <p:ext uri="{BB962C8B-B14F-4D97-AF65-F5344CB8AC3E}">
        <p14:creationId xmlns:p14="http://schemas.microsoft.com/office/powerpoint/2010/main" val="92216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4332085"/>
          </a:xfrm>
        </p:spPr>
        <p:txBody>
          <a:bodyPr>
            <a:noAutofit/>
          </a:bodyPr>
          <a:lstStyle/>
          <a:p>
            <a:pPr algn="ctr"/>
            <a:r>
              <a:rPr lang="en-GB" sz="4800" dirty="0">
                <a:solidFill>
                  <a:srgbClr val="0070C0"/>
                </a:solidFill>
              </a:rPr>
              <a:t>What indicators shows someone is deteriorating?</a:t>
            </a:r>
            <a:endParaRPr lang="en-GB" sz="4800" b="1" dirty="0">
              <a:solidFill>
                <a:srgbClr val="0070C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B4E065AA-8417-42B6-93BE-0215F7A21DC9}" type="slidenum">
              <a:rPr lang="en-GB" smtClean="0"/>
              <a:t>12</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Tree>
    <p:extLst>
      <p:ext uri="{BB962C8B-B14F-4D97-AF65-F5344CB8AC3E}">
        <p14:creationId xmlns:p14="http://schemas.microsoft.com/office/powerpoint/2010/main" val="319478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Indicators</a:t>
            </a:r>
          </a:p>
        </p:txBody>
      </p:sp>
      <p:sp>
        <p:nvSpPr>
          <p:cNvPr id="2" name="Slide Number Placeholder 1"/>
          <p:cNvSpPr>
            <a:spLocks noGrp="1"/>
          </p:cNvSpPr>
          <p:nvPr>
            <p:ph type="sldNum" sz="quarter" idx="12"/>
          </p:nvPr>
        </p:nvSpPr>
        <p:spPr/>
        <p:txBody>
          <a:bodyPr/>
          <a:lstStyle/>
          <a:p>
            <a:fld id="{B4E065AA-8417-42B6-93BE-0215F7A21DC9}" type="slidenum">
              <a:rPr lang="en-GB" smtClean="0"/>
              <a:t>13</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5" name="TextBox 4">
            <a:extLst>
              <a:ext uri="{FF2B5EF4-FFF2-40B4-BE49-F238E27FC236}">
                <a16:creationId xmlns:a16="http://schemas.microsoft.com/office/drawing/2014/main" id="{04AF39A3-3CE2-E979-21E9-DB75C0361D78}"/>
              </a:ext>
            </a:extLst>
          </p:cNvPr>
          <p:cNvSpPr txBox="1"/>
          <p:nvPr/>
        </p:nvSpPr>
        <p:spPr>
          <a:xfrm>
            <a:off x="175292" y="1385180"/>
            <a:ext cx="8523088" cy="4062651"/>
          </a:xfrm>
          <a:prstGeom prst="rect">
            <a:avLst/>
          </a:prstGeom>
          <a:noFill/>
        </p:spPr>
        <p:txBody>
          <a:bodyPr wrap="square" rtlCol="0">
            <a:spAutoFit/>
          </a:bodyPr>
          <a:lstStyle/>
          <a:p>
            <a:pPr marL="742950" lvl="1" indent="-285750">
              <a:buFont typeface="Wingdings" panose="05000000000000000000" pitchFamily="2" charset="2"/>
              <a:buChar char="§"/>
            </a:pPr>
            <a:r>
              <a:rPr lang="en-GB" sz="2400" dirty="0"/>
              <a:t>The patient becomes bedbound</a:t>
            </a:r>
          </a:p>
          <a:p>
            <a:pPr marL="742950" lvl="1" indent="-285750">
              <a:buFont typeface="Wingdings" panose="05000000000000000000" pitchFamily="2" charset="2"/>
              <a:buChar char="§"/>
            </a:pPr>
            <a:r>
              <a:rPr lang="en-GB" sz="2400" dirty="0"/>
              <a:t>The patient is semi-comatose</a:t>
            </a:r>
          </a:p>
          <a:p>
            <a:pPr marL="742950" lvl="1" indent="-285750">
              <a:buFont typeface="Wingdings" panose="05000000000000000000" pitchFamily="2" charset="2"/>
              <a:buChar char="§"/>
            </a:pPr>
            <a:r>
              <a:rPr lang="en-GB" sz="2400" dirty="0"/>
              <a:t>The patient is able to take only sips of fluid</a:t>
            </a:r>
          </a:p>
          <a:p>
            <a:pPr marL="742950" lvl="1" indent="-285750">
              <a:buFont typeface="Wingdings" panose="05000000000000000000" pitchFamily="2" charset="2"/>
              <a:buChar char="§"/>
            </a:pPr>
            <a:r>
              <a:rPr lang="en-GB" sz="2400" dirty="0"/>
              <a:t>The patient is no longer able to take oral drugs</a:t>
            </a:r>
          </a:p>
          <a:p>
            <a:pPr marL="742950" lvl="1" indent="-285750">
              <a:buFont typeface="Wingdings" panose="05000000000000000000" pitchFamily="2" charset="2"/>
              <a:buChar char="§"/>
            </a:pPr>
            <a:r>
              <a:rPr lang="en-GB" sz="2400" dirty="0"/>
              <a:t>Repeated unplanned hospital admissions</a:t>
            </a:r>
          </a:p>
          <a:p>
            <a:pPr marL="742950" lvl="1" indent="-285750">
              <a:buFont typeface="Wingdings" panose="05000000000000000000" pitchFamily="2" charset="2"/>
              <a:buChar char="§"/>
            </a:pPr>
            <a:r>
              <a:rPr lang="en-GB" sz="2400" dirty="0"/>
              <a:t>Advance disease</a:t>
            </a:r>
          </a:p>
          <a:p>
            <a:pPr marL="742950" lvl="1" indent="-285750">
              <a:buFont typeface="Wingdings" panose="05000000000000000000" pitchFamily="2" charset="2"/>
              <a:buChar char="§"/>
            </a:pPr>
            <a:r>
              <a:rPr lang="en-GB" sz="2400" dirty="0"/>
              <a:t>Multi-morbidities</a:t>
            </a:r>
          </a:p>
          <a:p>
            <a:pPr marL="742950" lvl="1" indent="-285750">
              <a:buFont typeface="Wingdings" panose="05000000000000000000" pitchFamily="2" charset="2"/>
              <a:buChar char="§"/>
            </a:pPr>
            <a:r>
              <a:rPr lang="en-GB" sz="2400" dirty="0"/>
              <a:t>Decreasing response to treatment/ reversibility </a:t>
            </a:r>
          </a:p>
          <a:p>
            <a:pPr marL="742950" lvl="1" indent="-285750">
              <a:buFont typeface="Wingdings" panose="05000000000000000000" pitchFamily="2" charset="2"/>
              <a:buChar char="§"/>
            </a:pPr>
            <a:r>
              <a:rPr lang="en-GB" sz="2400" dirty="0"/>
              <a:t>Recurrent falls</a:t>
            </a:r>
          </a:p>
          <a:p>
            <a:pPr marL="742950" lvl="1" indent="-285750">
              <a:buFont typeface="Wingdings" panose="05000000000000000000" pitchFamily="2" charset="2"/>
              <a:buChar char="§"/>
            </a:pPr>
            <a:r>
              <a:rPr lang="en-GB" sz="2400" dirty="0"/>
              <a:t>Family and other HCP instincts</a:t>
            </a:r>
          </a:p>
          <a:p>
            <a:endParaRPr lang="en-GB" dirty="0"/>
          </a:p>
        </p:txBody>
      </p:sp>
    </p:spTree>
    <p:extLst>
      <p:ext uri="{BB962C8B-B14F-4D97-AF65-F5344CB8AC3E}">
        <p14:creationId xmlns:p14="http://schemas.microsoft.com/office/powerpoint/2010/main" val="1439019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How do you recognise the deteriorating phase?</a:t>
            </a:r>
          </a:p>
        </p:txBody>
      </p:sp>
      <p:sp>
        <p:nvSpPr>
          <p:cNvPr id="2" name="Slide Number Placeholder 1"/>
          <p:cNvSpPr>
            <a:spLocks noGrp="1"/>
          </p:cNvSpPr>
          <p:nvPr>
            <p:ph type="sldNum" sz="quarter" idx="12"/>
          </p:nvPr>
        </p:nvSpPr>
        <p:spPr/>
        <p:txBody>
          <a:bodyPr/>
          <a:lstStyle/>
          <a:p>
            <a:fld id="{B4E065AA-8417-42B6-93BE-0215F7A21DC9}" type="slidenum">
              <a:rPr lang="en-GB" smtClean="0"/>
              <a:t>14</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5" name="TextBox 4">
            <a:extLst>
              <a:ext uri="{FF2B5EF4-FFF2-40B4-BE49-F238E27FC236}">
                <a16:creationId xmlns:a16="http://schemas.microsoft.com/office/drawing/2014/main" id="{04AF39A3-3CE2-E979-21E9-DB75C0361D78}"/>
              </a:ext>
            </a:extLst>
          </p:cNvPr>
          <p:cNvSpPr txBox="1"/>
          <p:nvPr/>
        </p:nvSpPr>
        <p:spPr>
          <a:xfrm>
            <a:off x="310456" y="1403287"/>
            <a:ext cx="8523088" cy="2831544"/>
          </a:xfrm>
          <a:prstGeom prst="rect">
            <a:avLst/>
          </a:prstGeom>
          <a:noFill/>
        </p:spPr>
        <p:txBody>
          <a:bodyPr wrap="square" rtlCol="0">
            <a:spAutoFit/>
          </a:bodyPr>
          <a:lstStyle/>
          <a:p>
            <a:r>
              <a:rPr lang="en-GB" sz="3200" dirty="0"/>
              <a:t>When we see someone deteriorating from week to week we are often talking in terms of weeks; when that deterioration is from day to day then we are usually talking days </a:t>
            </a:r>
            <a:r>
              <a:rPr lang="en-GB" sz="3200" b="1" dirty="0"/>
              <a:t>BUT</a:t>
            </a:r>
            <a:r>
              <a:rPr lang="en-GB" sz="3200" dirty="0"/>
              <a:t> everyone is different. (Watson &amp; Lucas, 2008)</a:t>
            </a:r>
          </a:p>
          <a:p>
            <a:endParaRPr lang="en-GB" dirty="0"/>
          </a:p>
        </p:txBody>
      </p:sp>
    </p:spTree>
    <p:extLst>
      <p:ext uri="{BB962C8B-B14F-4D97-AF65-F5344CB8AC3E}">
        <p14:creationId xmlns:p14="http://schemas.microsoft.com/office/powerpoint/2010/main" val="988371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Last 12 months of life</a:t>
            </a:r>
          </a:p>
        </p:txBody>
      </p:sp>
      <p:sp>
        <p:nvSpPr>
          <p:cNvPr id="2" name="Slide Number Placeholder 1"/>
          <p:cNvSpPr>
            <a:spLocks noGrp="1"/>
          </p:cNvSpPr>
          <p:nvPr>
            <p:ph type="sldNum" sz="quarter" idx="12"/>
          </p:nvPr>
        </p:nvSpPr>
        <p:spPr/>
        <p:txBody>
          <a:bodyPr/>
          <a:lstStyle/>
          <a:p>
            <a:fld id="{B4E065AA-8417-42B6-93BE-0215F7A21DC9}" type="slidenum">
              <a:rPr lang="en-GB" smtClean="0"/>
              <a:t>15</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5" name="TextBox 4">
            <a:extLst>
              <a:ext uri="{FF2B5EF4-FFF2-40B4-BE49-F238E27FC236}">
                <a16:creationId xmlns:a16="http://schemas.microsoft.com/office/drawing/2014/main" id="{04AF39A3-3CE2-E979-21E9-DB75C0361D78}"/>
              </a:ext>
            </a:extLst>
          </p:cNvPr>
          <p:cNvSpPr txBox="1"/>
          <p:nvPr/>
        </p:nvSpPr>
        <p:spPr>
          <a:xfrm>
            <a:off x="238667" y="1211108"/>
            <a:ext cx="8523088" cy="3416320"/>
          </a:xfrm>
          <a:prstGeom prst="rect">
            <a:avLst/>
          </a:prstGeom>
          <a:noFill/>
        </p:spPr>
        <p:txBody>
          <a:bodyPr wrap="square" rtlCol="0">
            <a:spAutoFit/>
          </a:bodyPr>
          <a:lstStyle/>
          <a:p>
            <a:pPr marL="285750" indent="-285750">
              <a:buFont typeface="Arial" panose="020B0604020202020204" pitchFamily="34" charset="0"/>
              <a:buChar char="•"/>
            </a:pPr>
            <a:r>
              <a:rPr lang="en-GB" sz="3600" dirty="0"/>
              <a:t>RAG rating green</a:t>
            </a:r>
          </a:p>
          <a:p>
            <a:pPr marL="285750" indent="-285750">
              <a:buFont typeface="Arial" panose="020B0604020202020204" pitchFamily="34" charset="0"/>
              <a:buChar char="•"/>
            </a:pPr>
            <a:r>
              <a:rPr lang="en-GB" sz="3600" dirty="0"/>
              <a:t>On the GSF</a:t>
            </a:r>
          </a:p>
          <a:p>
            <a:pPr marL="285750" indent="-285750">
              <a:buFont typeface="Arial" panose="020B0604020202020204" pitchFamily="34" charset="0"/>
              <a:buChar char="•"/>
            </a:pPr>
            <a:r>
              <a:rPr lang="en-GB" sz="3600" dirty="0"/>
              <a:t>Multiple comorbidities</a:t>
            </a:r>
          </a:p>
          <a:p>
            <a:pPr marL="285750" indent="-285750">
              <a:buFont typeface="Arial" panose="020B0604020202020204" pitchFamily="34" charset="0"/>
              <a:buChar char="•"/>
            </a:pPr>
            <a:r>
              <a:rPr lang="en-GB" sz="3600" dirty="0"/>
              <a:t>Increasing Clinical Frailty Score</a:t>
            </a:r>
          </a:p>
          <a:p>
            <a:pPr marL="285750" indent="-285750">
              <a:buFont typeface="Arial" panose="020B0604020202020204" pitchFamily="34" charset="0"/>
              <a:buChar char="•"/>
            </a:pPr>
            <a:r>
              <a:rPr lang="en-GB" sz="3600" dirty="0"/>
              <a:t>Malignancy with a less than 12 month prognosis   </a:t>
            </a:r>
          </a:p>
        </p:txBody>
      </p:sp>
    </p:spTree>
    <p:extLst>
      <p:ext uri="{BB962C8B-B14F-4D97-AF65-F5344CB8AC3E}">
        <p14:creationId xmlns:p14="http://schemas.microsoft.com/office/powerpoint/2010/main" val="379906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Prognosis months/ weeks</a:t>
            </a:r>
          </a:p>
        </p:txBody>
      </p:sp>
      <p:sp>
        <p:nvSpPr>
          <p:cNvPr id="2" name="Slide Number Placeholder 1"/>
          <p:cNvSpPr>
            <a:spLocks noGrp="1"/>
          </p:cNvSpPr>
          <p:nvPr>
            <p:ph type="sldNum" sz="quarter" idx="12"/>
          </p:nvPr>
        </p:nvSpPr>
        <p:spPr/>
        <p:txBody>
          <a:bodyPr/>
          <a:lstStyle/>
          <a:p>
            <a:fld id="{B4E065AA-8417-42B6-93BE-0215F7A21DC9}" type="slidenum">
              <a:rPr lang="en-GB" smtClean="0"/>
              <a:t>16</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5" name="TextBox 4">
            <a:extLst>
              <a:ext uri="{FF2B5EF4-FFF2-40B4-BE49-F238E27FC236}">
                <a16:creationId xmlns:a16="http://schemas.microsoft.com/office/drawing/2014/main" id="{04AF39A3-3CE2-E979-21E9-DB75C0361D78}"/>
              </a:ext>
            </a:extLst>
          </p:cNvPr>
          <p:cNvSpPr txBox="1"/>
          <p:nvPr/>
        </p:nvSpPr>
        <p:spPr>
          <a:xfrm>
            <a:off x="175292" y="1385180"/>
            <a:ext cx="8523088" cy="4308872"/>
          </a:xfrm>
          <a:prstGeom prst="rect">
            <a:avLst/>
          </a:prstGeom>
          <a:noFill/>
        </p:spPr>
        <p:txBody>
          <a:bodyPr wrap="square" rtlCol="0">
            <a:spAutoFit/>
          </a:bodyPr>
          <a:lstStyle/>
          <a:p>
            <a:pPr marL="285750" indent="-285750">
              <a:buFont typeface="Arial" panose="020B0604020202020204" pitchFamily="34" charset="0"/>
              <a:buChar char="•"/>
            </a:pPr>
            <a:r>
              <a:rPr lang="en-GB" sz="3200" dirty="0"/>
              <a:t>May still be able to function independently </a:t>
            </a:r>
          </a:p>
          <a:p>
            <a:pPr marL="285750" indent="-285750">
              <a:buFont typeface="Arial" panose="020B0604020202020204" pitchFamily="34" charset="0"/>
              <a:buChar char="•"/>
            </a:pPr>
            <a:r>
              <a:rPr lang="en-GB" sz="3200" dirty="0"/>
              <a:t>May need walking aid or start to need help with ADLs</a:t>
            </a:r>
          </a:p>
          <a:p>
            <a:pPr marL="285750" indent="-285750">
              <a:buFont typeface="Arial" panose="020B0604020202020204" pitchFamily="34" charset="0"/>
              <a:buChar char="•"/>
            </a:pPr>
            <a:r>
              <a:rPr lang="en-GB" sz="3200" dirty="0"/>
              <a:t>Increasingly tired</a:t>
            </a:r>
          </a:p>
          <a:p>
            <a:pPr marL="285750" indent="-285750">
              <a:buFont typeface="Arial" panose="020B0604020202020204" pitchFamily="34" charset="0"/>
              <a:buChar char="•"/>
            </a:pPr>
            <a:r>
              <a:rPr lang="en-GB" sz="3200" dirty="0"/>
              <a:t>Poor appetite</a:t>
            </a:r>
          </a:p>
          <a:p>
            <a:pPr marL="285750" indent="-285750">
              <a:buFont typeface="Arial" panose="020B0604020202020204" pitchFamily="34" charset="0"/>
              <a:buChar char="•"/>
            </a:pPr>
            <a:r>
              <a:rPr lang="en-GB" sz="3200" dirty="0"/>
              <a:t>Reduced interest in social activities</a:t>
            </a:r>
          </a:p>
          <a:p>
            <a:pPr marL="285750" indent="-285750">
              <a:buFont typeface="Arial" panose="020B0604020202020204" pitchFamily="34" charset="0"/>
              <a:buChar char="•"/>
            </a:pPr>
            <a:r>
              <a:rPr lang="en-GB" sz="3200" dirty="0"/>
              <a:t>Oncological treatment usually stopped</a:t>
            </a:r>
          </a:p>
          <a:p>
            <a:pPr marL="285750" indent="-285750">
              <a:buFont typeface="Arial" panose="020B0604020202020204" pitchFamily="34" charset="0"/>
              <a:buChar char="•"/>
            </a:pPr>
            <a:r>
              <a:rPr lang="en-GB" sz="3200" dirty="0"/>
              <a:t>Increasing Clinical Frailty score</a:t>
            </a:r>
          </a:p>
          <a:p>
            <a:endParaRPr lang="en-GB" dirty="0"/>
          </a:p>
        </p:txBody>
      </p:sp>
    </p:spTree>
    <p:extLst>
      <p:ext uri="{BB962C8B-B14F-4D97-AF65-F5344CB8AC3E}">
        <p14:creationId xmlns:p14="http://schemas.microsoft.com/office/powerpoint/2010/main" val="4139164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Prognosis – days/ weeks </a:t>
            </a:r>
          </a:p>
        </p:txBody>
      </p:sp>
      <p:sp>
        <p:nvSpPr>
          <p:cNvPr id="2" name="Slide Number Placeholder 1"/>
          <p:cNvSpPr>
            <a:spLocks noGrp="1"/>
          </p:cNvSpPr>
          <p:nvPr>
            <p:ph type="sldNum" sz="quarter" idx="12"/>
          </p:nvPr>
        </p:nvSpPr>
        <p:spPr/>
        <p:txBody>
          <a:bodyPr/>
          <a:lstStyle/>
          <a:p>
            <a:fld id="{B4E065AA-8417-42B6-93BE-0215F7A21DC9}" type="slidenum">
              <a:rPr lang="en-GB" smtClean="0"/>
              <a:t>17</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5" name="TextBox 4">
            <a:extLst>
              <a:ext uri="{FF2B5EF4-FFF2-40B4-BE49-F238E27FC236}">
                <a16:creationId xmlns:a16="http://schemas.microsoft.com/office/drawing/2014/main" id="{04AF39A3-3CE2-E979-21E9-DB75C0361D78}"/>
              </a:ext>
            </a:extLst>
          </p:cNvPr>
          <p:cNvSpPr txBox="1"/>
          <p:nvPr/>
        </p:nvSpPr>
        <p:spPr>
          <a:xfrm>
            <a:off x="175292" y="1385180"/>
            <a:ext cx="8523088" cy="4247317"/>
          </a:xfrm>
          <a:prstGeom prst="rect">
            <a:avLst/>
          </a:prstGeom>
          <a:noFill/>
        </p:spPr>
        <p:txBody>
          <a:bodyPr wrap="square" rtlCol="0">
            <a:spAutoFit/>
          </a:bodyPr>
          <a:lstStyle/>
          <a:p>
            <a:pPr marL="285750" indent="-285750">
              <a:buFont typeface="Arial" panose="020B0604020202020204" pitchFamily="34" charset="0"/>
              <a:buChar char="•"/>
            </a:pPr>
            <a:r>
              <a:rPr lang="en-GB" sz="2800" dirty="0"/>
              <a:t>Reducing mobility</a:t>
            </a:r>
          </a:p>
          <a:p>
            <a:pPr marL="285750" indent="-285750">
              <a:buFont typeface="Arial" panose="020B0604020202020204" pitchFamily="34" charset="0"/>
              <a:buChar char="•"/>
            </a:pPr>
            <a:r>
              <a:rPr lang="en-GB" sz="2800" dirty="0"/>
              <a:t>Increasing fatigue</a:t>
            </a:r>
          </a:p>
          <a:p>
            <a:pPr marL="742950" lvl="1" indent="-285750">
              <a:buFont typeface="Arial" panose="020B0604020202020204" pitchFamily="34" charset="0"/>
              <a:buChar char="•"/>
            </a:pPr>
            <a:r>
              <a:rPr lang="en-GB" sz="2800" dirty="0"/>
              <a:t>Sleeping more and more during the daytime</a:t>
            </a:r>
          </a:p>
          <a:p>
            <a:pPr marL="742950" lvl="1" indent="-285750">
              <a:buFont typeface="Arial" panose="020B0604020202020204" pitchFamily="34" charset="0"/>
              <a:buChar char="•"/>
            </a:pPr>
            <a:r>
              <a:rPr lang="en-GB" sz="2800" dirty="0"/>
              <a:t>Reduced engagement in conversation</a:t>
            </a:r>
          </a:p>
          <a:p>
            <a:pPr marL="285750" indent="-285750">
              <a:buFont typeface="Arial" panose="020B0604020202020204" pitchFamily="34" charset="0"/>
              <a:buChar char="•"/>
            </a:pPr>
            <a:r>
              <a:rPr lang="en-GB" sz="2800" dirty="0"/>
              <a:t>Progressive global weakness</a:t>
            </a:r>
          </a:p>
          <a:p>
            <a:pPr marL="742950" lvl="1" indent="-285750">
              <a:buFont typeface="Arial" panose="020B0604020202020204" pitchFamily="34" charset="0"/>
              <a:buChar char="•"/>
            </a:pPr>
            <a:r>
              <a:rPr lang="en-GB" sz="2800" dirty="0"/>
              <a:t>Struggling with more basic tasks (feeding, washing etc)</a:t>
            </a:r>
          </a:p>
          <a:p>
            <a:pPr marL="285750" indent="-285750">
              <a:buFont typeface="Arial" panose="020B0604020202020204" pitchFamily="34" charset="0"/>
              <a:buChar char="•"/>
            </a:pPr>
            <a:r>
              <a:rPr lang="en-GB" sz="2800" dirty="0"/>
              <a:t>Reduced oral intake</a:t>
            </a:r>
          </a:p>
          <a:p>
            <a:pPr marL="285750" indent="-285750">
              <a:buFont typeface="Arial" panose="020B0604020202020204" pitchFamily="34" charset="0"/>
              <a:buChar char="•"/>
            </a:pPr>
            <a:r>
              <a:rPr lang="en-GB" sz="2800" dirty="0"/>
              <a:t>Needing help with ADLs</a:t>
            </a:r>
          </a:p>
          <a:p>
            <a:endParaRPr lang="en-GB" dirty="0"/>
          </a:p>
        </p:txBody>
      </p:sp>
    </p:spTree>
    <p:extLst>
      <p:ext uri="{BB962C8B-B14F-4D97-AF65-F5344CB8AC3E}">
        <p14:creationId xmlns:p14="http://schemas.microsoft.com/office/powerpoint/2010/main" val="3431471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Prognosis – hours/ days</a:t>
            </a:r>
          </a:p>
        </p:txBody>
      </p:sp>
      <p:sp>
        <p:nvSpPr>
          <p:cNvPr id="2" name="Slide Number Placeholder 1"/>
          <p:cNvSpPr>
            <a:spLocks noGrp="1"/>
          </p:cNvSpPr>
          <p:nvPr>
            <p:ph type="sldNum" sz="quarter" idx="12"/>
          </p:nvPr>
        </p:nvSpPr>
        <p:spPr/>
        <p:txBody>
          <a:bodyPr/>
          <a:lstStyle/>
          <a:p>
            <a:fld id="{B4E065AA-8417-42B6-93BE-0215F7A21DC9}" type="slidenum">
              <a:rPr lang="en-GB" smtClean="0"/>
              <a:t>18</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5" name="TextBox 4">
            <a:extLst>
              <a:ext uri="{FF2B5EF4-FFF2-40B4-BE49-F238E27FC236}">
                <a16:creationId xmlns:a16="http://schemas.microsoft.com/office/drawing/2014/main" id="{04AF39A3-3CE2-E979-21E9-DB75C0361D78}"/>
              </a:ext>
            </a:extLst>
          </p:cNvPr>
          <p:cNvSpPr txBox="1"/>
          <p:nvPr/>
        </p:nvSpPr>
        <p:spPr>
          <a:xfrm>
            <a:off x="175292" y="1385180"/>
            <a:ext cx="8523088" cy="4247317"/>
          </a:xfrm>
          <a:prstGeom prst="rect">
            <a:avLst/>
          </a:prstGeom>
          <a:noFill/>
        </p:spPr>
        <p:txBody>
          <a:bodyPr wrap="square" rtlCol="0">
            <a:spAutoFit/>
          </a:bodyPr>
          <a:lstStyle/>
          <a:p>
            <a:pPr marL="285750" indent="-285750">
              <a:buFont typeface="Arial" panose="020B0604020202020204" pitchFamily="34" charset="0"/>
              <a:buChar char="•"/>
            </a:pPr>
            <a:r>
              <a:rPr lang="en-GB" sz="3600" dirty="0"/>
              <a:t>Unresponsive</a:t>
            </a:r>
          </a:p>
          <a:p>
            <a:pPr marL="285750" indent="-285750">
              <a:buFont typeface="Arial" panose="020B0604020202020204" pitchFamily="34" charset="0"/>
              <a:buChar char="•"/>
            </a:pPr>
            <a:r>
              <a:rPr lang="en-GB" sz="3600" dirty="0"/>
              <a:t>Bedbound</a:t>
            </a:r>
          </a:p>
          <a:p>
            <a:pPr marL="285750" indent="-285750">
              <a:buFont typeface="Arial" panose="020B0604020202020204" pitchFamily="34" charset="0"/>
              <a:buChar char="•"/>
            </a:pPr>
            <a:r>
              <a:rPr lang="en-GB" sz="3600" dirty="0"/>
              <a:t>Unsafe/ unable to swallow</a:t>
            </a:r>
          </a:p>
          <a:p>
            <a:pPr marL="285750" indent="-285750">
              <a:buFont typeface="Arial" panose="020B0604020202020204" pitchFamily="34" charset="0"/>
              <a:buChar char="•"/>
            </a:pPr>
            <a:r>
              <a:rPr lang="en-GB" sz="3600" dirty="0"/>
              <a:t>Cheyne-stoke respiration</a:t>
            </a:r>
          </a:p>
          <a:p>
            <a:pPr marL="285750" indent="-285750">
              <a:buFont typeface="Arial" panose="020B0604020202020204" pitchFamily="34" charset="0"/>
              <a:buChar char="•"/>
            </a:pPr>
            <a:r>
              <a:rPr lang="en-GB" sz="3600" dirty="0"/>
              <a:t>Cold peripheries</a:t>
            </a:r>
          </a:p>
          <a:p>
            <a:pPr marL="285750" indent="-285750">
              <a:buFont typeface="Arial" panose="020B0604020202020204" pitchFamily="34" charset="0"/>
              <a:buChar char="•"/>
            </a:pPr>
            <a:r>
              <a:rPr lang="en-GB" sz="3600" dirty="0"/>
              <a:t>Weak, thready or absent radial pulse</a:t>
            </a:r>
          </a:p>
          <a:p>
            <a:pPr marL="285750" indent="-285750">
              <a:buFont typeface="Arial" panose="020B0604020202020204" pitchFamily="34" charset="0"/>
              <a:buChar char="•"/>
            </a:pPr>
            <a:r>
              <a:rPr lang="en-GB" sz="3600" dirty="0"/>
              <a:t>Terminal restlessness</a:t>
            </a:r>
          </a:p>
          <a:p>
            <a:endParaRPr lang="en-GB" dirty="0"/>
          </a:p>
        </p:txBody>
      </p:sp>
    </p:spTree>
    <p:extLst>
      <p:ext uri="{BB962C8B-B14F-4D97-AF65-F5344CB8AC3E}">
        <p14:creationId xmlns:p14="http://schemas.microsoft.com/office/powerpoint/2010/main" val="3724057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Signs Imminent </a:t>
            </a:r>
          </a:p>
        </p:txBody>
      </p:sp>
      <p:sp>
        <p:nvSpPr>
          <p:cNvPr id="2" name="Slide Number Placeholder 1"/>
          <p:cNvSpPr>
            <a:spLocks noGrp="1"/>
          </p:cNvSpPr>
          <p:nvPr>
            <p:ph type="sldNum" sz="quarter" idx="12"/>
          </p:nvPr>
        </p:nvSpPr>
        <p:spPr/>
        <p:txBody>
          <a:bodyPr/>
          <a:lstStyle/>
          <a:p>
            <a:fld id="{B4E065AA-8417-42B6-93BE-0215F7A21DC9}" type="slidenum">
              <a:rPr lang="en-GB" smtClean="0"/>
              <a:t>19</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5" name="TextBox 4">
            <a:extLst>
              <a:ext uri="{FF2B5EF4-FFF2-40B4-BE49-F238E27FC236}">
                <a16:creationId xmlns:a16="http://schemas.microsoft.com/office/drawing/2014/main" id="{04AF39A3-3CE2-E979-21E9-DB75C0361D78}"/>
              </a:ext>
            </a:extLst>
          </p:cNvPr>
          <p:cNvSpPr txBox="1"/>
          <p:nvPr/>
        </p:nvSpPr>
        <p:spPr>
          <a:xfrm>
            <a:off x="175292" y="1385180"/>
            <a:ext cx="8523088" cy="3693319"/>
          </a:xfrm>
          <a:prstGeom prst="rect">
            <a:avLst/>
          </a:prstGeom>
          <a:noFill/>
        </p:spPr>
        <p:txBody>
          <a:bodyPr wrap="square" rtlCol="0">
            <a:spAutoFit/>
          </a:bodyPr>
          <a:lstStyle/>
          <a:p>
            <a:pPr marL="285750" indent="-285750">
              <a:buFont typeface="Arial" panose="020B0604020202020204" pitchFamily="34" charset="0"/>
              <a:buChar char="•"/>
            </a:pPr>
            <a:r>
              <a:rPr lang="en-GB" sz="3600" dirty="0"/>
              <a:t>Non reactive pupils</a:t>
            </a:r>
          </a:p>
          <a:p>
            <a:pPr marL="285750" indent="-285750">
              <a:buFont typeface="Arial" panose="020B0604020202020204" pitchFamily="34" charset="0"/>
              <a:buChar char="•"/>
            </a:pPr>
            <a:r>
              <a:rPr lang="en-GB" sz="3600" dirty="0"/>
              <a:t>A decreased response to verbal stimuli</a:t>
            </a:r>
          </a:p>
          <a:p>
            <a:pPr marL="285750" indent="-285750">
              <a:buFont typeface="Arial" panose="020B0604020202020204" pitchFamily="34" charset="0"/>
              <a:buChar char="•"/>
            </a:pPr>
            <a:r>
              <a:rPr lang="en-GB" sz="3600" dirty="0"/>
              <a:t>A decreased response to visual stimuli</a:t>
            </a:r>
          </a:p>
          <a:p>
            <a:pPr marL="285750" indent="-285750">
              <a:buFont typeface="Arial" panose="020B0604020202020204" pitchFamily="34" charset="0"/>
              <a:buChar char="•"/>
            </a:pPr>
            <a:r>
              <a:rPr lang="en-GB" sz="3600" dirty="0"/>
              <a:t>Inability to close eyelids</a:t>
            </a:r>
          </a:p>
          <a:p>
            <a:pPr marL="285750" indent="-285750">
              <a:buFont typeface="Arial" panose="020B0604020202020204" pitchFamily="34" charset="0"/>
              <a:buChar char="•"/>
            </a:pPr>
            <a:r>
              <a:rPr lang="en-GB" sz="3600" dirty="0"/>
              <a:t>Hyperextension of the neck</a:t>
            </a:r>
          </a:p>
          <a:p>
            <a:pPr marL="285750" indent="-285750">
              <a:buFont typeface="Arial" panose="020B0604020202020204" pitchFamily="34" charset="0"/>
              <a:buChar char="•"/>
            </a:pPr>
            <a:r>
              <a:rPr lang="en-GB" sz="3600" dirty="0"/>
              <a:t>Involuntary grunting</a:t>
            </a:r>
          </a:p>
          <a:p>
            <a:endParaRPr lang="en-GB" dirty="0"/>
          </a:p>
        </p:txBody>
      </p:sp>
    </p:spTree>
    <p:extLst>
      <p:ext uri="{BB962C8B-B14F-4D97-AF65-F5344CB8AC3E}">
        <p14:creationId xmlns:p14="http://schemas.microsoft.com/office/powerpoint/2010/main" val="1456286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Clinical Practitioner Palliative care</a:t>
            </a:r>
          </a:p>
        </p:txBody>
      </p:sp>
      <p:sp>
        <p:nvSpPr>
          <p:cNvPr id="2" name="Slide Number Placeholder 1"/>
          <p:cNvSpPr>
            <a:spLocks noGrp="1"/>
          </p:cNvSpPr>
          <p:nvPr>
            <p:ph type="sldNum" sz="quarter" idx="12"/>
          </p:nvPr>
        </p:nvSpPr>
        <p:spPr/>
        <p:txBody>
          <a:bodyPr/>
          <a:lstStyle/>
          <a:p>
            <a:fld id="{B4E065AA-8417-42B6-93BE-0215F7A21DC9}" type="slidenum">
              <a:rPr lang="en-GB" smtClean="0"/>
              <a:t>2</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4062651"/>
          </a:xfrm>
          <a:prstGeom prst="rect">
            <a:avLst/>
          </a:prstGeom>
          <a:noFill/>
        </p:spPr>
        <p:txBody>
          <a:bodyPr wrap="square" rtlCol="0">
            <a:spAutoFit/>
          </a:bodyPr>
          <a:lstStyle/>
          <a:p>
            <a:pPr marL="285750" indent="-285750">
              <a:buFont typeface="Wingdings" panose="05000000000000000000" pitchFamily="2" charset="2"/>
              <a:buChar char="§"/>
            </a:pPr>
            <a:r>
              <a:rPr lang="en-GB" sz="2400" dirty="0"/>
              <a:t>One working in each locality – 5 in total</a:t>
            </a:r>
          </a:p>
          <a:p>
            <a:pPr marL="285750" indent="-285750">
              <a:buFont typeface="Wingdings" panose="05000000000000000000" pitchFamily="2" charset="2"/>
              <a:buChar char="§"/>
            </a:pPr>
            <a:r>
              <a:rPr lang="en-GB" sz="2400" dirty="0"/>
              <a:t>We work Monday – Friday and not on bank holidays or weekends</a:t>
            </a:r>
          </a:p>
          <a:p>
            <a:pPr marL="285750" indent="-285750">
              <a:buFont typeface="Wingdings" panose="05000000000000000000" pitchFamily="2" charset="2"/>
              <a:buChar char="§"/>
            </a:pPr>
            <a:r>
              <a:rPr lang="en-GB" sz="2400" dirty="0"/>
              <a:t>Support each locality with the quality of palliative care it delivers.</a:t>
            </a:r>
          </a:p>
          <a:p>
            <a:pPr marL="285750" indent="-285750">
              <a:buFont typeface="Wingdings" panose="05000000000000000000" pitchFamily="2" charset="2"/>
              <a:buChar char="§"/>
            </a:pPr>
            <a:r>
              <a:rPr lang="en-GB" sz="2400" dirty="0"/>
              <a:t>Work with all staff – new starters/ students/ low confidence</a:t>
            </a:r>
          </a:p>
          <a:p>
            <a:pPr marL="285750" indent="-285750">
              <a:buFont typeface="Wingdings" panose="05000000000000000000" pitchFamily="2" charset="2"/>
              <a:buChar char="§"/>
            </a:pPr>
            <a:r>
              <a:rPr lang="en-GB" sz="2400" dirty="0"/>
              <a:t>Help deliver the trust palliative and End Of Life (EOL) strategy.</a:t>
            </a:r>
          </a:p>
          <a:p>
            <a:pPr marL="285750" indent="-285750">
              <a:buFont typeface="Wingdings" panose="05000000000000000000" pitchFamily="2" charset="2"/>
              <a:buChar char="§"/>
            </a:pPr>
            <a:r>
              <a:rPr lang="en-GB" sz="2400" dirty="0"/>
              <a:t>Education</a:t>
            </a:r>
          </a:p>
          <a:p>
            <a:pPr marL="285750" indent="-285750">
              <a:buFont typeface="Wingdings" panose="05000000000000000000" pitchFamily="2" charset="2"/>
              <a:buChar char="§"/>
            </a:pPr>
            <a:r>
              <a:rPr lang="en-GB" sz="2400" dirty="0"/>
              <a:t>Jane Gardiner Central, Sylvia Ferron North, Kirsty Hodson East, Lisa Kennedy South and Kate Pritchard West.</a:t>
            </a:r>
          </a:p>
          <a:p>
            <a:endParaRPr lang="en-GB" dirty="0"/>
          </a:p>
        </p:txBody>
      </p:sp>
    </p:spTree>
    <p:extLst>
      <p:ext uri="{BB962C8B-B14F-4D97-AF65-F5344CB8AC3E}">
        <p14:creationId xmlns:p14="http://schemas.microsoft.com/office/powerpoint/2010/main" val="4104043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310456" y="1582900"/>
            <a:ext cx="8523088" cy="1576759"/>
          </a:xfrm>
        </p:spPr>
        <p:txBody>
          <a:bodyPr>
            <a:noAutofit/>
          </a:bodyPr>
          <a:lstStyle/>
          <a:p>
            <a:br>
              <a:rPr lang="en-GB" sz="1800" dirty="0"/>
            </a:br>
            <a:r>
              <a:rPr lang="en-GB" sz="3200" dirty="0">
                <a:hlinkClick r:id="rId4"/>
              </a:rPr>
              <a:t>https://www.bbc.com/ideas/videos/dying-is-not-as-bad-as-you-think/p062m0xt</a:t>
            </a:r>
            <a:endParaRPr lang="en-GB" sz="3200" b="1" dirty="0">
              <a:solidFill>
                <a:srgbClr val="0070C0"/>
              </a:solidFill>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fld id="{B4E065AA-8417-42B6-93BE-0215F7A21DC9}" type="slidenum">
              <a:rPr lang="en-GB" smtClean="0"/>
              <a:t>20</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Tree>
    <p:extLst>
      <p:ext uri="{BB962C8B-B14F-4D97-AF65-F5344CB8AC3E}">
        <p14:creationId xmlns:p14="http://schemas.microsoft.com/office/powerpoint/2010/main" val="2835964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Aims and Objectives</a:t>
            </a:r>
          </a:p>
        </p:txBody>
      </p:sp>
      <p:sp>
        <p:nvSpPr>
          <p:cNvPr id="2" name="Slide Number Placeholder 1"/>
          <p:cNvSpPr>
            <a:spLocks noGrp="1"/>
          </p:cNvSpPr>
          <p:nvPr>
            <p:ph type="sldNum" sz="quarter" idx="12"/>
          </p:nvPr>
        </p:nvSpPr>
        <p:spPr/>
        <p:txBody>
          <a:bodyPr/>
          <a:lstStyle/>
          <a:p>
            <a:fld id="{B4E065AA-8417-42B6-93BE-0215F7A21DC9}" type="slidenum">
              <a:rPr lang="en-GB" smtClean="0"/>
              <a:t>3</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3785652"/>
          </a:xfrm>
          <a:prstGeom prst="rect">
            <a:avLst/>
          </a:prstGeom>
          <a:noFill/>
        </p:spPr>
        <p:txBody>
          <a:bodyPr wrap="square" rtlCol="0">
            <a:spAutoFit/>
          </a:bodyPr>
          <a:lstStyle/>
          <a:p>
            <a:pPr marL="285750" indent="-285750">
              <a:buFont typeface="Wingdings" panose="05000000000000000000" pitchFamily="2" charset="2"/>
              <a:buChar char="§"/>
              <a:defRPr/>
            </a:pPr>
            <a:r>
              <a:rPr lang="en-GB" sz="4000" dirty="0">
                <a:latin typeface="Arial" panose="020B0604020202020204" pitchFamily="34" charset="0"/>
                <a:cs typeface="Arial" panose="020B0604020202020204" pitchFamily="34" charset="0"/>
              </a:rPr>
              <a:t>What is palliative care and associated myths. </a:t>
            </a:r>
          </a:p>
          <a:p>
            <a:pPr marL="285750" indent="-285750">
              <a:buFont typeface="Wingdings" panose="05000000000000000000" pitchFamily="2" charset="2"/>
              <a:buChar char="§"/>
              <a:defRPr/>
            </a:pPr>
            <a:r>
              <a:rPr lang="en-GB" sz="4000" dirty="0">
                <a:latin typeface="Arial" panose="020B0604020202020204" pitchFamily="34" charset="0"/>
                <a:cs typeface="Arial" panose="020B0604020202020204" pitchFamily="34" charset="0"/>
              </a:rPr>
              <a:t>Who’s involved?</a:t>
            </a:r>
          </a:p>
          <a:p>
            <a:pPr marL="285750" indent="-285750">
              <a:buFont typeface="Wingdings" panose="05000000000000000000" pitchFamily="2" charset="2"/>
              <a:buChar char="§"/>
            </a:pPr>
            <a:r>
              <a:rPr lang="en-GB" sz="4000" dirty="0"/>
              <a:t>Recognising the deteriorating patient </a:t>
            </a:r>
          </a:p>
          <a:p>
            <a:pPr marL="285750" indent="-285750">
              <a:buFont typeface="Wingdings" panose="05000000000000000000" pitchFamily="2" charset="2"/>
              <a:buChar char="§"/>
            </a:pPr>
            <a:r>
              <a:rPr lang="en-GB" sz="4000" dirty="0"/>
              <a:t>Please look after yourself in these sessions</a:t>
            </a:r>
          </a:p>
        </p:txBody>
      </p:sp>
    </p:spTree>
    <p:extLst>
      <p:ext uri="{BB962C8B-B14F-4D97-AF65-F5344CB8AC3E}">
        <p14:creationId xmlns:p14="http://schemas.microsoft.com/office/powerpoint/2010/main" val="2193026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4E065AA-8417-42B6-93BE-0215F7A21DC9}" type="slidenum">
              <a:rPr lang="en-GB" smtClean="0"/>
              <a:t>4</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310456" y="1780803"/>
            <a:ext cx="8523088" cy="2292935"/>
          </a:xfrm>
          <a:prstGeom prst="rect">
            <a:avLst/>
          </a:prstGeom>
          <a:noFill/>
        </p:spPr>
        <p:txBody>
          <a:bodyPr wrap="square" rtlCol="0">
            <a:spAutoFit/>
          </a:bodyPr>
          <a:lstStyle/>
          <a:p>
            <a:pPr algn="ctr">
              <a:spcAft>
                <a:spcPts val="600"/>
              </a:spcAft>
            </a:pPr>
            <a:r>
              <a:rPr lang="en-GB" sz="6000" dirty="0">
                <a:solidFill>
                  <a:srgbClr val="0070C0"/>
                </a:solidFill>
                <a:latin typeface="Arial" panose="020B0604020202020204" pitchFamily="34" charset="0"/>
                <a:cs typeface="Arial" panose="020B0604020202020204" pitchFamily="34" charset="0"/>
              </a:rPr>
              <a:t>What does palliative care mean to you?</a:t>
            </a:r>
          </a:p>
          <a:p>
            <a:endParaRPr lang="en-GB" dirty="0"/>
          </a:p>
        </p:txBody>
      </p:sp>
    </p:spTree>
    <p:extLst>
      <p:ext uri="{BB962C8B-B14F-4D97-AF65-F5344CB8AC3E}">
        <p14:creationId xmlns:p14="http://schemas.microsoft.com/office/powerpoint/2010/main" val="1530170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1099994"/>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Palliative care – World Health Organisation</a:t>
            </a:r>
          </a:p>
        </p:txBody>
      </p:sp>
      <p:sp>
        <p:nvSpPr>
          <p:cNvPr id="2" name="Slide Number Placeholder 1"/>
          <p:cNvSpPr>
            <a:spLocks noGrp="1"/>
          </p:cNvSpPr>
          <p:nvPr>
            <p:ph type="sldNum" sz="quarter" idx="12"/>
          </p:nvPr>
        </p:nvSpPr>
        <p:spPr/>
        <p:txBody>
          <a:bodyPr/>
          <a:lstStyle/>
          <a:p>
            <a:fld id="{B4E065AA-8417-42B6-93BE-0215F7A21DC9}" type="slidenum">
              <a:rPr lang="en-GB" smtClean="0"/>
              <a:t>5</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457969" y="2234749"/>
            <a:ext cx="8523088" cy="2716128"/>
          </a:xfrm>
          <a:prstGeom prst="rect">
            <a:avLst/>
          </a:prstGeom>
          <a:noFill/>
        </p:spPr>
        <p:txBody>
          <a:bodyPr wrap="square" rtlCol="0">
            <a:spAutoFit/>
          </a:bodyPr>
          <a:lstStyle/>
          <a:p>
            <a:pPr marL="0" indent="0" algn="ctr">
              <a:lnSpc>
                <a:spcPct val="125000"/>
              </a:lnSpc>
              <a:buNone/>
            </a:pPr>
            <a:r>
              <a:rPr lang="en-GB" altLang="en-US" sz="1800" dirty="0"/>
              <a:t>Palliative care is an approach that improves the </a:t>
            </a:r>
            <a:r>
              <a:rPr lang="en-GB" altLang="en-US" sz="1800" b="1" dirty="0"/>
              <a:t>quality of life</a:t>
            </a:r>
          </a:p>
          <a:p>
            <a:pPr marL="0" indent="0" algn="ctr">
              <a:lnSpc>
                <a:spcPct val="125000"/>
              </a:lnSpc>
              <a:buNone/>
            </a:pPr>
            <a:r>
              <a:rPr lang="en-GB" altLang="en-US" sz="1800" dirty="0"/>
              <a:t> of patients and their </a:t>
            </a:r>
            <a:r>
              <a:rPr lang="en-GB" altLang="en-US" sz="1800" b="1" dirty="0"/>
              <a:t>families </a:t>
            </a:r>
            <a:r>
              <a:rPr lang="en-GB" altLang="en-US" sz="1800" dirty="0"/>
              <a:t>facing the problem associated with</a:t>
            </a:r>
          </a:p>
          <a:p>
            <a:pPr marL="0" indent="0" algn="ctr">
              <a:lnSpc>
                <a:spcPct val="125000"/>
              </a:lnSpc>
              <a:buNone/>
            </a:pPr>
            <a:r>
              <a:rPr lang="en-GB" altLang="en-US" sz="1800" dirty="0"/>
              <a:t> life-threatening illness, through the </a:t>
            </a:r>
            <a:r>
              <a:rPr lang="en-GB" altLang="en-US" sz="1800" b="1" dirty="0"/>
              <a:t>prevention  and relief of</a:t>
            </a:r>
          </a:p>
          <a:p>
            <a:pPr marL="0" indent="0" algn="ctr">
              <a:lnSpc>
                <a:spcPct val="125000"/>
              </a:lnSpc>
              <a:buNone/>
            </a:pPr>
            <a:r>
              <a:rPr lang="en-GB" altLang="en-US" sz="1800" b="1" dirty="0"/>
              <a:t> suffering</a:t>
            </a:r>
            <a:r>
              <a:rPr lang="en-GB" altLang="en-US" sz="1800" dirty="0"/>
              <a:t> by means of early identification and impeccable</a:t>
            </a:r>
          </a:p>
          <a:p>
            <a:pPr marL="0" indent="0" algn="ctr">
              <a:lnSpc>
                <a:spcPct val="125000"/>
              </a:lnSpc>
              <a:buNone/>
            </a:pPr>
            <a:r>
              <a:rPr lang="en-GB" altLang="en-US" sz="1800" dirty="0"/>
              <a:t> </a:t>
            </a:r>
            <a:r>
              <a:rPr lang="en-GB" altLang="en-US" sz="1800" b="1" dirty="0"/>
              <a:t>assessment and treatment</a:t>
            </a:r>
            <a:r>
              <a:rPr lang="en-GB" altLang="en-US" sz="1800" dirty="0"/>
              <a:t> of pain and other problems,</a:t>
            </a:r>
          </a:p>
          <a:p>
            <a:pPr marL="0" indent="0" algn="ctr">
              <a:lnSpc>
                <a:spcPct val="125000"/>
              </a:lnSpc>
              <a:buNone/>
            </a:pPr>
            <a:r>
              <a:rPr lang="en-GB" altLang="en-US" sz="1800" dirty="0"/>
              <a:t> physical, psychological and spiritual.”</a:t>
            </a:r>
          </a:p>
          <a:p>
            <a:pPr marL="0" indent="0" algn="ctr">
              <a:lnSpc>
                <a:spcPct val="125000"/>
              </a:lnSpc>
            </a:pPr>
            <a:endParaRPr lang="en-GB" altLang="en-US" sz="1400" dirty="0"/>
          </a:p>
          <a:p>
            <a:pPr algn="ctr"/>
            <a:endParaRPr lang="en-GB" dirty="0"/>
          </a:p>
        </p:txBody>
      </p:sp>
    </p:spTree>
    <p:extLst>
      <p:ext uri="{BB962C8B-B14F-4D97-AF65-F5344CB8AC3E}">
        <p14:creationId xmlns:p14="http://schemas.microsoft.com/office/powerpoint/2010/main" val="87737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Is Palliative care giving up?</a:t>
            </a:r>
          </a:p>
        </p:txBody>
      </p:sp>
      <p:sp>
        <p:nvSpPr>
          <p:cNvPr id="2" name="Slide Number Placeholder 1"/>
          <p:cNvSpPr>
            <a:spLocks noGrp="1"/>
          </p:cNvSpPr>
          <p:nvPr>
            <p:ph type="sldNum" sz="quarter" idx="12"/>
          </p:nvPr>
        </p:nvSpPr>
        <p:spPr/>
        <p:txBody>
          <a:bodyPr/>
          <a:lstStyle/>
          <a:p>
            <a:fld id="{B4E065AA-8417-42B6-93BE-0215F7A21DC9}" type="slidenum">
              <a:rPr lang="en-GB" smtClean="0"/>
              <a:t>6</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738664"/>
          </a:xfrm>
          <a:prstGeom prst="rect">
            <a:avLst/>
          </a:prstGeom>
          <a:noFill/>
        </p:spPr>
        <p:txBody>
          <a:bodyPr wrap="square" rtlCol="0">
            <a:spAutoFit/>
          </a:bodyPr>
          <a:lstStyle/>
          <a:p>
            <a:endParaRPr lang="en-GB" sz="2400" dirty="0"/>
          </a:p>
          <a:p>
            <a:endParaRPr lang="en-GB" dirty="0"/>
          </a:p>
        </p:txBody>
      </p:sp>
      <p:pic>
        <p:nvPicPr>
          <p:cNvPr id="4" name="Content Placeholder 4" descr="old pall care.gif">
            <a:extLst>
              <a:ext uri="{FF2B5EF4-FFF2-40B4-BE49-F238E27FC236}">
                <a16:creationId xmlns:a16="http://schemas.microsoft.com/office/drawing/2014/main" id="{D913607E-7A98-50E8-DAF4-1167174AEB8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1439466" y="1545431"/>
            <a:ext cx="5724525" cy="2700338"/>
          </a:xfrm>
          <a:prstGeom prst="rect">
            <a:avLst/>
          </a:prstGeom>
        </p:spPr>
      </p:pic>
    </p:spTree>
    <p:extLst>
      <p:ext uri="{BB962C8B-B14F-4D97-AF65-F5344CB8AC3E}">
        <p14:creationId xmlns:p14="http://schemas.microsoft.com/office/powerpoint/2010/main" val="2576303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What palliative care is</a:t>
            </a:r>
          </a:p>
        </p:txBody>
      </p:sp>
      <p:sp>
        <p:nvSpPr>
          <p:cNvPr id="2" name="Slide Number Placeholder 1"/>
          <p:cNvSpPr>
            <a:spLocks noGrp="1"/>
          </p:cNvSpPr>
          <p:nvPr>
            <p:ph type="sldNum" sz="quarter" idx="12"/>
          </p:nvPr>
        </p:nvSpPr>
        <p:spPr/>
        <p:txBody>
          <a:bodyPr/>
          <a:lstStyle/>
          <a:p>
            <a:fld id="{B4E065AA-8417-42B6-93BE-0215F7A21DC9}" type="slidenum">
              <a:rPr lang="en-GB" smtClean="0"/>
              <a:t>7</a:t>
            </a:fld>
            <a:endParaRPr lang="en-GB" dirty="0"/>
          </a:p>
        </p:txBody>
      </p:sp>
      <p:pic>
        <p:nvPicPr>
          <p:cNvPr id="4" name="Picture 6" descr="new pall care.gif">
            <a:extLst>
              <a:ext uri="{FF2B5EF4-FFF2-40B4-BE49-F238E27FC236}">
                <a16:creationId xmlns:a16="http://schemas.microsoft.com/office/drawing/2014/main" id="{72D9A2AF-265E-1CA7-A61C-1590B370D28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485901" y="1491854"/>
            <a:ext cx="6318647" cy="3188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6531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430364" y="1545156"/>
            <a:ext cx="8369826" cy="2625505"/>
          </a:xfrm>
        </p:spPr>
        <p:txBody>
          <a:bodyPr>
            <a:noAutofit/>
          </a:bodyPr>
          <a:lstStyle/>
          <a:p>
            <a:pPr algn="ctr"/>
            <a:r>
              <a:rPr lang="en-GB" sz="6600" b="1" dirty="0">
                <a:solidFill>
                  <a:srgbClr val="0070C0"/>
                </a:solidFill>
                <a:latin typeface="Arial" panose="020B0604020202020204" pitchFamily="34" charset="0"/>
                <a:cs typeface="Arial" panose="020B0604020202020204" pitchFamily="34" charset="0"/>
              </a:rPr>
              <a:t>What is a good death?</a:t>
            </a:r>
          </a:p>
        </p:txBody>
      </p:sp>
      <p:sp>
        <p:nvSpPr>
          <p:cNvPr id="2" name="Slide Number Placeholder 1"/>
          <p:cNvSpPr>
            <a:spLocks noGrp="1"/>
          </p:cNvSpPr>
          <p:nvPr>
            <p:ph type="sldNum" sz="quarter" idx="12"/>
          </p:nvPr>
        </p:nvSpPr>
        <p:spPr/>
        <p:txBody>
          <a:bodyPr/>
          <a:lstStyle/>
          <a:p>
            <a:fld id="{B4E065AA-8417-42B6-93BE-0215F7A21DC9}" type="slidenum">
              <a:rPr lang="en-GB" smtClean="0"/>
              <a:t>8</a:t>
            </a:fld>
            <a:endParaRPr lang="en-GB" dirty="0"/>
          </a:p>
        </p:txBody>
      </p:sp>
    </p:spTree>
    <p:extLst>
      <p:ext uri="{BB962C8B-B14F-4D97-AF65-F5344CB8AC3E}">
        <p14:creationId xmlns:p14="http://schemas.microsoft.com/office/powerpoint/2010/main" val="3544648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75292" y="312343"/>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Identifying the deteriorating patient.</a:t>
            </a:r>
          </a:p>
        </p:txBody>
      </p:sp>
      <p:sp>
        <p:nvSpPr>
          <p:cNvPr id="2" name="Slide Number Placeholder 1"/>
          <p:cNvSpPr>
            <a:spLocks noGrp="1"/>
          </p:cNvSpPr>
          <p:nvPr>
            <p:ph type="sldNum" sz="quarter" idx="12"/>
          </p:nvPr>
        </p:nvSpPr>
        <p:spPr/>
        <p:txBody>
          <a:bodyPr/>
          <a:lstStyle/>
          <a:p>
            <a:fld id="{B4E065AA-8417-42B6-93BE-0215F7A21DC9}" type="slidenum">
              <a:rPr lang="en-GB" smtClean="0"/>
              <a:t>9</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175292" y="1582900"/>
            <a:ext cx="8523088" cy="638636"/>
          </a:xfrm>
          <a:prstGeom prst="rect">
            <a:avLst/>
          </a:prstGeom>
          <a:noFill/>
        </p:spPr>
        <p:txBody>
          <a:bodyPr wrap="square" rtlCol="0">
            <a:spAutoFit/>
          </a:bodyPr>
          <a:lstStyle/>
          <a:p>
            <a:pPr marL="0" indent="0">
              <a:lnSpc>
                <a:spcPct val="125000"/>
              </a:lnSpc>
            </a:pPr>
            <a:endParaRPr lang="en-GB" altLang="en-US" sz="1400" dirty="0"/>
          </a:p>
          <a:p>
            <a:pPr algn="ctr"/>
            <a:endParaRPr lang="en-GB" dirty="0"/>
          </a:p>
        </p:txBody>
      </p:sp>
      <p:sp>
        <p:nvSpPr>
          <p:cNvPr id="4" name="TextBox 3">
            <a:extLst>
              <a:ext uri="{FF2B5EF4-FFF2-40B4-BE49-F238E27FC236}">
                <a16:creationId xmlns:a16="http://schemas.microsoft.com/office/drawing/2014/main" id="{B778F66A-795F-6E7B-DFCD-6C10243FBC9A}"/>
              </a:ext>
            </a:extLst>
          </p:cNvPr>
          <p:cNvSpPr txBox="1"/>
          <p:nvPr/>
        </p:nvSpPr>
        <p:spPr>
          <a:xfrm>
            <a:off x="344669" y="1530987"/>
            <a:ext cx="8353711" cy="1938992"/>
          </a:xfrm>
          <a:prstGeom prst="rect">
            <a:avLst/>
          </a:prstGeom>
          <a:noFill/>
        </p:spPr>
        <p:txBody>
          <a:bodyPr wrap="square" rtlCol="0">
            <a:spAutoFit/>
          </a:bodyPr>
          <a:lstStyle/>
          <a:p>
            <a:pPr marL="285750" indent="-285750">
              <a:buFont typeface="Arial" panose="020B0604020202020204" pitchFamily="34" charset="0"/>
              <a:buChar char="•"/>
            </a:pPr>
            <a:r>
              <a:rPr lang="en-GB" sz="4000" dirty="0"/>
              <a:t>General expected deterioration</a:t>
            </a:r>
          </a:p>
          <a:p>
            <a:pPr marL="285750" indent="-285750">
              <a:buFont typeface="Arial" panose="020B0604020202020204" pitchFamily="34" charset="0"/>
              <a:buChar char="•"/>
            </a:pPr>
            <a:r>
              <a:rPr lang="en-GB" sz="4000" dirty="0"/>
              <a:t>Surprise question </a:t>
            </a:r>
          </a:p>
          <a:p>
            <a:pPr marL="285750" indent="-285750">
              <a:buFont typeface="Arial" panose="020B0604020202020204" pitchFamily="34" charset="0"/>
              <a:buChar char="•"/>
            </a:pPr>
            <a:r>
              <a:rPr lang="en-GB" sz="4000" dirty="0"/>
              <a:t>Difficult</a:t>
            </a:r>
          </a:p>
        </p:txBody>
      </p:sp>
    </p:spTree>
    <p:extLst>
      <p:ext uri="{BB962C8B-B14F-4D97-AF65-F5344CB8AC3E}">
        <p14:creationId xmlns:p14="http://schemas.microsoft.com/office/powerpoint/2010/main" val="5096870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147</TotalTime>
  <Words>1219</Words>
  <Application>Microsoft Office PowerPoint</Application>
  <PresentationFormat>On-screen Show (4:3)</PresentationFormat>
  <Paragraphs>172</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Aptos</vt:lpstr>
      <vt:lpstr>Aptos Display</vt:lpstr>
      <vt:lpstr>Arial</vt:lpstr>
      <vt:lpstr>Wingdings</vt:lpstr>
      <vt:lpstr>Office Theme</vt:lpstr>
      <vt:lpstr>Introduction to Palliative care </vt:lpstr>
      <vt:lpstr>Clinical Practitioner Palliative care</vt:lpstr>
      <vt:lpstr>Aims and Objectives</vt:lpstr>
      <vt:lpstr>PowerPoint Presentation</vt:lpstr>
      <vt:lpstr>Palliative care – World Health Organisation</vt:lpstr>
      <vt:lpstr>Is Palliative care giving up?</vt:lpstr>
      <vt:lpstr>What palliative care is</vt:lpstr>
      <vt:lpstr>What is a good death?</vt:lpstr>
      <vt:lpstr>Identifying the deteriorating patient.</vt:lpstr>
      <vt:lpstr>First Steps</vt:lpstr>
      <vt:lpstr>PowerPoint Presentation</vt:lpstr>
      <vt:lpstr>What indicators shows someone is deteriorating?</vt:lpstr>
      <vt:lpstr>Indicators</vt:lpstr>
      <vt:lpstr>How do you recognise the deteriorating phase?</vt:lpstr>
      <vt:lpstr>Last 12 months of life</vt:lpstr>
      <vt:lpstr>Prognosis months/ weeks</vt:lpstr>
      <vt:lpstr>Prognosis – days/ weeks </vt:lpstr>
      <vt:lpstr>Prognosis – hours/ days</vt:lpstr>
      <vt:lpstr>Signs Imminent </vt:lpstr>
      <vt:lpstr> https://www.bbc.com/ideas/videos/dying-is-not-as-bad-as-you-think/p062m0xt</vt:lpstr>
    </vt:vector>
  </TitlesOfParts>
  <Company>BCHC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SHELTON, Richard (BIRMINGHAM COMMUNITY HEALTHCARE NHS FOUNDATION TRUST)</dc:creator>
  <cp:lastModifiedBy>KENNEDY, Lisa (BIRMINGHAM COMMUNITY HEALTHCARE NHS FOUNDATION TRUST)</cp:lastModifiedBy>
  <cp:revision>5</cp:revision>
  <dcterms:created xsi:type="dcterms:W3CDTF">2024-05-09T13:31:35Z</dcterms:created>
  <dcterms:modified xsi:type="dcterms:W3CDTF">2024-09-24T08:45:32Z</dcterms:modified>
</cp:coreProperties>
</file>