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8" r:id="rId4"/>
    <p:sldId id="298" r:id="rId5"/>
    <p:sldId id="386" r:id="rId6"/>
    <p:sldId id="341" r:id="rId7"/>
    <p:sldId id="282" r:id="rId8"/>
    <p:sldId id="342" r:id="rId9"/>
    <p:sldId id="343" r:id="rId10"/>
    <p:sldId id="316" r:id="rId11"/>
    <p:sldId id="263" r:id="rId12"/>
    <p:sldId id="345" r:id="rId13"/>
    <p:sldId id="344" r:id="rId14"/>
    <p:sldId id="271" r:id="rId15"/>
    <p:sldId id="272" r:id="rId16"/>
    <p:sldId id="304" r:id="rId17"/>
    <p:sldId id="347" r:id="rId18"/>
    <p:sldId id="348" r:id="rId19"/>
    <p:sldId id="276" r:id="rId20"/>
    <p:sldId id="349" r:id="rId21"/>
    <p:sldId id="346" r:id="rId22"/>
    <p:sldId id="370" r:id="rId23"/>
    <p:sldId id="384" r:id="rId24"/>
    <p:sldId id="367" r:id="rId25"/>
    <p:sldId id="379" r:id="rId26"/>
    <p:sldId id="355" r:id="rId27"/>
    <p:sldId id="357" r:id="rId28"/>
    <p:sldId id="361" r:id="rId29"/>
    <p:sldId id="329" r:id="rId30"/>
    <p:sldId id="327" r:id="rId31"/>
    <p:sldId id="309" r:id="rId32"/>
    <p:sldId id="315" r:id="rId33"/>
    <p:sldId id="381" r:id="rId34"/>
    <p:sldId id="313" r:id="rId35"/>
    <p:sldId id="350" r:id="rId36"/>
    <p:sldId id="382" r:id="rId37"/>
    <p:sldId id="387" r:id="rId38"/>
    <p:sldId id="31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B925A-91A8-4F10-8EAE-53D4B61D3A8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E7EC-00E0-4030-8649-A3CD468DB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4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D225-545A-0362-7AA2-11F74B15B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9405E-EC9F-EBEB-2E80-64E41CFA1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01240-2A19-011B-7D4A-DC7A6325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60E01-E90F-E9E6-3CBA-9F06DDD6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3A9A-21C8-C5B5-DF13-4B9ED748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5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8BEB-3805-6BF3-EFEF-B04C53AA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A9F7C-4DDF-0E24-29D7-CB62F0D2D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070C1-83E4-6A3C-DD4E-264603BC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AB698-684F-5DDD-B722-948598FA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D8B59-A59D-33DD-3985-5EC3AB40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4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2E504-4AFF-D9CD-009B-A220D8949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DA2B2-F459-A53B-C12E-9AC00AE03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CCF28-39DB-8C95-62A0-3E272E59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4A0DA-BBDA-1103-9EDF-B445E4D5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FE8A-F177-5FD6-6111-29E82EE2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 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62200"/>
            <a:ext cx="10363200" cy="1143000"/>
          </a:xfrm>
        </p:spPr>
        <p:txBody>
          <a:bodyPr/>
          <a:lstStyle>
            <a:lvl1pPr>
              <a:defRPr>
                <a:solidFill>
                  <a:srgbClr val="005C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522E33-A1C1-45F7-9082-499EF1CF9BDB}" type="datetime1">
              <a:rPr lang="en-GB">
                <a:solidFill>
                  <a:srgbClr val="000000"/>
                </a:solidFill>
              </a:rPr>
              <a:pPr>
                <a:defRPr/>
              </a:pPr>
              <a:t>22/01/2025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DACF40-1E54-4EC3-9052-2BF09B36C20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5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9611-98A4-4A89-B7FC-9127568DA664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F038-95FD-448E-90EE-151DB2EF13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1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DF45-1BF7-4184-8656-3C1621965590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4750-4544-42A8-86E6-49202CF55C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7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CBC0-51B0-49F9-A2FA-8BF03B95CF05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134F-BC31-40AB-9A32-51A7809181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6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8EA9-A544-4F76-9FAA-E2A0B70114F9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D22F-B576-4927-9725-788604F7B1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7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DCDC-3B56-4030-BF6E-323B3F77ACEF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D2FA-F9E3-47D1-816F-15E15DA93B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9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D072D-DED6-461B-8473-0559BFBAED20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1ADE3-0137-49AC-A10C-9D059A04A2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95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39D30-A169-4EC5-840A-C51390C830DB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A72A2-20BE-41D4-9296-4EBE084E42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4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F154-AFA2-0C9E-DD7A-1DBA322A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ECD4-6D5E-2454-1AC5-0AE812339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B8BC2-3EE1-9AFF-FBF9-D6D8B4B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7ADC-2D05-4E0E-797F-F2AB3F90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AE96A-1094-2751-8D28-B5794800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10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B1E59-998C-46D3-B3CB-4B32E3B8B2C9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9772-CB7E-4B35-8DC9-071DF31991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82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475D-BE01-45C3-B7D8-47C539F53861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040E-CAFA-40D3-8218-EE4657A023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9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A9BD-7147-4455-82F9-2BEA58E45A98}" type="datetime1">
              <a:rPr lang="en-US">
                <a:solidFill>
                  <a:srgbClr val="000000"/>
                </a:solidFill>
              </a:rPr>
              <a:pPr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394-739D-433F-8C3E-BCA262565F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5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01A1-075E-A820-544D-DA76AC66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F046A-DB85-A716-C4B2-1D25C110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B2FEA-811A-726A-8715-2F0F406E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0B008-6820-A036-BB19-7F9687D3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8B5B6-41FD-986B-8BA0-7EA5B24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3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25DA-5809-5250-4EBE-8442257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769F-96B3-A5E8-9151-4604F5039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8831A-1A15-4D50-54CC-384E86E17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B888D-292D-DCDD-55C5-5552ADF6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E2A2F-983B-9120-B6A2-5041503B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1236A-0A90-4D66-0F86-82777068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1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F21C-09C1-BA87-FC5F-589D24EA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0C4B5-2A53-90BA-4D11-0C1BD02E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65126-E2AC-559E-D940-EA3A796C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EA856-332E-B68F-53DF-3400526AA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4BD77-1303-C492-A927-8994C8820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31EA9-2328-D651-EB53-F2ECFD23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BA97E-9B78-EA39-3732-AE1A8010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CFCD0-A133-0427-B24E-E903BFF1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7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ACBE-FD67-D6EF-10CA-B0F61158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A9633-E14F-C1B2-4214-D04EFCB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9F634-BEB7-92AB-3F34-3D28A2E5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9FF94-0DE9-3A64-0FC0-29075859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2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4C295-5F58-6933-0F10-2EA4D3ED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0850B-15C2-B778-72A8-12953FBE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74F3E-D0F8-F46E-54A0-9B70843F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9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FCC8-C457-FD41-5EA9-F73A48D0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593B-CA6F-5BBE-F56F-EC800C11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BADFF-D42E-CD48-168A-31F1AC0F6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A4537-76E8-0708-52DA-8B911684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6DE42-5CB0-817B-1AD6-DA447270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F5654-6356-A312-CEBA-04E1CCED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9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FD57-E571-272D-E96A-A14585CB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4CCA5-2308-55B1-9804-B72706462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C4C57-A6FC-EC83-126F-8BDF83C8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BC990-352D-A28F-9708-E349EA7B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727F1-9B7E-D331-A07B-F4C2E07A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880D4-BD3B-7C6E-A6F1-BD2F4C88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3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D017D-8D5A-EA71-4016-769F1F13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DBA0F-7C7B-55EA-D5F5-A67B74A76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936D2-FFB0-5C74-2899-507072E99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CBE479-E764-421B-B330-A0F3A7F3B78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58A2-1B5D-8215-DD40-A2AB77D36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D3E8A-DA2F-C2A2-B8F7-5CA4EFF08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01B536-3D49-4D4E-8F73-721E9F76E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0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owerpoint slide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44659-1AAB-44BB-9232-FBF6C9EE71E9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145CC-8F28-4244-9D1C-F4A5D010D63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476251" y="414496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33" name="Rectangle 15"/>
          <p:cNvSpPr>
            <a:spLocks noChangeArrowheads="1"/>
          </p:cNvSpPr>
          <p:nvPr/>
        </p:nvSpPr>
        <p:spPr bwMode="auto">
          <a:xfrm>
            <a:off x="14315018" y="3849688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1" charset="-128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1" charset="-128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1" charset="-128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1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nutriciaflocare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bchc.clinical.training@nhs.net" TargetMode="External"/><Relationship Id="rId2" Type="http://schemas.openxmlformats.org/officeDocument/2006/relationships/hyperlink" Target="https://bchceducation.co.uk/local/clinical_courses/clinical_landing_page.php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referrals.nutrition@nhs.net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07F9-621B-CAB5-4D4C-DD6AF8C0D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Induction training – enteral feeding tubes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0239C-44C5-F627-E753-B25094D0E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Lesley O’Meara and Trish Finnegan</a:t>
            </a:r>
          </a:p>
          <a:p>
            <a:r>
              <a:rPr lang="en-GB" dirty="0"/>
              <a:t>Community Nutrition Nurses</a:t>
            </a:r>
          </a:p>
        </p:txBody>
      </p:sp>
    </p:spTree>
    <p:extLst>
      <p:ext uri="{BB962C8B-B14F-4D97-AF65-F5344CB8AC3E}">
        <p14:creationId xmlns:p14="http://schemas.microsoft.com/office/powerpoint/2010/main" val="359670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Balloon Gastrostomy Tube (RIG)</a:t>
            </a:r>
          </a:p>
        </p:txBody>
      </p:sp>
      <p:pic>
        <p:nvPicPr>
          <p:cNvPr id="6" name="Picture 7" descr="MIC_Gastro_Feeding_Tube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63391"/>
            <a:ext cx="5080000" cy="355041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8BEB6-0047-8DB2-125F-EA3E8B9A71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Inserted under radiology imaging</a:t>
            </a:r>
          </a:p>
          <a:p>
            <a:r>
              <a:rPr lang="en-GB" dirty="0"/>
              <a:t>Gastropexy discs not attached to tube</a:t>
            </a:r>
          </a:p>
          <a:p>
            <a:r>
              <a:rPr lang="en-GB" dirty="0"/>
              <a:t>Site care as for PEG</a:t>
            </a:r>
          </a:p>
          <a:p>
            <a:r>
              <a:rPr lang="en-GB" dirty="0"/>
              <a:t>Weekly balloon water check</a:t>
            </a:r>
          </a:p>
          <a:p>
            <a:r>
              <a:rPr lang="en-GB" dirty="0"/>
              <a:t>Tube routinely changed 4 monthly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814E73-7360-64FA-5415-3C915317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Button – low profile device</a:t>
            </a:r>
          </a:p>
        </p:txBody>
      </p:sp>
      <p:pic>
        <p:nvPicPr>
          <p:cNvPr id="6" name="Content Placeholder 5" descr="A plastic tube with a ball on a wooden surface&#10;&#10;Description automatically generated">
            <a:extLst>
              <a:ext uri="{FF2B5EF4-FFF2-40B4-BE49-F238E27FC236}">
                <a16:creationId xmlns:a16="http://schemas.microsoft.com/office/drawing/2014/main" id="{F85422EE-7F12-F2CA-AE3D-AD4E8F9FFF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7000" y="2495862"/>
            <a:ext cx="4114800" cy="3085476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AA1875-1251-45C9-12D4-E3A9464727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Individually sized to patient</a:t>
            </a:r>
          </a:p>
          <a:p>
            <a:r>
              <a:rPr lang="en-GB" dirty="0"/>
              <a:t>Skin care as for PEG</a:t>
            </a:r>
          </a:p>
          <a:p>
            <a:r>
              <a:rPr lang="en-GB" dirty="0"/>
              <a:t>Weekly balloon water check</a:t>
            </a:r>
          </a:p>
          <a:p>
            <a:r>
              <a:rPr lang="en-GB" dirty="0"/>
              <a:t>4 monthly change of tube</a:t>
            </a:r>
          </a:p>
          <a:p>
            <a:r>
              <a:rPr lang="en-GB" dirty="0"/>
              <a:t>Tube is accessed via specific extension device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24EF5-6F79-1274-71EC-CE7C84C9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7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274638"/>
            <a:ext cx="8075612" cy="1143000"/>
          </a:xfrm>
        </p:spPr>
        <p:txBody>
          <a:bodyPr/>
          <a:lstStyle/>
          <a:p>
            <a:r>
              <a:rPr lang="en-GB" altLang="en-US" sz="4000"/>
              <a:t>Medications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208214" y="1600201"/>
            <a:ext cx="8002587" cy="4525963"/>
          </a:xfrm>
        </p:spPr>
        <p:txBody>
          <a:bodyPr>
            <a:normAutofit fontScale="92500"/>
          </a:bodyPr>
          <a:lstStyle/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en-GB" sz="2400" dirty="0"/>
              <a:t>All medications must be in liquid/dispersible preparation</a:t>
            </a:r>
          </a:p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en-GB" sz="2400" dirty="0"/>
              <a:t>where possible – consult pharmacist/medicines</a:t>
            </a:r>
          </a:p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en-GB" sz="2400" dirty="0"/>
              <a:t>management/Nutrition Nurses for advice. </a:t>
            </a:r>
          </a:p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en-GB" sz="2400" dirty="0"/>
              <a:t>Nutrition nurses will assess for provision of syringes.</a:t>
            </a:r>
          </a:p>
          <a:p>
            <a:pPr marL="990600" lvl="1" indent="-533400" fontAlgn="auto">
              <a:spcAft>
                <a:spcPts val="0"/>
              </a:spcAft>
              <a:buClr>
                <a:schemeClr val="accent4"/>
              </a:buClr>
              <a:buFontTx/>
              <a:buAutoNum type="arabicPeriod"/>
              <a:defRPr/>
            </a:pPr>
            <a:r>
              <a:rPr lang="en-GB" sz="2400" dirty="0"/>
              <a:t>Flush tube with 30-50ml water</a:t>
            </a:r>
          </a:p>
          <a:p>
            <a:pPr marL="990600" lvl="1" indent="-533400" fontAlgn="auto">
              <a:spcAft>
                <a:spcPts val="0"/>
              </a:spcAft>
              <a:buClr>
                <a:schemeClr val="accent4"/>
              </a:buClr>
              <a:buFontTx/>
              <a:buAutoNum type="arabicPeriod"/>
              <a:defRPr/>
            </a:pPr>
            <a:r>
              <a:rPr lang="en-GB" sz="2400" dirty="0"/>
              <a:t>Prepare each medication separately– dilute if necessary</a:t>
            </a:r>
          </a:p>
          <a:p>
            <a:pPr marL="990600" lvl="1" indent="-533400" fontAlgn="auto">
              <a:spcAft>
                <a:spcPts val="0"/>
              </a:spcAft>
              <a:buClr>
                <a:schemeClr val="accent4"/>
              </a:buClr>
              <a:buFontTx/>
              <a:buAutoNum type="arabicPeriod"/>
              <a:defRPr/>
            </a:pPr>
            <a:r>
              <a:rPr lang="en-GB" sz="2400" dirty="0"/>
              <a:t>Administer using a 60ml purple enteral syringe</a:t>
            </a:r>
          </a:p>
          <a:p>
            <a:pPr marL="990600" lvl="1" indent="-533400" fontAlgn="auto">
              <a:spcAft>
                <a:spcPts val="0"/>
              </a:spcAft>
              <a:buClr>
                <a:schemeClr val="accent4"/>
              </a:buClr>
              <a:buFontTx/>
              <a:buAutoNum type="arabicPeriod"/>
              <a:defRPr/>
            </a:pPr>
            <a:r>
              <a:rPr lang="en-GB" sz="2400" dirty="0"/>
              <a:t>Flush tube with 10-15ml water between medications</a:t>
            </a:r>
          </a:p>
          <a:p>
            <a:pPr marL="990600" lvl="1" indent="-533400" fontAlgn="auto">
              <a:spcAft>
                <a:spcPts val="0"/>
              </a:spcAft>
              <a:buClr>
                <a:schemeClr val="accent4"/>
              </a:buClr>
              <a:buFontTx/>
              <a:buAutoNum type="arabicPeriod"/>
              <a:defRPr/>
            </a:pPr>
            <a:r>
              <a:rPr lang="en-GB" sz="2400" dirty="0"/>
              <a:t>Final flush with 30-50ml water</a:t>
            </a:r>
          </a:p>
          <a:p>
            <a:pPr marL="457200" lvl="1" indent="0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GB" sz="2400" dirty="0"/>
              <a:t>	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1824E76-5EDD-4167-9A65-770EB6E9E436}" type="slidenum">
              <a:rPr lang="en-GB" altLang="en-US" sz="1100">
                <a:solidFill>
                  <a:srgbClr val="000000"/>
                </a:solidFill>
              </a:rPr>
              <a:pPr eaLnBrk="1" hangingPunct="1"/>
              <a:t>12</a:t>
            </a:fld>
            <a:endParaRPr lang="en-GB" alt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7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 </a:t>
            </a:r>
            <a:r>
              <a:rPr lang="en-GB" altLang="en-US" sz="4000"/>
              <a:t>Common Problems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00376" y="1600201"/>
            <a:ext cx="7210425" cy="4525963"/>
          </a:xfrm>
        </p:spPr>
        <p:txBody>
          <a:bodyPr/>
          <a:lstStyle/>
          <a:p>
            <a:endParaRPr lang="en-GB" altLang="en-US" sz="2800" dirty="0"/>
          </a:p>
          <a:p>
            <a:r>
              <a:rPr lang="en-GB" altLang="en-US" sz="2800" dirty="0"/>
              <a:t>Tube blockage</a:t>
            </a:r>
          </a:p>
          <a:p>
            <a:r>
              <a:rPr lang="en-GB" altLang="en-US" sz="2800" dirty="0"/>
              <a:t>Tube damage</a:t>
            </a:r>
          </a:p>
          <a:p>
            <a:r>
              <a:rPr lang="en-GB" altLang="en-US" sz="2800" dirty="0"/>
              <a:t>Infection</a:t>
            </a:r>
          </a:p>
          <a:p>
            <a:r>
              <a:rPr lang="en-GB" altLang="en-US" sz="2800" dirty="0" err="1"/>
              <a:t>Overgranulation</a:t>
            </a:r>
            <a:endParaRPr lang="en-GB" altLang="en-US" sz="2800" dirty="0"/>
          </a:p>
          <a:p>
            <a:r>
              <a:rPr lang="en-GB" altLang="en-US" sz="2800" dirty="0"/>
              <a:t>Tube falls out</a:t>
            </a:r>
          </a:p>
          <a:p>
            <a:endParaRPr lang="en-GB" altLang="en-US" sz="2800" dirty="0"/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66055F2-3E4F-416A-8DF0-048A062B3307}" type="slidenum">
              <a:rPr lang="en-GB" altLang="en-US" sz="1100">
                <a:solidFill>
                  <a:schemeClr val="tx2"/>
                </a:solidFill>
              </a:rPr>
              <a:pPr eaLnBrk="1" hangingPunct="1"/>
              <a:t>13</a:t>
            </a:fld>
            <a:endParaRPr lang="en-GB" alt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1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4" y="274638"/>
            <a:ext cx="7786687" cy="1143000"/>
          </a:xfrm>
        </p:spPr>
        <p:txBody>
          <a:bodyPr/>
          <a:lstStyle/>
          <a:p>
            <a:r>
              <a:rPr lang="en-GB" altLang="en-US" sz="4000"/>
              <a:t>Tube blockage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495550" y="1341439"/>
            <a:ext cx="7056438" cy="4784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GB" altLang="en-US" sz="20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n-US" sz="2000" dirty="0"/>
              <a:t>Can be due to feed/medication generally because of poor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n-US" sz="2000" dirty="0"/>
              <a:t>tube management.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alt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sz="2000" dirty="0"/>
              <a:t>Attempt flush with warm water using a push/pull action with a 60ml purple enteral syringe. </a:t>
            </a:r>
            <a:endParaRPr lang="en-GB" altLang="en-US" sz="2000" b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n-US" sz="2000" dirty="0"/>
              <a:t>2.      If no success, massage external tube.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n-US" sz="2000" b="1" dirty="0"/>
              <a:t>	</a:t>
            </a:r>
            <a:r>
              <a:rPr lang="en-GB" altLang="en-US" sz="2000" i="1" dirty="0"/>
              <a:t>Repeat steps 1 and 2 above several times</a:t>
            </a:r>
            <a:endParaRPr lang="en-GB" altLang="en-US" sz="20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n-US" sz="2000" dirty="0"/>
              <a:t>	</a:t>
            </a:r>
            <a:r>
              <a:rPr lang="en-GB" altLang="en-US" sz="2000" i="1" dirty="0"/>
              <a:t>– may take up to an hour-be patient.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n-US" sz="2000" i="1" dirty="0"/>
              <a:t>3.      </a:t>
            </a:r>
            <a:r>
              <a:rPr lang="en-GB" altLang="en-US" sz="2000" dirty="0"/>
              <a:t>Contact Nutrition Nurses for advice. If out of hours, and patient is nil by mouth/needs medication arrange attendance at A&amp;E department.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altLang="en-US" sz="2000" dirty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30388A1-E10F-4024-A7A6-84325A294EE2}" type="slidenum">
              <a:rPr lang="en-GB" altLang="en-US" sz="1100">
                <a:solidFill>
                  <a:schemeClr val="tx2"/>
                </a:solidFill>
              </a:rPr>
              <a:pPr eaLnBrk="1" hangingPunct="1"/>
              <a:t>14</a:t>
            </a:fld>
            <a:endParaRPr lang="en-GB" alt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9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Tube damage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dirty="0"/>
              <a:t>All parts of the PEG tube are replaceable. Spare from nutrition nurses</a:t>
            </a:r>
          </a:p>
          <a:p>
            <a:r>
              <a:rPr lang="en-GB" altLang="en-US" dirty="0"/>
              <a:t>If tube becomes flattened/twisted/split, please seek advice from Nutrition Nurse Team.</a:t>
            </a:r>
          </a:p>
          <a:p>
            <a:r>
              <a:rPr lang="en-GB" altLang="en-US" dirty="0"/>
              <a:t>NB -  Discolouration of tube is a normal occurrence over time.</a:t>
            </a:r>
          </a:p>
          <a:p>
            <a:endParaRPr lang="en-GB" altLang="en-US" dirty="0"/>
          </a:p>
        </p:txBody>
      </p:sp>
      <p:pic>
        <p:nvPicPr>
          <p:cNvPr id="6" name="Content Placeholder 5" descr="A group of plastic tubes">
            <a:extLst>
              <a:ext uri="{FF2B5EF4-FFF2-40B4-BE49-F238E27FC236}">
                <a16:creationId xmlns:a16="http://schemas.microsoft.com/office/drawing/2014/main" id="{46D93FD1-8B8B-CBA2-CEE3-1890471425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4234" y="2174875"/>
            <a:ext cx="5266769" cy="3951288"/>
          </a:xfrm>
        </p:spPr>
      </p:pic>
      <p:sp>
        <p:nvSpPr>
          <p:cNvPr id="3686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D9D48B7-8314-4D3E-A38F-4E272ABA2538}" type="slidenum">
              <a:rPr lang="en-GB" altLang="en-US" sz="1100">
                <a:solidFill>
                  <a:schemeClr val="tx2"/>
                </a:solidFill>
              </a:rPr>
              <a:pPr eaLnBrk="1" hangingPunct="1"/>
              <a:t>15</a:t>
            </a:fld>
            <a:endParaRPr lang="en-GB" alt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8D96-5BB7-A46C-D290-08319F01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09200-9893-16CA-A96B-1CBE50928E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Redness, inflammation radiating from stoma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Can occur at any time during the life of the feeding tube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Assess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Swab (MC&amp;S, spores, candida)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Systemic /Topical antibiotics. Consider antifungals.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Appropriate dressings may be required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D5B5B-031E-C989-DB08-ABDED51C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9134F-BC31-40AB-9A32-51A7809181D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Content Placeholder 4" descr="leaking stoma site">
            <a:extLst>
              <a:ext uri="{FF2B5EF4-FFF2-40B4-BE49-F238E27FC236}">
                <a16:creationId xmlns:a16="http://schemas.microsoft.com/office/drawing/2014/main" id="{BCCD2A51-9D56-43BF-029C-773415C9FB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2" t="36580" r="30122" b="29811"/>
          <a:stretch>
            <a:fillRect/>
          </a:stretch>
        </p:blipFill>
        <p:spPr bwMode="auto">
          <a:xfrm>
            <a:off x="7188200" y="2144486"/>
            <a:ext cx="4251513" cy="31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04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F86E-291C-7AFE-E9E6-742C2D70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Over-granulation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94BB8-CC8B-3BCA-1ED6-A633FBD6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9134F-BC31-40AB-9A32-51A7809181D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4" descr="button over granulation">
            <a:extLst>
              <a:ext uri="{FF2B5EF4-FFF2-40B4-BE49-F238E27FC236}">
                <a16:creationId xmlns:a16="http://schemas.microsoft.com/office/drawing/2014/main" id="{938346C7-B871-ACE1-F8EB-0CA535F30B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10512" r="14449" b="11111"/>
          <a:stretch>
            <a:fillRect/>
          </a:stretch>
        </p:blipFill>
        <p:spPr>
          <a:xfrm>
            <a:off x="6579005" y="1981200"/>
            <a:ext cx="2489807" cy="2373086"/>
          </a:xfrm>
          <a:noFill/>
        </p:spPr>
      </p:pic>
      <p:pic>
        <p:nvPicPr>
          <p:cNvPr id="7" name="Picture 6" descr="over granulation">
            <a:extLst>
              <a:ext uri="{FF2B5EF4-FFF2-40B4-BE49-F238E27FC236}">
                <a16:creationId xmlns:a16="http://schemas.microsoft.com/office/drawing/2014/main" id="{00A6A59E-08C3-9A21-F8D8-41AF798A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9"/>
          <a:stretch>
            <a:fillRect/>
          </a:stretch>
        </p:blipFill>
        <p:spPr bwMode="auto">
          <a:xfrm>
            <a:off x="9155113" y="1981201"/>
            <a:ext cx="2361973" cy="24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0AB50A-70A4-F813-A514-1DFB77B8E0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GB" altLang="en-US" sz="2800" b="1" dirty="0"/>
              <a:t>Causes</a:t>
            </a:r>
            <a:r>
              <a:rPr lang="en-GB" altLang="en-US" sz="2800" dirty="0"/>
              <a:t>:</a:t>
            </a:r>
          </a:p>
          <a:p>
            <a:pPr marL="609600" indent="-609600">
              <a:buFontTx/>
              <a:buNone/>
            </a:pPr>
            <a:r>
              <a:rPr lang="en-GB" altLang="en-US" sz="2800" dirty="0"/>
              <a:t>	- Poor stoma hygiene</a:t>
            </a:r>
          </a:p>
          <a:p>
            <a:pPr marL="609600" indent="-609600">
              <a:buFontTx/>
              <a:buNone/>
            </a:pPr>
            <a:r>
              <a:rPr lang="en-GB" altLang="en-US" sz="2800" dirty="0"/>
              <a:t>	- Incorrect position of   	fixation disc</a:t>
            </a:r>
          </a:p>
          <a:p>
            <a:pPr marL="609600" indent="-609600">
              <a:buFontTx/>
              <a:buNone/>
            </a:pPr>
            <a:r>
              <a:rPr lang="en-GB" altLang="en-US" sz="2800" dirty="0"/>
              <a:t>	- Infection bacteria/yeasts</a:t>
            </a:r>
          </a:p>
          <a:p>
            <a:pPr marL="609600" indent="-609600">
              <a:buFontTx/>
              <a:buNone/>
            </a:pPr>
            <a:r>
              <a:rPr lang="en-GB" altLang="en-US" sz="2800" dirty="0"/>
              <a:t>	- Trauma</a:t>
            </a:r>
          </a:p>
          <a:p>
            <a:pPr marL="609600" indent="-609600">
              <a:buFontTx/>
              <a:buNone/>
            </a:pPr>
            <a:r>
              <a:rPr lang="en-GB" altLang="en-US" sz="2800" dirty="0"/>
              <a:t>	- Patient predisposition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4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Overgranulation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2207568" y="1844824"/>
            <a:ext cx="7772400" cy="4114800"/>
          </a:xfrm>
        </p:spPr>
        <p:txBody>
          <a:bodyPr>
            <a:normAutofit fontScale="925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b="1" dirty="0"/>
              <a:t>		Management: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000000"/>
                </a:solidFill>
              </a:rPr>
              <a:t>		</a:t>
            </a:r>
            <a:r>
              <a:rPr lang="en-GB" sz="2800" dirty="0">
                <a:solidFill>
                  <a:srgbClr val="000000"/>
                </a:solidFill>
              </a:rPr>
              <a:t>- Ensure stoma site is cleaned using an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dirty="0">
                <a:solidFill>
                  <a:srgbClr val="000000"/>
                </a:solidFill>
              </a:rPr>
              <a:t>		  un-perfumed soap, rinsed well and dried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dirty="0">
                <a:solidFill>
                  <a:srgbClr val="000000"/>
                </a:solidFill>
              </a:rPr>
              <a:t>		  thoroughly.</a:t>
            </a:r>
            <a:endParaRPr lang="en-GB" sz="2800" b="1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dirty="0"/>
              <a:t>		- Correct positioning of fixation disc.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dirty="0"/>
              <a:t>		- Eliminate infection as a cause ? swab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dirty="0"/>
              <a:t>		- Seek advice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dirty="0"/>
              <a:t>		- Treatment options are: creams, dressings,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dirty="0"/>
              <a:t>		  silver nitrate, antibiotics, antifungals.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GB" dirty="0"/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7C0B9E5-C312-46D4-9BB8-64D24C8FCBAA}" type="slidenum">
              <a:rPr lang="en-GB" altLang="en-US" sz="1100">
                <a:solidFill>
                  <a:schemeClr val="tx2"/>
                </a:solidFill>
              </a:rPr>
              <a:pPr eaLnBrk="1" hangingPunct="1"/>
              <a:t>18</a:t>
            </a:fld>
            <a:endParaRPr lang="en-GB" alt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6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0B42-4D1A-47B0-5DB2-19B29A79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Tube falls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1BF3-8494-145C-0190-9576FC0C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6" y="1981200"/>
            <a:ext cx="10252363" cy="4410364"/>
          </a:xfrm>
        </p:spPr>
        <p:txBody>
          <a:bodyPr/>
          <a:lstStyle/>
          <a:p>
            <a:pPr marL="0" indent="0">
              <a:buNone/>
            </a:pPr>
            <a:r>
              <a:rPr lang="en-GB" sz="2400" u="sng" dirty="0"/>
              <a:t>Day 1-28 </a:t>
            </a:r>
          </a:p>
          <a:p>
            <a:pPr marL="0" indent="0">
              <a:buNone/>
            </a:pPr>
            <a:r>
              <a:rPr lang="en-GB" sz="2400" dirty="0"/>
              <a:t>Do not attempt to insert anything into the tract which has not fully formed.</a:t>
            </a:r>
          </a:p>
          <a:p>
            <a:pPr marL="0" indent="0">
              <a:buNone/>
            </a:pPr>
            <a:r>
              <a:rPr lang="en-GB" sz="2400" dirty="0"/>
              <a:t>Cover site with dressing and arrange for A&amp;E attendance immediately</a:t>
            </a:r>
          </a:p>
          <a:p>
            <a:pPr marL="0" indent="0">
              <a:buNone/>
            </a:pPr>
            <a:r>
              <a:rPr lang="en-GB" sz="2400" u="sng" dirty="0"/>
              <a:t>Day 28 onwards</a:t>
            </a:r>
          </a:p>
          <a:p>
            <a:pPr marL="0" indent="0">
              <a:buNone/>
            </a:pPr>
            <a:r>
              <a:rPr lang="en-GB" sz="2400" dirty="0"/>
              <a:t>Objective is to preserve tract</a:t>
            </a:r>
          </a:p>
          <a:p>
            <a:pPr marL="0" indent="0">
              <a:buNone/>
            </a:pPr>
            <a:r>
              <a:rPr lang="en-GB" sz="2400" dirty="0"/>
              <a:t>Attempt to insert </a:t>
            </a:r>
            <a:r>
              <a:rPr lang="en-GB" sz="2400" dirty="0" err="1"/>
              <a:t>enplug</a:t>
            </a:r>
            <a:r>
              <a:rPr lang="en-GB" sz="2400" dirty="0"/>
              <a:t> or sterile tube of same Fr size</a:t>
            </a:r>
          </a:p>
          <a:p>
            <a:pPr marL="0" indent="0">
              <a:buNone/>
            </a:pPr>
            <a:r>
              <a:rPr lang="en-GB" sz="2400" dirty="0"/>
              <a:t>If none available, consider inserting the old tube.</a:t>
            </a:r>
          </a:p>
          <a:p>
            <a:pPr marL="0" indent="0">
              <a:buNone/>
            </a:pPr>
            <a:r>
              <a:rPr lang="en-GB" sz="2400" dirty="0"/>
              <a:t>DO NOT USE THE TUBE</a:t>
            </a:r>
          </a:p>
          <a:p>
            <a:pPr marL="0" indent="0">
              <a:buNone/>
            </a:pPr>
            <a:r>
              <a:rPr lang="en-GB" sz="2400" dirty="0"/>
              <a:t>Contact nutrition nurses</a:t>
            </a:r>
          </a:p>
          <a:p>
            <a:pPr marL="0" indent="0">
              <a:buNone/>
            </a:pPr>
            <a:r>
              <a:rPr lang="en-GB" sz="2400" dirty="0"/>
              <a:t>If out of hours, send patient to A&amp;E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B35B1-0FB5-CB6A-3588-49604E1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B7BC-0DDA-76AC-0ECF-59E0C5D5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54B9-88B6-0C2B-8D0B-8DAFA2FA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 different types of feeding tubes</a:t>
            </a:r>
          </a:p>
          <a:p>
            <a:r>
              <a:rPr lang="en-GB" dirty="0"/>
              <a:t>Know how to provide PEG tube care</a:t>
            </a:r>
          </a:p>
          <a:p>
            <a:r>
              <a:rPr lang="en-GB" dirty="0"/>
              <a:t>Understand your role in prevention of buried bumper syndrome</a:t>
            </a:r>
          </a:p>
          <a:p>
            <a:r>
              <a:rPr lang="en-GB" dirty="0"/>
              <a:t>Know how to provide balloon gastrostomy tube care</a:t>
            </a:r>
          </a:p>
          <a:p>
            <a:r>
              <a:rPr lang="en-GB" dirty="0"/>
              <a:t>Be aware of nasogastric tube care, and how to provide safe care</a:t>
            </a:r>
          </a:p>
          <a:p>
            <a:r>
              <a:rPr lang="en-GB" dirty="0"/>
              <a:t>Know how to seek support, training</a:t>
            </a:r>
          </a:p>
        </p:txBody>
      </p:sp>
    </p:spTree>
    <p:extLst>
      <p:ext uri="{BB962C8B-B14F-4D97-AF65-F5344CB8AC3E}">
        <p14:creationId xmlns:p14="http://schemas.microsoft.com/office/powerpoint/2010/main" val="2325223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13F-0A85-88B3-FB54-63943373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Enplugs</a:t>
            </a:r>
            <a:r>
              <a:rPr lang="en-GB" dirty="0"/>
              <a:t> (stoma preservation device)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97CFE-3F33-8DA4-2D69-90A93B6C20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/>
              <a:t>Used to stop stoma tract from closing</a:t>
            </a:r>
          </a:p>
          <a:p>
            <a:r>
              <a:rPr lang="en-GB" sz="2400" dirty="0"/>
              <a:t>Different FR size and 2 lengths</a:t>
            </a:r>
          </a:p>
          <a:p>
            <a:r>
              <a:rPr lang="en-GB" sz="2400" dirty="0"/>
              <a:t>Given to patients following first uncomplicated tube change</a:t>
            </a:r>
          </a:p>
          <a:p>
            <a:r>
              <a:rPr lang="en-GB" sz="2400" dirty="0"/>
              <a:t>Inserted gently into tract and secured with dressing pending specialist input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9A8B1-07E1-A5E0-E2E1-21D2AA66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9134F-BC31-40AB-9A32-51A7809181D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2" name="Picture 8" descr="Enteral Syringe - Feeding tubes ...">
            <a:extLst>
              <a:ext uri="{FF2B5EF4-FFF2-40B4-BE49-F238E27FC236}">
                <a16:creationId xmlns:a16="http://schemas.microsoft.com/office/drawing/2014/main" id="{50316FC3-B2D0-7FB5-6187-C35107E474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63" y="2163618"/>
            <a:ext cx="3913579" cy="34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3264" y="1700214"/>
            <a:ext cx="8694737" cy="4395787"/>
          </a:xfrm>
        </p:spPr>
        <p:txBody>
          <a:bodyPr/>
          <a:lstStyle/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endParaRPr lang="en-GB" sz="1200" dirty="0">
              <a:hlinkClick r:id="" action="ppaction://noaction"/>
            </a:endParaRPr>
          </a:p>
          <a:p>
            <a:pPr marL="0" indent="0">
              <a:buNone/>
            </a:pPr>
            <a:r>
              <a:rPr lang="en-GB" sz="1200" dirty="0">
                <a:hlinkClick r:id="" action="ppaction://noaction"/>
              </a:rPr>
              <a:t>https://www.networks.nhs.uk/nhs-networks/southern-west-midlands-newborn-network/documents/NPSA%20NRLS-1253-Nasogastric%20Alert-08.03.2011-v1.pdf</a:t>
            </a: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02" y="188640"/>
            <a:ext cx="3917953" cy="55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568" y="2780928"/>
            <a:ext cx="141059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73F9A-2289-4691-0606-CEE9CCF28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139" y="188641"/>
            <a:ext cx="4254599" cy="55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0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F35E-A3FA-817A-3545-210C6C6E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would a patient have a </a:t>
            </a:r>
            <a:r>
              <a:rPr lang="en-GB" dirty="0" err="1"/>
              <a:t>Naso</a:t>
            </a:r>
            <a:r>
              <a:rPr lang="en-GB" dirty="0"/>
              <a:t> Gastric Tube?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6519-E480-2F1E-9891-6CFC423D2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NGTs allow for fluids, feeds and medications to given directly to the stomach if patient is unable to maintain their own nutrition and hydration. </a:t>
            </a:r>
          </a:p>
          <a:p>
            <a:r>
              <a:rPr lang="en-GB" dirty="0"/>
              <a:t>Short-term feeding plan/awaiting long-term feeding tube.</a:t>
            </a:r>
          </a:p>
          <a:p>
            <a:r>
              <a:rPr lang="en-GB" dirty="0"/>
              <a:t>When PEG/RIG is not possible </a:t>
            </a:r>
            <a:r>
              <a:rPr lang="en-GB" dirty="0" err="1"/>
              <a:t>eg</a:t>
            </a:r>
            <a:r>
              <a:rPr lang="en-GB" dirty="0"/>
              <a:t> Anatomy.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3034-A87F-965F-9B35-17A88C49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52400"/>
            <a:ext cx="8496944" cy="1143000"/>
          </a:xfrm>
        </p:spPr>
        <p:txBody>
          <a:bodyPr/>
          <a:lstStyle/>
          <a:p>
            <a:r>
              <a:rPr lang="en-GB" dirty="0"/>
              <a:t>Daily NGT Care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700808"/>
            <a:ext cx="8496944" cy="4824536"/>
          </a:xfrm>
        </p:spPr>
        <p:txBody>
          <a:bodyPr/>
          <a:lstStyle/>
          <a:p>
            <a:r>
              <a:rPr lang="en-GB" sz="2400" dirty="0"/>
              <a:t>Check NEX and cm marking at nostril. </a:t>
            </a:r>
          </a:p>
          <a:p>
            <a:r>
              <a:rPr lang="en-GB" sz="2400" dirty="0"/>
              <a:t>Change NGT dressing as required (at least weekly) observing skin integrity.</a:t>
            </a:r>
          </a:p>
          <a:p>
            <a:r>
              <a:rPr lang="en-GB" sz="2400" dirty="0"/>
              <a:t>Check pH before tube is used for flushing, feed or medication administration if feed not in progress.</a:t>
            </a:r>
          </a:p>
          <a:p>
            <a:r>
              <a:rPr lang="en-GB" sz="2400" dirty="0"/>
              <a:t>Once tube position has been verified the tube should be flushed with freshly drawn tap water.</a:t>
            </a:r>
          </a:p>
          <a:p>
            <a:r>
              <a:rPr lang="en-GB" sz="2400" dirty="0"/>
              <a:t>Document using paper template or EPR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6637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296D-67DB-7926-A67D-E0F99B3A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 Measurement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8910-2AE7-AC14-5023-D730CC28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7772400" cy="4328120"/>
          </a:xfrm>
        </p:spPr>
        <p:txBody>
          <a:bodyPr/>
          <a:lstStyle/>
          <a:p>
            <a:r>
              <a:rPr lang="en-GB" dirty="0"/>
              <a:t>Importance of checking NEX measurement prior to each use.</a:t>
            </a:r>
          </a:p>
          <a:p>
            <a:r>
              <a:rPr lang="en-GB" dirty="0"/>
              <a:t>Troubleshooting </a:t>
            </a:r>
            <a:r>
              <a:rPr lang="en-GB" dirty="0" err="1"/>
              <a:t>e.g</a:t>
            </a:r>
            <a:r>
              <a:rPr lang="en-GB" dirty="0"/>
              <a:t> if numbers rub off</a:t>
            </a:r>
          </a:p>
          <a:p>
            <a:r>
              <a:rPr lang="en-GB" dirty="0"/>
              <a:t>Tube movement (+/-2cm in adults) must complete aspirate and obtain pH</a:t>
            </a:r>
          </a:p>
          <a:p>
            <a:r>
              <a:rPr lang="en-GB" dirty="0"/>
              <a:t>If tube has moved AND unable to aspirate – DO NOT USE. Contact Nutrition Nurses.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5B289-BE3C-A357-366D-3EB262F1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 Measurement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700809"/>
            <a:ext cx="4068308" cy="4018237"/>
          </a:xfrm>
        </p:spPr>
      </p:pic>
    </p:spTree>
    <p:extLst>
      <p:ext uri="{BB962C8B-B14F-4D97-AF65-F5344CB8AC3E}">
        <p14:creationId xmlns:p14="http://schemas.microsoft.com/office/powerpoint/2010/main" val="86057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NGT pH check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556792"/>
            <a:ext cx="8352928" cy="518457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Check pH prior to Each and Every Episode of use. 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/>
              <a:t>Check pH sticks are:</a:t>
            </a:r>
          </a:p>
          <a:p>
            <a:r>
              <a:rPr lang="en-GB" sz="2800" dirty="0"/>
              <a:t>In date</a:t>
            </a:r>
          </a:p>
          <a:p>
            <a:r>
              <a:rPr lang="en-GB" sz="2800" dirty="0"/>
              <a:t>CE marked</a:t>
            </a:r>
          </a:p>
          <a:p>
            <a:r>
              <a:rPr lang="en-GB" sz="2800" dirty="0"/>
              <a:t>For human gastric aspirate </a:t>
            </a:r>
          </a:p>
          <a:p>
            <a:r>
              <a:rPr lang="en-GB" sz="2800" dirty="0"/>
              <a:t>Be aware of different brands</a:t>
            </a:r>
          </a:p>
          <a:p>
            <a:pPr marL="0" indent="0">
              <a:buNone/>
            </a:pPr>
            <a:endParaRPr lang="en-GB" sz="1800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878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52400"/>
            <a:ext cx="8856984" cy="1143000"/>
          </a:xfrm>
        </p:spPr>
        <p:txBody>
          <a:bodyPr/>
          <a:lstStyle/>
          <a:p>
            <a:r>
              <a:rPr lang="en-GB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28800"/>
            <a:ext cx="8784976" cy="4896544"/>
          </a:xfrm>
        </p:spPr>
        <p:txBody>
          <a:bodyPr/>
          <a:lstStyle/>
          <a:p>
            <a:r>
              <a:rPr lang="en-GB" sz="2400" dirty="0"/>
              <a:t>An NG tube can become misplaced whilst in use following episodes of vomiting, retching, sneezing or episodes of  coughing. </a:t>
            </a:r>
          </a:p>
          <a:p>
            <a:r>
              <a:rPr lang="en-GB" sz="2400" dirty="0"/>
              <a:t>The presence of any new, unexplained respiratory symptoms or reduction in oxygen saturations may indicate tube misplacement. </a:t>
            </a:r>
            <a:r>
              <a:rPr lang="en-GB" sz="2400" b="1" dirty="0">
                <a:solidFill>
                  <a:srgbClr val="FF0000"/>
                </a:solidFill>
              </a:rPr>
              <a:t>STOP FEED IMMEDIATELY, SEEK MEDICAL ADVICE.</a:t>
            </a:r>
          </a:p>
          <a:p>
            <a:r>
              <a:rPr lang="en-GB" sz="2400" u="sng" dirty="0"/>
              <a:t>Gastric position must be reconfirmed – </a:t>
            </a:r>
          </a:p>
          <a:p>
            <a:r>
              <a:rPr lang="en-GB" sz="2400" dirty="0"/>
              <a:t>Recheck NEX Measurement AND </a:t>
            </a:r>
            <a:r>
              <a:rPr lang="en-GB" sz="2400" dirty="0" err="1"/>
              <a:t>pH.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NB</a:t>
            </a:r>
            <a:r>
              <a:rPr lang="en-GB" sz="2400" dirty="0"/>
              <a:t>  The absence of respiratory distress does not rule out misplacement or migration </a:t>
            </a:r>
            <a:r>
              <a:rPr lang="en-GB" sz="2400" dirty="0" err="1"/>
              <a:t>eg</a:t>
            </a:r>
            <a:r>
              <a:rPr lang="en-GB" sz="2400" dirty="0"/>
              <a:t> silent aspiration.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If in doubt DO NOT use the tube.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568" y="40466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There is a risk that an NG tube can become misplaced </a:t>
            </a:r>
            <a:r>
              <a:rPr lang="en-GB" sz="2800" b="1" dirty="0">
                <a:solidFill>
                  <a:schemeClr val="bg1"/>
                </a:solidFill>
              </a:rPr>
              <a:t>whilst in use</a:t>
            </a:r>
            <a:r>
              <a:rPr lang="en-GB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3879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Troubleshooting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NGT is blocked – never attempt to unblock </a:t>
            </a:r>
          </a:p>
          <a:p>
            <a:r>
              <a:rPr lang="en-GB" dirty="0"/>
              <a:t>NGT falls or is pulled out</a:t>
            </a:r>
          </a:p>
          <a:p>
            <a:r>
              <a:rPr lang="en-GB" dirty="0"/>
              <a:t>NGT is broken</a:t>
            </a:r>
          </a:p>
          <a:p>
            <a:r>
              <a:rPr lang="en-GB" dirty="0"/>
              <a:t>NGT is displaced and visible in mouth</a:t>
            </a:r>
          </a:p>
          <a:p>
            <a:pPr marL="0" indent="0" algn="ctr">
              <a:buNone/>
            </a:pPr>
            <a:r>
              <a:rPr lang="en-GB" dirty="0">
                <a:highlight>
                  <a:srgbClr val="FF0000"/>
                </a:highlight>
              </a:rPr>
              <a:t>Call Nutrition Nurses</a:t>
            </a:r>
          </a:p>
        </p:txBody>
      </p:sp>
    </p:spTree>
    <p:extLst>
      <p:ext uri="{BB962C8B-B14F-4D97-AF65-F5344CB8AC3E}">
        <p14:creationId xmlns:p14="http://schemas.microsoft.com/office/powerpoint/2010/main" val="698905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NGT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Time to meet the mannequins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6" y="2823165"/>
            <a:ext cx="3563888" cy="25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A close-up of a medical tube&#10;&#10;Description automatically generated">
            <a:extLst>
              <a:ext uri="{FF2B5EF4-FFF2-40B4-BE49-F238E27FC236}">
                <a16:creationId xmlns:a16="http://schemas.microsoft.com/office/drawing/2014/main" id="{1D9274CE-4CB5-C879-51CF-0ADFD7024D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273468"/>
            <a:ext cx="5080000" cy="35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544" y="25121"/>
            <a:ext cx="8229600" cy="1315647"/>
          </a:xfrm>
        </p:spPr>
        <p:txBody>
          <a:bodyPr/>
          <a:lstStyle/>
          <a:p>
            <a:pPr algn="ctr"/>
            <a:r>
              <a:rPr lang="en-GB" u="sng" dirty="0"/>
              <a:t>PEG Tube</a:t>
            </a:r>
            <a:br>
              <a:rPr lang="en-GB" u="sng" dirty="0"/>
            </a:br>
            <a:r>
              <a:rPr lang="en-GB" sz="2400" u="sng" dirty="0"/>
              <a:t>(</a:t>
            </a:r>
            <a:r>
              <a:rPr lang="en-GB" sz="2400" b="1" u="sng" dirty="0"/>
              <a:t>P</a:t>
            </a:r>
            <a:r>
              <a:rPr lang="en-GB" sz="2400" u="sng" dirty="0"/>
              <a:t>ercutaneous </a:t>
            </a:r>
            <a:r>
              <a:rPr lang="en-GB" sz="2400" b="1" u="sng" dirty="0"/>
              <a:t>E</a:t>
            </a:r>
            <a:r>
              <a:rPr lang="en-GB" sz="2400" u="sng" dirty="0"/>
              <a:t>ndoscopic </a:t>
            </a:r>
            <a:r>
              <a:rPr lang="en-GB" sz="2400" b="1" u="sng" dirty="0"/>
              <a:t>G</a:t>
            </a:r>
            <a:r>
              <a:rPr lang="en-GB" sz="2400" u="sng" dirty="0"/>
              <a:t>astrostomy)</a:t>
            </a:r>
            <a:endParaRPr lang="en-GB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55812" y="1545389"/>
            <a:ext cx="4040188" cy="639762"/>
          </a:xfrm>
        </p:spPr>
        <p:txBody>
          <a:bodyPr/>
          <a:lstStyle/>
          <a:p>
            <a:r>
              <a:rPr lang="en-GB" dirty="0"/>
              <a:t>       15Fr </a:t>
            </a:r>
            <a:r>
              <a:rPr lang="en-GB" dirty="0" err="1"/>
              <a:t>Freka</a:t>
            </a:r>
            <a:r>
              <a:rPr lang="en-GB" dirty="0"/>
              <a:t> PEG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12024" y="1553595"/>
            <a:ext cx="4355976" cy="639762"/>
          </a:xfrm>
        </p:spPr>
        <p:txBody>
          <a:bodyPr/>
          <a:lstStyle/>
          <a:p>
            <a:r>
              <a:rPr lang="en-GB" dirty="0"/>
              <a:t>                    16Fr </a:t>
            </a:r>
            <a:r>
              <a:rPr lang="en-GB" dirty="0" err="1"/>
              <a:t>Corflo</a:t>
            </a:r>
            <a:r>
              <a:rPr lang="en-GB" dirty="0"/>
              <a:t> PEG</a:t>
            </a:r>
          </a:p>
        </p:txBody>
      </p:sp>
      <p:pic>
        <p:nvPicPr>
          <p:cNvPr id="9" name="Content Placeholder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1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4" y="2168677"/>
            <a:ext cx="4104455" cy="3888432"/>
          </a:xfrm>
          <a:prstGeom prst="rect">
            <a:avLst/>
          </a:prstGeom>
        </p:spPr>
      </p:pic>
      <p:pic>
        <p:nvPicPr>
          <p:cNvPr id="11" name="Content Placeholder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4133" y="3032956"/>
            <a:ext cx="396043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7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tube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2"/>
            <a:ext cx="8712968" cy="5040560"/>
          </a:xfrm>
        </p:spPr>
        <p:txBody>
          <a:bodyPr/>
          <a:lstStyle/>
          <a:p>
            <a:r>
              <a:rPr lang="en-GB" sz="2400" b="1" dirty="0"/>
              <a:t>Button </a:t>
            </a:r>
            <a:r>
              <a:rPr lang="en-GB" sz="2400" dirty="0"/>
              <a:t>(Low Profile Device)</a:t>
            </a:r>
          </a:p>
          <a:p>
            <a:endParaRPr lang="en-GB" sz="1400" b="1" dirty="0"/>
          </a:p>
          <a:p>
            <a:r>
              <a:rPr lang="en-GB" sz="2400" b="1" dirty="0"/>
              <a:t>Monarch </a:t>
            </a:r>
            <a:r>
              <a:rPr lang="en-GB" sz="2400" dirty="0"/>
              <a:t>(Capsule Gastrostomy)</a:t>
            </a:r>
          </a:p>
          <a:p>
            <a:endParaRPr lang="en-GB" sz="1400" b="1" dirty="0"/>
          </a:p>
          <a:p>
            <a:r>
              <a:rPr lang="en-GB" sz="2400" b="1" dirty="0" err="1"/>
              <a:t>N</a:t>
            </a:r>
            <a:r>
              <a:rPr lang="en-GB" sz="2400" dirty="0" err="1"/>
              <a:t>aso</a:t>
            </a:r>
            <a:r>
              <a:rPr lang="en-GB" sz="2400" b="1" dirty="0" err="1"/>
              <a:t>J</a:t>
            </a:r>
            <a:r>
              <a:rPr lang="en-GB" sz="2400" dirty="0" err="1"/>
              <a:t>ejunal</a:t>
            </a:r>
            <a:r>
              <a:rPr lang="en-GB" sz="2400" dirty="0"/>
              <a:t> </a:t>
            </a:r>
            <a:r>
              <a:rPr lang="en-GB" sz="2400" b="1" dirty="0"/>
              <a:t>T</a:t>
            </a:r>
            <a:r>
              <a:rPr lang="en-GB" sz="2400" dirty="0"/>
              <a:t>ubes (NJT) 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400" b="1" dirty="0" err="1"/>
              <a:t>J</a:t>
            </a:r>
            <a:r>
              <a:rPr lang="en-GB" sz="2400" dirty="0" err="1"/>
              <a:t>ejunostomy</a:t>
            </a:r>
            <a:r>
              <a:rPr lang="en-GB" sz="2400" dirty="0"/>
              <a:t> tubes (Surgical </a:t>
            </a:r>
            <a:r>
              <a:rPr lang="en-GB" sz="2400" dirty="0" err="1"/>
              <a:t>Jej</a:t>
            </a:r>
            <a:r>
              <a:rPr lang="en-GB" sz="2400" dirty="0"/>
              <a:t>) </a:t>
            </a:r>
            <a:r>
              <a:rPr lang="en-GB" sz="2400" dirty="0">
                <a:solidFill>
                  <a:srgbClr val="FF0000"/>
                </a:solidFill>
              </a:rPr>
              <a:t>*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2200" b="1" dirty="0">
                <a:solidFill>
                  <a:srgbClr val="FF0000"/>
                </a:solidFill>
              </a:rPr>
              <a:t>*  </a:t>
            </a:r>
            <a:r>
              <a:rPr lang="en-GB" sz="2200" dirty="0">
                <a:solidFill>
                  <a:srgbClr val="FF0000"/>
                </a:solidFill>
              </a:rPr>
              <a:t>Tubes placed directly in the jejunum should NOT BE advanced or rotated due to the risk of perforation or twisting of the jejunum (small intestine)* 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400" dirty="0"/>
              <a:t>PEGs placed into </a:t>
            </a:r>
            <a:r>
              <a:rPr lang="en-GB" sz="2400" dirty="0" err="1"/>
              <a:t>Jej</a:t>
            </a:r>
            <a:r>
              <a:rPr lang="en-GB" sz="2400" dirty="0"/>
              <a:t> - </a:t>
            </a:r>
            <a:r>
              <a:rPr lang="en-GB" sz="2400" b="1" dirty="0"/>
              <a:t>PEJ</a:t>
            </a:r>
            <a:r>
              <a:rPr lang="en-GB" sz="2400" dirty="0"/>
              <a:t> tubes </a:t>
            </a:r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72790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620688"/>
            <a:ext cx="7414592" cy="746720"/>
          </a:xfrm>
        </p:spPr>
        <p:txBody>
          <a:bodyPr/>
          <a:lstStyle/>
          <a:p>
            <a:r>
              <a:rPr lang="en-GB" dirty="0"/>
              <a:t>ON LINE PUMP TRAINING: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700808"/>
            <a:ext cx="8206680" cy="4722440"/>
          </a:xfrm>
        </p:spPr>
        <p:txBody>
          <a:bodyPr/>
          <a:lstStyle/>
          <a:p>
            <a:r>
              <a:rPr lang="en-GB" dirty="0"/>
              <a:t>Link for pump training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https://www.nutriciaflocare.com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212976"/>
            <a:ext cx="4193418" cy="321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80177" y="2060848"/>
          <a:ext cx="2871787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219" imgH="8019658" progId="AcroExch.Document.DC">
                  <p:embed/>
                </p:oleObj>
              </mc:Choice>
              <mc:Fallback>
                <p:oleObj name="Acrobat Document" r:id="rId4" imgW="5667219" imgH="8019658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0177" y="2060848"/>
                        <a:ext cx="2871787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532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617B-1FB9-B8D8-2F9E-228E0DEF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Ancillaries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DDA1-1F97-33FB-C68E-EBB6A6141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Feed and giving sets last for 24hours</a:t>
            </a:r>
          </a:p>
          <a:p>
            <a:r>
              <a:rPr lang="en-GB" dirty="0"/>
              <a:t>Ensure feed is checked against the feed regime </a:t>
            </a:r>
          </a:p>
          <a:p>
            <a:r>
              <a:rPr lang="en-GB" dirty="0"/>
              <a:t>60mls syringes last for 1 week in the community</a:t>
            </a:r>
          </a:p>
          <a:p>
            <a:r>
              <a:rPr lang="en-GB" dirty="0"/>
              <a:t>Tap water is fine unless patient has jejunostomy or is immunocompromised.</a:t>
            </a:r>
          </a:p>
          <a:p>
            <a:r>
              <a:rPr lang="en-GB" dirty="0"/>
              <a:t>Nutrition nurses will arrange the provision of medication syringes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DF9DE-8E29-B69E-DCC8-34A89937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22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52400"/>
            <a:ext cx="8640960" cy="1143000"/>
          </a:xfrm>
        </p:spPr>
        <p:txBody>
          <a:bodyPr/>
          <a:lstStyle/>
          <a:p>
            <a:r>
              <a:rPr lang="en-GB" sz="3200" dirty="0"/>
              <a:t>Prior to undertaking the care/management of any Enteral Feeding tube always check: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628800"/>
            <a:ext cx="8208912" cy="4968552"/>
          </a:xfrm>
        </p:spPr>
        <p:txBody>
          <a:bodyPr/>
          <a:lstStyle/>
          <a:p>
            <a:r>
              <a:rPr lang="en-GB" sz="2400" dirty="0"/>
              <a:t>Guidance from your line manager on your role</a:t>
            </a:r>
          </a:p>
          <a:p>
            <a:r>
              <a:rPr lang="en-GB" sz="2400" dirty="0"/>
              <a:t>What type of tube is it?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When was the tube placed?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Where is the tube placed (stomach or jejunum)?</a:t>
            </a:r>
          </a:p>
          <a:p>
            <a:pPr marL="0" indent="0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</a:rPr>
              <a:t>If in doubt …. stop &amp; contact the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</a:rPr>
              <a:t>Nutrition Nurses:  0121 683 2300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9027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68FA-FFD4-E305-E18F-66AE933E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Contacting nutrition nurses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0CD5-0CB2-6766-C185-B6E7AD127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BCHC  nutrition nurses 0121 683 2300</a:t>
            </a:r>
          </a:p>
          <a:p>
            <a:pPr marL="0" indent="0">
              <a:buNone/>
            </a:pPr>
            <a:r>
              <a:rPr lang="en-GB" dirty="0"/>
              <a:t> 	Monday to Friday 09:00 – 16:45</a:t>
            </a:r>
          </a:p>
          <a:p>
            <a:endParaRPr lang="en-GB" dirty="0"/>
          </a:p>
          <a:p>
            <a:r>
              <a:rPr lang="en-GB" dirty="0"/>
              <a:t>Nutricia Homeward 03452 501059</a:t>
            </a:r>
          </a:p>
          <a:p>
            <a:pPr marL="0" indent="0">
              <a:buNone/>
            </a:pPr>
            <a:r>
              <a:rPr lang="en-GB" dirty="0"/>
              <a:t>	Monday to Friday 08:00 – 20:00 </a:t>
            </a:r>
          </a:p>
          <a:p>
            <a:pPr marL="0" indent="0">
              <a:buNone/>
            </a:pPr>
            <a:r>
              <a:rPr lang="en-GB" dirty="0"/>
              <a:t>	Saturday &amp; Sunday 09:00 – 17:00</a:t>
            </a:r>
          </a:p>
          <a:p>
            <a:pPr marL="0" indent="0">
              <a:buNone/>
            </a:pPr>
            <a:r>
              <a:rPr lang="en-GB" dirty="0"/>
              <a:t>24 hour advice line 08000 933672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0B42C-F55D-57BA-2ED9-A79A1DC2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84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1133-CB98-4D41-6665-5F1580B4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684B5-AEEA-083D-B73C-D080918B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F8D6669-4C56-B4C2-1A56-24E6400452C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404050" y="2193043"/>
            <a:ext cx="7044612" cy="24719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180340" indent="-180340" algn="ctr">
              <a:lnSpc>
                <a:spcPct val="114000"/>
              </a:lnSpc>
              <a:spcAft>
                <a:spcPts val="900"/>
              </a:spcAft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book your place on one of the sessions: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ctr">
              <a:lnSpc>
                <a:spcPct val="114000"/>
              </a:lnSpc>
              <a:spcAft>
                <a:spcPts val="900"/>
              </a:spcAft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onto Virtual Campus and book a place directly via the link in the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900"/>
              </a:spcAft>
              <a:tabLst>
                <a:tab pos="382524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Training Section </a:t>
            </a:r>
            <a:r>
              <a:rPr lang="en-GB" sz="16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Course List (bchceducation.co.uk)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spcAft>
                <a:spcPts val="900"/>
              </a:spcAft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your Name, ESR Number, Job Title, Base, Contact Number and Line Manager’s Name to </a:t>
            </a:r>
            <a:r>
              <a:rPr lang="en-GB" sz="1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bchc.clinical.training@nhs.net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spcAft>
                <a:spcPts val="9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BFD34EC-4B54-29FF-BAA5-126C67BC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80" y="2137410"/>
            <a:ext cx="3452326" cy="2583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DATES NOW AVAILABLE TO BOOK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 2</a:t>
            </a:r>
            <a:r>
              <a:rPr lang="en-GB" sz="1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December 2024 – 10:00 – 12:00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16</a:t>
            </a:r>
            <a:r>
              <a:rPr lang="en-GB" sz="1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January 2025 – 10:00 – 12:00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 3</a:t>
            </a:r>
            <a:r>
              <a:rPr lang="en-GB" sz="1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2025 – 10:00 – 12:00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 10</a:t>
            </a:r>
            <a:r>
              <a:rPr lang="en-GB" sz="1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2025 – 14:00 – 16:00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Venue: Training Room, Ward 4 Moseley Hall Hospital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training related to a specific patient in care of district nurses please contact the nutrition nurse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89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8548-8472-DFAB-8805-7F0D664F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41DE-BBEE-1618-28E3-614F5A1F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nutrition nurse or dietetic referral complete referral form website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bhamcommunity.nhs.uk/nutrition</a:t>
            </a:r>
          </a:p>
          <a:p>
            <a:pPr marL="0" indent="0">
              <a:buNone/>
            </a:pPr>
            <a:r>
              <a:rPr lang="en-GB" dirty="0"/>
              <a:t>Send to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referrals.nutrition@nhs.net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E1938-73C9-0D85-E725-1C14F892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44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9" y="5143500"/>
            <a:ext cx="1495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49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19A3C-7B9D-6E00-A28E-49E74958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92907"/>
            <a:ext cx="11681823" cy="60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8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2A09-A9C2-7CD7-2318-9832043A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Buried Bumper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CE3DF-E571-A771-3378-1466C3B6F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where the internal disc embeds in the gastric mucosa</a:t>
            </a:r>
          </a:p>
          <a:p>
            <a:r>
              <a:rPr lang="en-GB" dirty="0"/>
              <a:t>Usually results from neglectful care</a:t>
            </a:r>
          </a:p>
          <a:p>
            <a:r>
              <a:rPr lang="en-GB" dirty="0"/>
              <a:t>Triggers </a:t>
            </a:r>
            <a:r>
              <a:rPr lang="en-GB" dirty="0" err="1"/>
              <a:t>datix</a:t>
            </a:r>
            <a:r>
              <a:rPr lang="en-GB" dirty="0"/>
              <a:t>, safeguarding alert, MHRA report &amp; more</a:t>
            </a:r>
          </a:p>
          <a:p>
            <a:r>
              <a:rPr lang="en-GB" dirty="0"/>
              <a:t>Usually requires hospital intervention to excise bumper and insert new feeding tube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94038-9DA6-ADC1-9D8D-5358A8C3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Buried Bumper</a:t>
            </a:r>
          </a:p>
        </p:txBody>
      </p:sp>
      <p:pic>
        <p:nvPicPr>
          <p:cNvPr id="45059" name="Picture 4" descr="buried bum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060576"/>
            <a:ext cx="3743325" cy="2938463"/>
          </a:xfrm>
        </p:spPr>
      </p:pic>
      <p:pic>
        <p:nvPicPr>
          <p:cNvPr id="45061" name="Picture 5" descr="buried bump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52" y="1916114"/>
            <a:ext cx="37449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buried bum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36" y="1916114"/>
            <a:ext cx="412756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78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AD76C-CDB5-4712-9D56-BBE35382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a Buried Bumper?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38FC-8FD2-2234-A0C8-D1302BBB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022436"/>
          </a:xfrm>
        </p:spPr>
        <p:txBody>
          <a:bodyPr/>
          <a:lstStyle/>
          <a:p>
            <a:r>
              <a:rPr lang="en-GB" dirty="0"/>
              <a:t>Inability to advance or rotate the Peg tube</a:t>
            </a:r>
          </a:p>
          <a:p>
            <a:r>
              <a:rPr lang="en-GB" dirty="0"/>
              <a:t>Stiffness or difficulty in performing the task</a:t>
            </a:r>
          </a:p>
          <a:p>
            <a:r>
              <a:rPr lang="en-GB" dirty="0"/>
              <a:t>‘Corkscrewing’ of the tube when trying to rotate</a:t>
            </a:r>
          </a:p>
          <a:p>
            <a:r>
              <a:rPr lang="en-GB" dirty="0"/>
              <a:t>Unexplained difficulty flushing the tube/pump occlusion alarm</a:t>
            </a:r>
          </a:p>
          <a:p>
            <a:r>
              <a:rPr lang="en-GB" dirty="0"/>
              <a:t>Discharge/inflammation at the site</a:t>
            </a:r>
          </a:p>
          <a:p>
            <a:r>
              <a:rPr lang="en-GB" dirty="0"/>
              <a:t>Call Nutrition Nurses if concerned if any of the above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2000" b="1" dirty="0"/>
              <a:t>If you note any of the above, contact nutrition nurses immediately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4A08A-9B57-033A-735A-E85BD92E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F038-95FD-448E-90EE-151DB2EF13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4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24C27-998B-01D2-5E25-6EA2FA54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A8B07-61E2-F9F4-7973-71A053E907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Bumper eroding through skin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A2C016-1667-F24E-9B16-68660F93E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Extension tube into stomach via the PEG tube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33EEB-4858-99D4-5DEC-DD255568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1ADE3-0137-49AC-A10C-9D059A04A27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7537B-AAB4-DD6B-ADB0-E182EAA0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79" y="2863626"/>
            <a:ext cx="2673350" cy="297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elaine.trautner\AppData\Local\Microsoft\Windows\Temporary Internet Files\Content.Outlook\AUR33S5P\IMG_1419.JPG">
            <a:extLst>
              <a:ext uri="{FF2B5EF4-FFF2-40B4-BE49-F238E27FC236}">
                <a16:creationId xmlns:a16="http://schemas.microsoft.com/office/drawing/2014/main" id="{5B6FAB32-A018-CD43-25D5-ACB83695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0000" t="24000" r="16000" b="12000"/>
          <a:stretch>
            <a:fillRect/>
          </a:stretch>
        </p:blipFill>
        <p:spPr>
          <a:xfrm>
            <a:off x="6328228" y="2863625"/>
            <a:ext cx="2842207" cy="2971118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5877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Routine Daily </a:t>
            </a:r>
            <a:r>
              <a:rPr lang="en-GB" altLang="en-US" dirty="0"/>
              <a:t>PEG care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24873" y="1628800"/>
                <a:ext cx="11563927" cy="4467200"/>
              </a:xfrm>
            </p:spPr>
            <p:txBody>
              <a:bodyPr/>
              <a:lstStyle/>
              <a:p>
                <a:endParaRPr lang="en-GB" dirty="0"/>
              </a:p>
              <a:p>
                <a:r>
                  <a:rPr lang="en-GB" dirty="0"/>
                  <a:t>Clean site with mild soap and water, rinse, dry</a:t>
                </a:r>
              </a:p>
              <a:p>
                <a:r>
                  <a:rPr lang="en-GB" dirty="0"/>
                  <a:t>Open fixator, advance PEG tube ‘a thumbs length’ (5-6cm) and rotate </a:t>
                </a:r>
                <a:r>
                  <a:rPr lang="en-GB" sz="3200" dirty="0"/>
                  <a:t>360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/>
              </a:p>
              <a:p>
                <a:r>
                  <a:rPr lang="en-GB" dirty="0"/>
                  <a:t>Pull back PEG tube until resistance is felt at stomach wall and close the fixator</a:t>
                </a:r>
              </a:p>
              <a:p>
                <a:r>
                  <a:rPr lang="en-GB" dirty="0"/>
                  <a:t>Document procedure in notes using a template or in EPR</a:t>
                </a:r>
              </a:p>
              <a:p>
                <a:pPr marL="0" indent="0">
                  <a:buNone/>
                </a:pPr>
                <a:r>
                  <a:rPr lang="en-GB" dirty="0"/>
                  <a:t>  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873" y="1628800"/>
                <a:ext cx="11563927" cy="4467200"/>
              </a:xfrm>
              <a:blipFill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73" y="1844412"/>
            <a:ext cx="1146645" cy="8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59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1581</Words>
  <Application>Microsoft Office PowerPoint</Application>
  <PresentationFormat>Widescreen</PresentationFormat>
  <Paragraphs>266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Cambria Math</vt:lpstr>
      <vt:lpstr>Wingdings 2</vt:lpstr>
      <vt:lpstr>Office Theme</vt:lpstr>
      <vt:lpstr>Blank Presentation</vt:lpstr>
      <vt:lpstr>Acrobat Document</vt:lpstr>
      <vt:lpstr>Induction training – enteral feeding tubes</vt:lpstr>
      <vt:lpstr>Objectives</vt:lpstr>
      <vt:lpstr>PEG Tube (Percutaneous Endoscopic Gastrostomy)</vt:lpstr>
      <vt:lpstr>PowerPoint Presentation</vt:lpstr>
      <vt:lpstr>Buried Bumper Syndrome</vt:lpstr>
      <vt:lpstr>Buried Bumper</vt:lpstr>
      <vt:lpstr>Is it a Buried Bumper?</vt:lpstr>
      <vt:lpstr>PowerPoint Presentation</vt:lpstr>
      <vt:lpstr>Routine Daily PEG care </vt:lpstr>
      <vt:lpstr>Balloon Gastrostomy Tube (RIG)</vt:lpstr>
      <vt:lpstr>Button – low profile device</vt:lpstr>
      <vt:lpstr>Medications</vt:lpstr>
      <vt:lpstr> Common Problems</vt:lpstr>
      <vt:lpstr>Tube blockage</vt:lpstr>
      <vt:lpstr>Tube damage</vt:lpstr>
      <vt:lpstr>INFECTION</vt:lpstr>
      <vt:lpstr>Over-granulation</vt:lpstr>
      <vt:lpstr>Overgranulation</vt:lpstr>
      <vt:lpstr>Tube falls out</vt:lpstr>
      <vt:lpstr>Enplugs (stoma preservation device)</vt:lpstr>
      <vt:lpstr>PowerPoint Presentation</vt:lpstr>
      <vt:lpstr>Why would a patient have a Naso Gastric Tube?</vt:lpstr>
      <vt:lpstr>Daily NGT Care  </vt:lpstr>
      <vt:lpstr>NEX Measurement </vt:lpstr>
      <vt:lpstr>NEX Measurement </vt:lpstr>
      <vt:lpstr>NGT pH check procedure</vt:lpstr>
      <vt:lpstr> </vt:lpstr>
      <vt:lpstr>Other Troubleshooting </vt:lpstr>
      <vt:lpstr>NGT Practice</vt:lpstr>
      <vt:lpstr>Other tube types</vt:lpstr>
      <vt:lpstr>ON LINE PUMP TRAINING: </vt:lpstr>
      <vt:lpstr>Ancillaries</vt:lpstr>
      <vt:lpstr>Prior to undertaking the care/management of any Enteral Feeding tube always check:</vt:lpstr>
      <vt:lpstr>Contacting nutrition nurses</vt:lpstr>
      <vt:lpstr>Training</vt:lpstr>
      <vt:lpstr>Community referrals</vt:lpstr>
      <vt:lpstr>Any Questions?</vt:lpstr>
    </vt:vector>
  </TitlesOfParts>
  <Company>BCHC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O'MEARA, Lesley (BIRMINGHAM COMMUNITY HEALTHCARE NHS FOUNDATION TRUST)</dc:creator>
  <cp:lastModifiedBy>Guru Bhapinder</cp:lastModifiedBy>
  <cp:revision>9</cp:revision>
  <dcterms:created xsi:type="dcterms:W3CDTF">2024-11-14T10:02:08Z</dcterms:created>
  <dcterms:modified xsi:type="dcterms:W3CDTF">2025-01-22T10:06:08Z</dcterms:modified>
</cp:coreProperties>
</file>