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7" r:id="rId1"/>
  </p:sldMasterIdLst>
  <p:notesMasterIdLst>
    <p:notesMasterId r:id="rId31"/>
  </p:notesMasterIdLst>
  <p:sldIdLst>
    <p:sldId id="256" r:id="rId2"/>
    <p:sldId id="264" r:id="rId3"/>
    <p:sldId id="257" r:id="rId4"/>
    <p:sldId id="260" r:id="rId5"/>
    <p:sldId id="262" r:id="rId6"/>
    <p:sldId id="259" r:id="rId7"/>
    <p:sldId id="258" r:id="rId8"/>
    <p:sldId id="267" r:id="rId9"/>
    <p:sldId id="270" r:id="rId10"/>
    <p:sldId id="277" r:id="rId11"/>
    <p:sldId id="265" r:id="rId12"/>
    <p:sldId id="266" r:id="rId13"/>
    <p:sldId id="269" r:id="rId14"/>
    <p:sldId id="271" r:id="rId15"/>
    <p:sldId id="286" r:id="rId16"/>
    <p:sldId id="285" r:id="rId17"/>
    <p:sldId id="272" r:id="rId18"/>
    <p:sldId id="283" r:id="rId19"/>
    <p:sldId id="274" r:id="rId20"/>
    <p:sldId id="275" r:id="rId21"/>
    <p:sldId id="278" r:id="rId22"/>
    <p:sldId id="263" r:id="rId23"/>
    <p:sldId id="281" r:id="rId24"/>
    <p:sldId id="282" r:id="rId25"/>
    <p:sldId id="268" r:id="rId26"/>
    <p:sldId id="276" r:id="rId27"/>
    <p:sldId id="284" r:id="rId28"/>
    <p:sldId id="261" r:id="rId29"/>
    <p:sldId id="279"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0" d="100"/>
          <a:sy n="70" d="100"/>
        </p:scale>
        <p:origin x="5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0-08T09:59:31.03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79,'12'-1,"0"0,0-1,22-6,20-4,213 8,-148 6,465-2,-555-2,0-1,-1-1,45-13,-43 9,1 1,56-4,238 10,-144 3,-104-3,49 0,-103 2,0 1,-1 1,30 8,-17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15:48:16.31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 0,'3989'179'0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3T13:17:30.462"/>
    </inkml:context>
    <inkml:brush xml:id="br0">
      <inkml:brushProperty name="width" value="0.035" units="cm"/>
      <inkml:brushProperty name="height" value="0.035" units="cm"/>
      <inkml:brushProperty name="color" value="#E71224"/>
    </inkml:brush>
  </inkml:definitions>
  <inkml:trace contextRef="#ctx0" brushRef="#br0">6245 1488 24546,'-3'59'0,"-4"-1"0,-5 0 0,-5 0 0,-4 0 0,-6-1 0,-4-1 0,-4 0 0,-5-1 0,-5 0 0,-4-2 0,-5 0 0,-3-2 0,-5 0 0,-4-2 0,-5-1 0,-3-2 0,-3-1 0,-5-1 0,-3-2 0,-3-1 0,-4-2 0,-3-2 0,-2-2 0,-4-2 0,-2-1 0,-3-3 0,-2-1 0,-2-3 0,-3-1 0,-1-3 0,-2-2 0,-1-2 0,-2-2 0,0-3 0,-2-1 0,0-3 0,-1-3 0,-1-1 0,1-3 0,-1-2 0,1-3 0,0-1 0,0-3 0,2-3 0,0-1 0,1-3 0,2-2 0,1-2 0,2-2 0,2-3 0,1-1 0,3-3 0,2-1 0,3-3 0,3-1 0,2-2 0,3-2 0,3-2 0,4-2 0,3-1 0,4-2 0,3-1 0,4-1 0,4-2 0,4-1 0,4-2 0,4 0 0,4-2 0,5 0 0,5-2 0,3 0 0,6-1 0,4 0 0,5-1 0,4-1 0,5 0 0,5 0 0,5 0 0,5-1 0,4 1 0,5 0 0,5-1 0,5 2 0,5-1 0,4 1 0,5 1 0,4 0 0,6 0 0,3 2 0,5 1 0,5 0 0,4 1 0,4 2 0,4 1 0,4 1 0,4 1 0,4 2 0,3 2 0,4 0 0,3 3 0,4 1 0,3 2 0,3 2 0,2 1 0,3 3 0,3 1 0,2 3 0,3 1 0,1 3 0,2 2 0,2 1 0,1 4 0,2 1 0,1 2 0,0 3 0,2 2 0,0 2 0,0 3 0,1 2 0,-1 2 0,1 2 0,-1 3 0,-1 2 0,0 2 0,-2 3 0,0 2 0,-2 1 0,-1 4 0,-2 1 0,-1 2 0,-3 3 0,-2 1 0,-2 3 0,-3 1 0,-2 3 0,-4 1 0,-2 2 0,-3 2 0,-4 1 0,-3 3 0,-3 0 0,-5 2 0,-3 2 0,-3 1 0,-5 1 0,-4 1 0,-5 2 0,-3 1 0,-5 0 0,-4 1 0,-5 2 0,-5 0 0,-4 0 0,-4 1 0,-6 1 0,-4-1 0,-5 2 0,-5-1 0,-4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3T13:17:39.598"/>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3T13:17:51.600"/>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15:49:16.61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42 0,'1777'0'0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3T13:30:02.922"/>
    </inkml:context>
    <inkml:brush xml:id="br0">
      <inkml:brushProperty name="width" value="0.035" units="cm"/>
      <inkml:brushProperty name="height" value="0.035" units="cm"/>
      <inkml:brushProperty name="color" value="#E71224"/>
    </inkml:brush>
  </inkml:definitions>
  <inkml:trace contextRef="#ctx0" brushRef="#br0">0 0 24575,'1329'0'0,"-1301"2"0,0 1 0,-1 1 0,47 13 0,1 0 0,233 44 0,-242-50 0,123 5 0,68-17 0,-109-2 0,2517 2 0,-1369 2 0,-1134 12 0,-3 1 0,-141-13 0,1 0 0,-1 1 0,1 1 0,-1 1 0,0 0 0,-1 2 0,1 0 0,-1 1 0,0 0 0,30 19 0,-38-20 0,0 0 0,-1 0 0,0 1 0,0-1 0,0 2 0,-1-1 0,0 1 0,-1 0 0,1 1 0,5 10 0,-10-14 0,1 0 0,-1 0 0,0 0 0,-1 0 0,1 1 0,-1-1 0,0 0 0,0 1 0,-1-1 0,1 1 0,-1-1 0,-1 1 0,1-1 0,-1 1 0,0-1 0,0 1 0,0-1 0,-1 0 0,0 1 0,0-1 0,-3 5 0,-3 4 0,-1 0 0,0-1 0,-1 0 0,-1 0 0,-16 14 0,-68 53 0,56-49 0,32-26 0,0 1 0,0-2 0,0 1 0,-1-1 0,1 0 0,-1-1 0,0 0 0,-9 3 0,-4-2 0,1 0 0,-25 0 0,9 0 0,-56 16 0,62-13 0,0 0 0,-62 4 0,71-10 0,1 0 0,-1 2 0,1 1 0,0 0 0,0 1 0,-35 15 0,8-4 0,-95 19 0,78-21 0,-235 34 0,268-42 0,0 1 0,-50 17 0,56-14 0,-1-2 0,0-1 0,-1-2 0,-39 5 0,-246-10 0,141-2 0,-4019 2 0,4163-1 0,0-1 0,1-1 0,-1-2 0,-45-13 0,33 5 0,0-2 0,-51-28 0,75 34 0,0 0 0,1-1 0,0-1 0,1 0 0,0-1 0,1 0 0,0-1 0,1-1 0,0 0 0,1 0 0,-15-29 0,-28-41 0,34 56 0,-21-38 0,25 35 0,-36-80 0,45 96 0,2 0 0,0-1 0,0 1 0,2-1 0,-2-29 0,3 23-104,0 3 152,1-1-1,1 1 0,1-1 1,4-19-1,-5 34-112,0 0 0,0 1 0,1 0 0,0-1-1,-1 1 1,2 0 0,-1 0 0,0 0 0,1 0 0,0 0 0,0 0 0,0 1-1,0 0 1,1-1 0,-1 1 0,1 0 0,0 1 0,-1-1 0,2 1-1,-1 0 1,0 0 0,5-2 0,12-2-6761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09:59:34.50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21 0,'2769'0'0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0-08T09:59:39.22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1,'2186'0,"-2173"0,0 1,0 1,-1 0,1 0,13 5,7 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0-08T09:59:42.04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25,'0'2,"1"0,-1 0,0 0,1 0,-1 0,1 0,0 0,-1 0,1 0,0 0,0 0,0 0,1 0,-1-1,0 1,1-1,-1 1,1-1,-1 1,1-1,0 0,0 0,-1 0,1 0,0 0,0 0,0 0,0-1,0 1,0-1,2 1,9 1,0 0,0-1,25 0,-23-2,1623 1,-641-2,-615 2,-358-1,-1-2,42-9,-25 4,-34 8,1-1,-1 0,0-1,0 0,0 0,0 0,0 0,0-1,0 0,-1 0,1-1,8-8,-3-2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15:24:41.86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 0,'2997'51'0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15:24:45.48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 0,'2364'0'0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15:24:52.05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 0,'3074'101'0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15:24:55.59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0 127 0,'2641'-127'0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6T07:45:13.961"/>
    </inkml:context>
    <inkml:brush xml:id="br0">
      <inkml:brushProperty name="width" value="0.035" units="cm"/>
      <inkml:brushProperty name="height" value="0.035" units="cm"/>
      <inkml:brushProperty name="color" value="#E71224"/>
    </inkml:brush>
  </inkml:definitions>
  <inkml:trace contextRef="#ctx0" brushRef="#br0">1613 399 24506,'0'15'0,"-2"1"0,-1 0 0,-2-1 0,0 0 0,-2 1 0,-1-1 0,-1 0 0,-2 0 0,0-1 0,-2 1 0,-1-1 0,0-1 0,-2 1 0,-2-1 0,0 0 0,-1-1 0,-1 1 0,-1-2 0,-1 1 0,-1-2 0,0 1 0,-2-1 0,0-1 0,-1 0 0,-1 0 0,0-1 0,-1-1 0,0 0 0,-1-1 0,-1 0 0,0-1 0,0-1 0,-1 0 0,0 0 0,0-2 0,0 1 0,-1-2 0,1 0 0,-1-1 0,0 0 0,1-1 0,-1 0 0,1-2 0,0 1 0,0-2 0,0 0 0,1 0 0,0-1 0,0-1 0,1 0 0,1-1 0,0 0 0,1-1 0,0-1 0,1 0 0,1 0 0,0-1 0,2-1 0,0 1 0,1-2 0,1 1 0,1-2 0,1 1 0,1-1 0,0 0 0,2-1 0,2 1 0,0-1 0,1-1 0,2 1 0,0-1 0,2 0 0,1 0 0,1-1 0,2 1 0,0 0 0,2-1 0,1 0 0,2 1 0,0-1 0,2 0 0,1 1 0,2-1 0,0 1 0,2 0 0,1-1 0,1 1 0,2 1 0,0-1 0,2 1 0,1 0 0,0 0 0,2 0 0,2 1 0,0 0 0,1 1 0,1 0 0,1 0 0,1 1 0,1 0 0,0 1 0,2 0 0,0 0 0,1 1 0,1 1 0,0 0 0,1 0 0,0 2 0,1-1 0,1 2 0,0 0 0,0 0 0,1 1 0,0 1 0,0 0 0,0 1 0,1 0 0,-1 1 0,1 1 0,0 0 0,-1 1 0,1 1 0,-1 0 0,0 1 0,0 0 0,0 1 0,-1 1 0,0 0 0,0 0 0,-1 2 0,-1-1 0,0 2 0,-1 0 0,0 0 0,-1 1 0,-1 1 0,0 0 0,-2 0 0,0 1 0,-1 0 0,-1 1 0,-1 0 0,-1 0 0,-1 1 0,0 0 0,-2 1 0,-2 0 0,0 0 0,-1 0 0,-2 1 0,0-1 0,-2 1 0,-1 1 0,-1-1 0,-2 0 0,0 1 0,-2-1 0,-1 1 0,-2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D34C9E-0311-468A-9456-3E71178A00F3}" type="datetimeFigureOut">
              <a:rPr lang="en-GB" smtClean="0"/>
              <a:t>17/11/2025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0D9C4A-70C5-499B-AC1E-EDBDF08310CA}" type="slidenum">
              <a:rPr lang="en-GB" smtClean="0"/>
              <a:t>‹#›</a:t>
            </a:fld>
            <a:endParaRPr lang="en-GB"/>
          </a:p>
        </p:txBody>
      </p:sp>
    </p:spTree>
    <p:extLst>
      <p:ext uri="{BB962C8B-B14F-4D97-AF65-F5344CB8AC3E}">
        <p14:creationId xmlns:p14="http://schemas.microsoft.com/office/powerpoint/2010/main" val="1204131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0D9C4A-70C5-499B-AC1E-EDBDF08310CA}" type="slidenum">
              <a:rPr lang="en-GB" smtClean="0"/>
              <a:t>1</a:t>
            </a:fld>
            <a:endParaRPr lang="en-GB"/>
          </a:p>
        </p:txBody>
      </p:sp>
    </p:spTree>
    <p:extLst>
      <p:ext uri="{BB962C8B-B14F-4D97-AF65-F5344CB8AC3E}">
        <p14:creationId xmlns:p14="http://schemas.microsoft.com/office/powerpoint/2010/main" val="4146948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F0BCE0-945C-4FDF-95A1-2149B1FF5B83}"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064793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a:fld id="{7CF0BCE0-945C-4FDF-95A1-2149B1FF5B83}" type="datetimeFigureOut">
              <a:rPr lang="en-US" smtClean="0"/>
              <a:pPr algn="r"/>
              <a:t>11/17/2025</a:t>
            </a:fld>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6" name="Slide Number Placeholder 5"/>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1372424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a:fld id="{7CF0BCE0-945C-4FDF-95A1-2149B1FF5B83}" type="datetimeFigureOut">
              <a:rPr lang="en-US" smtClean="0"/>
              <a:pPr algn="r"/>
              <a:t>11/17/2025</a:t>
            </a:fld>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6" name="Slide Number Placeholder 5"/>
          <p:cNvSpPr>
            <a:spLocks noGrp="1"/>
          </p:cNvSpPr>
          <p:nvPr>
            <p:ph type="sldNum" sz="quarter" idx="12"/>
          </p:nvPr>
        </p:nvSpPr>
        <p:spPr/>
        <p:txBody>
          <a:bodyPr/>
          <a:lstStyle/>
          <a:p>
            <a:fld id="{4CD77608-3819-479B-BB98-C216BA724EFE}" type="slidenum">
              <a:rPr lang="en-US" smtClean="0"/>
              <a:pPr/>
              <a:t>‹#›</a:t>
            </a:fld>
            <a:endParaRPr lang="en-US" sz="1000"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89630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a:fld id="{7CF0BCE0-945C-4FDF-95A1-2149B1FF5B83}" type="datetimeFigureOut">
              <a:rPr lang="en-US" smtClean="0"/>
              <a:pPr algn="r"/>
              <a:t>11/17/2025</a:t>
            </a:fld>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6" name="Slide Number Placeholder 5"/>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1474211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a:fld id="{7CF0BCE0-945C-4FDF-95A1-2149B1FF5B83}" type="datetimeFigureOut">
              <a:rPr lang="en-US" smtClean="0"/>
              <a:pPr algn="r"/>
              <a:t>11/17/2025</a:t>
            </a:fld>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6" name="Slide Number Placeholder 5"/>
          <p:cNvSpPr>
            <a:spLocks noGrp="1"/>
          </p:cNvSpPr>
          <p:nvPr>
            <p:ph type="sldNum" sz="quarter" idx="12"/>
          </p:nvPr>
        </p:nvSpPr>
        <p:spPr/>
        <p:txBody>
          <a:bodyPr/>
          <a:lstStyle/>
          <a:p>
            <a:fld id="{4CD77608-3819-479B-BB98-C216BA724EFE}" type="slidenum">
              <a:rPr lang="en-US" smtClean="0"/>
              <a:pPr/>
              <a:t>‹#›</a:t>
            </a:fld>
            <a:endParaRPr lang="en-US" sz="1000"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85478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a:fld id="{7CF0BCE0-945C-4FDF-95A1-2149B1FF5B83}" type="datetimeFigureOut">
              <a:rPr lang="en-US" smtClean="0"/>
              <a:pPr algn="r"/>
              <a:t>11/17/2025</a:t>
            </a:fld>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6" name="Slide Number Placeholder 5"/>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950608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F0BCE0-945C-4FDF-95A1-2149B1FF5B83}"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244990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F0BCE0-945C-4FDF-95A1-2149B1FF5B83}"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084661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F0BCE0-945C-4FDF-95A1-2149B1FF5B83}"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788613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F0BCE0-945C-4FDF-95A1-2149B1FF5B83}" type="datetimeFigureOut">
              <a:rPr lang="en-US" smtClean="0"/>
              <a:t>11/17/2025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702244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F0BCE0-945C-4FDF-95A1-2149B1FF5B83}" type="datetimeFigureOut">
              <a:rPr lang="en-US" smtClean="0"/>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02092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F0BCE0-945C-4FDF-95A1-2149B1FF5B83}" type="datetimeFigureOut">
              <a:rPr lang="en-US" smtClean="0"/>
              <a:t>11/17/2025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873688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F0BCE0-945C-4FDF-95A1-2149B1FF5B83}" type="datetimeFigureOut">
              <a:rPr lang="en-US" smtClean="0"/>
              <a:t>11/17/2025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529881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F0BCE0-945C-4FDF-95A1-2149B1FF5B83}" type="datetimeFigureOut">
              <a:rPr lang="en-US" smtClean="0"/>
              <a:t>11/17/2025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459024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F0BCE0-945C-4FDF-95A1-2149B1FF5B83}" type="datetimeFigureOut">
              <a:rPr lang="en-US" smtClean="0"/>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687089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F0BCE0-945C-4FDF-95A1-2149B1FF5B83}" type="datetimeFigureOut">
              <a:rPr lang="en-US" smtClean="0"/>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568534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lgn="r"/>
            <a:fld id="{7CF0BCE0-945C-4FDF-95A1-2149B1FF5B83}" type="datetimeFigureOut">
              <a:rPr lang="en-US" smtClean="0"/>
              <a:pPr algn="r"/>
              <a:t>11/17/2025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sz="1000"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1883741881"/>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guru@nhs.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customXml" Target="../ink/ink5.xml"/><Relationship Id="rId7" Type="http://schemas.openxmlformats.org/officeDocument/2006/relationships/customXml" Target="../ink/ink7.xm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00.png"/><Relationship Id="rId5" Type="http://schemas.openxmlformats.org/officeDocument/2006/relationships/customXml" Target="../ink/ink6.xml"/><Relationship Id="rId10" Type="http://schemas.openxmlformats.org/officeDocument/2006/relationships/image" Target="../media/image121.png"/><Relationship Id="rId4" Type="http://schemas.openxmlformats.org/officeDocument/2006/relationships/image" Target="../media/image90.png"/><Relationship Id="rId9" Type="http://schemas.openxmlformats.org/officeDocument/2006/relationships/customXml" Target="../ink/ink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3390/geriatrics5010006"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customXml" Target="../ink/ink2.xml"/><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customXml" Target="../ink/ink4.xml"/></Relationships>
</file>

<file path=ppt/slides/_rels/slide20.xml.rels><?xml version="1.0" encoding="UTF-8" standalone="yes"?>
<Relationships xmlns="http://schemas.openxmlformats.org/package/2006/relationships"><Relationship Id="rId3" Type="http://schemas.openxmlformats.org/officeDocument/2006/relationships/hyperlink" Target="https://pubmed.ncbi.nlm.nih.gov/?term=Koller+K&amp;cauthor_id=23456467" TargetMode="External"/><Relationship Id="rId7" Type="http://schemas.openxmlformats.org/officeDocument/2006/relationships/image" Target="../media/image120.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customXml" Target="../ink/ink9.xml"/><Relationship Id="rId5" Type="http://schemas.openxmlformats.org/officeDocument/2006/relationships/hyperlink" Target="https://pubmed.ncbi.nlm.nih.gov/?term=Rockwood+K&amp;cauthor_id=23456467" TargetMode="External"/><Relationship Id="rId4" Type="http://schemas.openxmlformats.org/officeDocument/2006/relationships/hyperlink" Target="https://pubmed.ncbi.nlm.nih.gov/23456467/#full-view-affiliation-1"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80.png"/></Relationships>
</file>

<file path=ppt/slides/_rels/slide23.xml.rels><?xml version="1.0" encoding="UTF-8" standalone="yes"?>
<Relationships xmlns="http://schemas.openxmlformats.org/package/2006/relationships"><Relationship Id="rId8" Type="http://schemas.openxmlformats.org/officeDocument/2006/relationships/customXml" Target="../ink/ink14.xml"/><Relationship Id="rId3" Type="http://schemas.openxmlformats.org/officeDocument/2006/relationships/customXml" Target="../ink/ink11.xml"/><Relationship Id="rId7" Type="http://schemas.openxmlformats.org/officeDocument/2006/relationships/customXml" Target="../ink/ink13.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50.png"/><Relationship Id="rId5" Type="http://schemas.openxmlformats.org/officeDocument/2006/relationships/customXml" Target="../ink/ink12.xml"/><Relationship Id="rId4" Type="http://schemas.openxmlformats.org/officeDocument/2006/relationships/image" Target="../media/image140.png"/><Relationship Id="rId9"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70.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hyperlink" Target="https://pubmed.ncbi.nlm.nih.gov/23456467/#full-view-affiliation-1" TargetMode="External"/><Relationship Id="rId3" Type="http://schemas.openxmlformats.org/officeDocument/2006/relationships/hyperlink" Target="https://www.youtube.com/watch?v=Tw5U66RL31c&amp;t=49s" TargetMode="External"/><Relationship Id="rId7" Type="http://schemas.openxmlformats.org/officeDocument/2006/relationships/hyperlink" Target="https://pubmed.ncbi.nlm.nih.gov/?term=Koller+K&amp;cauthor_id=23456467" TargetMode="External"/><Relationship Id="rId12" Type="http://schemas.openxmlformats.org/officeDocument/2006/relationships/hyperlink" Target="https://www.goldstandardsframework.org.uk/" TargetMode="External"/><Relationship Id="rId2" Type="http://schemas.openxmlformats.org/officeDocument/2006/relationships/hyperlink" Target="https://www.skillsforhealth.org.uk/images/projects/frailty/Frailty%20framework.pdf?s=form" TargetMode="External"/><Relationship Id="rId1" Type="http://schemas.openxmlformats.org/officeDocument/2006/relationships/slideLayout" Target="../slideLayouts/slideLayout2.xml"/><Relationship Id="rId6" Type="http://schemas.openxmlformats.org/officeDocument/2006/relationships/hyperlink" Target="https://www.ccjm.org/content/ccjom/80/3/168.full.pdf" TargetMode="External"/><Relationship Id="rId11" Type="http://schemas.openxmlformats.org/officeDocument/2006/relationships/hyperlink" Target="https://www.bgs.org.uk/ProactiveCareEvidence" TargetMode="External"/><Relationship Id="rId5" Type="http://schemas.openxmlformats.org/officeDocument/2006/relationships/hyperlink" Target="https://www.cmaj.ca/content/173/5/489.short" TargetMode="External"/><Relationship Id="rId10" Type="http://schemas.openxmlformats.org/officeDocument/2006/relationships/hyperlink" Target="https://www.bgs.org.uk/Blueprint" TargetMode="External"/><Relationship Id="rId4" Type="http://schemas.openxmlformats.org/officeDocument/2006/relationships/hyperlink" Target="https://academic.oup.com/ageing/article/44/5/732/52250?login=false" TargetMode="External"/><Relationship Id="rId9" Type="http://schemas.openxmlformats.org/officeDocument/2006/relationships/hyperlink" Target="https://pubmed.ncbi.nlm.nih.gov/?term=Rockwood+K&amp;cauthor_id=23456467"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amazon.co.uk/K-Rockwood/e/B01I2R5PLQ/ref=dp_byline_cont_ebooks_2" TargetMode="External"/><Relationship Id="rId2" Type="http://schemas.openxmlformats.org/officeDocument/2006/relationships/hyperlink" Target="https://www.amazon.co.uk/O-Theou/e/B01I2R84W8/ref=dp_byline_cont_ebooks_1" TargetMode="External"/><Relationship Id="rId1" Type="http://schemas.openxmlformats.org/officeDocument/2006/relationships/slideLayout" Target="../slideLayouts/slideLayout2.xml"/><Relationship Id="rId6" Type="http://schemas.openxmlformats.org/officeDocument/2006/relationships/hyperlink" Target="https://www.amazon.co.uk/Frailty-Multidisciplinary-Assessment-Management-Prevention/dp/3031573609/ref=sr_1_1?crid=EP065RBMVLTH&amp;dib=eyJ2IjoiMSJ9.Z_y3gZtFosazJGEHECAOIA.ctFWk8cRI1XvYI_m-fck6sFrcb9YW0Yy6BpQeZhx25U&amp;dib_tag=se&amp;keywords=frailty+ruiz&amp;qid=1741794125&amp;s=digital-text&amp;sprefix=frailty+ruiz%2Cdigital-text%2C61&amp;sr=1-1" TargetMode="External"/><Relationship Id="rId5" Type="http://schemas.openxmlformats.org/officeDocument/2006/relationships/hyperlink" Target="https://www.amazon.co.uk/Shibley-Rahman/e/B0034PUJPO?ref=sr_ntt_srch_lnk_1&amp;qid=1741794048&amp;sr=1-1" TargetMode="External"/><Relationship Id="rId4" Type="http://schemas.openxmlformats.org/officeDocument/2006/relationships/hyperlink" Target="https://www.amazon.co.uk/Living-Frailty-Assets-Deficits-Resilience-ebook/dp/B07GHG5JJB/ref=sr_1_1?crid=31732F1OHSGEU&amp;dib=eyJ2IjoiMSJ9.liov7qxR3W7rLW9s6WxryhvPgbc_vxFYfY3n0DjshFXGjHj071QN20LucGBJIEps.y6k_2rimdgI7aYiJSgSFXJIdAVFj5GV1rP9eTG3ZvcM&amp;dib_tag=se&amp;keywords=living+with+frailty+shibley&amp;qid=1741794048&amp;s=digital-text&amp;sprefix=living+with+frailty+shibley%2Cdigital-text%2C69&amp;sr=1-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Tw5U66RL31c&amp;t=49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nice.org.uk/guidance/ng22/chapter/Recommendations#care-planning" TargetMode="External"/><Relationship Id="rId7" Type="http://schemas.openxmlformats.org/officeDocument/2006/relationships/hyperlink" Target="https://www.nice.org.uk/guidance/ng22/chapter/Recommendations#preventing-social-isolation" TargetMode="External"/><Relationship Id="rId2" Type="http://schemas.openxmlformats.org/officeDocument/2006/relationships/hyperlink" Target="https://www.nice.org.uk/guidance/ng22/chapter/Recommendations#identifying-and-assessing-social-care-needs" TargetMode="External"/><Relationship Id="rId1" Type="http://schemas.openxmlformats.org/officeDocument/2006/relationships/slideLayout" Target="../slideLayouts/slideLayout2.xml"/><Relationship Id="rId6" Type="http://schemas.openxmlformats.org/officeDocument/2006/relationships/hyperlink" Target="https://www.nice.org.uk/guidance/ng22/chapter/Recommendations#delivering-care" TargetMode="External"/><Relationship Id="rId5" Type="http://schemas.openxmlformats.org/officeDocument/2006/relationships/hyperlink" Target="https://www.nice.org.uk/guidance/ng22/chapter/Recommendations#integrating-health-and-social-care-planning" TargetMode="External"/><Relationship Id="rId4" Type="http://schemas.openxmlformats.org/officeDocument/2006/relationships/hyperlink" Target="https://www.nice.org.uk/guidance/ng22/chapter/Recommendations#supporting-carers"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F174B-3E0B-5B9D-5804-D03C1FD08DDB}"/>
              </a:ext>
            </a:extLst>
          </p:cNvPr>
          <p:cNvSpPr>
            <a:spLocks noGrp="1"/>
          </p:cNvSpPr>
          <p:nvPr>
            <p:ph type="ctrTitle"/>
          </p:nvPr>
        </p:nvSpPr>
        <p:spPr>
          <a:xfrm>
            <a:off x="5973624" y="-1389384"/>
            <a:ext cx="4500561" cy="4259814"/>
          </a:xfrm>
        </p:spPr>
        <p:txBody>
          <a:bodyPr>
            <a:normAutofit/>
          </a:bodyPr>
          <a:lstStyle/>
          <a:p>
            <a:pPr algn="l"/>
            <a:r>
              <a:rPr lang="en-GB" sz="8000" b="1" dirty="0"/>
              <a:t>Frailty</a:t>
            </a:r>
          </a:p>
        </p:txBody>
      </p:sp>
      <p:sp>
        <p:nvSpPr>
          <p:cNvPr id="3" name="Subtitle 2">
            <a:extLst>
              <a:ext uri="{FF2B5EF4-FFF2-40B4-BE49-F238E27FC236}">
                <a16:creationId xmlns:a16="http://schemas.microsoft.com/office/drawing/2014/main" id="{D48938FE-C355-2D3C-4A1D-AA174C172F8C}"/>
              </a:ext>
            </a:extLst>
          </p:cNvPr>
          <p:cNvSpPr>
            <a:spLocks noGrp="1"/>
          </p:cNvSpPr>
          <p:nvPr>
            <p:ph type="subTitle" idx="1"/>
          </p:nvPr>
        </p:nvSpPr>
        <p:spPr>
          <a:xfrm>
            <a:off x="5123232" y="4631860"/>
            <a:ext cx="4500561" cy="1320249"/>
          </a:xfrm>
        </p:spPr>
        <p:txBody>
          <a:bodyPr>
            <a:noAutofit/>
          </a:bodyPr>
          <a:lstStyle/>
          <a:p>
            <a:pPr algn="ctr"/>
            <a:r>
              <a:rPr lang="en-GB" sz="2000" b="1" dirty="0" err="1">
                <a:solidFill>
                  <a:schemeClr val="tx1"/>
                </a:solidFill>
              </a:rPr>
              <a:t>Bhap</a:t>
            </a:r>
            <a:r>
              <a:rPr lang="en-GB" sz="2000" b="1" dirty="0">
                <a:solidFill>
                  <a:schemeClr val="tx1"/>
                </a:solidFill>
              </a:rPr>
              <a:t> Guru </a:t>
            </a:r>
            <a:r>
              <a:rPr lang="en-GB" sz="2000" dirty="0">
                <a:solidFill>
                  <a:schemeClr val="tx1"/>
                </a:solidFill>
              </a:rPr>
              <a:t>– Practice Teacher, D/Nursing</a:t>
            </a:r>
          </a:p>
          <a:p>
            <a:pPr algn="ctr"/>
            <a:r>
              <a:rPr lang="en-GB" sz="2000" dirty="0">
                <a:solidFill>
                  <a:schemeClr val="tx1"/>
                </a:solidFill>
                <a:hlinkClick r:id="rId3">
                  <a:extLst>
                    <a:ext uri="{A12FA001-AC4F-418D-AE19-62706E023703}">
                      <ahyp:hlinkClr xmlns:ahyp="http://schemas.microsoft.com/office/drawing/2018/hyperlinkcolor" val="tx"/>
                    </a:ext>
                  </a:extLst>
                </a:hlinkClick>
              </a:rPr>
              <a:t>bguru@nhs.net</a:t>
            </a:r>
            <a:r>
              <a:rPr lang="en-GB" sz="2000" dirty="0">
                <a:solidFill>
                  <a:schemeClr val="tx1"/>
                </a:solidFill>
              </a:rPr>
              <a:t> </a:t>
            </a:r>
          </a:p>
          <a:p>
            <a:pPr algn="ctr"/>
            <a:r>
              <a:rPr lang="en-GB" sz="2000" dirty="0">
                <a:solidFill>
                  <a:schemeClr val="tx1"/>
                </a:solidFill>
              </a:rPr>
              <a:t>07515 070 201</a:t>
            </a:r>
          </a:p>
        </p:txBody>
      </p:sp>
      <p:pic>
        <p:nvPicPr>
          <p:cNvPr id="4" name="Picture 3" descr="Blue and pink paint mixture">
            <a:extLst>
              <a:ext uri="{FF2B5EF4-FFF2-40B4-BE49-F238E27FC236}">
                <a16:creationId xmlns:a16="http://schemas.microsoft.com/office/drawing/2014/main" id="{57F535AD-0CE7-CE58-2C57-DB03AA721AE1}"/>
              </a:ext>
            </a:extLst>
          </p:cNvPr>
          <p:cNvPicPr>
            <a:picLocks noChangeAspect="1"/>
          </p:cNvPicPr>
          <p:nvPr/>
        </p:nvPicPr>
        <p:blipFill>
          <a:blip r:embed="rId4"/>
          <a:srcRect l="11093" r="22156" b="-2"/>
          <a:stretch/>
        </p:blipFill>
        <p:spPr>
          <a:xfrm>
            <a:off x="20" y="-1"/>
            <a:ext cx="685798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81797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73A35-824A-4A81-14E0-AC5F3A5D397C}"/>
              </a:ext>
            </a:extLst>
          </p:cNvPr>
          <p:cNvSpPr>
            <a:spLocks noGrp="1"/>
          </p:cNvSpPr>
          <p:nvPr>
            <p:ph type="title"/>
          </p:nvPr>
        </p:nvSpPr>
        <p:spPr>
          <a:xfrm>
            <a:off x="545432" y="208306"/>
            <a:ext cx="11101135" cy="1369482"/>
          </a:xfrm>
        </p:spPr>
        <p:txBody>
          <a:bodyPr>
            <a:normAutofit/>
          </a:bodyPr>
          <a:lstStyle/>
          <a:p>
            <a:pPr algn="ctr"/>
            <a:r>
              <a:rPr lang="en-US" sz="3600" dirty="0"/>
              <a:t>Realistic goals of care and Ceiling of care</a:t>
            </a:r>
            <a:br>
              <a:rPr lang="en-US" sz="3600" dirty="0"/>
            </a:br>
            <a:endParaRPr lang="en-GB" sz="3600" dirty="0"/>
          </a:p>
        </p:txBody>
      </p:sp>
      <p:sp>
        <p:nvSpPr>
          <p:cNvPr id="3" name="Content Placeholder 2">
            <a:extLst>
              <a:ext uri="{FF2B5EF4-FFF2-40B4-BE49-F238E27FC236}">
                <a16:creationId xmlns:a16="http://schemas.microsoft.com/office/drawing/2014/main" id="{C5FB357C-7D97-FD5C-04C7-228714BB8401}"/>
              </a:ext>
            </a:extLst>
          </p:cNvPr>
          <p:cNvSpPr>
            <a:spLocks noGrp="1"/>
          </p:cNvSpPr>
          <p:nvPr>
            <p:ph idx="1"/>
          </p:nvPr>
        </p:nvSpPr>
        <p:spPr>
          <a:xfrm>
            <a:off x="98612" y="824753"/>
            <a:ext cx="11815482" cy="5824941"/>
          </a:xfrm>
        </p:spPr>
        <p:txBody>
          <a:bodyPr/>
          <a:lstStyle/>
          <a:p>
            <a:r>
              <a:rPr lang="en-GB" dirty="0"/>
              <a:t>What is the intervention/support plan/prevention  = what are you expecting ?</a:t>
            </a:r>
          </a:p>
          <a:p>
            <a:r>
              <a:rPr lang="en-GB" dirty="0"/>
              <a:t>Looked at reversable causes ? </a:t>
            </a:r>
            <a:r>
              <a:rPr lang="en-GB" b="1" dirty="0"/>
              <a:t>Eg</a:t>
            </a:r>
            <a:r>
              <a:rPr lang="en-GB" dirty="0"/>
              <a:t>: high frailty score = high falls risk</a:t>
            </a:r>
          </a:p>
          <a:p>
            <a:r>
              <a:rPr lang="en-GB" dirty="0"/>
              <a:t>Have you had a realistic and honest discussion with the patient/carer to the outcome of your intervention ?</a:t>
            </a:r>
          </a:p>
          <a:p>
            <a:r>
              <a:rPr lang="en-GB" dirty="0"/>
              <a:t>Have you agreed a time frame and review date ?</a:t>
            </a:r>
          </a:p>
          <a:p>
            <a:r>
              <a:rPr lang="en-GB" dirty="0"/>
              <a:t>Do you need to discuss your idea (plan) with a disease specific specialist first (Heart failure team, respiratory, medic) </a:t>
            </a:r>
          </a:p>
          <a:p>
            <a:r>
              <a:rPr lang="en-GB" dirty="0"/>
              <a:t>Is a palliative team already involved</a:t>
            </a:r>
          </a:p>
          <a:p>
            <a:r>
              <a:rPr lang="en-GB" dirty="0"/>
              <a:t>Who else is involved (carer, S/Worker, GP, pharmacist, D/nurses, specialist nurse)</a:t>
            </a:r>
          </a:p>
          <a:p>
            <a:r>
              <a:rPr lang="en-GB" dirty="0"/>
              <a:t>Consider an MDT if different teams are involved to establish </a:t>
            </a:r>
            <a:r>
              <a:rPr lang="en-GB" b="1" dirty="0"/>
              <a:t>1</a:t>
            </a:r>
            <a:r>
              <a:rPr lang="en-GB" dirty="0"/>
              <a:t>:Who else needs to be involved (carer/family ?)   </a:t>
            </a:r>
            <a:r>
              <a:rPr lang="en-GB" b="1" dirty="0"/>
              <a:t>2</a:t>
            </a:r>
            <a:r>
              <a:rPr lang="en-GB" dirty="0"/>
              <a:t>: agree a plan as a team </a:t>
            </a:r>
            <a:r>
              <a:rPr lang="en-GB" b="1" dirty="0"/>
              <a:t>3</a:t>
            </a:r>
            <a:r>
              <a:rPr lang="en-GB" dirty="0"/>
              <a:t>: a review date    </a:t>
            </a:r>
          </a:p>
          <a:p>
            <a:r>
              <a:rPr lang="en-GB" dirty="0"/>
              <a:t>Avoid repetition…be realistic….empower Pt and carers (resources/signposting) </a:t>
            </a:r>
          </a:p>
          <a:p>
            <a:endParaRPr lang="en-GB" dirty="0"/>
          </a:p>
          <a:p>
            <a:r>
              <a:rPr lang="en-GB" b="1" dirty="0"/>
              <a:t>Unsure ?? Bring back to the wider team for discussion</a:t>
            </a:r>
          </a:p>
          <a:p>
            <a:endParaRPr lang="en-GB" dirty="0"/>
          </a:p>
        </p:txBody>
      </p:sp>
    </p:spTree>
    <p:extLst>
      <p:ext uri="{BB962C8B-B14F-4D97-AF65-F5344CB8AC3E}">
        <p14:creationId xmlns:p14="http://schemas.microsoft.com/office/powerpoint/2010/main" val="804308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466D3-D00D-42DC-833B-98B2A8C83F8F}"/>
              </a:ext>
            </a:extLst>
          </p:cNvPr>
          <p:cNvSpPr>
            <a:spLocks noGrp="1"/>
          </p:cNvSpPr>
          <p:nvPr>
            <p:ph type="title"/>
          </p:nvPr>
        </p:nvSpPr>
        <p:spPr>
          <a:xfrm>
            <a:off x="1487487" y="3768810"/>
            <a:ext cx="9217026" cy="1769459"/>
          </a:xfrm>
        </p:spPr>
        <p:txBody>
          <a:bodyPr vert="horz" lIns="91440" tIns="45720" rIns="91440" bIns="45720" rtlCol="0" anchor="b">
            <a:normAutofit/>
          </a:bodyPr>
          <a:lstStyle/>
          <a:p>
            <a:pPr algn="ctr"/>
            <a:r>
              <a:rPr lang="en-US" b="0" i="0">
                <a:effectLst/>
              </a:rPr>
              <a:t>The categories of frailty are (Rockwood </a:t>
            </a:r>
            <a:r>
              <a:rPr lang="en-US" b="0" i="1">
                <a:effectLst/>
              </a:rPr>
              <a:t>et al</a:t>
            </a:r>
            <a:r>
              <a:rPr lang="en-US" b="0" i="0">
                <a:effectLst/>
              </a:rPr>
              <a:t> 2005):</a:t>
            </a:r>
            <a:endParaRPr lang="en-US"/>
          </a:p>
        </p:txBody>
      </p:sp>
      <p:pic>
        <p:nvPicPr>
          <p:cNvPr id="5" name="Content Placeholder 4">
            <a:extLst>
              <a:ext uri="{FF2B5EF4-FFF2-40B4-BE49-F238E27FC236}">
                <a16:creationId xmlns:a16="http://schemas.microsoft.com/office/drawing/2014/main" id="{C020EC4E-341D-0BFC-35C7-1B93EF7B87A9}"/>
              </a:ext>
            </a:extLst>
          </p:cNvPr>
          <p:cNvPicPr>
            <a:picLocks noGrp="1" noChangeAspect="1"/>
          </p:cNvPicPr>
          <p:nvPr>
            <p:ph idx="1"/>
          </p:nvPr>
        </p:nvPicPr>
        <p:blipFill>
          <a:blip r:embed="rId2">
            <a:alphaModFix/>
          </a:blip>
          <a:stretch>
            <a:fillRect/>
          </a:stretch>
        </p:blipFill>
        <p:spPr>
          <a:xfrm>
            <a:off x="3602736" y="611475"/>
            <a:ext cx="6043720" cy="3762216"/>
          </a:xfrm>
          <a:prstGeom prst="rect">
            <a:avLst/>
          </a:prstGeom>
        </p:spPr>
      </p:pic>
    </p:spTree>
    <p:extLst>
      <p:ext uri="{BB962C8B-B14F-4D97-AF65-F5344CB8AC3E}">
        <p14:creationId xmlns:p14="http://schemas.microsoft.com/office/powerpoint/2010/main" val="4162711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oster of a medical scale&#10;&#10;Description automatically generated with medium confidence">
            <a:extLst>
              <a:ext uri="{FF2B5EF4-FFF2-40B4-BE49-F238E27FC236}">
                <a16:creationId xmlns:a16="http://schemas.microsoft.com/office/drawing/2014/main" id="{A2D1FAB5-10F2-D665-8C29-71AAD2CF5056}"/>
              </a:ext>
            </a:extLst>
          </p:cNvPr>
          <p:cNvPicPr>
            <a:picLocks noChangeAspect="1"/>
          </p:cNvPicPr>
          <p:nvPr/>
        </p:nvPicPr>
        <p:blipFill>
          <a:blip r:embed="rId2"/>
          <a:stretch>
            <a:fillRect/>
          </a:stretch>
        </p:blipFill>
        <p:spPr>
          <a:xfrm>
            <a:off x="2760345" y="141514"/>
            <a:ext cx="6671310" cy="6716486"/>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809EF943-EFB3-7B54-87AC-39CD482217E0}"/>
                  </a:ext>
                </a:extLst>
              </p14:cNvPr>
              <p14:cNvContentPartPr/>
              <p14:nvPr/>
            </p14:nvContentPartPr>
            <p14:xfrm>
              <a:off x="3529224" y="5815584"/>
              <a:ext cx="1079280" cy="18720"/>
            </p14:xfrm>
          </p:contentPart>
        </mc:Choice>
        <mc:Fallback xmlns="">
          <p:pic>
            <p:nvPicPr>
              <p:cNvPr id="4" name="Ink 3">
                <a:extLst>
                  <a:ext uri="{FF2B5EF4-FFF2-40B4-BE49-F238E27FC236}">
                    <a16:creationId xmlns:a16="http://schemas.microsoft.com/office/drawing/2014/main" id="{809EF943-EFB3-7B54-87AC-39CD482217E0}"/>
                  </a:ext>
                </a:extLst>
              </p:cNvPr>
              <p:cNvPicPr/>
              <p:nvPr/>
            </p:nvPicPr>
            <p:blipFill>
              <a:blip r:embed="rId4"/>
              <a:stretch>
                <a:fillRect/>
              </a:stretch>
            </p:blipFill>
            <p:spPr>
              <a:xfrm>
                <a:off x="3475224" y="5707584"/>
                <a:ext cx="118692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7034A934-E70B-48E6-CA10-919512D391CD}"/>
                  </a:ext>
                </a:extLst>
              </p14:cNvPr>
              <p14:cNvContentPartPr/>
              <p14:nvPr/>
            </p14:nvContentPartPr>
            <p14:xfrm>
              <a:off x="6949224" y="585144"/>
              <a:ext cx="851040" cy="720"/>
            </p14:xfrm>
          </p:contentPart>
        </mc:Choice>
        <mc:Fallback xmlns="">
          <p:pic>
            <p:nvPicPr>
              <p:cNvPr id="6" name="Ink 5">
                <a:extLst>
                  <a:ext uri="{FF2B5EF4-FFF2-40B4-BE49-F238E27FC236}">
                    <a16:creationId xmlns:a16="http://schemas.microsoft.com/office/drawing/2014/main" id="{7034A934-E70B-48E6-CA10-919512D391CD}"/>
                  </a:ext>
                </a:extLst>
              </p:cNvPr>
              <p:cNvPicPr/>
              <p:nvPr/>
            </p:nvPicPr>
            <p:blipFill>
              <a:blip r:embed="rId6"/>
              <a:stretch>
                <a:fillRect/>
              </a:stretch>
            </p:blipFill>
            <p:spPr>
              <a:xfrm>
                <a:off x="6895224" y="369144"/>
                <a:ext cx="958680"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36DDE98B-DE07-A32C-3B78-6104BC5875F4}"/>
                  </a:ext>
                </a:extLst>
              </p14:cNvPr>
              <p14:cNvContentPartPr/>
              <p14:nvPr/>
            </p14:nvContentPartPr>
            <p14:xfrm>
              <a:off x="7012944" y="1773864"/>
              <a:ext cx="1107000" cy="36720"/>
            </p14:xfrm>
          </p:contentPart>
        </mc:Choice>
        <mc:Fallback xmlns="">
          <p:pic>
            <p:nvPicPr>
              <p:cNvPr id="8" name="Ink 7">
                <a:extLst>
                  <a:ext uri="{FF2B5EF4-FFF2-40B4-BE49-F238E27FC236}">
                    <a16:creationId xmlns:a16="http://schemas.microsoft.com/office/drawing/2014/main" id="{36DDE98B-DE07-A32C-3B78-6104BC5875F4}"/>
                  </a:ext>
                </a:extLst>
              </p:cNvPr>
              <p:cNvPicPr/>
              <p:nvPr/>
            </p:nvPicPr>
            <p:blipFill>
              <a:blip r:embed="rId8"/>
              <a:stretch>
                <a:fillRect/>
              </a:stretch>
            </p:blipFill>
            <p:spPr>
              <a:xfrm>
                <a:off x="6959304" y="1665864"/>
                <a:ext cx="121464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3A832251-C2DB-6235-9E06-721CF4F9A5B5}"/>
                  </a:ext>
                </a:extLst>
              </p14:cNvPr>
              <p14:cNvContentPartPr/>
              <p14:nvPr/>
            </p14:nvContentPartPr>
            <p14:xfrm>
              <a:off x="7004304" y="2697264"/>
              <a:ext cx="951120" cy="46080"/>
            </p14:xfrm>
          </p:contentPart>
        </mc:Choice>
        <mc:Fallback xmlns="">
          <p:pic>
            <p:nvPicPr>
              <p:cNvPr id="10" name="Ink 9">
                <a:extLst>
                  <a:ext uri="{FF2B5EF4-FFF2-40B4-BE49-F238E27FC236}">
                    <a16:creationId xmlns:a16="http://schemas.microsoft.com/office/drawing/2014/main" id="{3A832251-C2DB-6235-9E06-721CF4F9A5B5}"/>
                  </a:ext>
                </a:extLst>
              </p:cNvPr>
              <p:cNvPicPr/>
              <p:nvPr/>
            </p:nvPicPr>
            <p:blipFill>
              <a:blip r:embed="rId10"/>
              <a:stretch>
                <a:fillRect/>
              </a:stretch>
            </p:blipFill>
            <p:spPr>
              <a:xfrm>
                <a:off x="6950304" y="2589264"/>
                <a:ext cx="1058760" cy="261720"/>
              </a:xfrm>
              <a:prstGeom prst="rect">
                <a:avLst/>
              </a:prstGeom>
            </p:spPr>
          </p:pic>
        </mc:Fallback>
      </mc:AlternateContent>
    </p:spTree>
    <p:extLst>
      <p:ext uri="{BB962C8B-B14F-4D97-AF65-F5344CB8AC3E}">
        <p14:creationId xmlns:p14="http://schemas.microsoft.com/office/powerpoint/2010/main" val="2463698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2F53F-686D-7C95-ED79-1DFDD5A53630}"/>
              </a:ext>
            </a:extLst>
          </p:cNvPr>
          <p:cNvSpPr>
            <a:spLocks noGrp="1"/>
          </p:cNvSpPr>
          <p:nvPr>
            <p:ph type="title"/>
          </p:nvPr>
        </p:nvSpPr>
        <p:spPr>
          <a:xfrm>
            <a:off x="273981" y="279844"/>
            <a:ext cx="11101135" cy="732988"/>
          </a:xfrm>
        </p:spPr>
        <p:txBody>
          <a:bodyPr>
            <a:normAutofit/>
          </a:bodyPr>
          <a:lstStyle/>
          <a:p>
            <a:pPr algn="ctr"/>
            <a:r>
              <a:rPr lang="en-GB" b="1" dirty="0"/>
              <a:t>Frailty is a ‘continuum/spectrum</a:t>
            </a:r>
            <a:r>
              <a:rPr lang="en-GB" dirty="0"/>
              <a:t>’ </a:t>
            </a:r>
          </a:p>
        </p:txBody>
      </p:sp>
      <p:sp>
        <p:nvSpPr>
          <p:cNvPr id="3" name="Content Placeholder 2">
            <a:extLst>
              <a:ext uri="{FF2B5EF4-FFF2-40B4-BE49-F238E27FC236}">
                <a16:creationId xmlns:a16="http://schemas.microsoft.com/office/drawing/2014/main" id="{D8C09F06-7028-BB72-CC39-55322B06A421}"/>
              </a:ext>
            </a:extLst>
          </p:cNvPr>
          <p:cNvSpPr>
            <a:spLocks noGrp="1"/>
          </p:cNvSpPr>
          <p:nvPr>
            <p:ph idx="1"/>
          </p:nvPr>
        </p:nvSpPr>
        <p:spPr>
          <a:xfrm>
            <a:off x="349624" y="1210236"/>
            <a:ext cx="11663082" cy="5441576"/>
          </a:xfrm>
        </p:spPr>
        <p:txBody>
          <a:bodyPr>
            <a:normAutofit/>
          </a:bodyPr>
          <a:lstStyle/>
          <a:p>
            <a:pPr algn="just">
              <a:spcAft>
                <a:spcPts val="750"/>
              </a:spcAft>
              <a:buFont typeface="Arial" panose="020B0604020202020204" pitchFamily="34" charset="0"/>
              <a:buChar char="•"/>
            </a:pPr>
            <a:r>
              <a:rPr lang="en-GB" sz="2400" b="0" i="0" dirty="0">
                <a:effectLst/>
                <a:latin typeface="OpenSans-Regular"/>
              </a:rPr>
              <a:t>About 25-50% of people over 80 years of age are frail (</a:t>
            </a:r>
            <a:r>
              <a:rPr lang="en-GB" sz="2400" b="0" i="0" dirty="0">
                <a:effectLst/>
                <a:latin typeface="inherit"/>
              </a:rPr>
              <a:t>Collard </a:t>
            </a:r>
            <a:r>
              <a:rPr lang="en-GB" sz="2400" b="0" i="1" dirty="0">
                <a:effectLst/>
                <a:latin typeface="inherit"/>
              </a:rPr>
              <a:t>et al</a:t>
            </a:r>
            <a:r>
              <a:rPr lang="en-GB" sz="2400" b="0" i="0" dirty="0">
                <a:effectLst/>
                <a:latin typeface="inherit"/>
              </a:rPr>
              <a:t> 2012</a:t>
            </a:r>
            <a:r>
              <a:rPr lang="en-GB" sz="2400" b="0" i="0" dirty="0">
                <a:effectLst/>
                <a:latin typeface="OpenSans-Regular"/>
              </a:rPr>
              <a:t>).</a:t>
            </a:r>
          </a:p>
          <a:p>
            <a:pPr algn="just">
              <a:spcAft>
                <a:spcPts val="750"/>
              </a:spcAft>
              <a:buFont typeface="Arial" panose="020B0604020202020204" pitchFamily="34" charset="0"/>
              <a:buChar char="•"/>
            </a:pPr>
            <a:r>
              <a:rPr lang="en-GB" sz="2400" b="0" i="0" dirty="0">
                <a:effectLst/>
                <a:latin typeface="OpenSans-Regular"/>
              </a:rPr>
              <a:t>It progresses over five to 15 years.</a:t>
            </a:r>
          </a:p>
          <a:p>
            <a:pPr algn="just">
              <a:spcAft>
                <a:spcPts val="750"/>
              </a:spcAft>
              <a:buFont typeface="Arial" panose="020B0604020202020204" pitchFamily="34" charset="0"/>
              <a:buChar char="•"/>
            </a:pPr>
            <a:r>
              <a:rPr lang="en-GB" sz="2400" b="0" i="0" dirty="0">
                <a:effectLst/>
                <a:latin typeface="OpenSans-Regular"/>
              </a:rPr>
              <a:t>It has episodic deteriorations.</a:t>
            </a:r>
          </a:p>
          <a:p>
            <a:pPr algn="just">
              <a:spcAft>
                <a:spcPts val="500"/>
              </a:spcAft>
            </a:pPr>
            <a:r>
              <a:rPr lang="en-GB" sz="2400" b="0" i="0" dirty="0">
                <a:effectLst/>
                <a:latin typeface="OpenSans-Regular"/>
              </a:rPr>
              <a:t>Early signs of frailty can be detected from mid-life, with decline in cognitive functions such as memory, reasoning and verbal fluency by the age of 45 and age-related decline in walking speed after 30.</a:t>
            </a:r>
          </a:p>
          <a:p>
            <a:pPr algn="just">
              <a:spcAft>
                <a:spcPts val="500"/>
              </a:spcAft>
            </a:pPr>
            <a:r>
              <a:rPr lang="en-GB" sz="2400" b="0" i="0" dirty="0">
                <a:effectLst/>
                <a:latin typeface="OpenSans-Regular"/>
              </a:rPr>
              <a:t>Older people often do not engage with the language of frailty and articulate their physical and mental wellbeing in terms of being able to complete everyday tasks independently or not. Good history taking is vital to understand what the patient is telling you.</a:t>
            </a:r>
          </a:p>
          <a:p>
            <a:pPr algn="ctr"/>
            <a:r>
              <a:rPr lang="en-GB" sz="2400" b="1" i="1" dirty="0"/>
              <a:t>Ask yourself: would this patient still be alive in 12 months ?</a:t>
            </a:r>
          </a:p>
        </p:txBody>
      </p:sp>
    </p:spTree>
    <p:extLst>
      <p:ext uri="{BB962C8B-B14F-4D97-AF65-F5344CB8AC3E}">
        <p14:creationId xmlns:p14="http://schemas.microsoft.com/office/powerpoint/2010/main" val="986159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CEA66-5AB3-9433-91DB-3FA70D204C20}"/>
              </a:ext>
            </a:extLst>
          </p:cNvPr>
          <p:cNvSpPr>
            <a:spLocks noGrp="1"/>
          </p:cNvSpPr>
          <p:nvPr>
            <p:ph type="title"/>
          </p:nvPr>
        </p:nvSpPr>
        <p:spPr>
          <a:xfrm>
            <a:off x="7140575" y="549276"/>
            <a:ext cx="4500561" cy="4259814"/>
          </a:xfrm>
        </p:spPr>
        <p:txBody>
          <a:bodyPr vert="horz" lIns="91440" tIns="45720" rIns="91440" bIns="45720" rtlCol="0" anchor="b">
            <a:normAutofit/>
          </a:bodyPr>
          <a:lstStyle/>
          <a:p>
            <a:pPr algn="ctr"/>
            <a:r>
              <a:rPr lang="en-US" sz="8100" dirty="0"/>
              <a:t> </a:t>
            </a:r>
            <a:r>
              <a:rPr lang="en-US" sz="7200" b="1" dirty="0"/>
              <a:t>Reversing frailty</a:t>
            </a:r>
          </a:p>
        </p:txBody>
      </p:sp>
      <p:sp>
        <p:nvSpPr>
          <p:cNvPr id="3" name="Content Placeholder 2">
            <a:extLst>
              <a:ext uri="{FF2B5EF4-FFF2-40B4-BE49-F238E27FC236}">
                <a16:creationId xmlns:a16="http://schemas.microsoft.com/office/drawing/2014/main" id="{B4CF1BFC-D637-8A0A-3965-34A27D3A80F5}"/>
              </a:ext>
            </a:extLst>
          </p:cNvPr>
          <p:cNvSpPr>
            <a:spLocks noGrp="1"/>
          </p:cNvSpPr>
          <p:nvPr>
            <p:ph idx="1"/>
          </p:nvPr>
        </p:nvSpPr>
        <p:spPr>
          <a:xfrm>
            <a:off x="7140575" y="4988476"/>
            <a:ext cx="4500561" cy="1320249"/>
          </a:xfrm>
        </p:spPr>
        <p:txBody>
          <a:bodyPr vert="horz" lIns="91440" tIns="45720" rIns="91440" bIns="45720" rtlCol="0">
            <a:normAutofit/>
          </a:bodyPr>
          <a:lstStyle/>
          <a:p>
            <a:pPr marL="0" indent="0">
              <a:buNone/>
            </a:pPr>
            <a:r>
              <a:rPr lang="en-US" sz="3200" cap="all" spc="300" dirty="0"/>
              <a:t>Reversible…at what stage?</a:t>
            </a:r>
          </a:p>
        </p:txBody>
      </p:sp>
      <p:pic>
        <p:nvPicPr>
          <p:cNvPr id="5" name="Picture 4">
            <a:extLst>
              <a:ext uri="{FF2B5EF4-FFF2-40B4-BE49-F238E27FC236}">
                <a16:creationId xmlns:a16="http://schemas.microsoft.com/office/drawing/2014/main" id="{481D08AD-5881-7192-5ED8-6E0CC5587D68}"/>
              </a:ext>
            </a:extLst>
          </p:cNvPr>
          <p:cNvPicPr>
            <a:picLocks noChangeAspect="1"/>
          </p:cNvPicPr>
          <p:nvPr/>
        </p:nvPicPr>
        <p:blipFill>
          <a:blip r:embed="rId2"/>
          <a:stretch>
            <a:fillRect/>
          </a:stretch>
        </p:blipFill>
        <p:spPr>
          <a:xfrm>
            <a:off x="810291" y="540000"/>
            <a:ext cx="5509132" cy="5768725"/>
          </a:xfrm>
          <a:prstGeom prst="rect">
            <a:avLst/>
          </a:prstGeom>
        </p:spPr>
      </p:pic>
    </p:spTree>
    <p:extLst>
      <p:ext uri="{BB962C8B-B14F-4D97-AF65-F5344CB8AC3E}">
        <p14:creationId xmlns:p14="http://schemas.microsoft.com/office/powerpoint/2010/main" val="2531253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21B9D-39BE-31A0-F478-88C0409D7363}"/>
              </a:ext>
            </a:extLst>
          </p:cNvPr>
          <p:cNvSpPr>
            <a:spLocks noGrp="1"/>
          </p:cNvSpPr>
          <p:nvPr>
            <p:ph type="title"/>
          </p:nvPr>
        </p:nvSpPr>
        <p:spPr>
          <a:xfrm>
            <a:off x="677334" y="146078"/>
            <a:ext cx="8596668" cy="670560"/>
          </a:xfrm>
        </p:spPr>
        <p:txBody>
          <a:bodyPr/>
          <a:lstStyle/>
          <a:p>
            <a:pPr algn="ctr"/>
            <a:r>
              <a:rPr lang="en-GB" b="1" dirty="0"/>
              <a:t>What is Sarcopenia ?</a:t>
            </a:r>
          </a:p>
        </p:txBody>
      </p:sp>
      <p:sp>
        <p:nvSpPr>
          <p:cNvPr id="3" name="Content Placeholder 2">
            <a:extLst>
              <a:ext uri="{FF2B5EF4-FFF2-40B4-BE49-F238E27FC236}">
                <a16:creationId xmlns:a16="http://schemas.microsoft.com/office/drawing/2014/main" id="{CD046724-DAE2-ED86-4245-2829E11F6DE1}"/>
              </a:ext>
            </a:extLst>
          </p:cNvPr>
          <p:cNvSpPr>
            <a:spLocks noGrp="1"/>
          </p:cNvSpPr>
          <p:nvPr>
            <p:ph idx="1"/>
          </p:nvPr>
        </p:nvSpPr>
        <p:spPr>
          <a:xfrm>
            <a:off x="320040" y="816639"/>
            <a:ext cx="10158984" cy="5224724"/>
          </a:xfrm>
        </p:spPr>
        <p:txBody>
          <a:bodyPr>
            <a:normAutofit lnSpcReduction="10000"/>
          </a:bodyPr>
          <a:lstStyle/>
          <a:p>
            <a:pPr marL="0" indent="0" algn="ctr">
              <a:buNone/>
            </a:pPr>
            <a:r>
              <a:rPr lang="en-GB" sz="2000" dirty="0"/>
              <a:t>Sarcopenia is a Greek term meaning ‘poverty of the flesh’. It is the progressive loss of muscle mass that often leads to diminished strength and decreased activity levels, which can then contribute to mobility issues, osteoporosis, falls and fractures.</a:t>
            </a:r>
          </a:p>
          <a:p>
            <a:pPr marL="0" indent="0" algn="ctr">
              <a:buNone/>
            </a:pPr>
            <a:r>
              <a:rPr lang="en-GB" sz="2000" dirty="0"/>
              <a:t>Sarcopenia is intricately linked with frailty, loss of physical function and the ability to do daily activities, and ultimately a poorer quality of life and even death.</a:t>
            </a:r>
            <a:r>
              <a:rPr lang="en-GB" sz="2000" baseline="30000" dirty="0"/>
              <a:t> </a:t>
            </a:r>
            <a:endParaRPr lang="en-GB" sz="2000" dirty="0"/>
          </a:p>
          <a:p>
            <a:pPr marL="0" indent="0" algn="ctr">
              <a:buNone/>
            </a:pPr>
            <a:r>
              <a:rPr lang="en-GB" sz="2800" b="1" dirty="0"/>
              <a:t>5 Factors responsible for Sarcopenia:</a:t>
            </a:r>
          </a:p>
          <a:p>
            <a:pPr>
              <a:buFont typeface="+mj-lt"/>
              <a:buAutoNum type="arabicPeriod"/>
            </a:pPr>
            <a:r>
              <a:rPr lang="en-GB" sz="2000" dirty="0"/>
              <a:t>Ageing – Atrophy of muscles related to poor diet and inactivity</a:t>
            </a:r>
          </a:p>
          <a:p>
            <a:pPr>
              <a:buFont typeface="+mj-lt"/>
              <a:buAutoNum type="arabicPeriod"/>
            </a:pPr>
            <a:r>
              <a:rPr lang="en-GB" sz="2000" dirty="0"/>
              <a:t>Hormone changes (testosterone imbalance) – loss of muscle mass and increased fat reserves</a:t>
            </a:r>
          </a:p>
          <a:p>
            <a:pPr>
              <a:buFont typeface="+mj-lt"/>
              <a:buAutoNum type="arabicPeriod"/>
            </a:pPr>
            <a:r>
              <a:rPr lang="en-GB" sz="2000" dirty="0"/>
              <a:t>Diseases – acute episodes of poor health have an accumulative effect on reduced muscle mass</a:t>
            </a:r>
          </a:p>
          <a:p>
            <a:pPr>
              <a:buFont typeface="+mj-lt"/>
              <a:buAutoNum type="arabicPeriod"/>
            </a:pPr>
            <a:r>
              <a:rPr lang="en-GB" sz="2000" dirty="0"/>
              <a:t>Inactivity – sedentary lifestyle</a:t>
            </a:r>
          </a:p>
          <a:p>
            <a:pPr>
              <a:buFont typeface="+mj-lt"/>
              <a:buAutoNum type="arabicPeriod"/>
            </a:pPr>
            <a:r>
              <a:rPr lang="en-GB" sz="2000" dirty="0"/>
              <a:t>Malnutrition -  next slide. ‘Sarcopenic obesity’  - reduced muscle mass due to excess body fat</a:t>
            </a:r>
          </a:p>
        </p:txBody>
      </p:sp>
    </p:spTree>
    <p:extLst>
      <p:ext uri="{BB962C8B-B14F-4D97-AF65-F5344CB8AC3E}">
        <p14:creationId xmlns:p14="http://schemas.microsoft.com/office/powerpoint/2010/main" val="3743121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A69E9-EBA1-DDFE-FA95-DF951F1D6A5C}"/>
              </a:ext>
            </a:extLst>
          </p:cNvPr>
          <p:cNvSpPr>
            <a:spLocks noGrp="1"/>
          </p:cNvSpPr>
          <p:nvPr>
            <p:ph type="title"/>
          </p:nvPr>
        </p:nvSpPr>
        <p:spPr>
          <a:xfrm>
            <a:off x="4349123" y="609600"/>
            <a:ext cx="4924878" cy="1320800"/>
          </a:xfrm>
        </p:spPr>
        <p:txBody>
          <a:bodyPr anchor="ctr">
            <a:normAutofit/>
          </a:bodyPr>
          <a:lstStyle/>
          <a:p>
            <a:r>
              <a:rPr lang="en-GB"/>
              <a:t>Protein and Ageing linked to </a:t>
            </a:r>
            <a:r>
              <a:rPr lang="en-GB" b="1" i="1"/>
              <a:t>Sarcopenia</a:t>
            </a:r>
          </a:p>
        </p:txBody>
      </p:sp>
      <p:pic>
        <p:nvPicPr>
          <p:cNvPr id="1026" name="Picture 2" descr="Macronutrients 101: The Beginner's Guide - Stephanie Kay ...">
            <a:extLst>
              <a:ext uri="{FF2B5EF4-FFF2-40B4-BE49-F238E27FC236}">
                <a16:creationId xmlns:a16="http://schemas.microsoft.com/office/drawing/2014/main" id="{3120E9A3-9950-5290-A44C-127E4CA911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 b="17593"/>
          <a:stretch>
            <a:fillRect/>
          </a:stretch>
        </p:blipFill>
        <p:spPr bwMode="auto">
          <a:xfrm>
            <a:off x="799814" y="1345185"/>
            <a:ext cx="3251701" cy="401458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FE76020-2D08-CF4B-15A8-DDEBA92A19F2}"/>
              </a:ext>
            </a:extLst>
          </p:cNvPr>
          <p:cNvSpPr>
            <a:spLocks noGrp="1"/>
          </p:cNvSpPr>
          <p:nvPr>
            <p:ph idx="1"/>
          </p:nvPr>
        </p:nvSpPr>
        <p:spPr>
          <a:xfrm>
            <a:off x="4349122" y="2160589"/>
            <a:ext cx="6166477" cy="4425267"/>
          </a:xfrm>
        </p:spPr>
        <p:txBody>
          <a:bodyPr>
            <a:normAutofit/>
          </a:bodyPr>
          <a:lstStyle/>
          <a:p>
            <a:pPr marL="0" indent="0">
              <a:buNone/>
            </a:pPr>
            <a:r>
              <a:rPr lang="en-GB" sz="2000" b="1" dirty="0"/>
              <a:t>‘</a:t>
            </a:r>
            <a:r>
              <a:rPr lang="en-GB" sz="2000" b="1" i="1" dirty="0"/>
              <a:t>More than half of older people don’t consume enough protein to stay healthy</a:t>
            </a:r>
            <a:r>
              <a:rPr lang="en-GB" sz="2000" b="1" dirty="0"/>
              <a:t>’ -</a:t>
            </a:r>
            <a:r>
              <a:rPr lang="en-GB" sz="2000" b="1" i="1" dirty="0"/>
              <a:t>Geriatrics</a:t>
            </a:r>
            <a:r>
              <a:rPr lang="en-GB" sz="2000" b="1" dirty="0"/>
              <a:t> </a:t>
            </a:r>
            <a:r>
              <a:rPr lang="en-GB" sz="2000" dirty="0"/>
              <a:t>2020, </a:t>
            </a:r>
            <a:r>
              <a:rPr lang="en-GB" sz="2000" i="1" dirty="0"/>
              <a:t>5</a:t>
            </a:r>
            <a:r>
              <a:rPr lang="en-GB" sz="2000" dirty="0"/>
              <a:t>(1), 6; </a:t>
            </a:r>
            <a:r>
              <a:rPr lang="en-GB" sz="2000" b="1" dirty="0">
                <a:hlinkClick r:id="rId3"/>
              </a:rPr>
              <a:t>https://doi.org/10.3390/geriatrics5010006</a:t>
            </a:r>
            <a:r>
              <a:rPr lang="en-GB" sz="2000" b="1" dirty="0"/>
              <a:t> </a:t>
            </a:r>
            <a:r>
              <a:rPr lang="en-GB" sz="2000" dirty="0"/>
              <a:t>(study group: Aged between 65 -89, participants: 256, Location: south Yorkshire)</a:t>
            </a:r>
          </a:p>
          <a:p>
            <a:pPr marL="0" indent="0">
              <a:buNone/>
            </a:pPr>
            <a:r>
              <a:rPr lang="en-GB" sz="2000" b="1" dirty="0"/>
              <a:t>Recommendation</a:t>
            </a:r>
            <a:r>
              <a:rPr lang="en-GB" sz="2000" dirty="0"/>
              <a:t>: older adults need to consume 25-30 grams of protein at each of their three daily meals to stimulate muscle protein synthesis. </a:t>
            </a:r>
          </a:p>
          <a:p>
            <a:pPr marL="0" indent="0">
              <a:buNone/>
            </a:pPr>
            <a:r>
              <a:rPr lang="en-GB" sz="2000" dirty="0"/>
              <a:t>What is the balance ? Protein, fats and carbs and ‘Micronutrients’ (Vitamins and minerals)</a:t>
            </a:r>
          </a:p>
          <a:p>
            <a:pPr marL="0" indent="0">
              <a:buNone/>
            </a:pPr>
            <a:endParaRPr lang="en-GB" dirty="0"/>
          </a:p>
        </p:txBody>
      </p:sp>
    </p:spTree>
    <p:extLst>
      <p:ext uri="{BB962C8B-B14F-4D97-AF65-F5344CB8AC3E}">
        <p14:creationId xmlns:p14="http://schemas.microsoft.com/office/powerpoint/2010/main" val="3180380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6AC2B-FCE2-B3CA-0431-10625A9E56C0}"/>
              </a:ext>
            </a:extLst>
          </p:cNvPr>
          <p:cNvSpPr>
            <a:spLocks noGrp="1"/>
          </p:cNvSpPr>
          <p:nvPr>
            <p:ph type="title"/>
          </p:nvPr>
        </p:nvSpPr>
        <p:spPr>
          <a:xfrm>
            <a:off x="540000" y="278591"/>
            <a:ext cx="11101135" cy="1809500"/>
          </a:xfrm>
        </p:spPr>
        <p:txBody>
          <a:bodyPr>
            <a:normAutofit/>
          </a:bodyPr>
          <a:lstStyle/>
          <a:p>
            <a:pPr algn="ctr"/>
            <a:r>
              <a:rPr lang="en-GB" dirty="0">
                <a:solidFill>
                  <a:schemeClr val="tx1"/>
                </a:solidFill>
              </a:rPr>
              <a:t>Reversibility – How ?</a:t>
            </a:r>
          </a:p>
        </p:txBody>
      </p:sp>
      <p:sp>
        <p:nvSpPr>
          <p:cNvPr id="3" name="Content Placeholder 2">
            <a:extLst>
              <a:ext uri="{FF2B5EF4-FFF2-40B4-BE49-F238E27FC236}">
                <a16:creationId xmlns:a16="http://schemas.microsoft.com/office/drawing/2014/main" id="{5E2F3FFC-B2C2-4206-7342-DD35C01A9D0B}"/>
              </a:ext>
            </a:extLst>
          </p:cNvPr>
          <p:cNvSpPr>
            <a:spLocks noGrp="1"/>
          </p:cNvSpPr>
          <p:nvPr>
            <p:ph idx="1"/>
          </p:nvPr>
        </p:nvSpPr>
        <p:spPr>
          <a:xfrm>
            <a:off x="539999" y="1183341"/>
            <a:ext cx="11338235" cy="5396068"/>
          </a:xfrm>
        </p:spPr>
        <p:txBody>
          <a:bodyPr>
            <a:normAutofit lnSpcReduction="10000"/>
          </a:bodyPr>
          <a:lstStyle/>
          <a:p>
            <a:pPr algn="just">
              <a:spcAft>
                <a:spcPts val="750"/>
              </a:spcAft>
              <a:buFont typeface="Arial" panose="020B0604020202020204" pitchFamily="34" charset="0"/>
              <a:buChar char="•"/>
            </a:pPr>
            <a:r>
              <a:rPr lang="en-GB" sz="3200" b="0" i="0" dirty="0">
                <a:effectLst/>
                <a:latin typeface="OpenSans-Regular"/>
              </a:rPr>
              <a:t>Excess alcohol intake. Nutritional compromise….</a:t>
            </a:r>
            <a:r>
              <a:rPr lang="en-GB" sz="3200" b="0" i="1" dirty="0">
                <a:effectLst/>
                <a:latin typeface="OpenSans-Regular"/>
              </a:rPr>
              <a:t>MUST, Hydration, detox</a:t>
            </a:r>
          </a:p>
          <a:p>
            <a:pPr algn="just">
              <a:spcAft>
                <a:spcPts val="750"/>
              </a:spcAft>
              <a:buFont typeface="Arial" panose="020B0604020202020204" pitchFamily="34" charset="0"/>
              <a:buChar char="•"/>
            </a:pPr>
            <a:r>
              <a:rPr lang="en-GB" sz="3200" b="0" i="0" dirty="0">
                <a:effectLst/>
                <a:latin typeface="OpenSans-Regular"/>
              </a:rPr>
              <a:t>Physical inactivity….</a:t>
            </a:r>
            <a:r>
              <a:rPr lang="en-GB" sz="3200" b="0" i="1" dirty="0">
                <a:effectLst/>
                <a:latin typeface="OpenSans-Regular"/>
              </a:rPr>
              <a:t>social prescriber, carer involvement, physio, OT</a:t>
            </a:r>
          </a:p>
          <a:p>
            <a:pPr algn="just">
              <a:spcAft>
                <a:spcPts val="750"/>
              </a:spcAft>
              <a:buFont typeface="Arial" panose="020B0604020202020204" pitchFamily="34" charset="0"/>
              <a:buChar char="•"/>
            </a:pPr>
            <a:r>
              <a:rPr lang="en-GB" sz="3200" b="0" i="0" dirty="0">
                <a:effectLst/>
                <a:latin typeface="OpenSans-Regular"/>
              </a:rPr>
              <a:t>Polypharmacy….</a:t>
            </a:r>
            <a:r>
              <a:rPr lang="en-GB" sz="3200" b="0" i="1" dirty="0">
                <a:effectLst/>
                <a:latin typeface="OpenSans-Regular"/>
              </a:rPr>
              <a:t>review, concordance</a:t>
            </a:r>
          </a:p>
          <a:p>
            <a:pPr algn="just">
              <a:spcAft>
                <a:spcPts val="750"/>
              </a:spcAft>
              <a:buFont typeface="Arial" panose="020B0604020202020204" pitchFamily="34" charset="0"/>
              <a:buChar char="•"/>
            </a:pPr>
            <a:r>
              <a:rPr lang="en-GB" sz="3200" b="0" i="0" dirty="0">
                <a:effectLst/>
                <a:latin typeface="OpenSans-Regular"/>
              </a:rPr>
              <a:t>Smoking…..</a:t>
            </a:r>
            <a:r>
              <a:rPr lang="en-GB" sz="3200" b="0" i="1" dirty="0">
                <a:effectLst/>
                <a:latin typeface="OpenSans-Regular"/>
              </a:rPr>
              <a:t>refer/support</a:t>
            </a:r>
          </a:p>
          <a:p>
            <a:pPr algn="just">
              <a:spcAft>
                <a:spcPts val="750"/>
              </a:spcAft>
              <a:buFont typeface="Arial" panose="020B0604020202020204" pitchFamily="34" charset="0"/>
              <a:buChar char="•"/>
            </a:pPr>
            <a:r>
              <a:rPr lang="en-GB" sz="3200" b="0" i="0" dirty="0">
                <a:effectLst/>
                <a:latin typeface="OpenSans-Regular"/>
              </a:rPr>
              <a:t>Social isolation and loneliness….</a:t>
            </a:r>
            <a:r>
              <a:rPr lang="en-GB" sz="3200" b="0" i="1" dirty="0">
                <a:effectLst/>
                <a:latin typeface="OpenSans-Regular"/>
              </a:rPr>
              <a:t>social prescribing, care package review. </a:t>
            </a:r>
          </a:p>
          <a:p>
            <a:pPr algn="just">
              <a:spcAft>
                <a:spcPts val="750"/>
              </a:spcAft>
              <a:buFont typeface="Arial" panose="020B0604020202020204" pitchFamily="34" charset="0"/>
              <a:buChar char="•"/>
            </a:pPr>
            <a:r>
              <a:rPr lang="en-GB" sz="3200" b="0" i="0" dirty="0">
                <a:effectLst/>
                <a:latin typeface="OpenSans-Regular"/>
              </a:rPr>
              <a:t>Vision/hearing problems…..</a:t>
            </a:r>
            <a:r>
              <a:rPr lang="en-GB" sz="3200" b="0" i="1" dirty="0">
                <a:effectLst/>
                <a:latin typeface="OpenSans-Regular"/>
              </a:rPr>
              <a:t>reversable, home visit</a:t>
            </a:r>
          </a:p>
          <a:p>
            <a:pPr algn="just">
              <a:spcAft>
                <a:spcPts val="750"/>
              </a:spcAft>
              <a:buFont typeface="Arial" panose="020B0604020202020204" pitchFamily="34" charset="0"/>
              <a:buChar char="•"/>
            </a:pPr>
            <a:endParaRPr lang="en-GB" sz="3200" b="0" i="0" dirty="0">
              <a:effectLst/>
              <a:latin typeface="OpenSans-Regular"/>
            </a:endParaRPr>
          </a:p>
          <a:p>
            <a:endParaRPr lang="en-GB" dirty="0"/>
          </a:p>
        </p:txBody>
      </p:sp>
    </p:spTree>
    <p:extLst>
      <p:ext uri="{BB962C8B-B14F-4D97-AF65-F5344CB8AC3E}">
        <p14:creationId xmlns:p14="http://schemas.microsoft.com/office/powerpoint/2010/main" val="357329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1A9D6-68B5-A773-BF13-831B53B4D317}"/>
              </a:ext>
            </a:extLst>
          </p:cNvPr>
          <p:cNvSpPr>
            <a:spLocks noGrp="1"/>
          </p:cNvSpPr>
          <p:nvPr>
            <p:ph type="title"/>
          </p:nvPr>
        </p:nvSpPr>
        <p:spPr>
          <a:xfrm>
            <a:off x="677334" y="609600"/>
            <a:ext cx="8596668" cy="542544"/>
          </a:xfrm>
        </p:spPr>
        <p:txBody>
          <a:bodyPr>
            <a:normAutofit fontScale="90000"/>
          </a:bodyPr>
          <a:lstStyle/>
          <a:p>
            <a:pPr algn="ctr"/>
            <a:r>
              <a:rPr lang="en-GB" dirty="0">
                <a:solidFill>
                  <a:schemeClr val="tx1"/>
                </a:solidFill>
              </a:rPr>
              <a:t>Reversibility – How ?</a:t>
            </a:r>
          </a:p>
        </p:txBody>
      </p:sp>
      <p:sp>
        <p:nvSpPr>
          <p:cNvPr id="4" name="TextBox 3">
            <a:extLst>
              <a:ext uri="{FF2B5EF4-FFF2-40B4-BE49-F238E27FC236}">
                <a16:creationId xmlns:a16="http://schemas.microsoft.com/office/drawing/2014/main" id="{5C00C40F-FA73-8F80-7895-48105D2BA7F5}"/>
              </a:ext>
            </a:extLst>
          </p:cNvPr>
          <p:cNvSpPr txBox="1"/>
          <p:nvPr/>
        </p:nvSpPr>
        <p:spPr>
          <a:xfrm>
            <a:off x="548979" y="1152144"/>
            <a:ext cx="8853378" cy="5693866"/>
          </a:xfrm>
          <a:prstGeom prst="rect">
            <a:avLst/>
          </a:prstGeom>
          <a:noFill/>
        </p:spPr>
        <p:txBody>
          <a:bodyPr wrap="square">
            <a:spAutoFit/>
          </a:bodyPr>
          <a:lstStyle/>
          <a:p>
            <a:r>
              <a:rPr lang="en-GB" sz="2800" b="0" i="0" dirty="0">
                <a:effectLst/>
                <a:latin typeface="OpenSans-Regular"/>
              </a:rPr>
              <a:t>Cognitive impairment……</a:t>
            </a:r>
            <a:r>
              <a:rPr lang="en-GB" sz="2800" b="0" i="1" dirty="0">
                <a:effectLst/>
                <a:latin typeface="OpenSans-Regular"/>
              </a:rPr>
              <a:t>Cognitive impairment tool (tests + diagnosis, treatment ?)</a:t>
            </a:r>
            <a:br>
              <a:rPr lang="en-GB" sz="2800" b="0" i="0" dirty="0">
                <a:effectLst/>
                <a:latin typeface="OpenSans-Regular"/>
              </a:rPr>
            </a:br>
            <a:br>
              <a:rPr lang="en-GB" sz="2800" b="0" i="0" dirty="0">
                <a:effectLst/>
                <a:latin typeface="OpenSans-Regular"/>
              </a:rPr>
            </a:br>
            <a:r>
              <a:rPr lang="en-GB" sz="2800" b="0" i="0" dirty="0">
                <a:effectLst/>
                <a:latin typeface="OpenSans-Regular"/>
              </a:rPr>
              <a:t>Multi-morbidity….</a:t>
            </a:r>
            <a:r>
              <a:rPr lang="en-GB" sz="2800" b="0" i="1" dirty="0">
                <a:effectLst/>
                <a:latin typeface="OpenSans-Regular"/>
              </a:rPr>
              <a:t>managed ? Bloods, meds review </a:t>
            </a:r>
            <a:br>
              <a:rPr lang="en-GB" sz="2800" b="0" i="0" dirty="0">
                <a:effectLst/>
                <a:latin typeface="OpenSans-Regular"/>
              </a:rPr>
            </a:br>
            <a:br>
              <a:rPr lang="en-GB" sz="2800" b="0" i="0" dirty="0">
                <a:effectLst/>
                <a:latin typeface="OpenSans-Regular"/>
              </a:rPr>
            </a:br>
            <a:r>
              <a:rPr lang="en-GB" sz="2800" b="0" i="0" dirty="0">
                <a:effectLst/>
                <a:latin typeface="OpenSans-Regular"/>
              </a:rPr>
              <a:t>Falls…..</a:t>
            </a:r>
            <a:r>
              <a:rPr lang="en-GB" sz="2800" b="0" i="1" dirty="0">
                <a:effectLst/>
                <a:latin typeface="OpenSans-Regular"/>
              </a:rPr>
              <a:t>FRAM (prevention), OT/Physio </a:t>
            </a:r>
            <a:r>
              <a:rPr lang="en-GB" sz="2800" b="0" i="1" dirty="0" err="1">
                <a:effectLst/>
                <a:latin typeface="OpenSans-Regular"/>
              </a:rPr>
              <a:t>ass’t</a:t>
            </a:r>
            <a:r>
              <a:rPr lang="en-GB" sz="2800" b="0" i="1" dirty="0">
                <a:effectLst/>
                <a:latin typeface="OpenSans-Regular"/>
              </a:rPr>
              <a:t>, rehab (muscle/bone health, adaptations)</a:t>
            </a:r>
            <a:br>
              <a:rPr lang="en-GB" sz="2800" b="0" i="0" dirty="0">
                <a:effectLst/>
                <a:latin typeface="OpenSans-Regular"/>
              </a:rPr>
            </a:br>
            <a:br>
              <a:rPr lang="en-GB" sz="2800" b="0" i="0" dirty="0">
                <a:effectLst/>
                <a:latin typeface="OpenSans-Regular"/>
              </a:rPr>
            </a:br>
            <a:r>
              <a:rPr lang="en-GB" sz="2800" b="0" i="0" dirty="0">
                <a:effectLst/>
                <a:latin typeface="OpenSans-Regular"/>
              </a:rPr>
              <a:t>Functional impairment….</a:t>
            </a:r>
            <a:r>
              <a:rPr lang="en-GB" sz="2800" b="0" i="1" dirty="0">
                <a:effectLst/>
                <a:latin typeface="OpenSans-Regular"/>
              </a:rPr>
              <a:t>as above, reversable ?</a:t>
            </a:r>
            <a:br>
              <a:rPr lang="en-GB" sz="2800" b="0" i="0" dirty="0">
                <a:effectLst/>
                <a:latin typeface="OpenSans-Regular"/>
              </a:rPr>
            </a:br>
            <a:br>
              <a:rPr lang="en-GB" sz="2800" b="0" i="0" dirty="0">
                <a:effectLst/>
                <a:latin typeface="OpenSans-Regular"/>
              </a:rPr>
            </a:br>
            <a:r>
              <a:rPr lang="en-GB" sz="2800" b="0" i="0" dirty="0">
                <a:effectLst/>
                <a:latin typeface="OpenSans-Regular"/>
              </a:rPr>
              <a:t>Hearing problems….</a:t>
            </a:r>
            <a:r>
              <a:rPr lang="en-GB" sz="2800" b="0" i="1" dirty="0">
                <a:effectLst/>
                <a:latin typeface="OpenSans-Regular"/>
              </a:rPr>
              <a:t>assess/refer/adaptations/home visit ? </a:t>
            </a:r>
            <a:br>
              <a:rPr lang="en-GB" sz="2800" b="0" i="0" dirty="0">
                <a:effectLst/>
                <a:latin typeface="OpenSans-Regular"/>
              </a:rPr>
            </a:br>
            <a:br>
              <a:rPr lang="en-GB" sz="2800" b="0" i="0" dirty="0">
                <a:effectLst/>
                <a:latin typeface="OpenSans-Regular"/>
              </a:rPr>
            </a:br>
            <a:r>
              <a:rPr lang="en-GB" sz="2800" b="0" i="0" dirty="0">
                <a:effectLst/>
                <a:latin typeface="OpenSans-Regular"/>
              </a:rPr>
              <a:t>Mood problems… </a:t>
            </a:r>
            <a:r>
              <a:rPr lang="en-GB" sz="2800" b="0" i="1" dirty="0">
                <a:effectLst/>
                <a:latin typeface="OpenSans-Regular"/>
              </a:rPr>
              <a:t>PHQ9, clinical depression </a:t>
            </a:r>
            <a:endParaRPr lang="en-GB" sz="2800" dirty="0"/>
          </a:p>
        </p:txBody>
      </p:sp>
    </p:spTree>
    <p:extLst>
      <p:ext uri="{BB962C8B-B14F-4D97-AF65-F5344CB8AC3E}">
        <p14:creationId xmlns:p14="http://schemas.microsoft.com/office/powerpoint/2010/main" val="2698069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8691EE-25A6-C39A-2FBA-47AECD2136D3}"/>
              </a:ext>
            </a:extLst>
          </p:cNvPr>
          <p:cNvPicPr>
            <a:picLocks noChangeAspect="1"/>
          </p:cNvPicPr>
          <p:nvPr/>
        </p:nvPicPr>
        <p:blipFill>
          <a:blip r:embed="rId2"/>
          <a:srcRect r="2223" b="1"/>
          <a:stretch/>
        </p:blipFill>
        <p:spPr>
          <a:xfrm>
            <a:off x="20" y="10"/>
            <a:ext cx="12191980" cy="6857990"/>
          </a:xfrm>
          <a:custGeom>
            <a:avLst/>
            <a:gdLst/>
            <a:ahLst/>
            <a:cxnLst/>
            <a:rect l="l" t="t" r="r" b="b"/>
            <a:pathLst>
              <a:path w="12192000" h="6858000">
                <a:moveTo>
                  <a:pt x="0" y="0"/>
                </a:moveTo>
                <a:lnTo>
                  <a:pt x="12192000" y="0"/>
                </a:lnTo>
                <a:lnTo>
                  <a:pt x="12192000" y="6858000"/>
                </a:lnTo>
                <a:lnTo>
                  <a:pt x="0" y="6858000"/>
                </a:lnTo>
                <a:close/>
              </a:path>
            </a:pathLst>
          </a:custGeom>
        </p:spPr>
      </p:pic>
    </p:spTree>
    <p:extLst>
      <p:ext uri="{BB962C8B-B14F-4D97-AF65-F5344CB8AC3E}">
        <p14:creationId xmlns:p14="http://schemas.microsoft.com/office/powerpoint/2010/main" val="1703745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A0B853C-7BF0-6174-6E93-5315D3AE000B}"/>
              </a:ext>
            </a:extLst>
          </p:cNvPr>
          <p:cNvPicPr>
            <a:picLocks noGrp="1" noChangeAspect="1"/>
          </p:cNvPicPr>
          <p:nvPr>
            <p:ph idx="1"/>
          </p:nvPr>
        </p:nvPicPr>
        <p:blipFill>
          <a:blip r:embed="rId2">
            <a:alphaModFix/>
          </a:blip>
          <a:stretch>
            <a:fillRect/>
          </a:stretch>
        </p:blipFill>
        <p:spPr>
          <a:xfrm>
            <a:off x="315686" y="611474"/>
            <a:ext cx="11515359" cy="3579525"/>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513C0F74-155F-EA66-BE84-88132CF683D5}"/>
                  </a:ext>
                </a:extLst>
              </p14:cNvPr>
              <p14:cNvContentPartPr/>
              <p14:nvPr/>
            </p14:nvContentPartPr>
            <p14:xfrm>
              <a:off x="3373704" y="3354984"/>
              <a:ext cx="816120" cy="28800"/>
            </p14:xfrm>
          </p:contentPart>
        </mc:Choice>
        <mc:Fallback xmlns="">
          <p:pic>
            <p:nvPicPr>
              <p:cNvPr id="2" name="Ink 1">
                <a:extLst>
                  <a:ext uri="{FF2B5EF4-FFF2-40B4-BE49-F238E27FC236}">
                    <a16:creationId xmlns:a16="http://schemas.microsoft.com/office/drawing/2014/main" id="{513C0F74-155F-EA66-BE84-88132CF683D5}"/>
                  </a:ext>
                </a:extLst>
              </p:cNvPr>
              <p:cNvPicPr/>
              <p:nvPr/>
            </p:nvPicPr>
            <p:blipFill>
              <a:blip r:embed="rId4"/>
              <a:stretch>
                <a:fillRect/>
              </a:stretch>
            </p:blipFill>
            <p:spPr>
              <a:xfrm>
                <a:off x="3320064" y="3246984"/>
                <a:ext cx="92376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204B123D-0B15-1406-FEA4-64267D533F63}"/>
                  </a:ext>
                </a:extLst>
              </p14:cNvPr>
              <p14:cNvContentPartPr/>
              <p14:nvPr/>
            </p14:nvContentPartPr>
            <p14:xfrm>
              <a:off x="4425624" y="3346344"/>
              <a:ext cx="997200" cy="720"/>
            </p14:xfrm>
          </p:contentPart>
        </mc:Choice>
        <mc:Fallback xmlns="">
          <p:pic>
            <p:nvPicPr>
              <p:cNvPr id="4" name="Ink 3">
                <a:extLst>
                  <a:ext uri="{FF2B5EF4-FFF2-40B4-BE49-F238E27FC236}">
                    <a16:creationId xmlns:a16="http://schemas.microsoft.com/office/drawing/2014/main" id="{204B123D-0B15-1406-FEA4-64267D533F63}"/>
                  </a:ext>
                </a:extLst>
              </p:cNvPr>
              <p:cNvPicPr/>
              <p:nvPr/>
            </p:nvPicPr>
            <p:blipFill>
              <a:blip r:embed="rId6"/>
              <a:stretch>
                <a:fillRect/>
              </a:stretch>
            </p:blipFill>
            <p:spPr>
              <a:xfrm>
                <a:off x="4371624" y="3130344"/>
                <a:ext cx="1104840"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FC0EE496-7046-46E1-B184-A538BA619264}"/>
                  </a:ext>
                </a:extLst>
              </p14:cNvPr>
              <p14:cNvContentPartPr/>
              <p14:nvPr/>
            </p14:nvContentPartPr>
            <p14:xfrm>
              <a:off x="5449464" y="3337344"/>
              <a:ext cx="831600" cy="9360"/>
            </p14:xfrm>
          </p:contentPart>
        </mc:Choice>
        <mc:Fallback xmlns="">
          <p:pic>
            <p:nvPicPr>
              <p:cNvPr id="6" name="Ink 5">
                <a:extLst>
                  <a:ext uri="{FF2B5EF4-FFF2-40B4-BE49-F238E27FC236}">
                    <a16:creationId xmlns:a16="http://schemas.microsoft.com/office/drawing/2014/main" id="{FC0EE496-7046-46E1-B184-A538BA619264}"/>
                  </a:ext>
                </a:extLst>
              </p:cNvPr>
              <p:cNvPicPr/>
              <p:nvPr/>
            </p:nvPicPr>
            <p:blipFill>
              <a:blip r:embed="rId8"/>
              <a:stretch>
                <a:fillRect/>
              </a:stretch>
            </p:blipFill>
            <p:spPr>
              <a:xfrm>
                <a:off x="5395824" y="3229704"/>
                <a:ext cx="93924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A7F8652B-0E39-F1E1-39F7-A2D9C8AAB108}"/>
                  </a:ext>
                </a:extLst>
              </p14:cNvPr>
              <p14:cNvContentPartPr/>
              <p14:nvPr/>
            </p14:nvContentPartPr>
            <p14:xfrm>
              <a:off x="6464664" y="3328704"/>
              <a:ext cx="1224720" cy="28080"/>
            </p14:xfrm>
          </p:contentPart>
        </mc:Choice>
        <mc:Fallback xmlns="">
          <p:pic>
            <p:nvPicPr>
              <p:cNvPr id="7" name="Ink 6">
                <a:extLst>
                  <a:ext uri="{FF2B5EF4-FFF2-40B4-BE49-F238E27FC236}">
                    <a16:creationId xmlns:a16="http://schemas.microsoft.com/office/drawing/2014/main" id="{A7F8652B-0E39-F1E1-39F7-A2D9C8AAB108}"/>
                  </a:ext>
                </a:extLst>
              </p:cNvPr>
              <p:cNvPicPr/>
              <p:nvPr/>
            </p:nvPicPr>
            <p:blipFill>
              <a:blip r:embed="rId10"/>
              <a:stretch>
                <a:fillRect/>
              </a:stretch>
            </p:blipFill>
            <p:spPr>
              <a:xfrm>
                <a:off x="6410664" y="3220704"/>
                <a:ext cx="1332360" cy="243720"/>
              </a:xfrm>
              <a:prstGeom prst="rect">
                <a:avLst/>
              </a:prstGeom>
            </p:spPr>
          </p:pic>
        </mc:Fallback>
      </mc:AlternateContent>
    </p:spTree>
    <p:extLst>
      <p:ext uri="{BB962C8B-B14F-4D97-AF65-F5344CB8AC3E}">
        <p14:creationId xmlns:p14="http://schemas.microsoft.com/office/powerpoint/2010/main" val="3758254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992FA-3D6C-9B40-A398-69400AAC8E36}"/>
              </a:ext>
            </a:extLst>
          </p:cNvPr>
          <p:cNvSpPr>
            <a:spLocks noGrp="1"/>
          </p:cNvSpPr>
          <p:nvPr>
            <p:ph type="title"/>
          </p:nvPr>
        </p:nvSpPr>
        <p:spPr>
          <a:xfrm>
            <a:off x="477247" y="253218"/>
            <a:ext cx="11101135" cy="592114"/>
          </a:xfrm>
        </p:spPr>
        <p:txBody>
          <a:bodyPr>
            <a:normAutofit fontScale="90000"/>
          </a:bodyPr>
          <a:lstStyle/>
          <a:p>
            <a:pPr algn="ctr"/>
            <a:r>
              <a:rPr lang="en-GB" sz="3600" dirty="0"/>
              <a:t>Frailty: Palliative or End Of Life</a:t>
            </a:r>
          </a:p>
        </p:txBody>
      </p:sp>
      <p:pic>
        <p:nvPicPr>
          <p:cNvPr id="5" name="Content Placeholder 4">
            <a:extLst>
              <a:ext uri="{FF2B5EF4-FFF2-40B4-BE49-F238E27FC236}">
                <a16:creationId xmlns:a16="http://schemas.microsoft.com/office/drawing/2014/main" id="{24C84071-E984-007B-ECB9-B17781E31849}"/>
              </a:ext>
            </a:extLst>
          </p:cNvPr>
          <p:cNvPicPr>
            <a:picLocks noGrp="1" noChangeAspect="1"/>
          </p:cNvPicPr>
          <p:nvPr>
            <p:ph idx="1"/>
          </p:nvPr>
        </p:nvPicPr>
        <p:blipFill>
          <a:blip r:embed="rId2"/>
          <a:stretch>
            <a:fillRect/>
          </a:stretch>
        </p:blipFill>
        <p:spPr>
          <a:xfrm>
            <a:off x="181412" y="1066680"/>
            <a:ext cx="5696986" cy="4657464"/>
          </a:xfrm>
        </p:spPr>
      </p:pic>
      <p:sp>
        <p:nvSpPr>
          <p:cNvPr id="7" name="TextBox 6">
            <a:extLst>
              <a:ext uri="{FF2B5EF4-FFF2-40B4-BE49-F238E27FC236}">
                <a16:creationId xmlns:a16="http://schemas.microsoft.com/office/drawing/2014/main" id="{702FD6D1-8E41-F9FA-9EAF-5E73909B2E47}"/>
              </a:ext>
            </a:extLst>
          </p:cNvPr>
          <p:cNvSpPr txBox="1"/>
          <p:nvPr/>
        </p:nvSpPr>
        <p:spPr>
          <a:xfrm>
            <a:off x="5801722" y="2273931"/>
            <a:ext cx="6390278" cy="3139321"/>
          </a:xfrm>
          <a:prstGeom prst="rect">
            <a:avLst/>
          </a:prstGeom>
          <a:noFill/>
        </p:spPr>
        <p:txBody>
          <a:bodyPr wrap="square">
            <a:spAutoFit/>
          </a:bodyPr>
          <a:lstStyle/>
          <a:p>
            <a:r>
              <a:rPr lang="en-GB" dirty="0"/>
              <a:t>Frailty has important implications for the care needs of older adults and how those needs are met. By recognizing frailty and measuring it objectively, clinicians can better engage patients and their loved ones in difficult discussions about treatment plans and prognosis, and ultimately deliver better palliative care. </a:t>
            </a:r>
          </a:p>
          <a:p>
            <a:endParaRPr lang="en-GB" dirty="0"/>
          </a:p>
          <a:p>
            <a:r>
              <a:rPr lang="en-GB" b="1" i="0" dirty="0">
                <a:effectLst/>
                <a:latin typeface="Merriweather" panose="020F0502020204030204" pitchFamily="2" charset="0"/>
              </a:rPr>
              <a:t>Frailty in older adults: implications for end-of-life care, 2013</a:t>
            </a:r>
          </a:p>
          <a:p>
            <a:pPr algn="l"/>
            <a:r>
              <a:rPr lang="en-GB" b="0" i="0" u="none" strike="noStrike" dirty="0">
                <a:solidFill>
                  <a:srgbClr val="0071BC"/>
                </a:solidFill>
                <a:effectLst/>
                <a:latin typeface="BlinkMacSystemFont"/>
                <a:hlinkClick r:id="rId3"/>
              </a:rPr>
              <a:t>Katalin Koller</a:t>
            </a:r>
            <a:r>
              <a:rPr lang="en-GB" b="0" i="0" baseline="30000" dirty="0">
                <a:solidFill>
                  <a:srgbClr val="5B616B"/>
                </a:solidFill>
                <a:effectLst/>
                <a:latin typeface="BlinkMacSystemFont"/>
              </a:rPr>
              <a:t> </a:t>
            </a:r>
            <a:r>
              <a:rPr lang="en-GB" b="0" i="0" u="none" strike="noStrike" baseline="30000" dirty="0">
                <a:solidFill>
                  <a:srgbClr val="323A45"/>
                </a:solidFill>
                <a:effectLst/>
                <a:latin typeface="BlinkMacSystemFont"/>
                <a:hlinkClick r:id="rId4" tooltip="Division of Geriatric Medicine, Dalhousie University, Halifax, Nova Scotia, Canada."/>
              </a:rPr>
              <a:t>1</a:t>
            </a:r>
            <a:r>
              <a:rPr lang="en-GB" b="0" i="0" dirty="0">
                <a:solidFill>
                  <a:srgbClr val="5B616B"/>
                </a:solidFill>
                <a:effectLst/>
                <a:latin typeface="BlinkMacSystemFont"/>
              </a:rPr>
              <a:t>, </a:t>
            </a:r>
            <a:r>
              <a:rPr lang="en-GB" b="0" i="0" u="sng" dirty="0">
                <a:solidFill>
                  <a:srgbClr val="205493"/>
                </a:solidFill>
                <a:effectLst/>
                <a:latin typeface="BlinkMacSystemFont"/>
                <a:hlinkClick r:id="rId5"/>
              </a:rPr>
              <a:t>Kenneth Rockwood</a:t>
            </a:r>
            <a:r>
              <a:rPr lang="en-GB" b="0" i="0" u="sng" dirty="0">
                <a:solidFill>
                  <a:srgbClr val="205493"/>
                </a:solidFill>
                <a:effectLst/>
                <a:latin typeface="BlinkMacSystemFont"/>
              </a:rPr>
              <a:t> </a:t>
            </a:r>
            <a:endParaRPr lang="en-GB" b="0" i="0" dirty="0">
              <a:solidFill>
                <a:srgbClr val="5B616B"/>
              </a:solidFill>
              <a:effectLst/>
              <a:latin typeface="BlinkMacSystemFont"/>
            </a:endParaRPr>
          </a:p>
          <a:p>
            <a:endParaRPr lang="en-GB" dirty="0"/>
          </a:p>
        </p:txBody>
      </p:sp>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E24F2A59-110E-7536-971D-D4AEECCFFFFB}"/>
                  </a:ext>
                </a:extLst>
              </p14:cNvPr>
              <p14:cNvContentPartPr/>
              <p14:nvPr/>
            </p14:nvContentPartPr>
            <p14:xfrm>
              <a:off x="4744224" y="4760784"/>
              <a:ext cx="581040" cy="287280"/>
            </p14:xfrm>
          </p:contentPart>
        </mc:Choice>
        <mc:Fallback xmlns="">
          <p:pic>
            <p:nvPicPr>
              <p:cNvPr id="4" name="Ink 3">
                <a:extLst>
                  <a:ext uri="{FF2B5EF4-FFF2-40B4-BE49-F238E27FC236}">
                    <a16:creationId xmlns:a16="http://schemas.microsoft.com/office/drawing/2014/main" id="{E24F2A59-110E-7536-971D-D4AEECCFFFFB}"/>
                  </a:ext>
                </a:extLst>
              </p:cNvPr>
              <p:cNvPicPr/>
              <p:nvPr/>
            </p:nvPicPr>
            <p:blipFill>
              <a:blip r:embed="rId7"/>
              <a:stretch>
                <a:fillRect/>
              </a:stretch>
            </p:blipFill>
            <p:spPr>
              <a:xfrm>
                <a:off x="4738104" y="4754664"/>
                <a:ext cx="593280" cy="299520"/>
              </a:xfrm>
              <a:prstGeom prst="rect">
                <a:avLst/>
              </a:prstGeom>
            </p:spPr>
          </p:pic>
        </mc:Fallback>
      </mc:AlternateContent>
    </p:spTree>
    <p:extLst>
      <p:ext uri="{BB962C8B-B14F-4D97-AF65-F5344CB8AC3E}">
        <p14:creationId xmlns:p14="http://schemas.microsoft.com/office/powerpoint/2010/main" val="1890328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680DD-F747-A11E-15A6-ED4E0E1FF3BD}"/>
              </a:ext>
            </a:extLst>
          </p:cNvPr>
          <p:cNvSpPr>
            <a:spLocks noGrp="1"/>
          </p:cNvSpPr>
          <p:nvPr>
            <p:ph type="title"/>
          </p:nvPr>
        </p:nvSpPr>
        <p:spPr>
          <a:xfrm>
            <a:off x="540000" y="540000"/>
            <a:ext cx="11101135" cy="661271"/>
          </a:xfrm>
        </p:spPr>
        <p:txBody>
          <a:bodyPr>
            <a:normAutofit/>
          </a:bodyPr>
          <a:lstStyle/>
          <a:p>
            <a:pPr algn="ctr"/>
            <a:r>
              <a:rPr lang="en-GB" b="1" dirty="0"/>
              <a:t>Frailty: Palliative or End Of Life</a:t>
            </a:r>
          </a:p>
        </p:txBody>
      </p:sp>
      <p:sp>
        <p:nvSpPr>
          <p:cNvPr id="3" name="Content Placeholder 2">
            <a:extLst>
              <a:ext uri="{FF2B5EF4-FFF2-40B4-BE49-F238E27FC236}">
                <a16:creationId xmlns:a16="http://schemas.microsoft.com/office/drawing/2014/main" id="{F1C4EF82-FB15-38F3-B342-D3DAA88F6D00}"/>
              </a:ext>
            </a:extLst>
          </p:cNvPr>
          <p:cNvSpPr>
            <a:spLocks noGrp="1"/>
          </p:cNvSpPr>
          <p:nvPr>
            <p:ph idx="1"/>
          </p:nvPr>
        </p:nvSpPr>
        <p:spPr>
          <a:xfrm>
            <a:off x="170329" y="1039907"/>
            <a:ext cx="11824447" cy="5504328"/>
          </a:xfrm>
        </p:spPr>
        <p:txBody>
          <a:bodyPr>
            <a:normAutofit/>
          </a:bodyPr>
          <a:lstStyle/>
          <a:p>
            <a:r>
              <a:rPr lang="en-GB" sz="2400" dirty="0"/>
              <a:t>‘Frailty’ </a:t>
            </a:r>
            <a:r>
              <a:rPr lang="en-GB" sz="2400" b="1" dirty="0">
                <a:solidFill>
                  <a:srgbClr val="FF0000"/>
                </a:solidFill>
              </a:rPr>
              <a:t>is</a:t>
            </a:r>
            <a:r>
              <a:rPr lang="en-GB" sz="2400" dirty="0"/>
              <a:t> a palliative diagnosis</a:t>
            </a:r>
          </a:p>
          <a:p>
            <a:r>
              <a:rPr lang="en-GB" sz="2400" dirty="0"/>
              <a:t>Is the patient on the GSF register ? (Gold standards framework) re: blue, Green, Amber, Red – </a:t>
            </a:r>
            <a:r>
              <a:rPr lang="en-GB" sz="2400" i="1" dirty="0"/>
              <a:t>EOL stage</a:t>
            </a:r>
            <a:r>
              <a:rPr lang="en-GB" sz="2400" dirty="0"/>
              <a:t>. D/W GP if unsure</a:t>
            </a:r>
          </a:p>
          <a:p>
            <a:endParaRPr lang="en-GB" sz="2400" dirty="0"/>
          </a:p>
          <a:p>
            <a:endParaRPr lang="en-GB" sz="2400" dirty="0"/>
          </a:p>
          <a:p>
            <a:r>
              <a:rPr lang="en-GB" sz="2400" dirty="0"/>
              <a:t>Be realistic to intervention/adaptations etc if End of life as this stage would be ‘comfort and care’</a:t>
            </a:r>
          </a:p>
          <a:p>
            <a:r>
              <a:rPr lang="en-GB" sz="2400" dirty="0"/>
              <a:t>If palliative – may still benefit from therapy/adaptations, equipment and escalation for treatment so offer RESPECT form to record advanced care planning, wishes etc</a:t>
            </a:r>
          </a:p>
          <a:p>
            <a:r>
              <a:rPr lang="en-GB" sz="2400" dirty="0"/>
              <a:t>DN’s would usually be involved but not always Hospice (for more complex Pts)</a:t>
            </a:r>
          </a:p>
          <a:p>
            <a:endParaRPr lang="en-GB" sz="2400" dirty="0"/>
          </a:p>
        </p:txBody>
      </p:sp>
      <p:pic>
        <p:nvPicPr>
          <p:cNvPr id="5" name="Picture 4">
            <a:extLst>
              <a:ext uri="{FF2B5EF4-FFF2-40B4-BE49-F238E27FC236}">
                <a16:creationId xmlns:a16="http://schemas.microsoft.com/office/drawing/2014/main" id="{ADE57D0E-5819-EDDB-AAFE-B130D49EFCC3}"/>
              </a:ext>
            </a:extLst>
          </p:cNvPr>
          <p:cNvPicPr>
            <a:picLocks noChangeAspect="1"/>
          </p:cNvPicPr>
          <p:nvPr/>
        </p:nvPicPr>
        <p:blipFill>
          <a:blip r:embed="rId2"/>
          <a:stretch>
            <a:fillRect/>
          </a:stretch>
        </p:blipFill>
        <p:spPr>
          <a:xfrm>
            <a:off x="306081" y="2332208"/>
            <a:ext cx="11240078" cy="1085906"/>
          </a:xfrm>
          <a:prstGeom prst="rect">
            <a:avLst/>
          </a:prstGeom>
        </p:spPr>
      </p:pic>
    </p:spTree>
    <p:extLst>
      <p:ext uri="{BB962C8B-B14F-4D97-AF65-F5344CB8AC3E}">
        <p14:creationId xmlns:p14="http://schemas.microsoft.com/office/powerpoint/2010/main" val="3521337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6051C-0174-2479-2A0B-C2800E3F318C}"/>
              </a:ext>
            </a:extLst>
          </p:cNvPr>
          <p:cNvSpPr>
            <a:spLocks noGrp="1"/>
          </p:cNvSpPr>
          <p:nvPr>
            <p:ph type="title"/>
          </p:nvPr>
        </p:nvSpPr>
        <p:spPr>
          <a:xfrm>
            <a:off x="3248343" y="-877317"/>
            <a:ext cx="4500561" cy="1953501"/>
          </a:xfrm>
        </p:spPr>
        <p:txBody>
          <a:bodyPr anchor="b">
            <a:normAutofit/>
          </a:bodyPr>
          <a:lstStyle/>
          <a:p>
            <a:pPr algn="ctr"/>
            <a:r>
              <a:rPr lang="en-GB" sz="4800" b="1" dirty="0"/>
              <a:t>Key facts</a:t>
            </a:r>
          </a:p>
        </p:txBody>
      </p:sp>
      <p:pic>
        <p:nvPicPr>
          <p:cNvPr id="5" name="Content Placeholder 4" descr="A screenshot of a computer screen&#10;&#10;Description automatically generated">
            <a:extLst>
              <a:ext uri="{FF2B5EF4-FFF2-40B4-BE49-F238E27FC236}">
                <a16:creationId xmlns:a16="http://schemas.microsoft.com/office/drawing/2014/main" id="{97ED9A24-4F65-F687-9D0A-E1FEBBB97B4A}"/>
              </a:ext>
            </a:extLst>
          </p:cNvPr>
          <p:cNvPicPr>
            <a:picLocks noChangeAspect="1"/>
          </p:cNvPicPr>
          <p:nvPr/>
        </p:nvPicPr>
        <p:blipFill>
          <a:blip r:embed="rId2">
            <a:alphaModFix/>
          </a:blip>
          <a:stretch>
            <a:fillRect/>
          </a:stretch>
        </p:blipFill>
        <p:spPr>
          <a:xfrm>
            <a:off x="155448" y="2066544"/>
            <a:ext cx="11503703" cy="4519825"/>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7D9C6FB0-AC13-7916-56F4-10A3E20A5468}"/>
                  </a:ext>
                </a:extLst>
              </p14:cNvPr>
              <p14:cNvContentPartPr/>
              <p14:nvPr/>
            </p14:nvContentPartPr>
            <p14:xfrm>
              <a:off x="2358864" y="3803472"/>
              <a:ext cx="1436400" cy="64800"/>
            </p14:xfrm>
          </p:contentPart>
        </mc:Choice>
        <mc:Fallback xmlns="">
          <p:pic>
            <p:nvPicPr>
              <p:cNvPr id="4" name="Ink 3">
                <a:extLst>
                  <a:ext uri="{FF2B5EF4-FFF2-40B4-BE49-F238E27FC236}">
                    <a16:creationId xmlns:a16="http://schemas.microsoft.com/office/drawing/2014/main" id="{7D9C6FB0-AC13-7916-56F4-10A3E20A5468}"/>
                  </a:ext>
                </a:extLst>
              </p:cNvPr>
              <p:cNvPicPr/>
              <p:nvPr/>
            </p:nvPicPr>
            <p:blipFill>
              <a:blip r:embed="rId4"/>
              <a:stretch>
                <a:fillRect/>
              </a:stretch>
            </p:blipFill>
            <p:spPr>
              <a:xfrm>
                <a:off x="2304864" y="3695472"/>
                <a:ext cx="1544040" cy="280440"/>
              </a:xfrm>
              <a:prstGeom prst="rect">
                <a:avLst/>
              </a:prstGeom>
            </p:spPr>
          </p:pic>
        </mc:Fallback>
      </mc:AlternateContent>
    </p:spTree>
    <p:extLst>
      <p:ext uri="{BB962C8B-B14F-4D97-AF65-F5344CB8AC3E}">
        <p14:creationId xmlns:p14="http://schemas.microsoft.com/office/powerpoint/2010/main" val="3104105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ECB4E-2A08-1778-0753-F8898BCF1F06}"/>
              </a:ext>
            </a:extLst>
          </p:cNvPr>
          <p:cNvSpPr>
            <a:spLocks noGrp="1"/>
          </p:cNvSpPr>
          <p:nvPr>
            <p:ph type="title"/>
          </p:nvPr>
        </p:nvSpPr>
        <p:spPr>
          <a:xfrm>
            <a:off x="540000" y="540000"/>
            <a:ext cx="11101135" cy="722743"/>
          </a:xfrm>
        </p:spPr>
        <p:txBody>
          <a:bodyPr>
            <a:normAutofit fontScale="90000"/>
          </a:bodyPr>
          <a:lstStyle/>
          <a:p>
            <a:pPr algn="ctr"/>
            <a:r>
              <a:rPr lang="en-GB" sz="3600" b="1" dirty="0"/>
              <a:t>Total Mobile – Frailty Assessment</a:t>
            </a:r>
            <a:br>
              <a:rPr lang="en-GB" sz="3600" dirty="0"/>
            </a:br>
            <a:br>
              <a:rPr lang="en-GB" sz="3600" dirty="0"/>
            </a:br>
            <a:r>
              <a:rPr lang="en-GB" sz="3600" i="1" dirty="0"/>
              <a:t>Select CFS not ‘Edmonton</a:t>
            </a:r>
            <a:r>
              <a:rPr lang="en-GB" sz="3600" b="1" i="1" dirty="0"/>
              <a:t>’</a:t>
            </a:r>
          </a:p>
        </p:txBody>
      </p:sp>
      <p:pic>
        <p:nvPicPr>
          <p:cNvPr id="5" name="Content Placeholder 4">
            <a:extLst>
              <a:ext uri="{FF2B5EF4-FFF2-40B4-BE49-F238E27FC236}">
                <a16:creationId xmlns:a16="http://schemas.microsoft.com/office/drawing/2014/main" id="{85075AAD-09C7-CA59-BF7A-4BC7547C811F}"/>
              </a:ext>
            </a:extLst>
          </p:cNvPr>
          <p:cNvPicPr>
            <a:picLocks noGrp="1" noChangeAspect="1"/>
          </p:cNvPicPr>
          <p:nvPr>
            <p:ph idx="1"/>
          </p:nvPr>
        </p:nvPicPr>
        <p:blipFill>
          <a:blip r:embed="rId2"/>
          <a:stretch>
            <a:fillRect/>
          </a:stretch>
        </p:blipFill>
        <p:spPr>
          <a:xfrm>
            <a:off x="219341" y="1965960"/>
            <a:ext cx="11256018" cy="4352040"/>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9B8C4F90-8F02-2600-F07F-1765AB0F4AC7}"/>
                  </a:ext>
                </a:extLst>
              </p14:cNvPr>
              <p14:cNvContentPartPr/>
              <p14:nvPr/>
            </p14:nvContentPartPr>
            <p14:xfrm>
              <a:off x="4566229" y="4519216"/>
              <a:ext cx="2248200" cy="1071360"/>
            </p14:xfrm>
          </p:contentPart>
        </mc:Choice>
        <mc:Fallback xmlns="">
          <p:pic>
            <p:nvPicPr>
              <p:cNvPr id="7" name="Ink 6">
                <a:extLst>
                  <a:ext uri="{FF2B5EF4-FFF2-40B4-BE49-F238E27FC236}">
                    <a16:creationId xmlns:a16="http://schemas.microsoft.com/office/drawing/2014/main" id="{9B8C4F90-8F02-2600-F07F-1765AB0F4AC7}"/>
                  </a:ext>
                </a:extLst>
              </p:cNvPr>
              <p:cNvPicPr/>
              <p:nvPr/>
            </p:nvPicPr>
            <p:blipFill>
              <a:blip r:embed="rId4"/>
              <a:stretch>
                <a:fillRect/>
              </a:stretch>
            </p:blipFill>
            <p:spPr>
              <a:xfrm>
                <a:off x="4560109" y="4513096"/>
                <a:ext cx="2260440" cy="1083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04BCABE4-293B-3EF8-125F-9A37076B79EC}"/>
                  </a:ext>
                </a:extLst>
              </p14:cNvPr>
              <p14:cNvContentPartPr/>
              <p14:nvPr/>
            </p14:nvContentPartPr>
            <p14:xfrm>
              <a:off x="5257584" y="6172344"/>
              <a:ext cx="360" cy="360"/>
            </p14:xfrm>
          </p:contentPart>
        </mc:Choice>
        <mc:Fallback xmlns="">
          <p:pic>
            <p:nvPicPr>
              <p:cNvPr id="8" name="Ink 7">
                <a:extLst>
                  <a:ext uri="{FF2B5EF4-FFF2-40B4-BE49-F238E27FC236}">
                    <a16:creationId xmlns:a16="http://schemas.microsoft.com/office/drawing/2014/main" id="{04BCABE4-293B-3EF8-125F-9A37076B79EC}"/>
                  </a:ext>
                </a:extLst>
              </p:cNvPr>
              <p:cNvPicPr/>
              <p:nvPr/>
            </p:nvPicPr>
            <p:blipFill>
              <a:blip r:embed="rId6"/>
              <a:stretch>
                <a:fillRect/>
              </a:stretch>
            </p:blipFill>
            <p:spPr>
              <a:xfrm>
                <a:off x="5251464" y="616622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B713C55A-95FE-93FF-45F4-A49111A004BD}"/>
                  </a:ext>
                </a:extLst>
              </p14:cNvPr>
              <p14:cNvContentPartPr/>
              <p14:nvPr/>
            </p14:nvContentPartPr>
            <p14:xfrm>
              <a:off x="6674904" y="932688"/>
              <a:ext cx="360" cy="360"/>
            </p14:xfrm>
          </p:contentPart>
        </mc:Choice>
        <mc:Fallback xmlns="">
          <p:pic>
            <p:nvPicPr>
              <p:cNvPr id="9" name="Ink 8">
                <a:extLst>
                  <a:ext uri="{FF2B5EF4-FFF2-40B4-BE49-F238E27FC236}">
                    <a16:creationId xmlns:a16="http://schemas.microsoft.com/office/drawing/2014/main" id="{B713C55A-95FE-93FF-45F4-A49111A004BD}"/>
                  </a:ext>
                </a:extLst>
              </p:cNvPr>
              <p:cNvPicPr/>
              <p:nvPr/>
            </p:nvPicPr>
            <p:blipFill>
              <a:blip r:embed="rId6"/>
              <a:stretch>
                <a:fillRect/>
              </a:stretch>
            </p:blipFill>
            <p:spPr>
              <a:xfrm>
                <a:off x="6668784" y="92656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B136A78E-5512-294C-E243-6497A54C0C4A}"/>
                  </a:ext>
                </a:extLst>
              </p14:cNvPr>
              <p14:cNvContentPartPr/>
              <p14:nvPr/>
            </p14:nvContentPartPr>
            <p14:xfrm>
              <a:off x="4983264" y="1828224"/>
              <a:ext cx="640440" cy="720"/>
            </p14:xfrm>
          </p:contentPart>
        </mc:Choice>
        <mc:Fallback xmlns="">
          <p:pic>
            <p:nvPicPr>
              <p:cNvPr id="4" name="Ink 3">
                <a:extLst>
                  <a:ext uri="{FF2B5EF4-FFF2-40B4-BE49-F238E27FC236}">
                    <a16:creationId xmlns:a16="http://schemas.microsoft.com/office/drawing/2014/main" id="{B136A78E-5512-294C-E243-6497A54C0C4A}"/>
                  </a:ext>
                </a:extLst>
              </p:cNvPr>
              <p:cNvPicPr/>
              <p:nvPr/>
            </p:nvPicPr>
            <p:blipFill>
              <a:blip r:embed="rId9"/>
              <a:stretch>
                <a:fillRect/>
              </a:stretch>
            </p:blipFill>
            <p:spPr>
              <a:xfrm>
                <a:off x="4929624" y="1612224"/>
                <a:ext cx="748080" cy="432000"/>
              </a:xfrm>
              <a:prstGeom prst="rect">
                <a:avLst/>
              </a:prstGeom>
            </p:spPr>
          </p:pic>
        </mc:Fallback>
      </mc:AlternateContent>
    </p:spTree>
    <p:extLst>
      <p:ext uri="{BB962C8B-B14F-4D97-AF65-F5344CB8AC3E}">
        <p14:creationId xmlns:p14="http://schemas.microsoft.com/office/powerpoint/2010/main" val="1484153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7E40C-03DF-D215-BFF4-98D391C630EA}"/>
              </a:ext>
            </a:extLst>
          </p:cNvPr>
          <p:cNvSpPr>
            <a:spLocks noGrp="1"/>
          </p:cNvSpPr>
          <p:nvPr>
            <p:ph type="title"/>
          </p:nvPr>
        </p:nvSpPr>
        <p:spPr>
          <a:xfrm>
            <a:off x="545432" y="174240"/>
            <a:ext cx="11101135" cy="593856"/>
          </a:xfrm>
        </p:spPr>
        <p:txBody>
          <a:bodyPr>
            <a:normAutofit fontScale="90000"/>
          </a:bodyPr>
          <a:lstStyle/>
          <a:p>
            <a:r>
              <a:rPr lang="en-GB" sz="3600" b="1" dirty="0"/>
              <a:t>             </a:t>
            </a:r>
            <a:r>
              <a:rPr lang="en-GB" sz="4000" b="1" dirty="0"/>
              <a:t>Total Mobile – Frailty Assessment</a:t>
            </a:r>
            <a:br>
              <a:rPr lang="en-GB" sz="3600" dirty="0"/>
            </a:br>
            <a:br>
              <a:rPr lang="en-GB" sz="3600" dirty="0"/>
            </a:br>
            <a:r>
              <a:rPr lang="en-GB" sz="3600" dirty="0"/>
              <a:t> </a:t>
            </a:r>
            <a:r>
              <a:rPr lang="en-GB" sz="3600" b="1" dirty="0"/>
              <a:t>- Score from 1 – 9 (RAG rated), add review date and any additional notes in ‘progress notes’</a:t>
            </a:r>
            <a:br>
              <a:rPr lang="en-GB" sz="3600" b="1" dirty="0"/>
            </a:br>
            <a:r>
              <a:rPr lang="en-GB" sz="3600" b="1" dirty="0"/>
              <a:t> - The ‘link to CFS’ takes you to the actual tool so you can see the guide for scoring</a:t>
            </a:r>
          </a:p>
        </p:txBody>
      </p:sp>
      <p:pic>
        <p:nvPicPr>
          <p:cNvPr id="5" name="Content Placeholder 4">
            <a:extLst>
              <a:ext uri="{FF2B5EF4-FFF2-40B4-BE49-F238E27FC236}">
                <a16:creationId xmlns:a16="http://schemas.microsoft.com/office/drawing/2014/main" id="{F92B1088-1887-C0C0-53BA-EB6A70F68C84}"/>
              </a:ext>
            </a:extLst>
          </p:cNvPr>
          <p:cNvPicPr>
            <a:picLocks noGrp="1" noChangeAspect="1"/>
          </p:cNvPicPr>
          <p:nvPr>
            <p:ph idx="1"/>
          </p:nvPr>
        </p:nvPicPr>
        <p:blipFill>
          <a:blip r:embed="rId2"/>
          <a:stretch>
            <a:fillRect/>
          </a:stretch>
        </p:blipFill>
        <p:spPr>
          <a:xfrm>
            <a:off x="1984248" y="3199902"/>
            <a:ext cx="8311896" cy="3483858"/>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10514ABB-45F4-B28E-6A82-41C99560F280}"/>
                  </a:ext>
                </a:extLst>
              </p14:cNvPr>
              <p14:cNvContentPartPr/>
              <p14:nvPr/>
            </p14:nvContentPartPr>
            <p14:xfrm>
              <a:off x="1393760" y="4273812"/>
              <a:ext cx="2571120" cy="348480"/>
            </p14:xfrm>
          </p:contentPart>
        </mc:Choice>
        <mc:Fallback xmlns="">
          <p:pic>
            <p:nvPicPr>
              <p:cNvPr id="6" name="Ink 5">
                <a:extLst>
                  <a:ext uri="{FF2B5EF4-FFF2-40B4-BE49-F238E27FC236}">
                    <a16:creationId xmlns:a16="http://schemas.microsoft.com/office/drawing/2014/main" id="{10514ABB-45F4-B28E-6A82-41C99560F280}"/>
                  </a:ext>
                </a:extLst>
              </p:cNvPr>
              <p:cNvPicPr/>
              <p:nvPr/>
            </p:nvPicPr>
            <p:blipFill>
              <a:blip r:embed="rId4"/>
              <a:stretch>
                <a:fillRect/>
              </a:stretch>
            </p:blipFill>
            <p:spPr>
              <a:xfrm>
                <a:off x="1387640" y="4267692"/>
                <a:ext cx="2583360" cy="360720"/>
              </a:xfrm>
              <a:prstGeom prst="rect">
                <a:avLst/>
              </a:prstGeom>
            </p:spPr>
          </p:pic>
        </mc:Fallback>
      </mc:AlternateContent>
    </p:spTree>
    <p:extLst>
      <p:ext uri="{BB962C8B-B14F-4D97-AF65-F5344CB8AC3E}">
        <p14:creationId xmlns:p14="http://schemas.microsoft.com/office/powerpoint/2010/main" val="1632096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0BCF-3774-F83E-716A-3B45B06F71F0}"/>
              </a:ext>
            </a:extLst>
          </p:cNvPr>
          <p:cNvSpPr>
            <a:spLocks noGrp="1"/>
          </p:cNvSpPr>
          <p:nvPr>
            <p:ph type="title"/>
          </p:nvPr>
        </p:nvSpPr>
        <p:spPr>
          <a:xfrm>
            <a:off x="539999" y="235200"/>
            <a:ext cx="11101135" cy="688165"/>
          </a:xfrm>
        </p:spPr>
        <p:txBody>
          <a:bodyPr>
            <a:normAutofit fontScale="90000"/>
          </a:bodyPr>
          <a:lstStyle/>
          <a:p>
            <a:pPr algn="ctr"/>
            <a:r>
              <a:rPr lang="en-GB" sz="4000" dirty="0"/>
              <a:t>Frailty – </a:t>
            </a:r>
            <a:r>
              <a:rPr lang="en-GB" sz="4000" i="1" dirty="0"/>
              <a:t>is the future !</a:t>
            </a:r>
          </a:p>
        </p:txBody>
      </p:sp>
      <p:pic>
        <p:nvPicPr>
          <p:cNvPr id="5" name="Content Placeholder 4">
            <a:extLst>
              <a:ext uri="{FF2B5EF4-FFF2-40B4-BE49-F238E27FC236}">
                <a16:creationId xmlns:a16="http://schemas.microsoft.com/office/drawing/2014/main" id="{61E6770A-1C44-A611-BF03-60B72E3E972E}"/>
              </a:ext>
            </a:extLst>
          </p:cNvPr>
          <p:cNvPicPr>
            <a:picLocks noGrp="1" noChangeAspect="1"/>
          </p:cNvPicPr>
          <p:nvPr>
            <p:ph idx="1"/>
          </p:nvPr>
        </p:nvPicPr>
        <p:blipFill>
          <a:blip r:embed="rId2"/>
          <a:stretch>
            <a:fillRect/>
          </a:stretch>
        </p:blipFill>
        <p:spPr>
          <a:xfrm>
            <a:off x="311399" y="923365"/>
            <a:ext cx="4927024" cy="1732990"/>
          </a:xfrm>
        </p:spPr>
      </p:pic>
      <p:pic>
        <p:nvPicPr>
          <p:cNvPr id="7" name="Picture 6">
            <a:extLst>
              <a:ext uri="{FF2B5EF4-FFF2-40B4-BE49-F238E27FC236}">
                <a16:creationId xmlns:a16="http://schemas.microsoft.com/office/drawing/2014/main" id="{6E174333-28A5-FF5F-29D6-6149A03485B0}"/>
              </a:ext>
            </a:extLst>
          </p:cNvPr>
          <p:cNvPicPr>
            <a:picLocks noChangeAspect="1"/>
          </p:cNvPicPr>
          <p:nvPr/>
        </p:nvPicPr>
        <p:blipFill>
          <a:blip r:embed="rId3"/>
          <a:stretch>
            <a:fillRect/>
          </a:stretch>
        </p:blipFill>
        <p:spPr>
          <a:xfrm>
            <a:off x="7091362" y="1149709"/>
            <a:ext cx="4469267" cy="1812565"/>
          </a:xfrm>
          <a:prstGeom prst="rect">
            <a:avLst/>
          </a:prstGeom>
        </p:spPr>
      </p:pic>
      <p:pic>
        <p:nvPicPr>
          <p:cNvPr id="9" name="Picture 8">
            <a:extLst>
              <a:ext uri="{FF2B5EF4-FFF2-40B4-BE49-F238E27FC236}">
                <a16:creationId xmlns:a16="http://schemas.microsoft.com/office/drawing/2014/main" id="{F26D852D-0D0C-FC90-CE90-D8ECB4196D02}"/>
              </a:ext>
            </a:extLst>
          </p:cNvPr>
          <p:cNvPicPr>
            <a:picLocks noChangeAspect="1"/>
          </p:cNvPicPr>
          <p:nvPr/>
        </p:nvPicPr>
        <p:blipFill>
          <a:blip r:embed="rId4"/>
          <a:stretch>
            <a:fillRect/>
          </a:stretch>
        </p:blipFill>
        <p:spPr>
          <a:xfrm>
            <a:off x="742623" y="2762634"/>
            <a:ext cx="5253364" cy="2014833"/>
          </a:xfrm>
          <a:prstGeom prst="rect">
            <a:avLst/>
          </a:prstGeom>
        </p:spPr>
      </p:pic>
      <p:pic>
        <p:nvPicPr>
          <p:cNvPr id="11" name="Picture 10">
            <a:extLst>
              <a:ext uri="{FF2B5EF4-FFF2-40B4-BE49-F238E27FC236}">
                <a16:creationId xmlns:a16="http://schemas.microsoft.com/office/drawing/2014/main" id="{ED9E8512-5A32-A2A8-0E59-6111CAAD5B6C}"/>
              </a:ext>
            </a:extLst>
          </p:cNvPr>
          <p:cNvPicPr>
            <a:picLocks noChangeAspect="1"/>
          </p:cNvPicPr>
          <p:nvPr/>
        </p:nvPicPr>
        <p:blipFill>
          <a:blip r:embed="rId5"/>
          <a:stretch>
            <a:fillRect/>
          </a:stretch>
        </p:blipFill>
        <p:spPr>
          <a:xfrm>
            <a:off x="6196015" y="3603171"/>
            <a:ext cx="5707245" cy="2707283"/>
          </a:xfrm>
          <a:prstGeom prst="rect">
            <a:avLst/>
          </a:prstGeom>
        </p:spPr>
      </p:pic>
    </p:spTree>
    <p:extLst>
      <p:ext uri="{BB962C8B-B14F-4D97-AF65-F5344CB8AC3E}">
        <p14:creationId xmlns:p14="http://schemas.microsoft.com/office/powerpoint/2010/main" val="625545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A8077-583A-99EC-02EC-E4C748566A5B}"/>
              </a:ext>
            </a:extLst>
          </p:cNvPr>
          <p:cNvSpPr>
            <a:spLocks noGrp="1"/>
          </p:cNvSpPr>
          <p:nvPr>
            <p:ph type="title"/>
          </p:nvPr>
        </p:nvSpPr>
        <p:spPr>
          <a:xfrm>
            <a:off x="7086315" y="545126"/>
            <a:ext cx="4554821" cy="2186096"/>
          </a:xfrm>
        </p:spPr>
        <p:txBody>
          <a:bodyPr anchor="t">
            <a:normAutofit/>
          </a:bodyPr>
          <a:lstStyle/>
          <a:p>
            <a:r>
              <a:rPr lang="en-GB" dirty="0"/>
              <a:t>Further reading </a:t>
            </a:r>
          </a:p>
        </p:txBody>
      </p:sp>
      <p:sp>
        <p:nvSpPr>
          <p:cNvPr id="9" name="Content Placeholder 8">
            <a:extLst>
              <a:ext uri="{FF2B5EF4-FFF2-40B4-BE49-F238E27FC236}">
                <a16:creationId xmlns:a16="http://schemas.microsoft.com/office/drawing/2014/main" id="{110A0F50-A3C7-04AC-734F-843818C8240E}"/>
              </a:ext>
            </a:extLst>
          </p:cNvPr>
          <p:cNvSpPr>
            <a:spLocks noGrp="1"/>
          </p:cNvSpPr>
          <p:nvPr>
            <p:ph idx="1"/>
          </p:nvPr>
        </p:nvSpPr>
        <p:spPr>
          <a:xfrm>
            <a:off x="7104063" y="2947121"/>
            <a:ext cx="4537073" cy="3361604"/>
          </a:xfrm>
        </p:spPr>
        <p:txBody>
          <a:bodyPr anchor="t">
            <a:normAutofit/>
          </a:bodyPr>
          <a:lstStyle/>
          <a:p>
            <a:r>
              <a:rPr lang="en-US" sz="3600" dirty="0"/>
              <a:t>British Geriatric Society – see references </a:t>
            </a:r>
          </a:p>
        </p:txBody>
      </p:sp>
      <p:pic>
        <p:nvPicPr>
          <p:cNvPr id="5" name="Content Placeholder 4">
            <a:extLst>
              <a:ext uri="{FF2B5EF4-FFF2-40B4-BE49-F238E27FC236}">
                <a16:creationId xmlns:a16="http://schemas.microsoft.com/office/drawing/2014/main" id="{7EF8C2EA-2886-C032-C3C8-C5013AD417C4}"/>
              </a:ext>
            </a:extLst>
          </p:cNvPr>
          <p:cNvPicPr>
            <a:picLocks noChangeAspect="1"/>
          </p:cNvPicPr>
          <p:nvPr/>
        </p:nvPicPr>
        <p:blipFill>
          <a:blip r:embed="rId2"/>
          <a:stretch>
            <a:fillRect/>
          </a:stretch>
        </p:blipFill>
        <p:spPr>
          <a:xfrm>
            <a:off x="1509749" y="540000"/>
            <a:ext cx="4110216" cy="5768725"/>
          </a:xfrm>
          <a:prstGeom prst="rect">
            <a:avLst/>
          </a:prstGeom>
        </p:spPr>
      </p:pic>
    </p:spTree>
    <p:extLst>
      <p:ext uri="{BB962C8B-B14F-4D97-AF65-F5344CB8AC3E}">
        <p14:creationId xmlns:p14="http://schemas.microsoft.com/office/powerpoint/2010/main" val="3318408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3C058-7DEE-CDA0-0031-1CAB10E63FD9}"/>
              </a:ext>
            </a:extLst>
          </p:cNvPr>
          <p:cNvSpPr>
            <a:spLocks noGrp="1"/>
          </p:cNvSpPr>
          <p:nvPr>
            <p:ph type="title"/>
          </p:nvPr>
        </p:nvSpPr>
        <p:spPr/>
        <p:txBody>
          <a:bodyPr>
            <a:normAutofit fontScale="90000"/>
          </a:bodyPr>
          <a:lstStyle/>
          <a:p>
            <a:pPr algn="ctr"/>
            <a:br>
              <a:rPr lang="en-GB" sz="6000" dirty="0"/>
            </a:br>
            <a:br>
              <a:rPr lang="en-GB" sz="6000" dirty="0"/>
            </a:br>
            <a:r>
              <a:rPr lang="en-GB" sz="6000" dirty="0"/>
              <a:t>Questions ?</a:t>
            </a:r>
          </a:p>
        </p:txBody>
      </p:sp>
    </p:spTree>
    <p:extLst>
      <p:ext uri="{BB962C8B-B14F-4D97-AF65-F5344CB8AC3E}">
        <p14:creationId xmlns:p14="http://schemas.microsoft.com/office/powerpoint/2010/main" val="36304353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EE7CA-2CD7-2D1A-1BE5-282C194E2F7E}"/>
              </a:ext>
            </a:extLst>
          </p:cNvPr>
          <p:cNvSpPr>
            <a:spLocks noGrp="1"/>
          </p:cNvSpPr>
          <p:nvPr>
            <p:ph type="title"/>
          </p:nvPr>
        </p:nvSpPr>
        <p:spPr>
          <a:xfrm>
            <a:off x="540000" y="197224"/>
            <a:ext cx="11101135" cy="2152276"/>
          </a:xfrm>
        </p:spPr>
        <p:txBody>
          <a:bodyPr>
            <a:normAutofit/>
          </a:bodyPr>
          <a:lstStyle/>
          <a:p>
            <a:pPr algn="ctr"/>
            <a:r>
              <a:rPr lang="en-GB" sz="4000" dirty="0"/>
              <a:t>References</a:t>
            </a:r>
          </a:p>
        </p:txBody>
      </p:sp>
      <p:sp>
        <p:nvSpPr>
          <p:cNvPr id="3" name="Content Placeholder 2">
            <a:extLst>
              <a:ext uri="{FF2B5EF4-FFF2-40B4-BE49-F238E27FC236}">
                <a16:creationId xmlns:a16="http://schemas.microsoft.com/office/drawing/2014/main" id="{4FFF6C57-607D-9756-73A1-91D0DC4249A7}"/>
              </a:ext>
            </a:extLst>
          </p:cNvPr>
          <p:cNvSpPr>
            <a:spLocks noGrp="1"/>
          </p:cNvSpPr>
          <p:nvPr>
            <p:ph idx="1"/>
          </p:nvPr>
        </p:nvSpPr>
        <p:spPr>
          <a:xfrm>
            <a:off x="170329" y="735106"/>
            <a:ext cx="11770659" cy="5925670"/>
          </a:xfrm>
        </p:spPr>
        <p:txBody>
          <a:bodyPr/>
          <a:lstStyle/>
          <a:p>
            <a:r>
              <a:rPr lang="en-GB" dirty="0">
                <a:hlinkClick r:id="rId2">
                  <a:extLst>
                    <a:ext uri="{A12FA001-AC4F-418D-AE19-62706E023703}">
                      <ahyp:hlinkClr xmlns:ahyp="http://schemas.microsoft.com/office/drawing/2018/hyperlinkcolor" val="tx"/>
                    </a:ext>
                  </a:extLst>
                </a:hlinkClick>
              </a:rPr>
              <a:t>Skills for health: Frailty framework.pdf</a:t>
            </a:r>
            <a:r>
              <a:rPr lang="en-GB" dirty="0"/>
              <a:t>  </a:t>
            </a:r>
          </a:p>
          <a:p>
            <a:r>
              <a:rPr lang="en-GB" dirty="0" err="1"/>
              <a:t>Youtube</a:t>
            </a:r>
            <a:r>
              <a:rPr lang="en-GB" dirty="0"/>
              <a:t> video: </a:t>
            </a:r>
            <a:r>
              <a:rPr lang="en-GB" dirty="0">
                <a:hlinkClick r:id="rId3">
                  <a:extLst>
                    <a:ext uri="{A12FA001-AC4F-418D-AE19-62706E023703}">
                      <ahyp:hlinkClr xmlns:ahyp="http://schemas.microsoft.com/office/drawing/2018/hyperlinkcolor" val="tx"/>
                    </a:ext>
                  </a:extLst>
                </a:hlinkClick>
              </a:rPr>
              <a:t>Frailty Focus – NHS</a:t>
            </a:r>
            <a:endParaRPr lang="en-GB" dirty="0"/>
          </a:p>
          <a:p>
            <a:r>
              <a:rPr lang="en-GB" dirty="0" err="1"/>
              <a:t>Elearning</a:t>
            </a:r>
            <a:r>
              <a:rPr lang="en-GB" dirty="0"/>
              <a:t> via Virtual Campus: </a:t>
            </a:r>
            <a:r>
              <a:rPr lang="en-GB" sz="2000" dirty="0"/>
              <a:t>‘</a:t>
            </a:r>
            <a:r>
              <a:rPr lang="en-GB" sz="2000" b="1" i="0" dirty="0">
                <a:effectLst/>
                <a:latin typeface="Roboto" panose="020F0502020204030204" pitchFamily="2" charset="0"/>
              </a:rPr>
              <a:t>Reframing frailty as a long-term condition’</a:t>
            </a:r>
          </a:p>
          <a:p>
            <a:r>
              <a:rPr lang="en-GB" sz="2000" b="0" i="0" dirty="0">
                <a:effectLst/>
                <a:latin typeface="Source Sans Pro" panose="020F0502020204030204" pitchFamily="34" charset="0"/>
              </a:rPr>
              <a:t>, </a:t>
            </a:r>
            <a:r>
              <a:rPr lang="en-GB" sz="2000" dirty="0">
                <a:hlinkClick r:id="rId4">
                  <a:extLst>
                    <a:ext uri="{A12FA001-AC4F-418D-AE19-62706E023703}">
                      <ahyp:hlinkClr xmlns:ahyp="http://schemas.microsoft.com/office/drawing/2018/hyperlinkcolor" val="tx"/>
                    </a:ext>
                  </a:extLst>
                </a:hlinkClick>
              </a:rPr>
              <a:t>Managing frailty as a long-term condition | Age and Ageing | Oxford Academic</a:t>
            </a:r>
            <a:r>
              <a:rPr lang="en-GB" sz="2000" b="1" dirty="0">
                <a:latin typeface="Roboto" panose="020F0502020204030204" pitchFamily="2" charset="0"/>
              </a:rPr>
              <a:t> -</a:t>
            </a:r>
            <a:r>
              <a:rPr lang="en-GB" sz="2000" b="0" i="1" dirty="0">
                <a:effectLst/>
                <a:latin typeface="Source Sans Pro" panose="020F0502020204030204" pitchFamily="34" charset="0"/>
              </a:rPr>
              <a:t>Age and Ageing</a:t>
            </a:r>
            <a:r>
              <a:rPr lang="en-GB" sz="2000" b="0" i="0" dirty="0">
                <a:effectLst/>
                <a:latin typeface="Source Sans Pro" panose="020F0502020204030204" pitchFamily="34" charset="0"/>
              </a:rPr>
              <a:t>, Volume 44, Issue 5, September 2015, Pages 732–735</a:t>
            </a:r>
          </a:p>
          <a:p>
            <a:r>
              <a:rPr lang="en-GB" sz="2000" dirty="0">
                <a:latin typeface="Source Sans Pro" panose="020F0502020204030204" pitchFamily="34" charset="0"/>
              </a:rPr>
              <a:t>Rockwood frailty scale, Canadian medical association journal, 2005: </a:t>
            </a:r>
            <a:r>
              <a:rPr lang="en-GB" dirty="0">
                <a:hlinkClick r:id="rId5">
                  <a:extLst>
                    <a:ext uri="{A12FA001-AC4F-418D-AE19-62706E023703}">
                      <ahyp:hlinkClr xmlns:ahyp="http://schemas.microsoft.com/office/drawing/2018/hyperlinkcolor" val="tx"/>
                    </a:ext>
                  </a:extLst>
                </a:hlinkClick>
              </a:rPr>
              <a:t>A global clinical measure of fitness and frailty in elderly people | CMAJ</a:t>
            </a:r>
            <a:r>
              <a:rPr lang="en-GB" dirty="0"/>
              <a:t> </a:t>
            </a:r>
          </a:p>
          <a:p>
            <a:r>
              <a:rPr lang="en-GB" dirty="0">
                <a:hlinkClick r:id="rId6">
                  <a:extLst>
                    <a:ext uri="{A12FA001-AC4F-418D-AE19-62706E023703}">
                      <ahyp:hlinkClr xmlns:ahyp="http://schemas.microsoft.com/office/drawing/2018/hyperlinkcolor" val="tx"/>
                    </a:ext>
                  </a:extLst>
                </a:hlinkClick>
              </a:rPr>
              <a:t>Frailty in older adults: Implications for end-of-life care</a:t>
            </a:r>
            <a:r>
              <a:rPr lang="en-GB" dirty="0"/>
              <a:t> </a:t>
            </a:r>
            <a:r>
              <a:rPr lang="en-GB" b="0" i="0" u="none" strike="noStrike" dirty="0">
                <a:effectLst/>
                <a:latin typeface="BlinkMacSystemFont"/>
                <a:hlinkClick r:id="rId7">
                  <a:extLst>
                    <a:ext uri="{A12FA001-AC4F-418D-AE19-62706E023703}">
                      <ahyp:hlinkClr xmlns:ahyp="http://schemas.microsoft.com/office/drawing/2018/hyperlinkcolor" val="tx"/>
                    </a:ext>
                  </a:extLst>
                </a:hlinkClick>
              </a:rPr>
              <a:t>Katalin Koller</a:t>
            </a:r>
            <a:r>
              <a:rPr lang="en-GB" b="0" i="0" baseline="30000" dirty="0">
                <a:effectLst/>
                <a:latin typeface="BlinkMacSystemFont"/>
              </a:rPr>
              <a:t> </a:t>
            </a:r>
            <a:r>
              <a:rPr lang="en-GB" b="0" i="0" u="none" strike="noStrike" baseline="30000" dirty="0">
                <a:effectLst/>
                <a:latin typeface="BlinkMacSystemFont"/>
                <a:hlinkClick r:id="rId8" tooltip="Division of Geriatric Medicine, Dalhousie University, Halifax, Nova Scotia, Canada.">
                  <a:extLst>
                    <a:ext uri="{A12FA001-AC4F-418D-AE19-62706E023703}">
                      <ahyp:hlinkClr xmlns:ahyp="http://schemas.microsoft.com/office/drawing/2018/hyperlinkcolor" val="tx"/>
                    </a:ext>
                  </a:extLst>
                </a:hlinkClick>
              </a:rPr>
              <a:t>1</a:t>
            </a:r>
            <a:r>
              <a:rPr lang="en-GB" b="0" i="0" dirty="0">
                <a:effectLst/>
                <a:latin typeface="BlinkMacSystemFont"/>
              </a:rPr>
              <a:t>, </a:t>
            </a:r>
            <a:r>
              <a:rPr lang="en-GB" b="0" i="0" u="sng" dirty="0">
                <a:effectLst/>
                <a:latin typeface="BlinkMacSystemFont"/>
                <a:hlinkClick r:id="rId9">
                  <a:extLst>
                    <a:ext uri="{A12FA001-AC4F-418D-AE19-62706E023703}">
                      <ahyp:hlinkClr xmlns:ahyp="http://schemas.microsoft.com/office/drawing/2018/hyperlinkcolor" val="tx"/>
                    </a:ext>
                  </a:extLst>
                </a:hlinkClick>
              </a:rPr>
              <a:t>Kenneth Rockwood</a:t>
            </a:r>
            <a:r>
              <a:rPr lang="en-GB" b="0" i="0" u="sng" dirty="0">
                <a:effectLst/>
                <a:latin typeface="BlinkMacSystemFont"/>
              </a:rPr>
              <a:t> </a:t>
            </a:r>
          </a:p>
          <a:p>
            <a:r>
              <a:rPr lang="en-GB" dirty="0">
                <a:hlinkClick r:id="rId10">
                  <a:extLst>
                    <a:ext uri="{A12FA001-AC4F-418D-AE19-62706E023703}">
                      <ahyp:hlinkClr xmlns:ahyp="http://schemas.microsoft.com/office/drawing/2018/hyperlinkcolor" val="tx"/>
                    </a:ext>
                  </a:extLst>
                </a:hlinkClick>
              </a:rPr>
              <a:t>Joining the dots: A blueprint for preventing and managing frailty in older people | British Geriatrics Society</a:t>
            </a:r>
            <a:r>
              <a:rPr lang="en-GB" dirty="0"/>
              <a:t>  </a:t>
            </a:r>
          </a:p>
          <a:p>
            <a:r>
              <a:rPr lang="en-GB" b="0" i="0" dirty="0">
                <a:effectLst/>
                <a:latin typeface="BlinkMacSystemFont"/>
              </a:rPr>
              <a:t>‘Pro-active approach’ - </a:t>
            </a:r>
            <a:r>
              <a:rPr lang="en-GB" dirty="0">
                <a:hlinkClick r:id="rId11">
                  <a:extLst>
                    <a:ext uri="{A12FA001-AC4F-418D-AE19-62706E023703}">
                      <ahyp:hlinkClr xmlns:ahyp="http://schemas.microsoft.com/office/drawing/2018/hyperlinkcolor" val="tx"/>
                    </a:ext>
                  </a:extLst>
                </a:hlinkClick>
              </a:rPr>
              <a:t>Be proactive: Evidence supporting proactive care for older people with frailty | British Geriatrics Society</a:t>
            </a:r>
            <a:r>
              <a:rPr lang="en-GB" dirty="0"/>
              <a:t> </a:t>
            </a:r>
          </a:p>
          <a:p>
            <a:r>
              <a:rPr lang="en-GB" b="0" i="0" dirty="0">
                <a:effectLst/>
                <a:latin typeface="BlinkMacSystemFont"/>
              </a:rPr>
              <a:t>GSF Register: </a:t>
            </a:r>
            <a:r>
              <a:rPr lang="en-GB" dirty="0">
                <a:hlinkClick r:id="rId12"/>
              </a:rPr>
              <a:t>Welcome to Gold Standards Framework</a:t>
            </a:r>
            <a:r>
              <a:rPr lang="en-GB" dirty="0"/>
              <a:t>  </a:t>
            </a:r>
          </a:p>
          <a:p>
            <a:r>
              <a:rPr lang="en-GB" b="0" i="0" dirty="0" err="1">
                <a:effectLst/>
                <a:latin typeface="BlinkMacSystemFont"/>
              </a:rPr>
              <a:t>Cont</a:t>
            </a:r>
            <a:r>
              <a:rPr lang="en-GB" b="0" i="0" dirty="0">
                <a:effectLst/>
                <a:latin typeface="BlinkMacSystemFont"/>
              </a:rPr>
              <a:t>……….</a:t>
            </a:r>
          </a:p>
          <a:p>
            <a:endParaRPr lang="en-GB" dirty="0"/>
          </a:p>
        </p:txBody>
      </p:sp>
    </p:spTree>
    <p:extLst>
      <p:ext uri="{BB962C8B-B14F-4D97-AF65-F5344CB8AC3E}">
        <p14:creationId xmlns:p14="http://schemas.microsoft.com/office/powerpoint/2010/main" val="351898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ABB75-632A-4689-651E-E7C081AEF12E}"/>
              </a:ext>
            </a:extLst>
          </p:cNvPr>
          <p:cNvSpPr>
            <a:spLocks noGrp="1"/>
          </p:cNvSpPr>
          <p:nvPr>
            <p:ph type="title"/>
          </p:nvPr>
        </p:nvSpPr>
        <p:spPr>
          <a:xfrm>
            <a:off x="540000" y="540000"/>
            <a:ext cx="11101135" cy="535765"/>
          </a:xfrm>
        </p:spPr>
        <p:txBody>
          <a:bodyPr>
            <a:noAutofit/>
          </a:bodyPr>
          <a:lstStyle/>
          <a:p>
            <a:pPr algn="ctr"/>
            <a:r>
              <a:rPr lang="en-GB" sz="3600" dirty="0"/>
              <a:t>References</a:t>
            </a:r>
          </a:p>
        </p:txBody>
      </p:sp>
      <p:sp>
        <p:nvSpPr>
          <p:cNvPr id="3" name="Content Placeholder 2">
            <a:extLst>
              <a:ext uri="{FF2B5EF4-FFF2-40B4-BE49-F238E27FC236}">
                <a16:creationId xmlns:a16="http://schemas.microsoft.com/office/drawing/2014/main" id="{3DA2E95D-AE7C-7C0C-6D87-99AD04C92C28}"/>
              </a:ext>
            </a:extLst>
          </p:cNvPr>
          <p:cNvSpPr>
            <a:spLocks noGrp="1"/>
          </p:cNvSpPr>
          <p:nvPr>
            <p:ph idx="1"/>
          </p:nvPr>
        </p:nvSpPr>
        <p:spPr>
          <a:xfrm>
            <a:off x="179293" y="1075765"/>
            <a:ext cx="11824447" cy="5629835"/>
          </a:xfrm>
        </p:spPr>
        <p:txBody>
          <a:bodyPr/>
          <a:lstStyle/>
          <a:p>
            <a:pPr algn="l">
              <a:lnSpc>
                <a:spcPts val="1800"/>
              </a:lnSpc>
              <a:buNone/>
            </a:pPr>
            <a:r>
              <a:rPr lang="en-GB" b="1" i="0" u="none" strike="noStrike" dirty="0">
                <a:effectLst/>
                <a:latin typeface="Amazon Ember"/>
              </a:rPr>
              <a:t>Frailty in Aging: Biological, Clinical and Social Implications </a:t>
            </a:r>
            <a:r>
              <a:rPr lang="en-GB" b="0" i="0" u="none" strike="noStrike" dirty="0">
                <a:effectLst/>
                <a:latin typeface="Amazon Ember"/>
              </a:rPr>
              <a:t>(ISSN Book 41) 1st Edition, </a:t>
            </a:r>
            <a:r>
              <a:rPr lang="en-GB" b="0" i="0" dirty="0">
                <a:effectLst/>
                <a:latin typeface="Amazon Ember"/>
              </a:rPr>
              <a:t>by </a:t>
            </a:r>
            <a:r>
              <a:rPr lang="en-GB" b="0" i="0" u="none" strike="noStrike" dirty="0">
                <a:effectLst/>
                <a:latin typeface="Amazon Ember"/>
                <a:hlinkClick r:id="rId2">
                  <a:extLst>
                    <a:ext uri="{A12FA001-AC4F-418D-AE19-62706E023703}">
                      <ahyp:hlinkClr xmlns:ahyp="http://schemas.microsoft.com/office/drawing/2018/hyperlinkcolor" val="tx"/>
                    </a:ext>
                  </a:extLst>
                </a:hlinkClick>
              </a:rPr>
              <a:t>O. </a:t>
            </a:r>
            <a:r>
              <a:rPr lang="en-GB" b="0" i="0" u="none" strike="noStrike" dirty="0" err="1">
                <a:effectLst/>
                <a:latin typeface="Amazon Ember"/>
                <a:hlinkClick r:id="rId2">
                  <a:extLst>
                    <a:ext uri="{A12FA001-AC4F-418D-AE19-62706E023703}">
                      <ahyp:hlinkClr xmlns:ahyp="http://schemas.microsoft.com/office/drawing/2018/hyperlinkcolor" val="tx"/>
                    </a:ext>
                  </a:extLst>
                </a:hlinkClick>
              </a:rPr>
              <a:t>Theou</a:t>
            </a:r>
            <a:r>
              <a:rPr lang="en-GB" b="0" i="0" dirty="0">
                <a:effectLst/>
                <a:latin typeface="Amazon Ember"/>
              </a:rPr>
              <a:t> (Editor), </a:t>
            </a:r>
            <a:r>
              <a:rPr lang="en-GB" b="0" i="0" u="none" strike="noStrike" dirty="0">
                <a:effectLst/>
                <a:latin typeface="Amazon Ember"/>
                <a:hlinkClick r:id="rId3">
                  <a:extLst>
                    <a:ext uri="{A12FA001-AC4F-418D-AE19-62706E023703}">
                      <ahyp:hlinkClr xmlns:ahyp="http://schemas.microsoft.com/office/drawing/2018/hyperlinkcolor" val="tx"/>
                    </a:ext>
                  </a:extLst>
                </a:hlinkClick>
              </a:rPr>
              <a:t>K. Rockwood</a:t>
            </a:r>
            <a:r>
              <a:rPr lang="en-GB" b="0" i="0" dirty="0">
                <a:effectLst/>
                <a:latin typeface="Amazon Ember"/>
              </a:rPr>
              <a:t> (Editor) 2015</a:t>
            </a:r>
          </a:p>
          <a:p>
            <a:pPr algn="l">
              <a:lnSpc>
                <a:spcPts val="1800"/>
              </a:lnSpc>
              <a:buNone/>
            </a:pPr>
            <a:endParaRPr lang="en-GB" b="0" i="0" dirty="0">
              <a:effectLst/>
              <a:latin typeface="Amazon Ember"/>
            </a:endParaRPr>
          </a:p>
          <a:p>
            <a:pPr>
              <a:lnSpc>
                <a:spcPts val="1800"/>
              </a:lnSpc>
            </a:pPr>
            <a:r>
              <a:rPr lang="en-GB" b="1" i="0" u="none" strike="noStrike" dirty="0">
                <a:effectLst/>
                <a:latin typeface="Amazon Ember"/>
                <a:hlinkClick r:id="rId4">
                  <a:extLst>
                    <a:ext uri="{A12FA001-AC4F-418D-AE19-62706E023703}">
                      <ahyp:hlinkClr xmlns:ahyp="http://schemas.microsoft.com/office/drawing/2018/hyperlinkcolor" val="tx"/>
                    </a:ext>
                  </a:extLst>
                </a:hlinkClick>
              </a:rPr>
              <a:t>Living with Frailty: From Assets and Deficits to Resilience</a:t>
            </a:r>
          </a:p>
          <a:p>
            <a:pPr marL="0" indent="0" algn="l">
              <a:lnSpc>
                <a:spcPts val="1500"/>
              </a:lnSpc>
              <a:buNone/>
            </a:pPr>
            <a:r>
              <a:rPr lang="en-GB" b="0" i="0" dirty="0">
                <a:effectLst/>
                <a:latin typeface="Amazon Ember"/>
              </a:rPr>
              <a:t>by </a:t>
            </a:r>
            <a:r>
              <a:rPr lang="en-GB" b="0" i="0" u="none" strike="noStrike" dirty="0">
                <a:effectLst/>
                <a:latin typeface="Amazon Ember"/>
                <a:hlinkClick r:id="rId5">
                  <a:extLst>
                    <a:ext uri="{A12FA001-AC4F-418D-AE19-62706E023703}">
                      <ahyp:hlinkClr xmlns:ahyp="http://schemas.microsoft.com/office/drawing/2018/hyperlinkcolor" val="tx"/>
                    </a:ext>
                  </a:extLst>
                </a:hlinkClick>
              </a:rPr>
              <a:t>Shibley Rahman</a:t>
            </a:r>
            <a:r>
              <a:rPr lang="en-GB" b="0" i="0" u="none" strike="noStrike" dirty="0">
                <a:effectLst/>
                <a:latin typeface="Amazon Ember"/>
              </a:rPr>
              <a:t>, 2024</a:t>
            </a:r>
          </a:p>
          <a:p>
            <a:pPr marL="0" indent="0" algn="l">
              <a:lnSpc>
                <a:spcPts val="1500"/>
              </a:lnSpc>
              <a:buNone/>
            </a:pPr>
            <a:endParaRPr lang="en-GB" b="0" i="0" dirty="0">
              <a:effectLst/>
              <a:latin typeface="Amazon Ember"/>
            </a:endParaRPr>
          </a:p>
          <a:p>
            <a:pPr>
              <a:lnSpc>
                <a:spcPts val="1800"/>
              </a:lnSpc>
            </a:pPr>
            <a:r>
              <a:rPr lang="en-GB" b="1" i="0" u="none" strike="noStrike" dirty="0">
                <a:effectLst/>
                <a:latin typeface="Amazon Ember"/>
                <a:hlinkClick r:id="rId6">
                  <a:extLst>
                    <a:ext uri="{A12FA001-AC4F-418D-AE19-62706E023703}">
                      <ahyp:hlinkClr xmlns:ahyp="http://schemas.microsoft.com/office/drawing/2018/hyperlinkcolor" val="tx"/>
                    </a:ext>
                  </a:extLst>
                </a:hlinkClick>
              </a:rPr>
              <a:t>Frailty: A Multidisciplinary Approach to Assessment, Management, and Prevention</a:t>
            </a:r>
          </a:p>
          <a:p>
            <a:pPr marL="0" indent="0" algn="l">
              <a:lnSpc>
                <a:spcPts val="1500"/>
              </a:lnSpc>
              <a:buNone/>
            </a:pPr>
            <a:r>
              <a:rPr lang="en-GB" b="0" i="0" dirty="0">
                <a:effectLst/>
                <a:latin typeface="Amazon Ember"/>
              </a:rPr>
              <a:t>by Jorge G. Ruiz and Olga </a:t>
            </a:r>
            <a:r>
              <a:rPr lang="en-GB" b="0" i="0" dirty="0" err="1">
                <a:effectLst/>
                <a:latin typeface="Amazon Ember"/>
              </a:rPr>
              <a:t>Theou</a:t>
            </a:r>
            <a:r>
              <a:rPr lang="en-GB" b="0" i="0" dirty="0">
                <a:effectLst/>
                <a:latin typeface="Amazon Ember"/>
              </a:rPr>
              <a:t> | </a:t>
            </a:r>
            <a:r>
              <a:rPr lang="en-GB" b="0" i="0" u="none" strike="noStrike" dirty="0">
                <a:effectLst/>
                <a:latin typeface="Amazon Ember"/>
              </a:rPr>
              <a:t>29 May 2024</a:t>
            </a:r>
            <a:endParaRPr lang="en-GB" b="0" i="0" dirty="0">
              <a:effectLst/>
              <a:latin typeface="Amazon Ember"/>
            </a:endParaRPr>
          </a:p>
          <a:p>
            <a:endParaRPr lang="en-GB" dirty="0"/>
          </a:p>
        </p:txBody>
      </p:sp>
    </p:spTree>
    <p:extLst>
      <p:ext uri="{BB962C8B-B14F-4D97-AF65-F5344CB8AC3E}">
        <p14:creationId xmlns:p14="http://schemas.microsoft.com/office/powerpoint/2010/main" val="2563644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51C18-7D3C-4265-819D-4DFD98B98997}"/>
              </a:ext>
            </a:extLst>
          </p:cNvPr>
          <p:cNvSpPr>
            <a:spLocks noGrp="1"/>
          </p:cNvSpPr>
          <p:nvPr>
            <p:ph type="title"/>
          </p:nvPr>
        </p:nvSpPr>
        <p:spPr/>
        <p:txBody>
          <a:bodyPr>
            <a:normAutofit/>
          </a:bodyPr>
          <a:lstStyle/>
          <a:p>
            <a:pPr algn="ctr"/>
            <a:r>
              <a:rPr lang="en-GB" sz="4800" b="1" dirty="0"/>
              <a:t>What is frailty ?</a:t>
            </a:r>
          </a:p>
        </p:txBody>
      </p:sp>
      <p:sp>
        <p:nvSpPr>
          <p:cNvPr id="3" name="Content Placeholder 2">
            <a:extLst>
              <a:ext uri="{FF2B5EF4-FFF2-40B4-BE49-F238E27FC236}">
                <a16:creationId xmlns:a16="http://schemas.microsoft.com/office/drawing/2014/main" id="{60C803DB-A16B-AF0D-C26D-A9BC8E10569C}"/>
              </a:ext>
            </a:extLst>
          </p:cNvPr>
          <p:cNvSpPr>
            <a:spLocks noGrp="1"/>
          </p:cNvSpPr>
          <p:nvPr>
            <p:ph idx="1"/>
          </p:nvPr>
        </p:nvSpPr>
        <p:spPr>
          <a:xfrm>
            <a:off x="188259" y="1129552"/>
            <a:ext cx="11887199" cy="5576047"/>
          </a:xfrm>
        </p:spPr>
        <p:txBody>
          <a:bodyPr>
            <a:normAutofit/>
          </a:bodyPr>
          <a:lstStyle/>
          <a:p>
            <a:endParaRPr lang="en-GB" dirty="0"/>
          </a:p>
          <a:p>
            <a:pPr marL="0" indent="0">
              <a:buNone/>
            </a:pPr>
            <a:r>
              <a:rPr lang="en-GB" sz="3200" dirty="0"/>
              <a:t>Frailty is a long term condition related to the ageing process in which multiple body systems gradually lose their in-built reserves. It is now widely recognised as a state of </a:t>
            </a:r>
            <a:r>
              <a:rPr lang="en-GB" sz="3200" b="1" u="sng" dirty="0"/>
              <a:t>reduced resilience </a:t>
            </a:r>
            <a:r>
              <a:rPr lang="en-GB" sz="3200" dirty="0"/>
              <a:t>and</a:t>
            </a:r>
            <a:r>
              <a:rPr lang="en-GB" sz="3200" b="1" u="sng" dirty="0"/>
              <a:t> increased vulnerability</a:t>
            </a:r>
            <a:r>
              <a:rPr lang="en-GB" sz="3200" dirty="0"/>
              <a:t>, which results in some older people becoming more vulnerable to relatively minor changes in their circumstances which can lead to a deterioration in their health and/or ability to live independently.</a:t>
            </a:r>
          </a:p>
          <a:p>
            <a:pPr marL="0" indent="0">
              <a:buNone/>
            </a:pPr>
            <a:endParaRPr lang="en-GB" sz="2000" dirty="0"/>
          </a:p>
        </p:txBody>
      </p:sp>
    </p:spTree>
    <p:extLst>
      <p:ext uri="{BB962C8B-B14F-4D97-AF65-F5344CB8AC3E}">
        <p14:creationId xmlns:p14="http://schemas.microsoft.com/office/powerpoint/2010/main" val="1609398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1AB7E-9198-FD6E-8D8E-2BE6E7FA37D6}"/>
              </a:ext>
            </a:extLst>
          </p:cNvPr>
          <p:cNvSpPr>
            <a:spLocks noGrp="1"/>
          </p:cNvSpPr>
          <p:nvPr>
            <p:ph type="title"/>
          </p:nvPr>
        </p:nvSpPr>
        <p:spPr>
          <a:xfrm>
            <a:off x="540000" y="540000"/>
            <a:ext cx="11101135" cy="1243976"/>
          </a:xfrm>
        </p:spPr>
        <p:txBody>
          <a:bodyPr>
            <a:normAutofit/>
          </a:bodyPr>
          <a:lstStyle/>
          <a:p>
            <a:pPr algn="ctr"/>
            <a:r>
              <a:rPr lang="en-GB" sz="4400" b="1" dirty="0"/>
              <a:t>The ‘Person in the Patient’</a:t>
            </a:r>
          </a:p>
        </p:txBody>
      </p:sp>
      <p:sp>
        <p:nvSpPr>
          <p:cNvPr id="3" name="Content Placeholder 2">
            <a:extLst>
              <a:ext uri="{FF2B5EF4-FFF2-40B4-BE49-F238E27FC236}">
                <a16:creationId xmlns:a16="http://schemas.microsoft.com/office/drawing/2014/main" id="{FAAA2266-41D0-3BD8-1E71-082A9B2CCD71}"/>
              </a:ext>
            </a:extLst>
          </p:cNvPr>
          <p:cNvSpPr>
            <a:spLocks noGrp="1"/>
          </p:cNvSpPr>
          <p:nvPr>
            <p:ph idx="1"/>
          </p:nvPr>
        </p:nvSpPr>
        <p:spPr>
          <a:xfrm>
            <a:off x="179295" y="1353671"/>
            <a:ext cx="11860306" cy="5262282"/>
          </a:xfrm>
        </p:spPr>
        <p:txBody>
          <a:bodyPr/>
          <a:lstStyle/>
          <a:p>
            <a:pPr marL="0" indent="0">
              <a:buNone/>
            </a:pPr>
            <a:r>
              <a:rPr lang="en-GB" sz="3200" dirty="0"/>
              <a:t>Every person living with frailty has his or her own unique background, culture, values and experiences, which will in turn influence their personal preferences, needs and priorities in all aspects of their life. Taking a person-centred approach to care, which recognises, values and builds upon this individuality, is essential in helping to achieve the best outcomes for people living with frailty</a:t>
            </a:r>
          </a:p>
          <a:p>
            <a:pPr marL="0" indent="0" algn="ctr">
              <a:buNone/>
            </a:pPr>
            <a:r>
              <a:rPr lang="en-GB" sz="3600" b="1" dirty="0"/>
              <a:t>When assessing – be </a:t>
            </a:r>
            <a:r>
              <a:rPr lang="en-GB" sz="3600" b="1" i="1" dirty="0"/>
              <a:t>‘curious’</a:t>
            </a:r>
          </a:p>
          <a:p>
            <a:endParaRPr lang="en-GB" dirty="0"/>
          </a:p>
        </p:txBody>
      </p:sp>
    </p:spTree>
    <p:extLst>
      <p:ext uri="{BB962C8B-B14F-4D97-AF65-F5344CB8AC3E}">
        <p14:creationId xmlns:p14="http://schemas.microsoft.com/office/powerpoint/2010/main" val="2849084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03EE1-ACA9-F1F8-B108-D0B6CBCB9009}"/>
              </a:ext>
            </a:extLst>
          </p:cNvPr>
          <p:cNvSpPr>
            <a:spLocks noGrp="1"/>
          </p:cNvSpPr>
          <p:nvPr>
            <p:ph type="title"/>
          </p:nvPr>
        </p:nvSpPr>
        <p:spPr>
          <a:xfrm>
            <a:off x="1976279" y="3668719"/>
            <a:ext cx="4500561" cy="1953501"/>
          </a:xfrm>
        </p:spPr>
        <p:txBody>
          <a:bodyPr anchor="b">
            <a:normAutofit/>
          </a:bodyPr>
          <a:lstStyle/>
          <a:p>
            <a:pPr algn="ctr"/>
            <a:r>
              <a:rPr lang="en-GB" sz="2800" b="1" dirty="0"/>
              <a:t>Patient/carer resource: Video link</a:t>
            </a:r>
            <a:r>
              <a:rPr lang="en-GB" sz="2800" dirty="0"/>
              <a:t> </a:t>
            </a:r>
            <a:r>
              <a:rPr lang="en-GB" dirty="0"/>
              <a:t>- </a:t>
            </a:r>
          </a:p>
        </p:txBody>
      </p:sp>
      <p:sp>
        <p:nvSpPr>
          <p:cNvPr id="3" name="Content Placeholder 2">
            <a:extLst>
              <a:ext uri="{FF2B5EF4-FFF2-40B4-BE49-F238E27FC236}">
                <a16:creationId xmlns:a16="http://schemas.microsoft.com/office/drawing/2014/main" id="{0923D5DB-C6B5-0810-69B7-4FE48FA9F49F}"/>
              </a:ext>
            </a:extLst>
          </p:cNvPr>
          <p:cNvSpPr>
            <a:spLocks noGrp="1"/>
          </p:cNvSpPr>
          <p:nvPr>
            <p:ph idx="1"/>
          </p:nvPr>
        </p:nvSpPr>
        <p:spPr>
          <a:xfrm>
            <a:off x="5232400" y="4508499"/>
            <a:ext cx="6408738" cy="1791847"/>
          </a:xfrm>
        </p:spPr>
        <p:txBody>
          <a:bodyPr anchor="b">
            <a:normAutofit/>
          </a:bodyPr>
          <a:lstStyle/>
          <a:p>
            <a:r>
              <a:rPr lang="en-GB" dirty="0">
                <a:hlinkClick r:id="rId2"/>
              </a:rPr>
              <a:t>Frailty Focus – NHS</a:t>
            </a:r>
            <a:r>
              <a:rPr lang="en-GB" dirty="0"/>
              <a:t>  </a:t>
            </a:r>
          </a:p>
          <a:p>
            <a:endParaRPr lang="en-GB" dirty="0"/>
          </a:p>
          <a:p>
            <a:endParaRPr lang="en-GB" dirty="0"/>
          </a:p>
        </p:txBody>
      </p:sp>
      <p:pic>
        <p:nvPicPr>
          <p:cNvPr id="7" name="Picture 6">
            <a:extLst>
              <a:ext uri="{FF2B5EF4-FFF2-40B4-BE49-F238E27FC236}">
                <a16:creationId xmlns:a16="http://schemas.microsoft.com/office/drawing/2014/main" id="{01F92CC3-F94B-67F8-647A-D5AFDDE609B3}"/>
              </a:ext>
            </a:extLst>
          </p:cNvPr>
          <p:cNvPicPr>
            <a:picLocks noChangeAspect="1"/>
          </p:cNvPicPr>
          <p:nvPr/>
        </p:nvPicPr>
        <p:blipFill>
          <a:blip r:embed="rId3">
            <a:alphaModFix/>
          </a:blip>
          <a:stretch>
            <a:fillRect/>
          </a:stretch>
        </p:blipFill>
        <p:spPr>
          <a:xfrm>
            <a:off x="1244621" y="549275"/>
            <a:ext cx="9691892" cy="3779838"/>
          </a:xfrm>
          <a:prstGeom prst="rect">
            <a:avLst/>
          </a:prstGeom>
        </p:spPr>
      </p:pic>
    </p:spTree>
    <p:extLst>
      <p:ext uri="{BB962C8B-B14F-4D97-AF65-F5344CB8AC3E}">
        <p14:creationId xmlns:p14="http://schemas.microsoft.com/office/powerpoint/2010/main" val="3595202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53D2F-F804-1BFD-A65C-A38A53901720}"/>
              </a:ext>
            </a:extLst>
          </p:cNvPr>
          <p:cNvSpPr>
            <a:spLocks noGrp="1"/>
          </p:cNvSpPr>
          <p:nvPr>
            <p:ph type="title"/>
          </p:nvPr>
        </p:nvSpPr>
        <p:spPr>
          <a:xfrm>
            <a:off x="233082" y="268941"/>
            <a:ext cx="11654117" cy="6409765"/>
          </a:xfrm>
        </p:spPr>
        <p:txBody>
          <a:bodyPr>
            <a:normAutofit/>
          </a:bodyPr>
          <a:lstStyle/>
          <a:p>
            <a:pPr algn="ctr"/>
            <a:r>
              <a:rPr lang="en-GB" sz="3600" b="1" dirty="0"/>
              <a:t>Who does it affect ?</a:t>
            </a:r>
          </a:p>
        </p:txBody>
      </p:sp>
      <p:pic>
        <p:nvPicPr>
          <p:cNvPr id="4" name="Picture 3">
            <a:extLst>
              <a:ext uri="{FF2B5EF4-FFF2-40B4-BE49-F238E27FC236}">
                <a16:creationId xmlns:a16="http://schemas.microsoft.com/office/drawing/2014/main" id="{30709EC3-7E46-E216-47CE-A59AB50511D3}"/>
              </a:ext>
            </a:extLst>
          </p:cNvPr>
          <p:cNvPicPr>
            <a:picLocks noChangeAspect="1"/>
          </p:cNvPicPr>
          <p:nvPr/>
        </p:nvPicPr>
        <p:blipFill>
          <a:blip r:embed="rId2"/>
          <a:stretch>
            <a:fillRect/>
          </a:stretch>
        </p:blipFill>
        <p:spPr>
          <a:xfrm>
            <a:off x="1347824" y="763998"/>
            <a:ext cx="9233090" cy="6094001"/>
          </a:xfrm>
          <a:prstGeom prst="rect">
            <a:avLst/>
          </a:prstGeom>
        </p:spPr>
      </p:pic>
    </p:spTree>
    <p:extLst>
      <p:ext uri="{BB962C8B-B14F-4D97-AF65-F5344CB8AC3E}">
        <p14:creationId xmlns:p14="http://schemas.microsoft.com/office/powerpoint/2010/main" val="289369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16D53-E060-0216-647D-E0C918D6D0CC}"/>
              </a:ext>
            </a:extLst>
          </p:cNvPr>
          <p:cNvSpPr>
            <a:spLocks noGrp="1"/>
          </p:cNvSpPr>
          <p:nvPr>
            <p:ph type="title"/>
          </p:nvPr>
        </p:nvSpPr>
        <p:spPr/>
        <p:txBody>
          <a:bodyPr/>
          <a:lstStyle/>
          <a:p>
            <a:pPr algn="ctr"/>
            <a:r>
              <a:rPr lang="en-GB" b="1" dirty="0"/>
              <a:t>6 core principles of Frailty</a:t>
            </a:r>
          </a:p>
        </p:txBody>
      </p:sp>
      <p:sp>
        <p:nvSpPr>
          <p:cNvPr id="3" name="Content Placeholder 2">
            <a:extLst>
              <a:ext uri="{FF2B5EF4-FFF2-40B4-BE49-F238E27FC236}">
                <a16:creationId xmlns:a16="http://schemas.microsoft.com/office/drawing/2014/main" id="{0F4450AF-55D0-6A68-A07E-1CD00626F7FF}"/>
              </a:ext>
            </a:extLst>
          </p:cNvPr>
          <p:cNvSpPr>
            <a:spLocks noGrp="1"/>
          </p:cNvSpPr>
          <p:nvPr>
            <p:ph idx="1"/>
          </p:nvPr>
        </p:nvSpPr>
        <p:spPr/>
        <p:txBody>
          <a:bodyPr/>
          <a:lstStyle/>
          <a:p>
            <a:pPr algn="l">
              <a:buFont typeface="Arial" panose="020B0604020202020204" pitchFamily="34" charset="0"/>
              <a:buChar char="•"/>
            </a:pPr>
            <a:r>
              <a:rPr lang="en-GB" sz="2400" b="1" i="0" u="sng" dirty="0">
                <a:solidFill>
                  <a:srgbClr val="005EA5"/>
                </a:solidFill>
                <a:effectLst/>
                <a:latin typeface="Inter"/>
                <a:hlinkClick r:id="rId2"/>
              </a:rPr>
              <a:t>1.1 Identifying and assessing social care needs</a:t>
            </a:r>
            <a:endParaRPr lang="en-GB" sz="2400" b="1" i="0" dirty="0">
              <a:solidFill>
                <a:srgbClr val="0E0E0E"/>
              </a:solidFill>
              <a:effectLst/>
              <a:latin typeface="Inter"/>
            </a:endParaRPr>
          </a:p>
          <a:p>
            <a:pPr algn="l">
              <a:buFont typeface="Arial" panose="020B0604020202020204" pitchFamily="34" charset="0"/>
              <a:buChar char="•"/>
            </a:pPr>
            <a:r>
              <a:rPr lang="en-GB" sz="2400" b="1" i="0" u="sng" dirty="0">
                <a:solidFill>
                  <a:srgbClr val="005EA5"/>
                </a:solidFill>
                <a:effectLst/>
                <a:latin typeface="Inter"/>
                <a:hlinkClick r:id="rId3"/>
              </a:rPr>
              <a:t>1.2 Care planning</a:t>
            </a:r>
            <a:endParaRPr lang="en-GB" sz="2400" b="1" i="0" dirty="0">
              <a:solidFill>
                <a:srgbClr val="0E0E0E"/>
              </a:solidFill>
              <a:effectLst/>
              <a:latin typeface="Inter"/>
            </a:endParaRPr>
          </a:p>
          <a:p>
            <a:pPr algn="l">
              <a:buFont typeface="Arial" panose="020B0604020202020204" pitchFamily="34" charset="0"/>
              <a:buChar char="•"/>
            </a:pPr>
            <a:r>
              <a:rPr lang="en-GB" sz="2400" b="1" i="0" dirty="0">
                <a:solidFill>
                  <a:srgbClr val="003761"/>
                </a:solidFill>
                <a:effectLst/>
                <a:latin typeface="Inter"/>
                <a:hlinkClick r:id="rId4"/>
              </a:rPr>
              <a:t>1.3 Supporting carers</a:t>
            </a:r>
            <a:endParaRPr lang="en-GB" sz="2400" b="1" i="0" dirty="0">
              <a:solidFill>
                <a:srgbClr val="0E0E0E"/>
              </a:solidFill>
              <a:effectLst/>
              <a:latin typeface="Inter"/>
            </a:endParaRPr>
          </a:p>
          <a:p>
            <a:pPr algn="l">
              <a:buFont typeface="Arial" panose="020B0604020202020204" pitchFamily="34" charset="0"/>
              <a:buChar char="•"/>
            </a:pPr>
            <a:r>
              <a:rPr lang="en-GB" sz="2400" b="1" i="0" u="sng" dirty="0">
                <a:solidFill>
                  <a:srgbClr val="005EA5"/>
                </a:solidFill>
                <a:effectLst/>
                <a:latin typeface="Inter"/>
                <a:hlinkClick r:id="rId5"/>
              </a:rPr>
              <a:t>1.4 Integrating health and social care planning</a:t>
            </a:r>
            <a:endParaRPr lang="en-GB" sz="2400" b="1" i="0" dirty="0">
              <a:solidFill>
                <a:srgbClr val="0E0E0E"/>
              </a:solidFill>
              <a:effectLst/>
              <a:latin typeface="Inter"/>
            </a:endParaRPr>
          </a:p>
          <a:p>
            <a:pPr algn="l">
              <a:buFont typeface="Arial" panose="020B0604020202020204" pitchFamily="34" charset="0"/>
              <a:buChar char="•"/>
            </a:pPr>
            <a:r>
              <a:rPr lang="en-GB" sz="2400" b="1" i="0" u="sng" dirty="0">
                <a:solidFill>
                  <a:srgbClr val="005EA5"/>
                </a:solidFill>
                <a:effectLst/>
                <a:latin typeface="Inter"/>
                <a:hlinkClick r:id="rId6"/>
              </a:rPr>
              <a:t>1.5 Delivering care</a:t>
            </a:r>
            <a:endParaRPr lang="en-GB" sz="2400" b="1" i="0" dirty="0">
              <a:solidFill>
                <a:srgbClr val="0E0E0E"/>
              </a:solidFill>
              <a:effectLst/>
              <a:latin typeface="Inter"/>
            </a:endParaRPr>
          </a:p>
          <a:p>
            <a:pPr algn="l">
              <a:buFont typeface="Arial" panose="020B0604020202020204" pitchFamily="34" charset="0"/>
              <a:buChar char="•"/>
            </a:pPr>
            <a:r>
              <a:rPr lang="en-GB" sz="2400" b="1" i="0" u="sng" dirty="0">
                <a:solidFill>
                  <a:srgbClr val="005EA5"/>
                </a:solidFill>
                <a:effectLst/>
                <a:latin typeface="Inter"/>
                <a:hlinkClick r:id="rId7"/>
              </a:rPr>
              <a:t>1.6 Preventing social isolation</a:t>
            </a:r>
            <a:endParaRPr lang="en-GB" sz="2400" b="1" i="0" dirty="0">
              <a:solidFill>
                <a:srgbClr val="0E0E0E"/>
              </a:solidFill>
              <a:effectLst/>
              <a:latin typeface="Inter"/>
            </a:endParaRPr>
          </a:p>
          <a:p>
            <a:endParaRPr lang="en-GB" dirty="0"/>
          </a:p>
        </p:txBody>
      </p:sp>
    </p:spTree>
    <p:extLst>
      <p:ext uri="{BB962C8B-B14F-4D97-AF65-F5344CB8AC3E}">
        <p14:creationId xmlns:p14="http://schemas.microsoft.com/office/powerpoint/2010/main" val="2265475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CD0BB-C74A-B702-B6CF-59A7095A976B}"/>
              </a:ext>
            </a:extLst>
          </p:cNvPr>
          <p:cNvSpPr>
            <a:spLocks noGrp="1"/>
          </p:cNvSpPr>
          <p:nvPr>
            <p:ph type="title"/>
          </p:nvPr>
        </p:nvSpPr>
        <p:spPr>
          <a:xfrm>
            <a:off x="540000" y="549276"/>
            <a:ext cx="4500561" cy="4259814"/>
          </a:xfrm>
        </p:spPr>
        <p:txBody>
          <a:bodyPr vert="horz" lIns="91440" tIns="45720" rIns="91440" bIns="45720" rtlCol="0" anchor="b">
            <a:normAutofit/>
          </a:bodyPr>
          <a:lstStyle/>
          <a:p>
            <a:pPr algn="ctr"/>
            <a:r>
              <a:rPr lang="en-US" sz="4400" dirty="0"/>
              <a:t>Modifiable risk factors</a:t>
            </a:r>
            <a:br>
              <a:rPr lang="en-US" sz="4400" dirty="0"/>
            </a:br>
            <a:r>
              <a:rPr lang="en-GB" sz="1800" b="0" i="1" dirty="0">
                <a:effectLst/>
                <a:latin typeface="Source Sans Pro" panose="020F0502020204030204" pitchFamily="34" charset="0"/>
              </a:rPr>
              <a:t>Age and Ageing</a:t>
            </a:r>
            <a:r>
              <a:rPr lang="en-GB" sz="1800" b="0" i="0" dirty="0">
                <a:effectLst/>
                <a:latin typeface="Source Sans Pro" panose="020F0502020204030204" pitchFamily="34" charset="0"/>
              </a:rPr>
              <a:t>, Volume 44, Issue 5, September 2015, Pages 732–735</a:t>
            </a:r>
            <a:r>
              <a:rPr lang="en-GB" sz="1200" b="0" i="0" dirty="0">
                <a:solidFill>
                  <a:srgbClr val="2A2A2A"/>
                </a:solidFill>
                <a:effectLst/>
                <a:latin typeface="Source Sans Pro" panose="020F0502020204030204" pitchFamily="34" charset="0"/>
              </a:rPr>
              <a:t>,</a:t>
            </a:r>
            <a:endParaRPr lang="en-US" sz="4400" dirty="0"/>
          </a:p>
        </p:txBody>
      </p:sp>
      <p:pic>
        <p:nvPicPr>
          <p:cNvPr id="5" name="Content Placeholder 4">
            <a:extLst>
              <a:ext uri="{FF2B5EF4-FFF2-40B4-BE49-F238E27FC236}">
                <a16:creationId xmlns:a16="http://schemas.microsoft.com/office/drawing/2014/main" id="{B196A6A8-8CB7-C208-DF15-300FFFE6A099}"/>
              </a:ext>
            </a:extLst>
          </p:cNvPr>
          <p:cNvPicPr>
            <a:picLocks noGrp="1" noChangeAspect="1"/>
          </p:cNvPicPr>
          <p:nvPr>
            <p:ph idx="1"/>
          </p:nvPr>
        </p:nvPicPr>
        <p:blipFill>
          <a:blip r:embed="rId2"/>
          <a:stretch>
            <a:fillRect/>
          </a:stretch>
        </p:blipFill>
        <p:spPr>
          <a:xfrm>
            <a:off x="5040561" y="125764"/>
            <a:ext cx="6930279" cy="6393182"/>
          </a:xfrm>
          <a:prstGeom prst="rect">
            <a:avLst/>
          </a:prstGeom>
        </p:spPr>
      </p:pic>
    </p:spTree>
    <p:extLst>
      <p:ext uri="{BB962C8B-B14F-4D97-AF65-F5344CB8AC3E}">
        <p14:creationId xmlns:p14="http://schemas.microsoft.com/office/powerpoint/2010/main" val="1644768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C5F62600-8A89-7DE7-1943-5FC3148E9536}"/>
              </a:ext>
            </a:extLst>
          </p:cNvPr>
          <p:cNvPicPr>
            <a:picLocks noChangeAspect="1"/>
          </p:cNvPicPr>
          <p:nvPr/>
        </p:nvPicPr>
        <p:blipFill>
          <a:blip r:embed="rId2"/>
          <a:stretch>
            <a:fillRect/>
          </a:stretch>
        </p:blipFill>
        <p:spPr>
          <a:xfrm>
            <a:off x="482848" y="437220"/>
            <a:ext cx="11226304" cy="5669665"/>
          </a:xfrm>
          <a:prstGeom prst="rect">
            <a:avLst/>
          </a:prstGeom>
        </p:spPr>
      </p:pic>
    </p:spTree>
    <p:extLst>
      <p:ext uri="{BB962C8B-B14F-4D97-AF65-F5344CB8AC3E}">
        <p14:creationId xmlns:p14="http://schemas.microsoft.com/office/powerpoint/2010/main" val="191452230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451</TotalTime>
  <Words>1461</Words>
  <Application>Microsoft Office PowerPoint</Application>
  <PresentationFormat>Widescreen</PresentationFormat>
  <Paragraphs>105</Paragraphs>
  <Slides>29</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29</vt:i4>
      </vt:variant>
    </vt:vector>
  </HeadingPairs>
  <TitlesOfParts>
    <vt:vector size="42" baseType="lpstr">
      <vt:lpstr>Amazon Ember</vt:lpstr>
      <vt:lpstr>Aptos</vt:lpstr>
      <vt:lpstr>Arial</vt:lpstr>
      <vt:lpstr>BlinkMacSystemFont</vt:lpstr>
      <vt:lpstr>inherit</vt:lpstr>
      <vt:lpstr>Inter</vt:lpstr>
      <vt:lpstr>Merriweather</vt:lpstr>
      <vt:lpstr>OpenSans-Regular</vt:lpstr>
      <vt:lpstr>Roboto</vt:lpstr>
      <vt:lpstr>Source Sans Pro</vt:lpstr>
      <vt:lpstr>Trebuchet MS</vt:lpstr>
      <vt:lpstr>Wingdings 3</vt:lpstr>
      <vt:lpstr>Facet</vt:lpstr>
      <vt:lpstr>Frailty</vt:lpstr>
      <vt:lpstr>PowerPoint Presentation</vt:lpstr>
      <vt:lpstr>What is frailty ?</vt:lpstr>
      <vt:lpstr>The ‘Person in the Patient’</vt:lpstr>
      <vt:lpstr>Patient/carer resource: Video link - </vt:lpstr>
      <vt:lpstr>Who does it affect ?</vt:lpstr>
      <vt:lpstr>6 core principles of Frailty</vt:lpstr>
      <vt:lpstr>Modifiable risk factors Age and Ageing, Volume 44, Issue 5, September 2015, Pages 732–735,</vt:lpstr>
      <vt:lpstr>PowerPoint Presentation</vt:lpstr>
      <vt:lpstr>Realistic goals of care and Ceiling of care </vt:lpstr>
      <vt:lpstr>The categories of frailty are (Rockwood et al 2005):</vt:lpstr>
      <vt:lpstr>PowerPoint Presentation</vt:lpstr>
      <vt:lpstr>Frailty is a ‘continuum/spectrum’ </vt:lpstr>
      <vt:lpstr> Reversing frailty</vt:lpstr>
      <vt:lpstr>What is Sarcopenia ?</vt:lpstr>
      <vt:lpstr>Protein and Ageing linked to Sarcopenia</vt:lpstr>
      <vt:lpstr>Reversibility – How ?</vt:lpstr>
      <vt:lpstr>Reversibility – How ?</vt:lpstr>
      <vt:lpstr>PowerPoint Presentation</vt:lpstr>
      <vt:lpstr>Frailty: Palliative or End Of Life</vt:lpstr>
      <vt:lpstr>Frailty: Palliative or End Of Life</vt:lpstr>
      <vt:lpstr>Key facts</vt:lpstr>
      <vt:lpstr>Total Mobile – Frailty Assessment  Select CFS not ‘Edmonton’</vt:lpstr>
      <vt:lpstr>             Total Mobile – Frailty Assessment   - Score from 1 – 9 (RAG rated), add review date and any additional notes in ‘progress notes’  - The ‘link to CFS’ takes you to the actual tool so you can see the guide for scoring</vt:lpstr>
      <vt:lpstr>Frailty – is the future !</vt:lpstr>
      <vt:lpstr>Further reading </vt:lpstr>
      <vt:lpstr>  Questions ?</vt:lpstr>
      <vt:lpstr>References</vt:lpstr>
      <vt:lpstr>References</vt:lpstr>
    </vt:vector>
  </TitlesOfParts>
  <Company>BCHC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Guru Bhapinder</dc:creator>
  <cp:lastModifiedBy>Guru Bhapinder</cp:lastModifiedBy>
  <cp:revision>28</cp:revision>
  <dcterms:created xsi:type="dcterms:W3CDTF">2025-01-27T11:36:03Z</dcterms:created>
  <dcterms:modified xsi:type="dcterms:W3CDTF">2025-11-17T17:54:18Z</dcterms:modified>
</cp:coreProperties>
</file>