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17"/>
  </p:notesMasterIdLst>
  <p:sldIdLst>
    <p:sldId id="257" r:id="rId6"/>
    <p:sldId id="413" r:id="rId7"/>
    <p:sldId id="390" r:id="rId8"/>
    <p:sldId id="394" r:id="rId9"/>
    <p:sldId id="405" r:id="rId10"/>
    <p:sldId id="401" r:id="rId11"/>
    <p:sldId id="281" r:id="rId12"/>
    <p:sldId id="414" r:id="rId13"/>
    <p:sldId id="415" r:id="rId14"/>
    <p:sldId id="416" r:id="rId15"/>
    <p:sldId id="417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563" autoAdjust="0"/>
  </p:normalViewPr>
  <p:slideViewPr>
    <p:cSldViewPr snapToGrid="0">
      <p:cViewPr varScale="1">
        <p:scale>
          <a:sx n="52" d="100"/>
          <a:sy n="52" d="100"/>
        </p:scale>
        <p:origin x="12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19AF1-2393-438A-9024-54D34735BD67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0A4F71E-5F87-4129-B27D-91CF7F0822F9}">
      <dgm:prSet phldrT="[Text]" custT="1"/>
      <dgm:spPr/>
      <dgm:t>
        <a:bodyPr/>
        <a:lstStyle/>
        <a:p>
          <a:r>
            <a:rPr lang="en-GB" sz="1200" b="1" dirty="0"/>
            <a:t>1. Sharing the Vision - </a:t>
          </a:r>
          <a:r>
            <a:rPr lang="en-GB" sz="1200" b="0" dirty="0"/>
            <a:t>Communication </a:t>
          </a:r>
        </a:p>
      </dgm:t>
    </dgm:pt>
    <dgm:pt modelId="{02557769-37DF-47B1-B2AD-D33D59DB910F}" type="parTrans" cxnId="{A6A6670A-E531-4465-B9BC-A9C63AC4BB40}">
      <dgm:prSet/>
      <dgm:spPr/>
      <dgm:t>
        <a:bodyPr/>
        <a:lstStyle/>
        <a:p>
          <a:endParaRPr lang="en-GB" sz="2000"/>
        </a:p>
      </dgm:t>
    </dgm:pt>
    <dgm:pt modelId="{7DE5E3E4-79E1-40AD-8608-D53A43044B06}" type="sibTrans" cxnId="{A6A6670A-E531-4465-B9BC-A9C63AC4BB40}">
      <dgm:prSet/>
      <dgm:spPr/>
      <dgm:t>
        <a:bodyPr/>
        <a:lstStyle/>
        <a:p>
          <a:endParaRPr lang="en-GB" sz="2000"/>
        </a:p>
      </dgm:t>
    </dgm:pt>
    <dgm:pt modelId="{7F3698D8-7788-4187-8953-4639B6DCC5D6}">
      <dgm:prSet phldrT="[Text]" custT="1"/>
      <dgm:spPr/>
      <dgm:t>
        <a:bodyPr/>
        <a:lstStyle/>
        <a:p>
          <a:r>
            <a:rPr lang="en-GB" sz="1200" b="1" dirty="0"/>
            <a:t>2. Preparation – </a:t>
          </a:r>
          <a:r>
            <a:rPr lang="en-GB" sz="1200" b="0" dirty="0"/>
            <a:t>Engaging the Teams</a:t>
          </a:r>
          <a:endParaRPr lang="en-GB" sz="1200" b="1" dirty="0"/>
        </a:p>
      </dgm:t>
    </dgm:pt>
    <dgm:pt modelId="{C198D355-0B05-4810-8059-08DD935A9D41}" type="parTrans" cxnId="{6142B69E-2C1D-47F2-8D85-F6B88B558DEE}">
      <dgm:prSet/>
      <dgm:spPr/>
      <dgm:t>
        <a:bodyPr/>
        <a:lstStyle/>
        <a:p>
          <a:endParaRPr lang="en-GB" sz="2000"/>
        </a:p>
      </dgm:t>
    </dgm:pt>
    <dgm:pt modelId="{9B9232CE-70FC-4260-BE9F-0D30A2EB1E0C}" type="sibTrans" cxnId="{6142B69E-2C1D-47F2-8D85-F6B88B558DEE}">
      <dgm:prSet/>
      <dgm:spPr/>
      <dgm:t>
        <a:bodyPr/>
        <a:lstStyle/>
        <a:p>
          <a:endParaRPr lang="en-GB" sz="2000"/>
        </a:p>
      </dgm:t>
    </dgm:pt>
    <dgm:pt modelId="{46DCFE2B-D635-4183-8271-6CC71367976E}">
      <dgm:prSet phldrT="[Text]" custT="1"/>
      <dgm:spPr/>
      <dgm:t>
        <a:bodyPr/>
        <a:lstStyle/>
        <a:p>
          <a:r>
            <a:rPr lang="en-GB" sz="1200" b="1" dirty="0"/>
            <a:t>Logistics </a:t>
          </a:r>
          <a:r>
            <a:rPr lang="en-GB" sz="1200" b="0" dirty="0"/>
            <a:t> - When, where and how</a:t>
          </a:r>
          <a:endParaRPr lang="en-GB" sz="1200" b="1" dirty="0"/>
        </a:p>
      </dgm:t>
    </dgm:pt>
    <dgm:pt modelId="{3CE852CD-1232-48AB-B70C-9196F279002B}" type="parTrans" cxnId="{F4E8DCFB-B8EF-4AB9-97DD-144F54C9102F}">
      <dgm:prSet/>
      <dgm:spPr/>
      <dgm:t>
        <a:bodyPr/>
        <a:lstStyle/>
        <a:p>
          <a:endParaRPr lang="en-GB" sz="2000"/>
        </a:p>
      </dgm:t>
    </dgm:pt>
    <dgm:pt modelId="{58FA6C55-3E64-4D0B-B5A8-DB54660BBDE3}" type="sibTrans" cxnId="{F4E8DCFB-B8EF-4AB9-97DD-144F54C9102F}">
      <dgm:prSet/>
      <dgm:spPr/>
      <dgm:t>
        <a:bodyPr/>
        <a:lstStyle/>
        <a:p>
          <a:endParaRPr lang="en-GB" sz="2000"/>
        </a:p>
      </dgm:t>
    </dgm:pt>
    <dgm:pt modelId="{702E7B2B-083E-4694-BF24-E3960F76DAA0}">
      <dgm:prSet phldrT="[Text]" custT="1"/>
      <dgm:spPr/>
      <dgm:t>
        <a:bodyPr/>
        <a:lstStyle/>
        <a:p>
          <a:r>
            <a:rPr lang="en-GB" sz="1200" b="1" dirty="0"/>
            <a:t>Reflection - </a:t>
          </a:r>
          <a:r>
            <a:rPr lang="en-GB" sz="1200" b="0" dirty="0"/>
            <a:t>Gathering information about care and culture</a:t>
          </a:r>
          <a:endParaRPr lang="en-GB" sz="1200" b="1" dirty="0"/>
        </a:p>
      </dgm:t>
    </dgm:pt>
    <dgm:pt modelId="{BCCB36ED-AAE2-473A-B55D-090CFA44EDA6}" type="parTrans" cxnId="{A976D114-073B-403C-A8C0-A856D273DF95}">
      <dgm:prSet/>
      <dgm:spPr/>
      <dgm:t>
        <a:bodyPr/>
        <a:lstStyle/>
        <a:p>
          <a:endParaRPr lang="en-GB" sz="2000"/>
        </a:p>
      </dgm:t>
    </dgm:pt>
    <dgm:pt modelId="{3C177C9B-99CA-48CC-8859-577F1C006EF6}" type="sibTrans" cxnId="{A976D114-073B-403C-A8C0-A856D273DF95}">
      <dgm:prSet/>
      <dgm:spPr/>
      <dgm:t>
        <a:bodyPr/>
        <a:lstStyle/>
        <a:p>
          <a:endParaRPr lang="en-GB" sz="2000"/>
        </a:p>
      </dgm:t>
    </dgm:pt>
    <dgm:pt modelId="{030561F2-8A0F-4240-A451-501AC11D6662}">
      <dgm:prSet phldrT="[Text]" custT="1"/>
      <dgm:spPr/>
      <dgm:t>
        <a:bodyPr/>
        <a:lstStyle/>
        <a:p>
          <a:r>
            <a:rPr lang="en-GB" sz="1200" b="1" dirty="0"/>
            <a:t>Action Planning</a:t>
          </a:r>
          <a:r>
            <a:rPr lang="en-GB" sz="1200" b="0" dirty="0"/>
            <a:t> – priotise and action themes and share successes</a:t>
          </a:r>
          <a:endParaRPr lang="en-GB" sz="1200" b="1" dirty="0"/>
        </a:p>
      </dgm:t>
    </dgm:pt>
    <dgm:pt modelId="{0057E43F-92E9-48EF-A92C-F9751190606D}" type="parTrans" cxnId="{467515E4-F7E5-4C07-97DE-7E97389D3292}">
      <dgm:prSet/>
      <dgm:spPr/>
      <dgm:t>
        <a:bodyPr/>
        <a:lstStyle/>
        <a:p>
          <a:endParaRPr lang="en-GB" sz="2000"/>
        </a:p>
      </dgm:t>
    </dgm:pt>
    <dgm:pt modelId="{017ABBFF-1D4E-48DF-A815-C6C350F00B3F}" type="sibTrans" cxnId="{467515E4-F7E5-4C07-97DE-7E97389D3292}">
      <dgm:prSet/>
      <dgm:spPr/>
      <dgm:t>
        <a:bodyPr/>
        <a:lstStyle/>
        <a:p>
          <a:endParaRPr lang="en-GB" sz="2000"/>
        </a:p>
      </dgm:t>
    </dgm:pt>
    <dgm:pt modelId="{30C66884-7EB7-43EB-8292-5933E84ED6CE}">
      <dgm:prSet phldrT="[Text]" custT="1"/>
      <dgm:spPr/>
      <dgm:t>
        <a:bodyPr/>
        <a:lstStyle/>
        <a:p>
          <a:r>
            <a:rPr lang="en-GB" sz="1200" b="1" dirty="0"/>
            <a:t>Implementation </a:t>
          </a:r>
          <a:r>
            <a:rPr lang="en-GB" sz="1200" b="0" dirty="0"/>
            <a:t>– of actions and identification of further improvement ideas</a:t>
          </a:r>
          <a:endParaRPr lang="en-GB" sz="1200" b="1" dirty="0"/>
        </a:p>
      </dgm:t>
    </dgm:pt>
    <dgm:pt modelId="{179F1763-0E37-4B92-9E61-3E5F53DC4D04}" type="parTrans" cxnId="{BF34D6E0-3351-4BB5-A968-D2F7482D89ED}">
      <dgm:prSet/>
      <dgm:spPr/>
      <dgm:t>
        <a:bodyPr/>
        <a:lstStyle/>
        <a:p>
          <a:endParaRPr lang="en-GB" sz="2000"/>
        </a:p>
      </dgm:t>
    </dgm:pt>
    <dgm:pt modelId="{BD22BEBF-94DD-4952-AFE5-A2FB6176327B}" type="sibTrans" cxnId="{BF34D6E0-3351-4BB5-A968-D2F7482D89ED}">
      <dgm:prSet/>
      <dgm:spPr/>
      <dgm:t>
        <a:bodyPr/>
        <a:lstStyle/>
        <a:p>
          <a:endParaRPr lang="en-GB" sz="2000"/>
        </a:p>
      </dgm:t>
    </dgm:pt>
    <dgm:pt modelId="{C5A2B9CB-C00F-4912-A811-09D801176B44}">
      <dgm:prSet phldrT="[Text]" custT="1"/>
      <dgm:spPr/>
      <dgm:t>
        <a:bodyPr/>
        <a:lstStyle/>
        <a:p>
          <a:r>
            <a:rPr lang="en-GB" sz="1200" b="1" dirty="0"/>
            <a:t>Re-Evaluation</a:t>
          </a:r>
        </a:p>
      </dgm:t>
    </dgm:pt>
    <dgm:pt modelId="{C6E59ECC-77AD-4274-9B2E-0EE209D1D4A5}" type="parTrans" cxnId="{1D5279F1-8D53-4545-A7C7-0C0E5EEC2EB9}">
      <dgm:prSet/>
      <dgm:spPr/>
      <dgm:t>
        <a:bodyPr/>
        <a:lstStyle/>
        <a:p>
          <a:endParaRPr lang="en-GB" sz="2000"/>
        </a:p>
      </dgm:t>
    </dgm:pt>
    <dgm:pt modelId="{A81390F9-CE8A-4912-81C4-CAA1EFD2A595}" type="sibTrans" cxnId="{1D5279F1-8D53-4545-A7C7-0C0E5EEC2EB9}">
      <dgm:prSet/>
      <dgm:spPr/>
      <dgm:t>
        <a:bodyPr/>
        <a:lstStyle/>
        <a:p>
          <a:endParaRPr lang="en-GB" sz="2000"/>
        </a:p>
      </dgm:t>
    </dgm:pt>
    <dgm:pt modelId="{50496B75-215D-4C56-BBF9-F1639CEAB4D5}" type="pres">
      <dgm:prSet presAssocID="{F6619AF1-2393-438A-9024-54D34735BD67}" presName="Name0" presStyleCnt="0">
        <dgm:presLayoutVars>
          <dgm:dir/>
          <dgm:resizeHandles val="exact"/>
        </dgm:presLayoutVars>
      </dgm:prSet>
      <dgm:spPr/>
    </dgm:pt>
    <dgm:pt modelId="{DC055466-B298-4F4A-86C3-611D5876DD18}" type="pres">
      <dgm:prSet presAssocID="{F6619AF1-2393-438A-9024-54D34735BD67}" presName="cycle" presStyleCnt="0"/>
      <dgm:spPr/>
    </dgm:pt>
    <dgm:pt modelId="{254C1CB4-02D5-4FC8-9F66-8C57DE2CFD16}" type="pres">
      <dgm:prSet presAssocID="{B0A4F71E-5F87-4129-B27D-91CF7F0822F9}" presName="nodeFirstNode" presStyleLbl="node1" presStyleIdx="0" presStyleCnt="7">
        <dgm:presLayoutVars>
          <dgm:bulletEnabled val="1"/>
        </dgm:presLayoutVars>
      </dgm:prSet>
      <dgm:spPr/>
    </dgm:pt>
    <dgm:pt modelId="{BDAD12DD-2857-439B-8FB2-94CDB3E3AD7A}" type="pres">
      <dgm:prSet presAssocID="{7DE5E3E4-79E1-40AD-8608-D53A43044B06}" presName="sibTransFirstNode" presStyleLbl="bgShp" presStyleIdx="0" presStyleCnt="1"/>
      <dgm:spPr/>
    </dgm:pt>
    <dgm:pt modelId="{35D0E19B-3CB4-415E-A878-0094D9CB7E77}" type="pres">
      <dgm:prSet presAssocID="{7F3698D8-7788-4187-8953-4639B6DCC5D6}" presName="nodeFollowingNodes" presStyleLbl="node1" presStyleIdx="1" presStyleCnt="7">
        <dgm:presLayoutVars>
          <dgm:bulletEnabled val="1"/>
        </dgm:presLayoutVars>
      </dgm:prSet>
      <dgm:spPr/>
    </dgm:pt>
    <dgm:pt modelId="{62A45CBD-979D-45EA-BC29-08BC911360B2}" type="pres">
      <dgm:prSet presAssocID="{46DCFE2B-D635-4183-8271-6CC71367976E}" presName="nodeFollowingNodes" presStyleLbl="node1" presStyleIdx="2" presStyleCnt="7">
        <dgm:presLayoutVars>
          <dgm:bulletEnabled val="1"/>
        </dgm:presLayoutVars>
      </dgm:prSet>
      <dgm:spPr/>
    </dgm:pt>
    <dgm:pt modelId="{7D920742-53BF-4738-823E-27589E410BEC}" type="pres">
      <dgm:prSet presAssocID="{702E7B2B-083E-4694-BF24-E3960F76DAA0}" presName="nodeFollowingNodes" presStyleLbl="node1" presStyleIdx="3" presStyleCnt="7">
        <dgm:presLayoutVars>
          <dgm:bulletEnabled val="1"/>
        </dgm:presLayoutVars>
      </dgm:prSet>
      <dgm:spPr/>
    </dgm:pt>
    <dgm:pt modelId="{C9216496-1E24-41D7-8709-F044A9A4DF57}" type="pres">
      <dgm:prSet presAssocID="{030561F2-8A0F-4240-A451-501AC11D6662}" presName="nodeFollowingNodes" presStyleLbl="node1" presStyleIdx="4" presStyleCnt="7">
        <dgm:presLayoutVars>
          <dgm:bulletEnabled val="1"/>
        </dgm:presLayoutVars>
      </dgm:prSet>
      <dgm:spPr/>
    </dgm:pt>
    <dgm:pt modelId="{55B4DC2D-C5A7-4786-89D5-4A67AEC3BB66}" type="pres">
      <dgm:prSet presAssocID="{30C66884-7EB7-43EB-8292-5933E84ED6CE}" presName="nodeFollowingNodes" presStyleLbl="node1" presStyleIdx="5" presStyleCnt="7">
        <dgm:presLayoutVars>
          <dgm:bulletEnabled val="1"/>
        </dgm:presLayoutVars>
      </dgm:prSet>
      <dgm:spPr/>
    </dgm:pt>
    <dgm:pt modelId="{F427E5F6-EA8B-487A-B06B-CA92664A4826}" type="pres">
      <dgm:prSet presAssocID="{C5A2B9CB-C00F-4912-A811-09D801176B44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A469E205-A7A7-4B81-9E9C-946D6DBF041B}" type="presOf" srcId="{46DCFE2B-D635-4183-8271-6CC71367976E}" destId="{62A45CBD-979D-45EA-BC29-08BC911360B2}" srcOrd="0" destOrd="0" presId="urn:microsoft.com/office/officeart/2005/8/layout/cycle3"/>
    <dgm:cxn modelId="{A6A6670A-E531-4465-B9BC-A9C63AC4BB40}" srcId="{F6619AF1-2393-438A-9024-54D34735BD67}" destId="{B0A4F71E-5F87-4129-B27D-91CF7F0822F9}" srcOrd="0" destOrd="0" parTransId="{02557769-37DF-47B1-B2AD-D33D59DB910F}" sibTransId="{7DE5E3E4-79E1-40AD-8608-D53A43044B06}"/>
    <dgm:cxn modelId="{A44D2711-B6C5-47B2-BB90-3C317883C16F}" type="presOf" srcId="{030561F2-8A0F-4240-A451-501AC11D6662}" destId="{C9216496-1E24-41D7-8709-F044A9A4DF57}" srcOrd="0" destOrd="0" presId="urn:microsoft.com/office/officeart/2005/8/layout/cycle3"/>
    <dgm:cxn modelId="{A976D114-073B-403C-A8C0-A856D273DF95}" srcId="{F6619AF1-2393-438A-9024-54D34735BD67}" destId="{702E7B2B-083E-4694-BF24-E3960F76DAA0}" srcOrd="3" destOrd="0" parTransId="{BCCB36ED-AAE2-473A-B55D-090CFA44EDA6}" sibTransId="{3C177C9B-99CA-48CC-8859-577F1C006EF6}"/>
    <dgm:cxn modelId="{5CAB615C-4A54-4050-B50C-74B025A0EF96}" type="presOf" srcId="{30C66884-7EB7-43EB-8292-5933E84ED6CE}" destId="{55B4DC2D-C5A7-4786-89D5-4A67AEC3BB66}" srcOrd="0" destOrd="0" presId="urn:microsoft.com/office/officeart/2005/8/layout/cycle3"/>
    <dgm:cxn modelId="{F19A6161-CCBC-4259-9533-DDD0CE181366}" type="presOf" srcId="{B0A4F71E-5F87-4129-B27D-91CF7F0822F9}" destId="{254C1CB4-02D5-4FC8-9F66-8C57DE2CFD16}" srcOrd="0" destOrd="0" presId="urn:microsoft.com/office/officeart/2005/8/layout/cycle3"/>
    <dgm:cxn modelId="{13AD306B-2F0C-450E-A0FB-0F6513B35456}" type="presOf" srcId="{702E7B2B-083E-4694-BF24-E3960F76DAA0}" destId="{7D920742-53BF-4738-823E-27589E410BEC}" srcOrd="0" destOrd="0" presId="urn:microsoft.com/office/officeart/2005/8/layout/cycle3"/>
    <dgm:cxn modelId="{310EB24D-B11F-4B13-BB23-E2CB4A20AD19}" type="presOf" srcId="{7F3698D8-7788-4187-8953-4639B6DCC5D6}" destId="{35D0E19B-3CB4-415E-A878-0094D9CB7E77}" srcOrd="0" destOrd="0" presId="urn:microsoft.com/office/officeart/2005/8/layout/cycle3"/>
    <dgm:cxn modelId="{44EB947C-34D5-405D-B3F2-D0A7D114FE1F}" type="presOf" srcId="{C5A2B9CB-C00F-4912-A811-09D801176B44}" destId="{F427E5F6-EA8B-487A-B06B-CA92664A4826}" srcOrd="0" destOrd="0" presId="urn:microsoft.com/office/officeart/2005/8/layout/cycle3"/>
    <dgm:cxn modelId="{F1BFD79B-25D1-4128-9485-36DF86F034A6}" type="presOf" srcId="{F6619AF1-2393-438A-9024-54D34735BD67}" destId="{50496B75-215D-4C56-BBF9-F1639CEAB4D5}" srcOrd="0" destOrd="0" presId="urn:microsoft.com/office/officeart/2005/8/layout/cycle3"/>
    <dgm:cxn modelId="{6142B69E-2C1D-47F2-8D85-F6B88B558DEE}" srcId="{F6619AF1-2393-438A-9024-54D34735BD67}" destId="{7F3698D8-7788-4187-8953-4639B6DCC5D6}" srcOrd="1" destOrd="0" parTransId="{C198D355-0B05-4810-8059-08DD935A9D41}" sibTransId="{9B9232CE-70FC-4260-BE9F-0D30A2EB1E0C}"/>
    <dgm:cxn modelId="{9D019CB2-3229-4DA2-92F4-DCED358F5C30}" type="presOf" srcId="{7DE5E3E4-79E1-40AD-8608-D53A43044B06}" destId="{BDAD12DD-2857-439B-8FB2-94CDB3E3AD7A}" srcOrd="0" destOrd="0" presId="urn:microsoft.com/office/officeart/2005/8/layout/cycle3"/>
    <dgm:cxn modelId="{BF34D6E0-3351-4BB5-A968-D2F7482D89ED}" srcId="{F6619AF1-2393-438A-9024-54D34735BD67}" destId="{30C66884-7EB7-43EB-8292-5933E84ED6CE}" srcOrd="5" destOrd="0" parTransId="{179F1763-0E37-4B92-9E61-3E5F53DC4D04}" sibTransId="{BD22BEBF-94DD-4952-AFE5-A2FB6176327B}"/>
    <dgm:cxn modelId="{467515E4-F7E5-4C07-97DE-7E97389D3292}" srcId="{F6619AF1-2393-438A-9024-54D34735BD67}" destId="{030561F2-8A0F-4240-A451-501AC11D6662}" srcOrd="4" destOrd="0" parTransId="{0057E43F-92E9-48EF-A92C-F9751190606D}" sibTransId="{017ABBFF-1D4E-48DF-A815-C6C350F00B3F}"/>
    <dgm:cxn modelId="{1D5279F1-8D53-4545-A7C7-0C0E5EEC2EB9}" srcId="{F6619AF1-2393-438A-9024-54D34735BD67}" destId="{C5A2B9CB-C00F-4912-A811-09D801176B44}" srcOrd="6" destOrd="0" parTransId="{C6E59ECC-77AD-4274-9B2E-0EE209D1D4A5}" sibTransId="{A81390F9-CE8A-4912-81C4-CAA1EFD2A595}"/>
    <dgm:cxn modelId="{F4E8DCFB-B8EF-4AB9-97DD-144F54C9102F}" srcId="{F6619AF1-2393-438A-9024-54D34735BD67}" destId="{46DCFE2B-D635-4183-8271-6CC71367976E}" srcOrd="2" destOrd="0" parTransId="{3CE852CD-1232-48AB-B70C-9196F279002B}" sibTransId="{58FA6C55-3E64-4D0B-B5A8-DB54660BBDE3}"/>
    <dgm:cxn modelId="{469C15CE-483D-42FE-8671-FBB68686F6D8}" type="presParOf" srcId="{50496B75-215D-4C56-BBF9-F1639CEAB4D5}" destId="{DC055466-B298-4F4A-86C3-611D5876DD18}" srcOrd="0" destOrd="0" presId="urn:microsoft.com/office/officeart/2005/8/layout/cycle3"/>
    <dgm:cxn modelId="{8233C1ED-7671-4C54-BA0C-C1992C4EEAEA}" type="presParOf" srcId="{DC055466-B298-4F4A-86C3-611D5876DD18}" destId="{254C1CB4-02D5-4FC8-9F66-8C57DE2CFD16}" srcOrd="0" destOrd="0" presId="urn:microsoft.com/office/officeart/2005/8/layout/cycle3"/>
    <dgm:cxn modelId="{EADF8A12-B571-497D-A474-375622DBC73E}" type="presParOf" srcId="{DC055466-B298-4F4A-86C3-611D5876DD18}" destId="{BDAD12DD-2857-439B-8FB2-94CDB3E3AD7A}" srcOrd="1" destOrd="0" presId="urn:microsoft.com/office/officeart/2005/8/layout/cycle3"/>
    <dgm:cxn modelId="{B6E8149D-DDDD-465A-BE8A-1CA392C5E9B7}" type="presParOf" srcId="{DC055466-B298-4F4A-86C3-611D5876DD18}" destId="{35D0E19B-3CB4-415E-A878-0094D9CB7E77}" srcOrd="2" destOrd="0" presId="urn:microsoft.com/office/officeart/2005/8/layout/cycle3"/>
    <dgm:cxn modelId="{96A8BBD0-E814-4D1D-B099-45FBDC674AF4}" type="presParOf" srcId="{DC055466-B298-4F4A-86C3-611D5876DD18}" destId="{62A45CBD-979D-45EA-BC29-08BC911360B2}" srcOrd="3" destOrd="0" presId="urn:microsoft.com/office/officeart/2005/8/layout/cycle3"/>
    <dgm:cxn modelId="{AB1AF6B5-EDA7-4440-820A-DDE87DB458B2}" type="presParOf" srcId="{DC055466-B298-4F4A-86C3-611D5876DD18}" destId="{7D920742-53BF-4738-823E-27589E410BEC}" srcOrd="4" destOrd="0" presId="urn:microsoft.com/office/officeart/2005/8/layout/cycle3"/>
    <dgm:cxn modelId="{B4E3B9F9-B22C-465F-B0F4-3954EB54DC00}" type="presParOf" srcId="{DC055466-B298-4F4A-86C3-611D5876DD18}" destId="{C9216496-1E24-41D7-8709-F044A9A4DF57}" srcOrd="5" destOrd="0" presId="urn:microsoft.com/office/officeart/2005/8/layout/cycle3"/>
    <dgm:cxn modelId="{2F789588-42FF-423A-BF9B-E9A93C5D07AE}" type="presParOf" srcId="{DC055466-B298-4F4A-86C3-611D5876DD18}" destId="{55B4DC2D-C5A7-4786-89D5-4A67AEC3BB66}" srcOrd="6" destOrd="0" presId="urn:microsoft.com/office/officeart/2005/8/layout/cycle3"/>
    <dgm:cxn modelId="{9898B868-4B81-4BB2-8955-5375BF936C72}" type="presParOf" srcId="{DC055466-B298-4F4A-86C3-611D5876DD18}" destId="{F427E5F6-EA8B-487A-B06B-CA92664A482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619AF1-2393-438A-9024-54D34735BD67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0A4F71E-5F87-4129-B27D-91CF7F0822F9}">
      <dgm:prSet phldrT="[Text]" custT="1"/>
      <dgm:spPr>
        <a:xfrm>
          <a:off x="3603528" y="2625"/>
          <a:ext cx="1594405" cy="797202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1. Sharing the Vision - </a:t>
          </a:r>
          <a:r>
            <a:rPr lang="en-GB" sz="1200" b="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Communication </a:t>
          </a:r>
        </a:p>
      </dgm:t>
    </dgm:pt>
    <dgm:pt modelId="{02557769-37DF-47B1-B2AD-D33D59DB910F}" type="parTrans" cxnId="{A6A6670A-E531-4465-B9BC-A9C63AC4BB40}">
      <dgm:prSet/>
      <dgm:spPr/>
      <dgm:t>
        <a:bodyPr/>
        <a:lstStyle/>
        <a:p>
          <a:endParaRPr lang="en-GB" sz="2000"/>
        </a:p>
      </dgm:t>
    </dgm:pt>
    <dgm:pt modelId="{7DE5E3E4-79E1-40AD-8608-D53A43044B06}" type="sibTrans" cxnId="{A6A6670A-E531-4465-B9BC-A9C63AC4BB40}">
      <dgm:prSet/>
      <dgm:spPr>
        <a:xfrm>
          <a:off x="1872197" y="-30978"/>
          <a:ext cx="5057066" cy="5057066"/>
        </a:xfrm>
        <a:prstGeom prst="circularArrow">
          <a:avLst>
            <a:gd name="adj1" fmla="val 5544"/>
            <a:gd name="adj2" fmla="val 330680"/>
            <a:gd name="adj3" fmla="val 14497860"/>
            <a:gd name="adj4" fmla="val 16960485"/>
            <a:gd name="adj5" fmla="val 5757"/>
          </a:avLst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2000"/>
        </a:p>
      </dgm:t>
    </dgm:pt>
    <dgm:pt modelId="{7F3698D8-7788-4187-8953-4639B6DCC5D6}">
      <dgm:prSet phldrT="[Text]" custT="1"/>
      <dgm:spPr>
        <a:xfrm>
          <a:off x="5289572" y="814582"/>
          <a:ext cx="1594405" cy="797202"/>
        </a:xfrm>
        <a:prstGeom prst="roundRect">
          <a:avLst/>
        </a:prstGeom>
        <a:solidFill>
          <a:srgbClr val="8064A2">
            <a:hueOff val="-744128"/>
            <a:satOff val="4483"/>
            <a:lumOff val="3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2. Preparation – </a:t>
          </a:r>
          <a:r>
            <a:rPr lang="en-GB" sz="1200" b="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Engaging the Teams</a:t>
          </a:r>
          <a:endParaRPr lang="en-GB" sz="1200" b="1" dirty="0">
            <a:solidFill>
              <a:sysClr val="window" lastClr="FFFFFF"/>
            </a:solidFill>
            <a:latin typeface="Calibri Light"/>
            <a:ea typeface="+mn-ea"/>
            <a:cs typeface="+mn-cs"/>
          </a:endParaRPr>
        </a:p>
      </dgm:t>
    </dgm:pt>
    <dgm:pt modelId="{C198D355-0B05-4810-8059-08DD935A9D41}" type="parTrans" cxnId="{6142B69E-2C1D-47F2-8D85-F6B88B558DEE}">
      <dgm:prSet/>
      <dgm:spPr/>
      <dgm:t>
        <a:bodyPr/>
        <a:lstStyle/>
        <a:p>
          <a:endParaRPr lang="en-GB" sz="2000"/>
        </a:p>
      </dgm:t>
    </dgm:pt>
    <dgm:pt modelId="{9B9232CE-70FC-4260-BE9F-0D30A2EB1E0C}" type="sibTrans" cxnId="{6142B69E-2C1D-47F2-8D85-F6B88B558DEE}">
      <dgm:prSet/>
      <dgm:spPr/>
      <dgm:t>
        <a:bodyPr/>
        <a:lstStyle/>
        <a:p>
          <a:endParaRPr lang="en-GB" sz="2000"/>
        </a:p>
      </dgm:t>
    </dgm:pt>
    <dgm:pt modelId="{46DCFE2B-D635-4183-8271-6CC71367976E}">
      <dgm:prSet phldrT="[Text]" custT="1"/>
      <dgm:spPr>
        <a:xfrm>
          <a:off x="5705991" y="2639030"/>
          <a:ext cx="1594405" cy="797202"/>
        </a:xfrm>
        <a:prstGeom prst="roundRect">
          <a:avLst/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Logistics </a:t>
          </a:r>
          <a:r>
            <a:rPr lang="en-GB" sz="1200" b="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 - When, where and how</a:t>
          </a:r>
          <a:endParaRPr lang="en-GB" sz="1200" b="1" dirty="0">
            <a:solidFill>
              <a:sysClr val="window" lastClr="FFFFFF"/>
            </a:solidFill>
            <a:latin typeface="Calibri Light"/>
            <a:ea typeface="+mn-ea"/>
            <a:cs typeface="+mn-cs"/>
          </a:endParaRPr>
        </a:p>
      </dgm:t>
    </dgm:pt>
    <dgm:pt modelId="{3CE852CD-1232-48AB-B70C-9196F279002B}" type="parTrans" cxnId="{F4E8DCFB-B8EF-4AB9-97DD-144F54C9102F}">
      <dgm:prSet/>
      <dgm:spPr/>
      <dgm:t>
        <a:bodyPr/>
        <a:lstStyle/>
        <a:p>
          <a:endParaRPr lang="en-GB" sz="2000"/>
        </a:p>
      </dgm:t>
    </dgm:pt>
    <dgm:pt modelId="{58FA6C55-3E64-4D0B-B5A8-DB54660BBDE3}" type="sibTrans" cxnId="{F4E8DCFB-B8EF-4AB9-97DD-144F54C9102F}">
      <dgm:prSet/>
      <dgm:spPr/>
      <dgm:t>
        <a:bodyPr/>
        <a:lstStyle/>
        <a:p>
          <a:endParaRPr lang="en-GB" sz="2000"/>
        </a:p>
      </dgm:t>
    </dgm:pt>
    <dgm:pt modelId="{702E7B2B-083E-4694-BF24-E3960F76DAA0}">
      <dgm:prSet phldrT="[Text]" custT="1"/>
      <dgm:spPr>
        <a:xfrm>
          <a:off x="4539212" y="4102125"/>
          <a:ext cx="1594405" cy="797202"/>
        </a:xfrm>
        <a:prstGeom prst="roundRect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Reflection - </a:t>
          </a:r>
          <a:r>
            <a:rPr lang="en-GB" sz="1200" b="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Gathering information about care and culture</a:t>
          </a:r>
          <a:endParaRPr lang="en-GB" sz="1200" b="1" dirty="0">
            <a:solidFill>
              <a:sysClr val="window" lastClr="FFFFFF"/>
            </a:solidFill>
            <a:latin typeface="Calibri Light"/>
            <a:ea typeface="+mn-ea"/>
            <a:cs typeface="+mn-cs"/>
          </a:endParaRPr>
        </a:p>
      </dgm:t>
    </dgm:pt>
    <dgm:pt modelId="{BCCB36ED-AAE2-473A-B55D-090CFA44EDA6}" type="parTrans" cxnId="{A976D114-073B-403C-A8C0-A856D273DF95}">
      <dgm:prSet/>
      <dgm:spPr/>
      <dgm:t>
        <a:bodyPr/>
        <a:lstStyle/>
        <a:p>
          <a:endParaRPr lang="en-GB" sz="2000"/>
        </a:p>
      </dgm:t>
    </dgm:pt>
    <dgm:pt modelId="{3C177C9B-99CA-48CC-8859-577F1C006EF6}" type="sibTrans" cxnId="{A976D114-073B-403C-A8C0-A856D273DF95}">
      <dgm:prSet/>
      <dgm:spPr/>
      <dgm:t>
        <a:bodyPr/>
        <a:lstStyle/>
        <a:p>
          <a:endParaRPr lang="en-GB" sz="2000"/>
        </a:p>
      </dgm:t>
    </dgm:pt>
    <dgm:pt modelId="{030561F2-8A0F-4240-A451-501AC11D6662}">
      <dgm:prSet phldrT="[Text]" custT="1"/>
      <dgm:spPr>
        <a:xfrm>
          <a:off x="2667844" y="4102125"/>
          <a:ext cx="1594405" cy="797202"/>
        </a:xfrm>
        <a:prstGeom prst="roundRect">
          <a:avLst/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Action Planning</a:t>
          </a:r>
          <a:r>
            <a:rPr lang="en-GB" sz="1200" b="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 – priotise and action themes and share successes</a:t>
          </a:r>
          <a:endParaRPr lang="en-GB" sz="1200" b="1" dirty="0">
            <a:solidFill>
              <a:sysClr val="window" lastClr="FFFFFF"/>
            </a:solidFill>
            <a:latin typeface="Calibri Light"/>
            <a:ea typeface="+mn-ea"/>
            <a:cs typeface="+mn-cs"/>
          </a:endParaRPr>
        </a:p>
      </dgm:t>
    </dgm:pt>
    <dgm:pt modelId="{0057E43F-92E9-48EF-A92C-F9751190606D}" type="parTrans" cxnId="{467515E4-F7E5-4C07-97DE-7E97389D3292}">
      <dgm:prSet/>
      <dgm:spPr/>
      <dgm:t>
        <a:bodyPr/>
        <a:lstStyle/>
        <a:p>
          <a:endParaRPr lang="en-GB" sz="2000"/>
        </a:p>
      </dgm:t>
    </dgm:pt>
    <dgm:pt modelId="{017ABBFF-1D4E-48DF-A815-C6C350F00B3F}" type="sibTrans" cxnId="{467515E4-F7E5-4C07-97DE-7E97389D3292}">
      <dgm:prSet/>
      <dgm:spPr/>
      <dgm:t>
        <a:bodyPr/>
        <a:lstStyle/>
        <a:p>
          <a:endParaRPr lang="en-GB" sz="2000"/>
        </a:p>
      </dgm:t>
    </dgm:pt>
    <dgm:pt modelId="{30C66884-7EB7-43EB-8292-5933E84ED6CE}">
      <dgm:prSet phldrT="[Text]" custT="1"/>
      <dgm:spPr>
        <a:xfrm>
          <a:off x="1501065" y="2639030"/>
          <a:ext cx="1594405" cy="797202"/>
        </a:xfrm>
        <a:prstGeom prst="roundRect">
          <a:avLst/>
        </a:prstGeom>
        <a:solidFill>
          <a:srgbClr val="8064A2">
            <a:hueOff val="-3720641"/>
            <a:satOff val="22416"/>
            <a:lumOff val="179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Implementation </a:t>
          </a:r>
          <a:r>
            <a:rPr lang="en-GB" sz="1200" b="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– of actions and identification of further improvement ideas</a:t>
          </a:r>
          <a:endParaRPr lang="en-GB" sz="1200" b="1" dirty="0">
            <a:solidFill>
              <a:sysClr val="window" lastClr="FFFFFF"/>
            </a:solidFill>
            <a:latin typeface="Calibri Light"/>
            <a:ea typeface="+mn-ea"/>
            <a:cs typeface="+mn-cs"/>
          </a:endParaRPr>
        </a:p>
      </dgm:t>
    </dgm:pt>
    <dgm:pt modelId="{179F1763-0E37-4B92-9E61-3E5F53DC4D04}" type="parTrans" cxnId="{BF34D6E0-3351-4BB5-A968-D2F7482D89ED}">
      <dgm:prSet/>
      <dgm:spPr/>
      <dgm:t>
        <a:bodyPr/>
        <a:lstStyle/>
        <a:p>
          <a:endParaRPr lang="en-GB" sz="2000"/>
        </a:p>
      </dgm:t>
    </dgm:pt>
    <dgm:pt modelId="{BD22BEBF-94DD-4952-AFE5-A2FB6176327B}" type="sibTrans" cxnId="{BF34D6E0-3351-4BB5-A968-D2F7482D89ED}">
      <dgm:prSet/>
      <dgm:spPr/>
      <dgm:t>
        <a:bodyPr/>
        <a:lstStyle/>
        <a:p>
          <a:endParaRPr lang="en-GB" sz="2000"/>
        </a:p>
      </dgm:t>
    </dgm:pt>
    <dgm:pt modelId="{C5A2B9CB-C00F-4912-A811-09D801176B44}">
      <dgm:prSet phldrT="[Text]" custT="1"/>
      <dgm:spPr>
        <a:xfrm>
          <a:off x="1917483" y="814582"/>
          <a:ext cx="1594405" cy="797202"/>
        </a:xfrm>
        <a:prstGeom prst="round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Re-Evaluation</a:t>
          </a:r>
        </a:p>
      </dgm:t>
    </dgm:pt>
    <dgm:pt modelId="{C6E59ECC-77AD-4274-9B2E-0EE209D1D4A5}" type="parTrans" cxnId="{1D5279F1-8D53-4545-A7C7-0C0E5EEC2EB9}">
      <dgm:prSet/>
      <dgm:spPr/>
      <dgm:t>
        <a:bodyPr/>
        <a:lstStyle/>
        <a:p>
          <a:endParaRPr lang="en-GB" sz="2000"/>
        </a:p>
      </dgm:t>
    </dgm:pt>
    <dgm:pt modelId="{A81390F9-CE8A-4912-81C4-CAA1EFD2A595}" type="sibTrans" cxnId="{1D5279F1-8D53-4545-A7C7-0C0E5EEC2EB9}">
      <dgm:prSet/>
      <dgm:spPr/>
      <dgm:t>
        <a:bodyPr/>
        <a:lstStyle/>
        <a:p>
          <a:endParaRPr lang="en-GB" sz="2000"/>
        </a:p>
      </dgm:t>
    </dgm:pt>
    <dgm:pt modelId="{50496B75-215D-4C56-BBF9-F1639CEAB4D5}" type="pres">
      <dgm:prSet presAssocID="{F6619AF1-2393-438A-9024-54D34735BD67}" presName="Name0" presStyleCnt="0">
        <dgm:presLayoutVars>
          <dgm:dir/>
          <dgm:resizeHandles val="exact"/>
        </dgm:presLayoutVars>
      </dgm:prSet>
      <dgm:spPr/>
    </dgm:pt>
    <dgm:pt modelId="{DC055466-B298-4F4A-86C3-611D5876DD18}" type="pres">
      <dgm:prSet presAssocID="{F6619AF1-2393-438A-9024-54D34735BD67}" presName="cycle" presStyleCnt="0"/>
      <dgm:spPr/>
    </dgm:pt>
    <dgm:pt modelId="{254C1CB4-02D5-4FC8-9F66-8C57DE2CFD16}" type="pres">
      <dgm:prSet presAssocID="{B0A4F71E-5F87-4129-B27D-91CF7F0822F9}" presName="nodeFirstNode" presStyleLbl="node1" presStyleIdx="0" presStyleCnt="7">
        <dgm:presLayoutVars>
          <dgm:bulletEnabled val="1"/>
        </dgm:presLayoutVars>
      </dgm:prSet>
      <dgm:spPr/>
    </dgm:pt>
    <dgm:pt modelId="{BDAD12DD-2857-439B-8FB2-94CDB3E3AD7A}" type="pres">
      <dgm:prSet presAssocID="{7DE5E3E4-79E1-40AD-8608-D53A43044B06}" presName="sibTransFirstNode" presStyleLbl="bgShp" presStyleIdx="0" presStyleCnt="1"/>
      <dgm:spPr/>
    </dgm:pt>
    <dgm:pt modelId="{35D0E19B-3CB4-415E-A878-0094D9CB7E77}" type="pres">
      <dgm:prSet presAssocID="{7F3698D8-7788-4187-8953-4639B6DCC5D6}" presName="nodeFollowingNodes" presStyleLbl="node1" presStyleIdx="1" presStyleCnt="7">
        <dgm:presLayoutVars>
          <dgm:bulletEnabled val="1"/>
        </dgm:presLayoutVars>
      </dgm:prSet>
      <dgm:spPr/>
    </dgm:pt>
    <dgm:pt modelId="{62A45CBD-979D-45EA-BC29-08BC911360B2}" type="pres">
      <dgm:prSet presAssocID="{46DCFE2B-D635-4183-8271-6CC71367976E}" presName="nodeFollowingNodes" presStyleLbl="node1" presStyleIdx="2" presStyleCnt="7" custRadScaleRad="98155" custRadScaleInc="-16811">
        <dgm:presLayoutVars>
          <dgm:bulletEnabled val="1"/>
        </dgm:presLayoutVars>
      </dgm:prSet>
      <dgm:spPr/>
    </dgm:pt>
    <dgm:pt modelId="{7D920742-53BF-4738-823E-27589E410BEC}" type="pres">
      <dgm:prSet presAssocID="{702E7B2B-083E-4694-BF24-E3960F76DAA0}" presName="nodeFollowingNodes" presStyleLbl="node1" presStyleIdx="3" presStyleCnt="7" custScaleX="128404" custScaleY="132843" custRadScaleRad="103110" custRadScaleInc="-28684">
        <dgm:presLayoutVars>
          <dgm:bulletEnabled val="1"/>
        </dgm:presLayoutVars>
      </dgm:prSet>
      <dgm:spPr/>
    </dgm:pt>
    <dgm:pt modelId="{C9216496-1E24-41D7-8709-F044A9A4DF57}" type="pres">
      <dgm:prSet presAssocID="{030561F2-8A0F-4240-A451-501AC11D6662}" presName="nodeFollowingNodes" presStyleLbl="node1" presStyleIdx="4" presStyleCnt="7" custScaleX="130113" custScaleY="132588" custRadScaleRad="104643" custRadScaleInc="23542">
        <dgm:presLayoutVars>
          <dgm:bulletEnabled val="1"/>
        </dgm:presLayoutVars>
      </dgm:prSet>
      <dgm:spPr/>
    </dgm:pt>
    <dgm:pt modelId="{55B4DC2D-C5A7-4786-89D5-4A67AEC3BB66}" type="pres">
      <dgm:prSet presAssocID="{30C66884-7EB7-43EB-8292-5933E84ED6CE}" presName="nodeFollowingNodes" presStyleLbl="node1" presStyleIdx="5" presStyleCnt="7" custScaleX="144009" custScaleY="144750" custRadScaleRad="102508" custRadScaleInc="11468">
        <dgm:presLayoutVars>
          <dgm:bulletEnabled val="1"/>
        </dgm:presLayoutVars>
      </dgm:prSet>
      <dgm:spPr/>
    </dgm:pt>
    <dgm:pt modelId="{F427E5F6-EA8B-487A-B06B-CA92664A4826}" type="pres">
      <dgm:prSet presAssocID="{C5A2B9CB-C00F-4912-A811-09D801176B44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A469E205-A7A7-4B81-9E9C-946D6DBF041B}" type="presOf" srcId="{46DCFE2B-D635-4183-8271-6CC71367976E}" destId="{62A45CBD-979D-45EA-BC29-08BC911360B2}" srcOrd="0" destOrd="0" presId="urn:microsoft.com/office/officeart/2005/8/layout/cycle3"/>
    <dgm:cxn modelId="{A6A6670A-E531-4465-B9BC-A9C63AC4BB40}" srcId="{F6619AF1-2393-438A-9024-54D34735BD67}" destId="{B0A4F71E-5F87-4129-B27D-91CF7F0822F9}" srcOrd="0" destOrd="0" parTransId="{02557769-37DF-47B1-B2AD-D33D59DB910F}" sibTransId="{7DE5E3E4-79E1-40AD-8608-D53A43044B06}"/>
    <dgm:cxn modelId="{A44D2711-B6C5-47B2-BB90-3C317883C16F}" type="presOf" srcId="{030561F2-8A0F-4240-A451-501AC11D6662}" destId="{C9216496-1E24-41D7-8709-F044A9A4DF57}" srcOrd="0" destOrd="0" presId="urn:microsoft.com/office/officeart/2005/8/layout/cycle3"/>
    <dgm:cxn modelId="{A976D114-073B-403C-A8C0-A856D273DF95}" srcId="{F6619AF1-2393-438A-9024-54D34735BD67}" destId="{702E7B2B-083E-4694-BF24-E3960F76DAA0}" srcOrd="3" destOrd="0" parTransId="{BCCB36ED-AAE2-473A-B55D-090CFA44EDA6}" sibTransId="{3C177C9B-99CA-48CC-8859-577F1C006EF6}"/>
    <dgm:cxn modelId="{5CAB615C-4A54-4050-B50C-74B025A0EF96}" type="presOf" srcId="{30C66884-7EB7-43EB-8292-5933E84ED6CE}" destId="{55B4DC2D-C5A7-4786-89D5-4A67AEC3BB66}" srcOrd="0" destOrd="0" presId="urn:microsoft.com/office/officeart/2005/8/layout/cycle3"/>
    <dgm:cxn modelId="{F19A6161-CCBC-4259-9533-DDD0CE181366}" type="presOf" srcId="{B0A4F71E-5F87-4129-B27D-91CF7F0822F9}" destId="{254C1CB4-02D5-4FC8-9F66-8C57DE2CFD16}" srcOrd="0" destOrd="0" presId="urn:microsoft.com/office/officeart/2005/8/layout/cycle3"/>
    <dgm:cxn modelId="{13AD306B-2F0C-450E-A0FB-0F6513B35456}" type="presOf" srcId="{702E7B2B-083E-4694-BF24-E3960F76DAA0}" destId="{7D920742-53BF-4738-823E-27589E410BEC}" srcOrd="0" destOrd="0" presId="urn:microsoft.com/office/officeart/2005/8/layout/cycle3"/>
    <dgm:cxn modelId="{310EB24D-B11F-4B13-BB23-E2CB4A20AD19}" type="presOf" srcId="{7F3698D8-7788-4187-8953-4639B6DCC5D6}" destId="{35D0E19B-3CB4-415E-A878-0094D9CB7E77}" srcOrd="0" destOrd="0" presId="urn:microsoft.com/office/officeart/2005/8/layout/cycle3"/>
    <dgm:cxn modelId="{44EB947C-34D5-405D-B3F2-D0A7D114FE1F}" type="presOf" srcId="{C5A2B9CB-C00F-4912-A811-09D801176B44}" destId="{F427E5F6-EA8B-487A-B06B-CA92664A4826}" srcOrd="0" destOrd="0" presId="urn:microsoft.com/office/officeart/2005/8/layout/cycle3"/>
    <dgm:cxn modelId="{F1BFD79B-25D1-4128-9485-36DF86F034A6}" type="presOf" srcId="{F6619AF1-2393-438A-9024-54D34735BD67}" destId="{50496B75-215D-4C56-BBF9-F1639CEAB4D5}" srcOrd="0" destOrd="0" presId="urn:microsoft.com/office/officeart/2005/8/layout/cycle3"/>
    <dgm:cxn modelId="{6142B69E-2C1D-47F2-8D85-F6B88B558DEE}" srcId="{F6619AF1-2393-438A-9024-54D34735BD67}" destId="{7F3698D8-7788-4187-8953-4639B6DCC5D6}" srcOrd="1" destOrd="0" parTransId="{C198D355-0B05-4810-8059-08DD935A9D41}" sibTransId="{9B9232CE-70FC-4260-BE9F-0D30A2EB1E0C}"/>
    <dgm:cxn modelId="{9D019CB2-3229-4DA2-92F4-DCED358F5C30}" type="presOf" srcId="{7DE5E3E4-79E1-40AD-8608-D53A43044B06}" destId="{BDAD12DD-2857-439B-8FB2-94CDB3E3AD7A}" srcOrd="0" destOrd="0" presId="urn:microsoft.com/office/officeart/2005/8/layout/cycle3"/>
    <dgm:cxn modelId="{BF34D6E0-3351-4BB5-A968-D2F7482D89ED}" srcId="{F6619AF1-2393-438A-9024-54D34735BD67}" destId="{30C66884-7EB7-43EB-8292-5933E84ED6CE}" srcOrd="5" destOrd="0" parTransId="{179F1763-0E37-4B92-9E61-3E5F53DC4D04}" sibTransId="{BD22BEBF-94DD-4952-AFE5-A2FB6176327B}"/>
    <dgm:cxn modelId="{467515E4-F7E5-4C07-97DE-7E97389D3292}" srcId="{F6619AF1-2393-438A-9024-54D34735BD67}" destId="{030561F2-8A0F-4240-A451-501AC11D6662}" srcOrd="4" destOrd="0" parTransId="{0057E43F-92E9-48EF-A92C-F9751190606D}" sibTransId="{017ABBFF-1D4E-48DF-A815-C6C350F00B3F}"/>
    <dgm:cxn modelId="{1D5279F1-8D53-4545-A7C7-0C0E5EEC2EB9}" srcId="{F6619AF1-2393-438A-9024-54D34735BD67}" destId="{C5A2B9CB-C00F-4912-A811-09D801176B44}" srcOrd="6" destOrd="0" parTransId="{C6E59ECC-77AD-4274-9B2E-0EE209D1D4A5}" sibTransId="{A81390F9-CE8A-4912-81C4-CAA1EFD2A595}"/>
    <dgm:cxn modelId="{F4E8DCFB-B8EF-4AB9-97DD-144F54C9102F}" srcId="{F6619AF1-2393-438A-9024-54D34735BD67}" destId="{46DCFE2B-D635-4183-8271-6CC71367976E}" srcOrd="2" destOrd="0" parTransId="{3CE852CD-1232-48AB-B70C-9196F279002B}" sibTransId="{58FA6C55-3E64-4D0B-B5A8-DB54660BBDE3}"/>
    <dgm:cxn modelId="{469C15CE-483D-42FE-8671-FBB68686F6D8}" type="presParOf" srcId="{50496B75-215D-4C56-BBF9-F1639CEAB4D5}" destId="{DC055466-B298-4F4A-86C3-611D5876DD18}" srcOrd="0" destOrd="0" presId="urn:microsoft.com/office/officeart/2005/8/layout/cycle3"/>
    <dgm:cxn modelId="{8233C1ED-7671-4C54-BA0C-C1992C4EEAEA}" type="presParOf" srcId="{DC055466-B298-4F4A-86C3-611D5876DD18}" destId="{254C1CB4-02D5-4FC8-9F66-8C57DE2CFD16}" srcOrd="0" destOrd="0" presId="urn:microsoft.com/office/officeart/2005/8/layout/cycle3"/>
    <dgm:cxn modelId="{EADF8A12-B571-497D-A474-375622DBC73E}" type="presParOf" srcId="{DC055466-B298-4F4A-86C3-611D5876DD18}" destId="{BDAD12DD-2857-439B-8FB2-94CDB3E3AD7A}" srcOrd="1" destOrd="0" presId="urn:microsoft.com/office/officeart/2005/8/layout/cycle3"/>
    <dgm:cxn modelId="{B6E8149D-DDDD-465A-BE8A-1CA392C5E9B7}" type="presParOf" srcId="{DC055466-B298-4F4A-86C3-611D5876DD18}" destId="{35D0E19B-3CB4-415E-A878-0094D9CB7E77}" srcOrd="2" destOrd="0" presId="urn:microsoft.com/office/officeart/2005/8/layout/cycle3"/>
    <dgm:cxn modelId="{96A8BBD0-E814-4D1D-B099-45FBDC674AF4}" type="presParOf" srcId="{DC055466-B298-4F4A-86C3-611D5876DD18}" destId="{62A45CBD-979D-45EA-BC29-08BC911360B2}" srcOrd="3" destOrd="0" presId="urn:microsoft.com/office/officeart/2005/8/layout/cycle3"/>
    <dgm:cxn modelId="{AB1AF6B5-EDA7-4440-820A-DDE87DB458B2}" type="presParOf" srcId="{DC055466-B298-4F4A-86C3-611D5876DD18}" destId="{7D920742-53BF-4738-823E-27589E410BEC}" srcOrd="4" destOrd="0" presId="urn:microsoft.com/office/officeart/2005/8/layout/cycle3"/>
    <dgm:cxn modelId="{B4E3B9F9-B22C-465F-B0F4-3954EB54DC00}" type="presParOf" srcId="{DC055466-B298-4F4A-86C3-611D5876DD18}" destId="{C9216496-1E24-41D7-8709-F044A9A4DF57}" srcOrd="5" destOrd="0" presId="urn:microsoft.com/office/officeart/2005/8/layout/cycle3"/>
    <dgm:cxn modelId="{2F789588-42FF-423A-BF9B-E9A93C5D07AE}" type="presParOf" srcId="{DC055466-B298-4F4A-86C3-611D5876DD18}" destId="{55B4DC2D-C5A7-4786-89D5-4A67AEC3BB66}" srcOrd="6" destOrd="0" presId="urn:microsoft.com/office/officeart/2005/8/layout/cycle3"/>
    <dgm:cxn modelId="{9898B868-4B81-4BB2-8955-5375BF936C72}" type="presParOf" srcId="{DC055466-B298-4F4A-86C3-611D5876DD18}" destId="{F427E5F6-EA8B-487A-B06B-CA92664A482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D12DD-2857-439B-8FB2-94CDB3E3AD7A}">
      <dsp:nvSpPr>
        <dsp:cNvPr id="0" name=""/>
        <dsp:cNvSpPr/>
      </dsp:nvSpPr>
      <dsp:spPr>
        <a:xfrm>
          <a:off x="1872197" y="-30978"/>
          <a:ext cx="5057066" cy="5057066"/>
        </a:xfrm>
        <a:prstGeom prst="circularArrow">
          <a:avLst>
            <a:gd name="adj1" fmla="val 5544"/>
            <a:gd name="adj2" fmla="val 330680"/>
            <a:gd name="adj3" fmla="val 14497860"/>
            <a:gd name="adj4" fmla="val 16960485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C1CB4-02D5-4FC8-9F66-8C57DE2CFD16}">
      <dsp:nvSpPr>
        <dsp:cNvPr id="0" name=""/>
        <dsp:cNvSpPr/>
      </dsp:nvSpPr>
      <dsp:spPr>
        <a:xfrm>
          <a:off x="3603528" y="2625"/>
          <a:ext cx="1594405" cy="7972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1. Sharing the Vision - </a:t>
          </a:r>
          <a:r>
            <a:rPr lang="en-GB" sz="1200" b="0" kern="1200" dirty="0"/>
            <a:t>Communication </a:t>
          </a:r>
        </a:p>
      </dsp:txBody>
      <dsp:txXfrm>
        <a:off x="3642444" y="41541"/>
        <a:ext cx="1516573" cy="719370"/>
      </dsp:txXfrm>
    </dsp:sp>
    <dsp:sp modelId="{35D0E19B-3CB4-415E-A878-0094D9CB7E77}">
      <dsp:nvSpPr>
        <dsp:cNvPr id="0" name=""/>
        <dsp:cNvSpPr/>
      </dsp:nvSpPr>
      <dsp:spPr>
        <a:xfrm>
          <a:off x="5289572" y="814582"/>
          <a:ext cx="1594405" cy="797202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2. Preparation – </a:t>
          </a:r>
          <a:r>
            <a:rPr lang="en-GB" sz="1200" b="0" kern="1200" dirty="0"/>
            <a:t>Engaging the Teams</a:t>
          </a:r>
          <a:endParaRPr lang="en-GB" sz="1200" b="1" kern="1200" dirty="0"/>
        </a:p>
      </dsp:txBody>
      <dsp:txXfrm>
        <a:off x="5328488" y="853498"/>
        <a:ext cx="1516573" cy="719370"/>
      </dsp:txXfrm>
    </dsp:sp>
    <dsp:sp modelId="{62A45CBD-979D-45EA-BC29-08BC911360B2}">
      <dsp:nvSpPr>
        <dsp:cNvPr id="0" name=""/>
        <dsp:cNvSpPr/>
      </dsp:nvSpPr>
      <dsp:spPr>
        <a:xfrm>
          <a:off x="5705991" y="2639030"/>
          <a:ext cx="1594405" cy="797202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Logistics </a:t>
          </a:r>
          <a:r>
            <a:rPr lang="en-GB" sz="1200" b="0" kern="1200" dirty="0"/>
            <a:t> - When, where and how</a:t>
          </a:r>
          <a:endParaRPr lang="en-GB" sz="1200" b="1" kern="1200" dirty="0"/>
        </a:p>
      </dsp:txBody>
      <dsp:txXfrm>
        <a:off x="5744907" y="2677946"/>
        <a:ext cx="1516573" cy="719370"/>
      </dsp:txXfrm>
    </dsp:sp>
    <dsp:sp modelId="{7D920742-53BF-4738-823E-27589E410BEC}">
      <dsp:nvSpPr>
        <dsp:cNvPr id="0" name=""/>
        <dsp:cNvSpPr/>
      </dsp:nvSpPr>
      <dsp:spPr>
        <a:xfrm>
          <a:off x="4539212" y="4102125"/>
          <a:ext cx="1594405" cy="79720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Reflection - </a:t>
          </a:r>
          <a:r>
            <a:rPr lang="en-GB" sz="1200" b="0" kern="1200" dirty="0"/>
            <a:t>Gathering information about care and culture</a:t>
          </a:r>
          <a:endParaRPr lang="en-GB" sz="1200" b="1" kern="1200" dirty="0"/>
        </a:p>
      </dsp:txBody>
      <dsp:txXfrm>
        <a:off x="4578128" y="4141041"/>
        <a:ext cx="1516573" cy="719370"/>
      </dsp:txXfrm>
    </dsp:sp>
    <dsp:sp modelId="{C9216496-1E24-41D7-8709-F044A9A4DF57}">
      <dsp:nvSpPr>
        <dsp:cNvPr id="0" name=""/>
        <dsp:cNvSpPr/>
      </dsp:nvSpPr>
      <dsp:spPr>
        <a:xfrm>
          <a:off x="2667844" y="4102125"/>
          <a:ext cx="1594405" cy="797202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Action Planning</a:t>
          </a:r>
          <a:r>
            <a:rPr lang="en-GB" sz="1200" b="0" kern="1200" dirty="0"/>
            <a:t> – priotise and action themes and share successes</a:t>
          </a:r>
          <a:endParaRPr lang="en-GB" sz="1200" b="1" kern="1200" dirty="0"/>
        </a:p>
      </dsp:txBody>
      <dsp:txXfrm>
        <a:off x="2706760" y="4141041"/>
        <a:ext cx="1516573" cy="719370"/>
      </dsp:txXfrm>
    </dsp:sp>
    <dsp:sp modelId="{55B4DC2D-C5A7-4786-89D5-4A67AEC3BB66}">
      <dsp:nvSpPr>
        <dsp:cNvPr id="0" name=""/>
        <dsp:cNvSpPr/>
      </dsp:nvSpPr>
      <dsp:spPr>
        <a:xfrm>
          <a:off x="1501065" y="2639030"/>
          <a:ext cx="1594405" cy="797202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Implementation </a:t>
          </a:r>
          <a:r>
            <a:rPr lang="en-GB" sz="1200" b="0" kern="1200" dirty="0"/>
            <a:t>– of actions and identification of further improvement ideas</a:t>
          </a:r>
          <a:endParaRPr lang="en-GB" sz="1200" b="1" kern="1200" dirty="0"/>
        </a:p>
      </dsp:txBody>
      <dsp:txXfrm>
        <a:off x="1539981" y="2677946"/>
        <a:ext cx="1516573" cy="719370"/>
      </dsp:txXfrm>
    </dsp:sp>
    <dsp:sp modelId="{F427E5F6-EA8B-487A-B06B-CA92664A4826}">
      <dsp:nvSpPr>
        <dsp:cNvPr id="0" name=""/>
        <dsp:cNvSpPr/>
      </dsp:nvSpPr>
      <dsp:spPr>
        <a:xfrm>
          <a:off x="1917483" y="814582"/>
          <a:ext cx="1594405" cy="79720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Re-Evaluation</a:t>
          </a:r>
        </a:p>
      </dsp:txBody>
      <dsp:txXfrm>
        <a:off x="1956399" y="853498"/>
        <a:ext cx="1516573" cy="719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D12DD-2857-439B-8FB2-94CDB3E3AD7A}">
      <dsp:nvSpPr>
        <dsp:cNvPr id="0" name=""/>
        <dsp:cNvSpPr/>
      </dsp:nvSpPr>
      <dsp:spPr>
        <a:xfrm>
          <a:off x="1686673" y="-74729"/>
          <a:ext cx="3931634" cy="3931634"/>
        </a:xfrm>
        <a:prstGeom prst="circularArrow">
          <a:avLst>
            <a:gd name="adj1" fmla="val 5544"/>
            <a:gd name="adj2" fmla="val 330680"/>
            <a:gd name="adj3" fmla="val 14497860"/>
            <a:gd name="adj4" fmla="val 16960485"/>
            <a:gd name="adj5" fmla="val 5757"/>
          </a:avLst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C1CB4-02D5-4FC8-9F66-8C57DE2CFD16}">
      <dsp:nvSpPr>
        <dsp:cNvPr id="0" name=""/>
        <dsp:cNvSpPr/>
      </dsp:nvSpPr>
      <dsp:spPr>
        <a:xfrm>
          <a:off x="3040148" y="-47692"/>
          <a:ext cx="1224684" cy="612342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1. Sharing the Vision - </a:t>
          </a:r>
          <a:r>
            <a:rPr lang="en-GB" sz="1200" b="0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Communication </a:t>
          </a:r>
        </a:p>
      </dsp:txBody>
      <dsp:txXfrm>
        <a:off x="3070040" y="-17800"/>
        <a:ext cx="1164900" cy="552558"/>
      </dsp:txXfrm>
    </dsp:sp>
    <dsp:sp modelId="{35D0E19B-3CB4-415E-A878-0094D9CB7E77}">
      <dsp:nvSpPr>
        <dsp:cNvPr id="0" name=""/>
        <dsp:cNvSpPr/>
      </dsp:nvSpPr>
      <dsp:spPr>
        <a:xfrm>
          <a:off x="4350969" y="583565"/>
          <a:ext cx="1224684" cy="612342"/>
        </a:xfrm>
        <a:prstGeom prst="roundRect">
          <a:avLst/>
        </a:prstGeom>
        <a:solidFill>
          <a:srgbClr val="8064A2">
            <a:hueOff val="-744128"/>
            <a:satOff val="4483"/>
            <a:lumOff val="3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2. Preparation – </a:t>
          </a:r>
          <a:r>
            <a:rPr lang="en-GB" sz="1200" b="0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Engaging the Teams</a:t>
          </a:r>
          <a:endParaRPr lang="en-GB" sz="1200" b="1" kern="1200" dirty="0">
            <a:solidFill>
              <a:sysClr val="window" lastClr="FFFFFF"/>
            </a:solidFill>
            <a:latin typeface="Calibri Light"/>
            <a:ea typeface="+mn-ea"/>
            <a:cs typeface="+mn-cs"/>
          </a:endParaRPr>
        </a:p>
      </dsp:txBody>
      <dsp:txXfrm>
        <a:off x="4380861" y="613457"/>
        <a:ext cx="1164900" cy="552558"/>
      </dsp:txXfrm>
    </dsp:sp>
    <dsp:sp modelId="{62A45CBD-979D-45EA-BC29-08BC911360B2}">
      <dsp:nvSpPr>
        <dsp:cNvPr id="0" name=""/>
        <dsp:cNvSpPr/>
      </dsp:nvSpPr>
      <dsp:spPr>
        <a:xfrm>
          <a:off x="4678802" y="1780699"/>
          <a:ext cx="1224684" cy="612342"/>
        </a:xfrm>
        <a:prstGeom prst="roundRect">
          <a:avLst/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Logistics </a:t>
          </a:r>
          <a:r>
            <a:rPr lang="en-GB" sz="1200" b="0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 - When, where and how</a:t>
          </a:r>
          <a:endParaRPr lang="en-GB" sz="1200" b="1" kern="1200" dirty="0">
            <a:solidFill>
              <a:sysClr val="window" lastClr="FFFFFF"/>
            </a:solidFill>
            <a:latin typeface="Calibri Light"/>
            <a:ea typeface="+mn-ea"/>
            <a:cs typeface="+mn-cs"/>
          </a:endParaRPr>
        </a:p>
      </dsp:txBody>
      <dsp:txXfrm>
        <a:off x="4708694" y="1810591"/>
        <a:ext cx="1164900" cy="552558"/>
      </dsp:txXfrm>
    </dsp:sp>
    <dsp:sp modelId="{7D920742-53BF-4738-823E-27589E410BEC}">
      <dsp:nvSpPr>
        <dsp:cNvPr id="0" name=""/>
        <dsp:cNvSpPr/>
      </dsp:nvSpPr>
      <dsp:spPr>
        <a:xfrm>
          <a:off x="3945268" y="2878989"/>
          <a:ext cx="1572543" cy="813453"/>
        </a:xfrm>
        <a:prstGeom prst="roundRect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Reflection - </a:t>
          </a:r>
          <a:r>
            <a:rPr lang="en-GB" sz="1200" b="0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Gathering information about care and culture</a:t>
          </a:r>
          <a:endParaRPr lang="en-GB" sz="1200" b="1" kern="1200" dirty="0">
            <a:solidFill>
              <a:sysClr val="window" lastClr="FFFFFF"/>
            </a:solidFill>
            <a:latin typeface="Calibri Light"/>
            <a:ea typeface="+mn-ea"/>
            <a:cs typeface="+mn-cs"/>
          </a:endParaRPr>
        </a:p>
      </dsp:txBody>
      <dsp:txXfrm>
        <a:off x="3984978" y="2918699"/>
        <a:ext cx="1493123" cy="734033"/>
      </dsp:txXfrm>
    </dsp:sp>
    <dsp:sp modelId="{C9216496-1E24-41D7-8709-F044A9A4DF57}">
      <dsp:nvSpPr>
        <dsp:cNvPr id="0" name=""/>
        <dsp:cNvSpPr/>
      </dsp:nvSpPr>
      <dsp:spPr>
        <a:xfrm>
          <a:off x="1816895" y="2942946"/>
          <a:ext cx="1593473" cy="811892"/>
        </a:xfrm>
        <a:prstGeom prst="roundRect">
          <a:avLst/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Action Planning</a:t>
          </a:r>
          <a:r>
            <a:rPr lang="en-GB" sz="1200" b="0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 – priotise and action themes and share successes</a:t>
          </a:r>
          <a:endParaRPr lang="en-GB" sz="1200" b="1" kern="1200" dirty="0">
            <a:solidFill>
              <a:sysClr val="window" lastClr="FFFFFF"/>
            </a:solidFill>
            <a:latin typeface="Calibri Light"/>
            <a:ea typeface="+mn-ea"/>
            <a:cs typeface="+mn-cs"/>
          </a:endParaRPr>
        </a:p>
      </dsp:txBody>
      <dsp:txXfrm>
        <a:off x="1856528" y="2982579"/>
        <a:ext cx="1514207" cy="732626"/>
      </dsp:txXfrm>
    </dsp:sp>
    <dsp:sp modelId="{55B4DC2D-C5A7-4786-89D5-4A67AEC3BB66}">
      <dsp:nvSpPr>
        <dsp:cNvPr id="0" name=""/>
        <dsp:cNvSpPr/>
      </dsp:nvSpPr>
      <dsp:spPr>
        <a:xfrm>
          <a:off x="1067492" y="1722072"/>
          <a:ext cx="1763655" cy="886365"/>
        </a:xfrm>
        <a:prstGeom prst="roundRect">
          <a:avLst/>
        </a:prstGeom>
        <a:solidFill>
          <a:srgbClr val="8064A2">
            <a:hueOff val="-3720641"/>
            <a:satOff val="22416"/>
            <a:lumOff val="179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Implementation </a:t>
          </a:r>
          <a:r>
            <a:rPr lang="en-GB" sz="1200" b="0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– of actions and identification of further improvement ideas</a:t>
          </a:r>
          <a:endParaRPr lang="en-GB" sz="1200" b="1" kern="1200" dirty="0">
            <a:solidFill>
              <a:sysClr val="window" lastClr="FFFFFF"/>
            </a:solidFill>
            <a:latin typeface="Calibri Light"/>
            <a:ea typeface="+mn-ea"/>
            <a:cs typeface="+mn-cs"/>
          </a:endParaRPr>
        </a:p>
      </dsp:txBody>
      <dsp:txXfrm>
        <a:off x="1110761" y="1765341"/>
        <a:ext cx="1677117" cy="799827"/>
      </dsp:txXfrm>
    </dsp:sp>
    <dsp:sp modelId="{F427E5F6-EA8B-487A-B06B-CA92664A4826}">
      <dsp:nvSpPr>
        <dsp:cNvPr id="0" name=""/>
        <dsp:cNvSpPr/>
      </dsp:nvSpPr>
      <dsp:spPr>
        <a:xfrm>
          <a:off x="1729326" y="583565"/>
          <a:ext cx="1224684" cy="612342"/>
        </a:xfrm>
        <a:prstGeom prst="round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Calibri Light"/>
              <a:ea typeface="+mn-ea"/>
              <a:cs typeface="+mn-cs"/>
            </a:rPr>
            <a:t>Re-Evaluation</a:t>
          </a:r>
        </a:p>
      </dsp:txBody>
      <dsp:txXfrm>
        <a:off x="1759218" y="613457"/>
        <a:ext cx="1164900" cy="552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A63FB-9BB8-41C8-AC94-FBAD4C42DDD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47258-D946-44C1-86F1-07C8DA192C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30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47258-D946-44C1-86F1-07C8DA192C3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70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Guidance document </a:t>
            </a:r>
          </a:p>
          <a:p>
            <a:r>
              <a:rPr lang="en-GB" dirty="0"/>
              <a:t>Essential care video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47258-D946-44C1-86F1-07C8DA192C3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80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47258-D946-44C1-86F1-07C8DA192C3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2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47258-D946-44C1-86F1-07C8DA192C3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07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47258-D946-44C1-86F1-07C8DA192C3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3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Complaints/ PALS, FFT/ What Matters to Me, Incident Data, Learning from Excellence, Compliments – on </a:t>
            </a:r>
            <a:r>
              <a:rPr lang="en-GB" sz="1200" dirty="0" err="1">
                <a:solidFill>
                  <a:schemeClr val="tx1"/>
                </a:solidFill>
              </a:rPr>
              <a:t>datix</a:t>
            </a:r>
            <a:r>
              <a:rPr lang="en-GB" sz="1200" dirty="0">
                <a:solidFill>
                  <a:schemeClr val="tx1"/>
                </a:solidFill>
              </a:rPr>
              <a:t> and patient feedback (thank you cards), Essential Care Indicator Dashboard, Early warning alerts, Quality walks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Patient led assessments of care (inpatients), Safeguarding/ </a:t>
            </a:r>
            <a:r>
              <a:rPr lang="en-GB" sz="1200" dirty="0" err="1">
                <a:solidFill>
                  <a:schemeClr val="tx1"/>
                </a:solidFill>
              </a:rPr>
              <a:t>DoLS</a:t>
            </a:r>
            <a:r>
              <a:rPr lang="en-GB" sz="1200" dirty="0">
                <a:solidFill>
                  <a:schemeClr val="tx1"/>
                </a:solidFill>
              </a:rPr>
              <a:t>, Record keeping audit, IPC audit,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47258-D946-44C1-86F1-07C8DA192C3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669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8FD3E-924D-FE42-8F2C-86D727AF87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1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47258-D946-44C1-86F1-07C8DA192C3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38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0752" y="621341"/>
            <a:ext cx="10298484" cy="648417"/>
          </a:xfrm>
          <a:prstGeom prst="rect">
            <a:avLst/>
          </a:prstGeom>
        </p:spPr>
        <p:txBody>
          <a:bodyPr lIns="91410" tIns="45705" rIns="91410" bIns="45705"/>
          <a:lstStyle>
            <a:lvl1pPr marL="0" marR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199" baseline="0" smtClean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99" dirty="0">
                <a:solidFill>
                  <a:schemeClr val="accent1"/>
                </a:solidFill>
                <a:latin typeface="+mj-lt"/>
              </a:rPr>
              <a:t>[Section title] – {Note this slides number can be changed}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11346" y="1849158"/>
            <a:ext cx="10297865" cy="4243522"/>
          </a:xfrm>
          <a:prstGeom prst="rect">
            <a:avLst/>
          </a:prstGeom>
        </p:spPr>
        <p:txBody>
          <a:bodyPr lIns="91410" tIns="45705" rIns="91410" bIns="45705"/>
          <a:lstStyle>
            <a:lvl1pPr marL="0" marR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baseline="0"/>
            </a:lvl1pPr>
          </a:lstStyle>
          <a:p>
            <a:pPr marL="0" marR="0" lvl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900" dirty="0">
                <a:solidFill>
                  <a:srgbClr val="000000"/>
                </a:solidFill>
              </a:rPr>
              <a:t>[insert text here]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11348" y="1412673"/>
            <a:ext cx="10297865" cy="432519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19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[Section sub title here]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7060" y="538717"/>
            <a:ext cx="720174" cy="791904"/>
          </a:xfrm>
          <a:prstGeom prst="rect">
            <a:avLst/>
          </a:prstGeom>
        </p:spPr>
        <p:txBody>
          <a:bodyPr lIns="91410" tIns="45705" rIns="91410" bIns="45705" anchor="ctr"/>
          <a:lstStyle>
            <a:lvl1pPr marL="0" indent="0" algn="r">
              <a:buNone/>
              <a:defRPr sz="5099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91156" y="6356467"/>
            <a:ext cx="10342429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87B3-8E52-4098-A302-83F56ED804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33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33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7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8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509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83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0752" y="621341"/>
            <a:ext cx="10298484" cy="648417"/>
          </a:xfrm>
          <a:prstGeom prst="rect">
            <a:avLst/>
          </a:prstGeom>
        </p:spPr>
        <p:txBody>
          <a:bodyPr lIns="91410" tIns="45705" rIns="91410" bIns="45705"/>
          <a:lstStyle>
            <a:lvl1pPr marL="0" marR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199" smtClean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99" dirty="0">
                <a:solidFill>
                  <a:schemeClr val="accent1"/>
                </a:solidFill>
                <a:latin typeface="+mj-lt"/>
              </a:rPr>
              <a:t>Over the next [XX] minutes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910752" y="1845838"/>
            <a:ext cx="10298460" cy="1799138"/>
          </a:xfrm>
          <a:prstGeom prst="rect">
            <a:avLst/>
          </a:prstGeom>
        </p:spPr>
        <p:txBody>
          <a:bodyPr lIns="91410" tIns="45705" rIns="91410" bIns="45705"/>
          <a:lstStyle>
            <a:lvl1pPr marL="285693" marR="0" indent="-285693" algn="l" defTabSz="91415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900"/>
            </a:lvl1pPr>
            <a:lvl2pPr>
              <a:defRPr/>
            </a:lvl2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rgbClr val="000000"/>
                </a:solidFill>
              </a:rPr>
              <a:t>Section 1:  Topic of discussion ([XX] minutes)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91156" y="6356467"/>
            <a:ext cx="10342429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87B3-8E52-4098-A302-83F56ED804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7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F07F-D598-82E3-84DC-F95F4540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6DD63-3531-AD71-FBF9-AA1F648A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A66-3B8D-4E98-ACDC-1E8A409EF267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D9F3D-2BC8-D00E-412D-0668B726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32397-481F-0793-3C9A-84B7C67A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9DFA-6D57-4788-8EBE-615E2FCB4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5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59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39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29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43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40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78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94655" y="1241660"/>
            <a:ext cx="1033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5" y="636756"/>
            <a:ext cx="696778" cy="615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1" rIns="91383" bIns="45691" rtlCol="0" anchor="ctr"/>
          <a:lstStyle/>
          <a:p>
            <a:pPr algn="ctr"/>
            <a:endParaRPr lang="en-US" sz="18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4655" y="6347014"/>
            <a:ext cx="1033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3" r="4734"/>
          <a:stretch/>
        </p:blipFill>
        <p:spPr>
          <a:xfrm>
            <a:off x="7392312" y="333373"/>
            <a:ext cx="4311171" cy="739847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91156" y="6356467"/>
            <a:ext cx="10342429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87B3-8E52-4098-A302-83F56ED804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8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6" r:id="rId3"/>
  </p:sldLayoutIdLst>
  <p:hf sldNum="0" hdr="0" ftr="0" dt="0"/>
  <p:txStyles>
    <p:titleStyle>
      <a:lvl1pPr algn="ctr" defTabSz="914157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8" indent="-342808" algn="l" defTabSz="914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53" indent="-285675" algn="l" defTabSz="914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6" indent="-228538" algn="l" defTabSz="914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6" indent="-228538" algn="l" defTabSz="914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5" indent="-228538" algn="l" defTabSz="914157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4" indent="-228538" algn="l" defTabSz="914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3" indent="-228538" algn="l" defTabSz="914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1" indent="-228538" algn="l" defTabSz="914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0" indent="-228538" algn="l" defTabSz="914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9141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7" algn="l" defTabSz="9141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5" algn="l" defTabSz="9141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5" algn="l" defTabSz="9141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2" algn="l" defTabSz="9141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3" algn="l" defTabSz="9141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2" algn="l" defTabSz="9141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39023-F54C-42A6-8848-6A22D1738FF5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41AD-AFD6-4426-ADD6-258214C521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23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br01.safelinks.protection.outlook.com/?url=https%3A%2F%2Fvimeo.com%2F882579069%2Feb65e2f281&amp;data=05%7C01%7Cnatasha.jones52%40nhs.net%7C62a1fdf85c834522f72608dbef4c47f2%7C37c354b285b047f5b22207b48d774ee3%7C0%7C0%7C638366884196758667%7CUnknown%7CTWFpbGZsb3d8eyJWIjoiMC4wLjAwMDAiLCJQIjoiV2luMzIiLCJBTiI6Ik1haWwiLCJXVCI6Mn0%3D%7C3000%7C%7C%7C&amp;sdata=A9GNOGy4i5O0%2BiDbKk1hjfzPWaGxPGLRKUK90J59K5o%3D&amp;reserved=0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br01.safelinks.protection.outlook.com/?url=https%3A%2F%2Fintranet.bhamcommunity.nhs.uk%2Fessentials-of-care&amp;data=05%7C01%7Cnatasha.jones52%40nhs.net%7C62a1fdf85c834522f72608dbef4c47f2%7C37c354b285b047f5b22207b48d774ee3%7C0%7C0%7C638366884196758667%7CUnknown%7CTWFpbGZsb3d8eyJWIjoiMC4wLjAwMDAiLCJQIjoiV2luMzIiLCJBTiI6Ik1haWwiLCJXVCI6Mn0%3D%7C3000%7C%7C%7C&amp;sdata=kYOH7N8aqIrSrC9mS0OmV4jxb4g60J2%2FxD%2FqiTf%2F0aw%3D&amp;reserved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" y="5764503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:\BCHC\Communications\Brandingandidentity\01 - VVS - December 2018\Values Imagery\Values images\Values as 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7" y="116632"/>
            <a:ext cx="2024044" cy="102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4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6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E3AB-F7E5-1919-DB8B-FEAC708C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767" y="1633760"/>
            <a:ext cx="8760465" cy="1448009"/>
          </a:xfrm>
        </p:spPr>
        <p:txBody>
          <a:bodyPr>
            <a:normAutofit/>
          </a:bodyPr>
          <a:lstStyle/>
          <a:p>
            <a:br>
              <a:rPr lang="en-GB" sz="4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Care Champion Forum 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FC00C-FD43-FAF9-43F3-E4FCDA9AC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420" y="2726961"/>
            <a:ext cx="6840760" cy="1448009"/>
          </a:xfrm>
        </p:spPr>
        <p:txBody>
          <a:bodyPr>
            <a:noAutofit/>
          </a:bodyPr>
          <a:lstStyle/>
          <a:p>
            <a:endParaRPr lang="en-GB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Care, We Listen, We Act</a:t>
            </a:r>
          </a:p>
          <a:p>
            <a:endParaRPr lang="en-GB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8043C-A184-48EA-2B14-C09C3F2FF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180" y="4872260"/>
            <a:ext cx="2705101" cy="19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741B07-1FD6-D5B6-CBE7-B074520A57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Divisional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FC877-A7D7-52F3-4055-89575D0704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0752" y="1845837"/>
            <a:ext cx="10298460" cy="4390821"/>
          </a:xfrm>
        </p:spPr>
        <p:txBody>
          <a:bodyPr/>
          <a:lstStyle/>
          <a:p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The new approach we have taken within the division is that we will have a </a:t>
            </a:r>
            <a:r>
              <a:rPr lang="en-GB" sz="2000" b="1" dirty="0">
                <a:solidFill>
                  <a:srgbClr val="2F5597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monthly focus</a:t>
            </a:r>
            <a:r>
              <a:rPr lang="en-GB" sz="2000" dirty="0">
                <a:solidFill>
                  <a:srgbClr val="2F5597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on the framework within every team and service. As there are 12 fundamentals of care we have aligned one to every month to allow that focused approach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These have been aligned where there maybe a local or national focus week or month i.e. safeguarding month in November.</a:t>
            </a:r>
            <a:endParaRPr lang="en-GB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To support you and your teams to spend sometime through out the month we will send through a slide each month with some information about that months ECF fundamental to enable you to have those conversations in the team.</a:t>
            </a:r>
            <a:endParaRPr lang="en-GB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18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74F0B1-DF83-6276-9A68-DEF94E0D4D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F7349-A3AF-35EB-0386-F528E3DE9C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923A3798-FD1B-7B14-654F-0DAD99564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748094"/>
              </p:ext>
            </p:extLst>
          </p:nvPr>
        </p:nvGraphicFramePr>
        <p:xfrm>
          <a:off x="92074" y="92075"/>
          <a:ext cx="12610671" cy="7093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6095975" imgH="3429123" progId="PowerPoint.Show.12">
                  <p:embed/>
                </p:oleObj>
              </mc:Choice>
              <mc:Fallback>
                <p:oleObj name="Presentation" r:id="rId3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92075"/>
                        <a:ext cx="12610671" cy="7093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67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93037" y="1381018"/>
            <a:ext cx="10338691" cy="4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9" tIns="45694" rIns="91389" bIns="45694"/>
          <a:lstStyle>
            <a:lvl1pPr marL="0" marR="0" indent="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mean by Essential Care?</a:t>
            </a:r>
          </a:p>
          <a:p>
            <a:pPr marR="0" lvl="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essential standards are the standards below which your care must never fail our patients. </a:t>
            </a:r>
          </a:p>
          <a:p>
            <a:pPr marR="0" lvl="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Essential Care Framework? </a:t>
            </a:r>
          </a:p>
          <a:p>
            <a:pPr marR="0" lvl="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BCHC have developed a set of tools that enable teams to have an Essential Care reflection exercise. </a:t>
            </a:r>
          </a:p>
          <a:p>
            <a:pPr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important ?</a:t>
            </a:r>
          </a:p>
          <a:p>
            <a:pPr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Time to reflect on practice helps clinicians assess their achievement and successes as well as identify areas for improvement </a:t>
            </a:r>
          </a:p>
          <a:p>
            <a:pPr marR="0" lvl="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hope to achieve?</a:t>
            </a:r>
          </a:p>
          <a:p>
            <a:pPr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Essential care becomes the focus of all we do every day, and we can see it, measure it and talk about areas to improve where needed </a:t>
            </a:r>
          </a:p>
          <a:p>
            <a:pPr marR="0" lvl="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6652" y="1432424"/>
            <a:ext cx="5470743" cy="432519"/>
          </a:xfrm>
          <a:prstGeom prst="rect">
            <a:avLst/>
          </a:prstGeom>
        </p:spPr>
        <p:txBody>
          <a:bodyPr lIns="91389" tIns="45694" rIns="91389" bIns="45694"/>
          <a:lstStyle>
            <a:lvl1pPr marL="0" indent="0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19259" y="538716"/>
            <a:ext cx="719913" cy="791904"/>
          </a:xfrm>
          <a:prstGeom prst="rect">
            <a:avLst/>
          </a:prstGeom>
        </p:spPr>
        <p:txBody>
          <a:bodyPr/>
          <a:lstStyle>
            <a:lvl1pPr marL="342877" indent="-342877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5099" dirty="0">
                <a:solidFill>
                  <a:prstClr val="white"/>
                </a:solidFill>
                <a:latin typeface="Calibri Light"/>
              </a:rPr>
              <a:t>2</a:t>
            </a:r>
            <a:endParaRPr kumimoji="0" lang="en-GB" sz="50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6E175-A9D7-33E6-A2FF-94DE1D59B8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0752" y="621341"/>
            <a:ext cx="10298484" cy="648417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Essential Care Framework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D0E7C-89B3-6A58-C672-F39825D3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415" y="5781675"/>
            <a:ext cx="1320105" cy="10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6940" y="538716"/>
            <a:ext cx="7156210" cy="648417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Essentials of Care Infographic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6652" y="1432424"/>
            <a:ext cx="5470743" cy="432519"/>
          </a:xfrm>
          <a:prstGeom prst="rect">
            <a:avLst/>
          </a:prstGeom>
        </p:spPr>
        <p:txBody>
          <a:bodyPr lIns="91389" tIns="45694" rIns="91389" bIns="45694"/>
          <a:lstStyle>
            <a:lvl1pPr marL="0" indent="0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19259" y="538716"/>
            <a:ext cx="719913" cy="791904"/>
          </a:xfrm>
          <a:prstGeom prst="rect">
            <a:avLst/>
          </a:prstGeom>
        </p:spPr>
        <p:txBody>
          <a:bodyPr/>
          <a:lstStyle>
            <a:lvl1pPr marL="342877" indent="-342877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0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06134-6689-B2F3-A6D3-18431C29C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1" y="1330620"/>
            <a:ext cx="4895850" cy="49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3037" y="512370"/>
            <a:ext cx="6669924" cy="648417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Ongoing learning process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6652" y="1432424"/>
            <a:ext cx="5470743" cy="432519"/>
          </a:xfrm>
          <a:prstGeom prst="rect">
            <a:avLst/>
          </a:prstGeom>
        </p:spPr>
        <p:txBody>
          <a:bodyPr lIns="91389" tIns="45694" rIns="91389" bIns="45694"/>
          <a:lstStyle>
            <a:lvl1pPr marL="0" indent="0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6655" y="6345630"/>
            <a:ext cx="10338690" cy="365040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088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87B3-8E52-4098-A302-83F56ED8047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ctr" defTabSz="10882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19259" y="538716"/>
            <a:ext cx="719913" cy="791904"/>
          </a:xfrm>
          <a:prstGeom prst="rect">
            <a:avLst/>
          </a:prstGeom>
        </p:spPr>
        <p:txBody>
          <a:bodyPr/>
          <a:lstStyle>
            <a:lvl1pPr marL="342877" indent="-342877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0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6FD7B7D-F4DF-F4D2-7498-FD3E2BBA3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767034"/>
              </p:ext>
            </p:extLst>
          </p:nvPr>
        </p:nvGraphicFramePr>
        <p:xfrm>
          <a:off x="-968708" y="1307650"/>
          <a:ext cx="8801462" cy="4901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2F687CA-B62E-6D33-17A4-2B71A0892642}"/>
              </a:ext>
            </a:extLst>
          </p:cNvPr>
          <p:cNvSpPr/>
          <p:nvPr/>
        </p:nvSpPr>
        <p:spPr>
          <a:xfrm>
            <a:off x="7062652" y="1374359"/>
            <a:ext cx="4169076" cy="47915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GB" sz="1400" b="1" dirty="0"/>
              <a:t>Sharing the Vision  </a:t>
            </a:r>
            <a:r>
              <a:rPr lang="en-GB" sz="1400" dirty="0"/>
              <a:t>- the framework will be shared across the Trust, underpinned by a full communication plan.</a:t>
            </a:r>
          </a:p>
          <a:p>
            <a:pPr marL="342900" indent="-342900">
              <a:buAutoNum type="arabicPeriod"/>
            </a:pPr>
            <a:r>
              <a:rPr lang="en-GB" sz="1400" b="1" dirty="0"/>
              <a:t>Preparation</a:t>
            </a:r>
            <a:r>
              <a:rPr lang="en-GB" sz="1400" dirty="0"/>
              <a:t>  - preparing the teams about the ask and start developing the template for their area .</a:t>
            </a:r>
          </a:p>
          <a:p>
            <a:pPr marL="342900" indent="-342900">
              <a:buAutoNum type="arabicPeriod"/>
            </a:pPr>
            <a:r>
              <a:rPr lang="en-GB" sz="1400" b="1" dirty="0"/>
              <a:t>Logistics</a:t>
            </a:r>
            <a:r>
              <a:rPr lang="en-GB" sz="1400" dirty="0"/>
              <a:t> – supporting services to identify the time to complete the work. Information to be collated to support the session and facilitators identified where required.</a:t>
            </a:r>
          </a:p>
          <a:p>
            <a:pPr marL="342900" indent="-342900">
              <a:buAutoNum type="arabicPeriod"/>
            </a:pPr>
            <a:r>
              <a:rPr lang="en-GB" sz="1400" b="1" dirty="0"/>
              <a:t>Reflection</a:t>
            </a:r>
            <a:r>
              <a:rPr lang="en-GB" sz="1400" dirty="0"/>
              <a:t> to take place across teams. This should include time to focus on what teams are most proud of.</a:t>
            </a:r>
          </a:p>
          <a:p>
            <a:pPr marL="342900" indent="-342900">
              <a:buAutoNum type="arabicPeriod"/>
            </a:pPr>
            <a:r>
              <a:rPr lang="en-GB" sz="1400" b="1" dirty="0"/>
              <a:t>Action Planning – </a:t>
            </a:r>
            <a:r>
              <a:rPr lang="en-GB" sz="1400" dirty="0"/>
              <a:t>teams to identify actions to be taken forward where improvements may be needed.</a:t>
            </a:r>
          </a:p>
          <a:p>
            <a:pPr marL="342900" indent="-342900">
              <a:buAutoNum type="arabicPeriod"/>
            </a:pPr>
            <a:r>
              <a:rPr lang="en-GB" sz="1400" b="1" dirty="0"/>
              <a:t>Implementation of actions - </a:t>
            </a:r>
            <a:r>
              <a:rPr lang="en-GB" sz="1400" dirty="0"/>
              <a:t>Identify opportunities to put forward to bid for money – ‘small change, big improvement.</a:t>
            </a:r>
            <a:endParaRPr lang="en-GB" sz="1400" b="1" dirty="0"/>
          </a:p>
          <a:p>
            <a:pPr marL="342900" indent="-342900">
              <a:buAutoNum type="arabicPeriod"/>
            </a:pPr>
            <a:r>
              <a:rPr lang="en-GB" sz="1400" b="1" dirty="0"/>
              <a:t>Re-evaluate </a:t>
            </a:r>
            <a:r>
              <a:rPr lang="en-GB" sz="1400" dirty="0"/>
              <a:t>– this should continue to be revised by the team.</a:t>
            </a:r>
          </a:p>
          <a:p>
            <a:pPr marL="342900" indent="-342900" algn="ctr">
              <a:buAutoNum type="arabicPeriod"/>
            </a:pPr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428586-7DC7-132D-BA77-9B62BDF1BB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633" r="7854"/>
          <a:stretch/>
        </p:blipFill>
        <p:spPr>
          <a:xfrm>
            <a:off x="2770035" y="3070944"/>
            <a:ext cx="1303427" cy="125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F2E08C-A69D-4638-B712-98CEE7535A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7042" y="5788308"/>
            <a:ext cx="1453560" cy="11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9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93037" y="1381018"/>
            <a:ext cx="10338691" cy="4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9" tIns="45694" rIns="91389" bIns="45694"/>
          <a:lstStyle>
            <a:lvl1pPr marL="0" marR="0" indent="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Essential Care Champion role is an opportunity for you to support and promote the practise of Essential Care.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Inspire and recognise great high-quality care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a point of contact for colleagues who require support with Essential Care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 Essential Care information with your colleagues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professional leads/DDNTs in recording and monitoring Essential care within the divisions.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6652" y="1432424"/>
            <a:ext cx="5470743" cy="432519"/>
          </a:xfrm>
          <a:prstGeom prst="rect">
            <a:avLst/>
          </a:prstGeom>
        </p:spPr>
        <p:txBody>
          <a:bodyPr lIns="91389" tIns="45694" rIns="91389" bIns="45694"/>
          <a:lstStyle>
            <a:lvl1pPr marL="0" indent="0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19259" y="538716"/>
            <a:ext cx="719913" cy="791904"/>
          </a:xfrm>
          <a:prstGeom prst="rect">
            <a:avLst/>
          </a:prstGeom>
        </p:spPr>
        <p:txBody>
          <a:bodyPr/>
          <a:lstStyle>
            <a:lvl1pPr marL="342877" indent="-342877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0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840C72-BBC4-9214-CB72-C9F688D75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6940" y="538716"/>
            <a:ext cx="7156210" cy="648417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Essentials Care Champion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137C4-E8B7-FA07-B4DD-9A2AA2BF3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440" y="5743357"/>
            <a:ext cx="1453560" cy="11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3038" y="573936"/>
            <a:ext cx="6669924" cy="648417"/>
          </a:xfrm>
        </p:spPr>
        <p:txBody>
          <a:bodyPr/>
          <a:lstStyle/>
          <a:p>
            <a:pPr marL="0" marR="0" lvl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199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Essential Care Reflection </a:t>
            </a:r>
            <a:endParaRPr kumimoji="0" lang="en-GB" sz="3199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23825" y="1280116"/>
            <a:ext cx="11925300" cy="5406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9" tIns="45694" rIns="91389" bIns="45694"/>
          <a:lstStyle>
            <a:lvl1pPr marL="0" marR="0" indent="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342900" marR="0" lvl="0" indent="-34290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 time: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are to ensure protected time is booked in advance to review their practice against the 12 indicators and identify their successes and areas for improvements.</a:t>
            </a:r>
          </a:p>
          <a:p>
            <a:pPr marL="342900" marR="0" lvl="0" indent="-34290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document: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should use guidance documents provided with generic prompts. Team leads will be asked to further develop these to ensure it is bespoke to each service.</a:t>
            </a:r>
          </a:p>
          <a:p>
            <a:pPr marL="342900" marR="0" lvl="0" indent="-34290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Information: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information is provided before the session to enable a robust conversation to take place. Identify your facilitator and notetaker, external facilitation support can be requested should team require this. </a:t>
            </a:r>
          </a:p>
          <a:p>
            <a:pPr marL="342900" marR="0" lvl="0" indent="-34290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Reflection: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put forward ideas for improvement </a:t>
            </a:r>
          </a:p>
          <a:p>
            <a:pPr marL="342900" marR="0" lvl="0" indent="-34290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Each team will generate an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overview of their success story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any areas they want to focus on going forward.</a:t>
            </a:r>
          </a:p>
          <a:p>
            <a:pPr marL="342900" marR="0" lvl="0" indent="-34290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Teams will progress improvement ideas/projects through the QI Huddles </a:t>
            </a:r>
          </a:p>
          <a:p>
            <a:pPr marL="342900" marR="0" lvl="0" indent="-34290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Group clinical managers/ Professional leads will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gather themes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share with Divisional Directors of Nursing and Therapies for that area.  </a:t>
            </a:r>
          </a:p>
          <a:p>
            <a:pPr marL="342900" marR="0" lvl="0" indent="-342900" algn="l" defTabSz="9143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Reach out to Quality improvement team to support with improvement projects as needed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6652" y="1432424"/>
            <a:ext cx="5470743" cy="432519"/>
          </a:xfrm>
          <a:prstGeom prst="rect">
            <a:avLst/>
          </a:prstGeom>
        </p:spPr>
        <p:txBody>
          <a:bodyPr lIns="91389" tIns="45694" rIns="91389" bIns="45694"/>
          <a:lstStyle>
            <a:lvl1pPr marL="0" indent="0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19259" y="538716"/>
            <a:ext cx="719913" cy="791904"/>
          </a:xfrm>
          <a:prstGeom prst="rect">
            <a:avLst/>
          </a:prstGeom>
        </p:spPr>
        <p:txBody>
          <a:bodyPr/>
          <a:lstStyle>
            <a:lvl1pPr marL="342877" indent="-342877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0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67FF1-A6F0-7430-41B4-3A0AC266A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440" y="5829082"/>
            <a:ext cx="1453560" cy="11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2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0C2074-6004-404E-A2D4-84C9A03CC097}"/>
              </a:ext>
            </a:extLst>
          </p:cNvPr>
          <p:cNvSpPr/>
          <p:nvPr/>
        </p:nvSpPr>
        <p:spPr>
          <a:xfrm>
            <a:off x="640685" y="4111409"/>
            <a:ext cx="2764526" cy="7920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group, the team will decide which improvements to take forward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2FACB-BCF2-4C8E-8AB1-748632D7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55" y="81532"/>
            <a:ext cx="9418320" cy="538288"/>
          </a:xfrm>
          <a:noFill/>
        </p:spPr>
        <p:txBody>
          <a:bodyPr>
            <a:no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Utilising Quality Improvement Huddles for Essentials of Care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7312C6-D44F-4501-9A12-1A8E33FE1D93}"/>
              </a:ext>
            </a:extLst>
          </p:cNvPr>
          <p:cNvSpPr/>
          <p:nvPr/>
        </p:nvSpPr>
        <p:spPr>
          <a:xfrm>
            <a:off x="641097" y="5047443"/>
            <a:ext cx="2764526" cy="792020"/>
          </a:xfrm>
          <a:prstGeom prst="roundRect">
            <a:avLst/>
          </a:prstGeom>
          <a:solidFill>
            <a:srgbClr val="6A8E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QI Buddies / QI Coaches to guide on improvement tools and support improvement ideas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9CC1E6-DE43-4DF4-9145-2037BD79F44D}"/>
              </a:ext>
            </a:extLst>
          </p:cNvPr>
          <p:cNvSpPr txBox="1"/>
          <p:nvPr/>
        </p:nvSpPr>
        <p:spPr>
          <a:xfrm>
            <a:off x="678984" y="655496"/>
            <a:ext cx="9682260" cy="338554"/>
          </a:xfrm>
          <a:prstGeom prst="rect">
            <a:avLst/>
          </a:prstGeom>
          <a:solidFill>
            <a:srgbClr val="EAAC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For all staff to be able to put forward ideas for improvement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2B5C22-4DB2-4C46-8661-B0A3C114E18A}"/>
              </a:ext>
            </a:extLst>
          </p:cNvPr>
          <p:cNvSpPr/>
          <p:nvPr/>
        </p:nvSpPr>
        <p:spPr>
          <a:xfrm>
            <a:off x="678985" y="1663068"/>
            <a:ext cx="2726641" cy="743349"/>
          </a:xfrm>
          <a:prstGeom prst="roundRect">
            <a:avLst/>
          </a:prstGeom>
          <a:solidFill>
            <a:srgbClr val="CA3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Quick, stand up discussion (10-15 mins)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9DF6E0-E267-4E59-B281-C6C0AD363714}"/>
              </a:ext>
            </a:extLst>
          </p:cNvPr>
          <p:cNvSpPr/>
          <p:nvPr/>
        </p:nvSpPr>
        <p:spPr>
          <a:xfrm>
            <a:off x="678985" y="2523529"/>
            <a:ext cx="2726640" cy="651706"/>
          </a:xfrm>
          <a:prstGeom prst="roundRect">
            <a:avLst/>
          </a:prstGeom>
          <a:solidFill>
            <a:srgbClr val="C0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place regularly (once per week suggested</a:t>
            </a:r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2FB1F1-2795-401D-A21A-4D7BDBAE7F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31055" y="3281150"/>
            <a:ext cx="2774569" cy="7433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all staff, of all roles, bands, professions and specialties </a:t>
            </a: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9792B-AE56-420E-9773-629D90C38FAB}"/>
              </a:ext>
            </a:extLst>
          </p:cNvPr>
          <p:cNvSpPr/>
          <p:nvPr/>
        </p:nvSpPr>
        <p:spPr>
          <a:xfrm>
            <a:off x="678984" y="1131292"/>
            <a:ext cx="2726641" cy="488075"/>
          </a:xfrm>
          <a:prstGeom prst="roundRect">
            <a:avLst/>
          </a:prstGeom>
          <a:solidFill>
            <a:srgbClr val="EAA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7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7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Quality Improvement Huddle?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5A2FA03-14E6-8AED-E48D-5A320EE1A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244" y="251703"/>
            <a:ext cx="1584176" cy="737970"/>
          </a:xfrm>
          <a:prstGeom prst="rect">
            <a:avLst/>
          </a:prstGeom>
        </p:spPr>
      </p:pic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D7C242FF-1674-3EF1-8262-75622D44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4" y="6003300"/>
            <a:ext cx="2407920" cy="8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18ABF6-31E0-B1B7-C77A-43CF301A4119}"/>
              </a:ext>
            </a:extLst>
          </p:cNvPr>
          <p:cNvSpPr/>
          <p:nvPr/>
        </p:nvSpPr>
        <p:spPr>
          <a:xfrm>
            <a:off x="4090142" y="1758864"/>
            <a:ext cx="2362062" cy="4459056"/>
          </a:xfrm>
          <a:custGeom>
            <a:avLst/>
            <a:gdLst>
              <a:gd name="connsiteX0" fmla="*/ 0 w 2362062"/>
              <a:gd name="connsiteY0" fmla="*/ 393685 h 4459056"/>
              <a:gd name="connsiteX1" fmla="*/ 393685 w 2362062"/>
              <a:gd name="connsiteY1" fmla="*/ 0 h 4459056"/>
              <a:gd name="connsiteX2" fmla="*/ 871342 w 2362062"/>
              <a:gd name="connsiteY2" fmla="*/ 0 h 4459056"/>
              <a:gd name="connsiteX3" fmla="*/ 1411986 w 2362062"/>
              <a:gd name="connsiteY3" fmla="*/ 0 h 4459056"/>
              <a:gd name="connsiteX4" fmla="*/ 1968377 w 2362062"/>
              <a:gd name="connsiteY4" fmla="*/ 0 h 4459056"/>
              <a:gd name="connsiteX5" fmla="*/ 2362062 w 2362062"/>
              <a:gd name="connsiteY5" fmla="*/ 393685 h 4459056"/>
              <a:gd name="connsiteX6" fmla="*/ 2362062 w 2362062"/>
              <a:gd name="connsiteY6" fmla="*/ 1079066 h 4459056"/>
              <a:gd name="connsiteX7" fmla="*/ 2362062 w 2362062"/>
              <a:gd name="connsiteY7" fmla="*/ 1654297 h 4459056"/>
              <a:gd name="connsiteX8" fmla="*/ 2362062 w 2362062"/>
              <a:gd name="connsiteY8" fmla="*/ 2192811 h 4459056"/>
              <a:gd name="connsiteX9" fmla="*/ 2362062 w 2362062"/>
              <a:gd name="connsiteY9" fmla="*/ 2804759 h 4459056"/>
              <a:gd name="connsiteX10" fmla="*/ 2362062 w 2362062"/>
              <a:gd name="connsiteY10" fmla="*/ 3379990 h 4459056"/>
              <a:gd name="connsiteX11" fmla="*/ 2362062 w 2362062"/>
              <a:gd name="connsiteY11" fmla="*/ 4065371 h 4459056"/>
              <a:gd name="connsiteX12" fmla="*/ 1968377 w 2362062"/>
              <a:gd name="connsiteY12" fmla="*/ 4459056 h 4459056"/>
              <a:gd name="connsiteX13" fmla="*/ 1490720 w 2362062"/>
              <a:gd name="connsiteY13" fmla="*/ 4459056 h 4459056"/>
              <a:gd name="connsiteX14" fmla="*/ 965823 w 2362062"/>
              <a:gd name="connsiteY14" fmla="*/ 4459056 h 4459056"/>
              <a:gd name="connsiteX15" fmla="*/ 393685 w 2362062"/>
              <a:gd name="connsiteY15" fmla="*/ 4459056 h 4459056"/>
              <a:gd name="connsiteX16" fmla="*/ 0 w 2362062"/>
              <a:gd name="connsiteY16" fmla="*/ 4065371 h 4459056"/>
              <a:gd name="connsiteX17" fmla="*/ 0 w 2362062"/>
              <a:gd name="connsiteY17" fmla="*/ 3416706 h 4459056"/>
              <a:gd name="connsiteX18" fmla="*/ 0 w 2362062"/>
              <a:gd name="connsiteY18" fmla="*/ 2878193 h 4459056"/>
              <a:gd name="connsiteX19" fmla="*/ 0 w 2362062"/>
              <a:gd name="connsiteY19" fmla="*/ 2302962 h 4459056"/>
              <a:gd name="connsiteX20" fmla="*/ 0 w 2362062"/>
              <a:gd name="connsiteY20" fmla="*/ 1801165 h 4459056"/>
              <a:gd name="connsiteX21" fmla="*/ 0 w 2362062"/>
              <a:gd name="connsiteY21" fmla="*/ 1115783 h 4459056"/>
              <a:gd name="connsiteX22" fmla="*/ 0 w 2362062"/>
              <a:gd name="connsiteY22" fmla="*/ 393685 h 44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62062" h="4459056" extrusionOk="0">
                <a:moveTo>
                  <a:pt x="0" y="393685"/>
                </a:moveTo>
                <a:cubicBezTo>
                  <a:pt x="-14892" y="200847"/>
                  <a:pt x="188351" y="3233"/>
                  <a:pt x="393685" y="0"/>
                </a:cubicBezTo>
                <a:cubicBezTo>
                  <a:pt x="516846" y="-14237"/>
                  <a:pt x="667324" y="-23422"/>
                  <a:pt x="871342" y="0"/>
                </a:cubicBezTo>
                <a:cubicBezTo>
                  <a:pt x="1075360" y="23422"/>
                  <a:pt x="1143699" y="-18255"/>
                  <a:pt x="1411986" y="0"/>
                </a:cubicBezTo>
                <a:cubicBezTo>
                  <a:pt x="1680273" y="18255"/>
                  <a:pt x="1794879" y="-11153"/>
                  <a:pt x="1968377" y="0"/>
                </a:cubicBezTo>
                <a:cubicBezTo>
                  <a:pt x="2159495" y="-37848"/>
                  <a:pt x="2391566" y="197104"/>
                  <a:pt x="2362062" y="393685"/>
                </a:cubicBezTo>
                <a:cubicBezTo>
                  <a:pt x="2369878" y="682050"/>
                  <a:pt x="2384992" y="788740"/>
                  <a:pt x="2362062" y="1079066"/>
                </a:cubicBezTo>
                <a:cubicBezTo>
                  <a:pt x="2339132" y="1369392"/>
                  <a:pt x="2369750" y="1392340"/>
                  <a:pt x="2362062" y="1654297"/>
                </a:cubicBezTo>
                <a:cubicBezTo>
                  <a:pt x="2354374" y="1916254"/>
                  <a:pt x="2357964" y="2021773"/>
                  <a:pt x="2362062" y="2192811"/>
                </a:cubicBezTo>
                <a:cubicBezTo>
                  <a:pt x="2366160" y="2363849"/>
                  <a:pt x="2367582" y="2675735"/>
                  <a:pt x="2362062" y="2804759"/>
                </a:cubicBezTo>
                <a:cubicBezTo>
                  <a:pt x="2356542" y="2933783"/>
                  <a:pt x="2345276" y="3121344"/>
                  <a:pt x="2362062" y="3379990"/>
                </a:cubicBezTo>
                <a:cubicBezTo>
                  <a:pt x="2378848" y="3638636"/>
                  <a:pt x="2374978" y="3743399"/>
                  <a:pt x="2362062" y="4065371"/>
                </a:cubicBezTo>
                <a:cubicBezTo>
                  <a:pt x="2358736" y="4321025"/>
                  <a:pt x="2161644" y="4482078"/>
                  <a:pt x="1968377" y="4459056"/>
                </a:cubicBezTo>
                <a:cubicBezTo>
                  <a:pt x="1837041" y="4463116"/>
                  <a:pt x="1604462" y="4437123"/>
                  <a:pt x="1490720" y="4459056"/>
                </a:cubicBezTo>
                <a:cubicBezTo>
                  <a:pt x="1376978" y="4480989"/>
                  <a:pt x="1148024" y="4474208"/>
                  <a:pt x="965823" y="4459056"/>
                </a:cubicBezTo>
                <a:cubicBezTo>
                  <a:pt x="783622" y="4443904"/>
                  <a:pt x="573058" y="4461292"/>
                  <a:pt x="393685" y="4459056"/>
                </a:cubicBezTo>
                <a:cubicBezTo>
                  <a:pt x="168874" y="4455810"/>
                  <a:pt x="23649" y="4270064"/>
                  <a:pt x="0" y="4065371"/>
                </a:cubicBezTo>
                <a:cubicBezTo>
                  <a:pt x="-19076" y="3817998"/>
                  <a:pt x="-31234" y="3676611"/>
                  <a:pt x="0" y="3416706"/>
                </a:cubicBezTo>
                <a:cubicBezTo>
                  <a:pt x="31234" y="3156801"/>
                  <a:pt x="22509" y="3123819"/>
                  <a:pt x="0" y="2878193"/>
                </a:cubicBezTo>
                <a:cubicBezTo>
                  <a:pt x="-22509" y="2632567"/>
                  <a:pt x="-518" y="2424112"/>
                  <a:pt x="0" y="2302962"/>
                </a:cubicBezTo>
                <a:cubicBezTo>
                  <a:pt x="518" y="2181812"/>
                  <a:pt x="-1317" y="1948016"/>
                  <a:pt x="0" y="1801165"/>
                </a:cubicBezTo>
                <a:cubicBezTo>
                  <a:pt x="1317" y="1654314"/>
                  <a:pt x="-17361" y="1313436"/>
                  <a:pt x="0" y="1115783"/>
                </a:cubicBezTo>
                <a:cubicBezTo>
                  <a:pt x="17361" y="918130"/>
                  <a:pt x="409" y="583904"/>
                  <a:pt x="0" y="393685"/>
                </a:cubicBezTo>
                <a:close/>
              </a:path>
            </a:pathLst>
          </a:custGeom>
          <a:noFill/>
          <a:ln w="34925">
            <a:solidFill>
              <a:srgbClr val="CA3392"/>
            </a:solidFill>
            <a:extLst>
              <a:ext uri="{C807C97D-BFC1-408E-A445-0C87EB9F89A2}">
                <ask:lineSketchStyleProps xmlns:ask="http://schemas.microsoft.com/office/drawing/2018/sketchyshapes" sd="345326190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 HUDDLE 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of these elements can feed into the Qi Huddle. After reflection, Improvement ideas can be added to the Qi Huddle board, and a team discussion then takes place in how to best take that improvement idea forward. </a:t>
            </a:r>
          </a:p>
          <a:p>
            <a:pPr algn="ctr"/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improvement ideas are generated, they move around the Qi Huddle Board into corresponding sections  as they naturally progress as improvements. </a:t>
            </a:r>
          </a:p>
          <a:p>
            <a:pPr algn="ctr"/>
            <a:endParaRPr lang="en-GB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FFBCCFA-AABF-0721-EA5C-D6CBF0A20F56}"/>
              </a:ext>
            </a:extLst>
          </p:cNvPr>
          <p:cNvGraphicFramePr/>
          <p:nvPr/>
        </p:nvGraphicFramePr>
        <p:xfrm>
          <a:off x="5768619" y="1449209"/>
          <a:ext cx="7035495" cy="380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716062-2128-C6EE-081B-520EA9354039}"/>
              </a:ext>
            </a:extLst>
          </p:cNvPr>
          <p:cNvCxnSpPr>
            <a:cxnSpLocks/>
          </p:cNvCxnSpPr>
          <p:nvPr/>
        </p:nvCxnSpPr>
        <p:spPr>
          <a:xfrm>
            <a:off x="6452204" y="4784353"/>
            <a:ext cx="1125124" cy="0"/>
          </a:xfrm>
          <a:prstGeom prst="straightConnector1">
            <a:avLst/>
          </a:prstGeom>
          <a:ln w="38100">
            <a:solidFill>
              <a:srgbClr val="CA33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4A0AA6-69CA-1E28-88E6-68D237B938BD}"/>
              </a:ext>
            </a:extLst>
          </p:cNvPr>
          <p:cNvCxnSpPr>
            <a:cxnSpLocks/>
          </p:cNvCxnSpPr>
          <p:nvPr/>
        </p:nvCxnSpPr>
        <p:spPr>
          <a:xfrm flipV="1">
            <a:off x="10586816" y="5047443"/>
            <a:ext cx="0" cy="792020"/>
          </a:xfrm>
          <a:prstGeom prst="straightConnector1">
            <a:avLst/>
          </a:prstGeom>
          <a:ln w="38100">
            <a:solidFill>
              <a:srgbClr val="CA33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B2853F-4F88-8C3B-16DC-CA75DD37B115}"/>
              </a:ext>
            </a:extLst>
          </p:cNvPr>
          <p:cNvCxnSpPr>
            <a:cxnSpLocks/>
          </p:cNvCxnSpPr>
          <p:nvPr/>
        </p:nvCxnSpPr>
        <p:spPr>
          <a:xfrm>
            <a:off x="6452204" y="5807723"/>
            <a:ext cx="4154836" cy="17005"/>
          </a:xfrm>
          <a:prstGeom prst="line">
            <a:avLst/>
          </a:prstGeom>
          <a:ln w="38100">
            <a:solidFill>
              <a:srgbClr val="CA3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10D8DB-75FB-C24F-0E86-DA23D59D64DA}"/>
              </a:ext>
            </a:extLst>
          </p:cNvPr>
          <p:cNvCxnSpPr>
            <a:cxnSpLocks/>
          </p:cNvCxnSpPr>
          <p:nvPr/>
        </p:nvCxnSpPr>
        <p:spPr>
          <a:xfrm>
            <a:off x="6452204" y="3720601"/>
            <a:ext cx="460660" cy="0"/>
          </a:xfrm>
          <a:prstGeom prst="straightConnector1">
            <a:avLst/>
          </a:prstGeom>
          <a:ln w="38100">
            <a:solidFill>
              <a:srgbClr val="CA33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911DDCD-1163-26BF-6D3E-42EF1765D56D}"/>
              </a:ext>
            </a:extLst>
          </p:cNvPr>
          <p:cNvCxnSpPr>
            <a:cxnSpLocks/>
          </p:cNvCxnSpPr>
          <p:nvPr/>
        </p:nvCxnSpPr>
        <p:spPr>
          <a:xfrm>
            <a:off x="6452204" y="2254513"/>
            <a:ext cx="1125124" cy="0"/>
          </a:xfrm>
          <a:prstGeom prst="straightConnector1">
            <a:avLst/>
          </a:prstGeom>
          <a:ln w="38100">
            <a:solidFill>
              <a:srgbClr val="CA33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96DF23C-5F60-508E-BDD8-B8411258F84F}"/>
              </a:ext>
            </a:extLst>
          </p:cNvPr>
          <p:cNvSpPr/>
          <p:nvPr/>
        </p:nvSpPr>
        <p:spPr>
          <a:xfrm>
            <a:off x="8815197" y="2873604"/>
            <a:ext cx="1363486" cy="849264"/>
          </a:xfrm>
          <a:prstGeom prst="roundRect">
            <a:avLst/>
          </a:prstGeom>
          <a:solidFill>
            <a:srgbClr val="EAA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7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7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Care Model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3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C29B13-4C01-491B-3996-DC1F015FD9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Essential Care Video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6DE8E-C27F-0DFF-42B9-43F97132B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r:id="rId2"/>
            </a:endParaRPr>
          </a:p>
          <a:p>
            <a:endParaRPr lang="en-GB" sz="1800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hlinkClick r:id="rId2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r:id="rId2"/>
            </a:endParaRPr>
          </a:p>
          <a:p>
            <a:endParaRPr lang="en-GB" sz="1800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hlinkClick r:id="rId2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r:id="rId2"/>
            </a:endParaRPr>
          </a:p>
          <a:p>
            <a:endParaRPr lang="en-GB" sz="1800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hlinkClick r:id="rId2"/>
            </a:endParaRPr>
          </a:p>
          <a:p>
            <a:pPr algn="ctr"/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BCHC Essential Care Framework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6B0A0-3212-6EA9-8C34-626C24D1C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89458-E208-962C-3D86-08570B6639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29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F9A1EB-6A02-8774-1690-197D45740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Intranet landing page 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58E69-D885-3AD1-E4EE-8C9C3AE16F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r:id="rId2"/>
            </a:endParaRPr>
          </a:p>
          <a:p>
            <a:pPr marL="0" indent="0" algn="ctr">
              <a:buNone/>
            </a:pPr>
            <a:endParaRPr lang="en-GB" sz="1800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hlinkClick r:id="rId2"/>
            </a:endParaRPr>
          </a:p>
          <a:p>
            <a:pPr marL="0" indent="0" algn="ctr">
              <a:buNone/>
            </a:pPr>
            <a:endParaRPr lang="en-GB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Essentials of Care | Intranet (bhamcommunity.nhs.uk)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38710"/>
      </p:ext>
    </p:extLst>
  </p:cSld>
  <p:clrMapOvr>
    <a:masterClrMapping/>
  </p:clrMapOvr>
</p:sld>
</file>

<file path=ppt/theme/theme1.xml><?xml version="1.0" encoding="utf-8"?>
<a:theme xmlns:a="http://schemas.openxmlformats.org/drawingml/2006/main" name="3 - Mai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ding 9 Number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985FBFEFE0DD4C80E6ED5AB61A2E4B" ma:contentTypeVersion="16" ma:contentTypeDescription="Create a new document." ma:contentTypeScope="" ma:versionID="ac955ae075fbd3813b62f8ebf8352dfa">
  <xsd:schema xmlns:xsd="http://www.w3.org/2001/XMLSchema" xmlns:xs="http://www.w3.org/2001/XMLSchema" xmlns:p="http://schemas.microsoft.com/office/2006/metadata/properties" xmlns:ns1="http://schemas.microsoft.com/sharepoint/v3" xmlns:ns3="9fd86258-efe4-4681-bdab-4a80f64da680" xmlns:ns4="86b33a7c-ab10-427c-9d2f-7aafea41f809" targetNamespace="http://schemas.microsoft.com/office/2006/metadata/properties" ma:root="true" ma:fieldsID="b940bbdc2ec9311aa17f9ded0853f622" ns1:_="" ns3:_="" ns4:_="">
    <xsd:import namespace="http://schemas.microsoft.com/sharepoint/v3"/>
    <xsd:import namespace="9fd86258-efe4-4681-bdab-4a80f64da680"/>
    <xsd:import namespace="86b33a7c-ab10-427c-9d2f-7aafea41f8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86258-efe4-4681-bdab-4a80f64da6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33a7c-ab10-427c-9d2f-7aafea41f8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fd86258-efe4-4681-bdab-4a80f64da68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71A38B-9488-4011-BC76-4F46EA9C7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d86258-efe4-4681-bdab-4a80f64da680"/>
    <ds:schemaRef ds:uri="86b33a7c-ab10-427c-9d2f-7aafea41f8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08B339-0924-4116-A432-8A0969915BF5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9fd86258-efe4-4681-bdab-4a80f64da680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86b33a7c-ab10-427c-9d2f-7aafea41f80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992EEEF-E978-4CEB-BEC7-A8AF41621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4661</TotalTime>
  <Words>977</Words>
  <Application>Microsoft Office PowerPoint</Application>
  <PresentationFormat>Widescreen</PresentationFormat>
  <Paragraphs>105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3 - Main Slide</vt:lpstr>
      <vt:lpstr>1_Office Theme</vt:lpstr>
      <vt:lpstr>Presentation</vt:lpstr>
      <vt:lpstr> Essential Care Champion Forum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Utilising Quality Improvement Huddles for Essentials of Care</vt:lpstr>
      <vt:lpstr>PowerPoint Presentation</vt:lpstr>
      <vt:lpstr>PowerPoint Presentation</vt:lpstr>
      <vt:lpstr>PowerPoint Presentation</vt:lpstr>
      <vt:lpstr>PowerPoint Presentation</vt:lpstr>
    </vt:vector>
  </TitlesOfParts>
  <Company>BCHC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SHARMA, Priya (BIRMINGHAM COMMUNITY HEALTHCARE NHS FOUNDATION TRUST)</dc:creator>
  <cp:lastModifiedBy>JONES, Natasha (BIRMINGHAM COMMUNITY HEALTHCARE NHS FOUNDATION TRUST)</cp:lastModifiedBy>
  <cp:revision>80</cp:revision>
  <cp:lastPrinted>2022-11-09T15:55:07Z</cp:lastPrinted>
  <dcterms:created xsi:type="dcterms:W3CDTF">2022-11-04T21:15:59Z</dcterms:created>
  <dcterms:modified xsi:type="dcterms:W3CDTF">2024-12-23T09:13:52Z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0x01010083985FBFEFE0DD4C80E6ED5AB61A2E4B</vt:lpwstr>
  </property>
</Properties>
</file>