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572" r:id="rId2"/>
    <p:sldId id="570" r:id="rId3"/>
    <p:sldId id="10019" r:id="rId4"/>
    <p:sldId id="10018" r:id="rId5"/>
    <p:sldId id="10017" r:id="rId6"/>
    <p:sldId id="510" r:id="rId7"/>
    <p:sldId id="569" r:id="rId8"/>
    <p:sldId id="58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A00"/>
    <a:srgbClr val="333399"/>
    <a:srgbClr val="800000"/>
    <a:srgbClr val="7B59A1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2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2A5BF-D9F5-4339-BEBF-A4742781AA40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DD7AF-ABE2-4A14-A4A1-A4C4AE73D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89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DD7AF-ABE2-4A14-A4A1-A4C4AE73DA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82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DD7AF-ABE2-4A14-A4A1-A4C4AE73DA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3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DD7AF-ABE2-4A14-A4A1-A4C4AE73DA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405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Rarely show the blanching response, and erythema may be hard to detect. </a:t>
            </a:r>
          </a:p>
          <a:p>
            <a:r>
              <a:rPr lang="en-GB" dirty="0"/>
              <a:t>Moreover, skin irritation to people with DSTs may cause hyperpigmentation or hypopigmentation with no redness visible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DD7AF-ABE2-4A14-A4A1-A4C4AE73DA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97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A596-F16C-47F2-B629-4AB4E2940C1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D7E-0323-4DA8-91B8-3320FA13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7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A596-F16C-47F2-B629-4AB4E2940C1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D7E-0323-4DA8-91B8-3320FA13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3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A596-F16C-47F2-B629-4AB4E2940C1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D7E-0323-4DA8-91B8-3320FA13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3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  <a:lvl2pPr>
              <a:defRPr>
                <a:latin typeface="Arial Rounded MT Bold" panose="020F0704030504030204" pitchFamily="34" charset="0"/>
              </a:defRPr>
            </a:lvl2pPr>
            <a:lvl3pPr>
              <a:defRPr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A596-F16C-47F2-B629-4AB4E2940C1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D7E-0323-4DA8-91B8-3320FA13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5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A596-F16C-47F2-B629-4AB4E2940C1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D7E-0323-4DA8-91B8-3320FA13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6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A596-F16C-47F2-B629-4AB4E2940C1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D7E-0323-4DA8-91B8-3320FA13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8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A596-F16C-47F2-B629-4AB4E2940C1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D7E-0323-4DA8-91B8-3320FA13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7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A596-F16C-47F2-B629-4AB4E2940C1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D7E-0323-4DA8-91B8-3320FA13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6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A596-F16C-47F2-B629-4AB4E2940C1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D7E-0323-4DA8-91B8-3320FA13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A596-F16C-47F2-B629-4AB4E2940C1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D7E-0323-4DA8-91B8-3320FA13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A596-F16C-47F2-B629-4AB4E2940C1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1D7E-0323-4DA8-91B8-3320FA13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7A596-F16C-47F2-B629-4AB4E2940C1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11D7E-0323-4DA8-91B8-3320FA13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videos/riverview/relatedvideo?&amp;q=dark+skin+tone+pressure+ulcers&amp;&amp;mid=D30258CEB241F09C33FDD30258CEB241F09C33FD&amp;&amp;FORM=VRDGAR" TargetMode="External"/><Relationship Id="rId5" Type="http://schemas.openxmlformats.org/officeDocument/2006/relationships/hyperlink" Target="https://www.youtube.com/watch?v=9vuV_xiFYoc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Spinal Cord Injury Pressure Ulcer Treatment">
            <a:extLst>
              <a:ext uri="{FF2B5EF4-FFF2-40B4-BE49-F238E27FC236}">
                <a16:creationId xmlns:a16="http://schemas.microsoft.com/office/drawing/2014/main" id="{27A2D8AA-E9AA-434F-B318-461A3C04E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3"/>
          <a:stretch/>
        </p:blipFill>
        <p:spPr bwMode="auto">
          <a:xfrm>
            <a:off x="20" y="-3"/>
            <a:ext cx="3048216" cy="22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ed Sores (Decubitus Ulcers): Stages, Causes, and More">
            <a:extLst>
              <a:ext uri="{FF2B5EF4-FFF2-40B4-BE49-F238E27FC236}">
                <a16:creationId xmlns:a16="http://schemas.microsoft.com/office/drawing/2014/main" id="{122C5DD3-007B-438F-894C-AB782AF8F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03"/>
          <a:stretch/>
        </p:blipFill>
        <p:spPr bwMode="auto">
          <a:xfrm>
            <a:off x="3050620" y="-1357"/>
            <a:ext cx="2964932" cy="22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ssure Ulcers in People with Dark Skin Tones">
            <a:extLst>
              <a:ext uri="{FF2B5EF4-FFF2-40B4-BE49-F238E27FC236}">
                <a16:creationId xmlns:a16="http://schemas.microsoft.com/office/drawing/2014/main" id="{2F79DE02-5ED1-4C45-97F7-7582217B1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" b="4"/>
          <a:stretch/>
        </p:blipFill>
        <p:spPr bwMode="auto">
          <a:xfrm>
            <a:off x="6020316" y="-1356"/>
            <a:ext cx="3121397" cy="22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ressure Ulcer Prevention">
            <a:extLst>
              <a:ext uri="{FF2B5EF4-FFF2-40B4-BE49-F238E27FC236}">
                <a16:creationId xmlns:a16="http://schemas.microsoft.com/office/drawing/2014/main" id="{EA2004FA-2F50-43A0-840F-F888C0A6B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1" r="3" b="13412"/>
          <a:stretch/>
        </p:blipFill>
        <p:spPr bwMode="auto">
          <a:xfrm>
            <a:off x="20" y="2292876"/>
            <a:ext cx="3048214" cy="22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essure Ulcer Prevention">
            <a:extLst>
              <a:ext uri="{FF2B5EF4-FFF2-40B4-BE49-F238E27FC236}">
                <a16:creationId xmlns:a16="http://schemas.microsoft.com/office/drawing/2014/main" id="{97A94F64-F895-474B-9B9F-89F5447A4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0" r="-1" b="17157"/>
          <a:stretch/>
        </p:blipFill>
        <p:spPr bwMode="auto">
          <a:xfrm>
            <a:off x="2" y="4585734"/>
            <a:ext cx="3045856" cy="22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621" y="2300641"/>
            <a:ext cx="6093379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ABC69-173D-421C-9F03-37073F97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26" y="2965844"/>
            <a:ext cx="5047051" cy="23093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Recognising</a:t>
            </a:r>
            <a:r>
              <a:rPr lang="en-US" dirty="0">
                <a:solidFill>
                  <a:srgbClr val="FFFFFF"/>
                </a:solidFill>
              </a:rPr>
              <a:t> Skin Changes from Pressure in Individuals with Dark Skin Tones</a:t>
            </a:r>
            <a:endParaRPr lang="en-US" kern="1200" dirty="0">
              <a:solidFill>
                <a:srgbClr val="FFFFFF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9141714" cy="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3048240" cy="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8239" y="-680"/>
            <a:ext cx="0" cy="6858003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15556" y="-680"/>
            <a:ext cx="0" cy="224028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60198" y="5336249"/>
            <a:ext cx="41148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8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C0F57-45A6-28C6-C940-CCC6B7649A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58" t="18627" r="31506" b="9399"/>
          <a:stretch/>
        </p:blipFill>
        <p:spPr>
          <a:xfrm>
            <a:off x="5174615" y="573131"/>
            <a:ext cx="2726267" cy="246583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7410" name="Picture 2" descr="Diversity hands different skin tones raised up Vector Image">
            <a:extLst>
              <a:ext uri="{FF2B5EF4-FFF2-40B4-BE49-F238E27FC236}">
                <a16:creationId xmlns:a16="http://schemas.microsoft.com/office/drawing/2014/main" id="{3AE14354-2F7F-4DF9-90BF-E95101BB3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9" r="-2" b="1450"/>
          <a:stretch/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7417" name="Freeform: Shape 1741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419" name="Freeform: Shape 1741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6DB2D-93B6-4DB0-8D61-245C64D4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r>
              <a:rPr lang="en-GB" sz="3000"/>
              <a:t>Background</a:t>
            </a:r>
          </a:p>
        </p:txBody>
      </p:sp>
      <p:sp>
        <p:nvSpPr>
          <p:cNvPr id="17421" name="Rectangle 1742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423" name="Rectangle 1742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25" name="Rectangle 1742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A1650-AE6B-46B6-A11C-E76C09A84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512611"/>
            <a:ext cx="3624602" cy="3664351"/>
          </a:xfrm>
        </p:spPr>
        <p:txBody>
          <a:bodyPr>
            <a:normAutofit/>
          </a:bodyPr>
          <a:lstStyle/>
          <a:p>
            <a:r>
              <a:rPr lang="en-GB" sz="1600" dirty="0"/>
              <a:t>P</a:t>
            </a:r>
            <a:r>
              <a:rPr lang="en-GB" sz="1600" b="0" i="0" dirty="0">
                <a:effectLst/>
              </a:rPr>
              <a:t>eople with dark skin tones are disproportionately affected by more severe pressure ulcers</a:t>
            </a:r>
          </a:p>
          <a:p>
            <a:r>
              <a:rPr lang="en-GB" sz="1600" b="0" i="0" dirty="0">
                <a:effectLst/>
              </a:rPr>
              <a:t>There is no straightforward way to predict exactly what colour erythema will look like in an individual’s skin. It is dictated by a person’s skin tone</a:t>
            </a:r>
          </a:p>
          <a:p>
            <a:r>
              <a:rPr lang="en-GB" sz="1600" b="0" i="0" dirty="0">
                <a:effectLst/>
              </a:rPr>
              <a:t>Other signs, which even if not clearly visible may become more obvious upon touching the area in question</a:t>
            </a:r>
          </a:p>
          <a:p>
            <a:r>
              <a:rPr lang="en-GB" sz="1600" b="0" i="0" dirty="0">
                <a:effectLst/>
                <a:hlinkClick r:id="rId5"/>
              </a:rPr>
              <a:t>https://www.youtube.com/watch?v=9vuV_xiFYoc</a:t>
            </a:r>
            <a:endParaRPr lang="en-GB" sz="1600" b="0" i="0" dirty="0">
              <a:effectLst/>
            </a:endParaRPr>
          </a:p>
          <a:p>
            <a:endParaRPr lang="en-GB" sz="1600" b="0" i="0" dirty="0">
              <a:effectLst/>
            </a:endParaRPr>
          </a:p>
          <a:p>
            <a:endParaRPr lang="en-GB" sz="1600" b="0" i="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445F8-C7B4-E789-876F-A5C03E55A4C9}"/>
              </a:ext>
            </a:extLst>
          </p:cNvPr>
          <p:cNvSpPr txBox="1"/>
          <p:nvPr/>
        </p:nvSpPr>
        <p:spPr>
          <a:xfrm>
            <a:off x="548349" y="610739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Bing Videos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90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7">
            <a:extLst>
              <a:ext uri="{FF2B5EF4-FFF2-40B4-BE49-F238E27FC236}">
                <a16:creationId xmlns:a16="http://schemas.microsoft.com/office/drawing/2014/main" id="{51DF09CD-25B8-4B12-8634-158BA767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3997" cy="6858000"/>
            <a:chOff x="1" y="0"/>
            <a:chExt cx="12191996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1DCDDC-E189-49ED-BAB0-BF014853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3A30EFBC-FDAD-4CE7-8222-23968A79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5E33FA7-5CA0-4E9A-8D01-D8EDB5F4C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6DB2D-93B6-4DB0-8D61-245C64D4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72" y="306125"/>
            <a:ext cx="8001003" cy="1113295"/>
          </a:xfrm>
        </p:spPr>
        <p:txBody>
          <a:bodyPr anchor="t">
            <a:normAutofit fontScale="90000"/>
          </a:bodyPr>
          <a:lstStyle/>
          <a:p>
            <a:r>
              <a:rPr lang="en-GB" sz="3200" dirty="0"/>
              <a:t>Pressure Ulcer or Something Else –</a:t>
            </a:r>
            <a:br>
              <a:rPr lang="en-GB" sz="3200" dirty="0"/>
            </a:b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>
                <a:solidFill>
                  <a:srgbClr val="0070C0"/>
                </a:solidFill>
              </a:rPr>
              <a:t>Ask these questions!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FD7FF36-F08E-4346-816B-686F7DB4EE19}"/>
              </a:ext>
            </a:extLst>
          </p:cNvPr>
          <p:cNvSpPr txBox="1">
            <a:spLocks/>
          </p:cNvSpPr>
          <p:nvPr/>
        </p:nvSpPr>
        <p:spPr>
          <a:xfrm>
            <a:off x="301479" y="2122663"/>
            <a:ext cx="2961838" cy="1738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</a:rPr>
              <a:t>History/Cause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Location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Appearance</a:t>
            </a:r>
            <a:r>
              <a:rPr lang="en-GB" dirty="0"/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BC254F-7D69-4908-92D2-16163DE5E070}"/>
              </a:ext>
            </a:extLst>
          </p:cNvPr>
          <p:cNvCxnSpPr>
            <a:cxnSpLocks/>
          </p:cNvCxnSpPr>
          <p:nvPr/>
        </p:nvCxnSpPr>
        <p:spPr>
          <a:xfrm flipV="1">
            <a:off x="2231114" y="3379826"/>
            <a:ext cx="1681470" cy="2"/>
          </a:xfrm>
          <a:prstGeom prst="straightConnector1">
            <a:avLst/>
          </a:prstGeom>
          <a:ln w="28575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1373A6-4BD8-4CE5-8C45-8647CDFF96F1}"/>
              </a:ext>
            </a:extLst>
          </p:cNvPr>
          <p:cNvCxnSpPr>
            <a:cxnSpLocks/>
          </p:cNvCxnSpPr>
          <p:nvPr/>
        </p:nvCxnSpPr>
        <p:spPr>
          <a:xfrm>
            <a:off x="2870830" y="4456832"/>
            <a:ext cx="1489564" cy="171551"/>
          </a:xfrm>
          <a:prstGeom prst="straightConnector1">
            <a:avLst/>
          </a:prstGeom>
          <a:ln w="28575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7AED5AB-1CC4-4391-BA7F-70CDD5C263C7}"/>
              </a:ext>
            </a:extLst>
          </p:cNvPr>
          <p:cNvSpPr txBox="1"/>
          <p:nvPr/>
        </p:nvSpPr>
        <p:spPr>
          <a:xfrm>
            <a:off x="4360396" y="4392081"/>
            <a:ext cx="46292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Circular or oval shaped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52184F-DA12-4003-AA49-2AC88BECC2CA}"/>
              </a:ext>
            </a:extLst>
          </p:cNvPr>
          <p:cNvSpPr txBox="1"/>
          <p:nvPr/>
        </p:nvSpPr>
        <p:spPr>
          <a:xfrm>
            <a:off x="5237781" y="1332040"/>
            <a:ext cx="23149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Sustained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pressure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CBFD3E-2B0F-4716-9541-F93E8606DB1D}"/>
              </a:ext>
            </a:extLst>
          </p:cNvPr>
          <p:cNvSpPr txBox="1"/>
          <p:nvPr/>
        </p:nvSpPr>
        <p:spPr>
          <a:xfrm>
            <a:off x="3822011" y="2913433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Bony prominence or under a device</a:t>
            </a:r>
          </a:p>
        </p:txBody>
      </p:sp>
      <p:pic>
        <p:nvPicPr>
          <p:cNvPr id="20" name="Picture 2" descr="Pressure Icon Images – Browse 158,930 Stock Photos, Vectors, and Video |  Adobe Stock">
            <a:extLst>
              <a:ext uri="{FF2B5EF4-FFF2-40B4-BE49-F238E27FC236}">
                <a16:creationId xmlns:a16="http://schemas.microsoft.com/office/drawing/2014/main" id="{F339C472-F9B7-4A2A-91DF-260FE683F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6" t="25327" r="25944" b="22296"/>
          <a:stretch/>
        </p:blipFill>
        <p:spPr bwMode="auto">
          <a:xfrm>
            <a:off x="7580361" y="1176825"/>
            <a:ext cx="1042425" cy="11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277,248 Bone Icon Images, Stock Photos &amp; Vectors | Shutterstock">
            <a:extLst>
              <a:ext uri="{FF2B5EF4-FFF2-40B4-BE49-F238E27FC236}">
                <a16:creationId xmlns:a16="http://schemas.microsoft.com/office/drawing/2014/main" id="{69FAABFB-75EF-4C36-9401-2461C6379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9" t="27857" r="36245" b="32278"/>
          <a:stretch/>
        </p:blipFill>
        <p:spPr bwMode="auto">
          <a:xfrm rot="19525572">
            <a:off x="7036951" y="3398360"/>
            <a:ext cx="1042144" cy="50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Woman in oxygen mask color line icon. editable stroke. Woman in oxygen mask  color line icon. sign for web page, mobile app, | CanStock">
            <a:extLst>
              <a:ext uri="{FF2B5EF4-FFF2-40B4-BE49-F238E27FC236}">
                <a16:creationId xmlns:a16="http://schemas.microsoft.com/office/drawing/2014/main" id="{987F51FB-BAA5-40C5-8EDA-20CC15141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8" t="16608" r="27663" b="20996"/>
          <a:stretch/>
        </p:blipFill>
        <p:spPr bwMode="auto">
          <a:xfrm>
            <a:off x="8171124" y="2873165"/>
            <a:ext cx="712477" cy="103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selection oval icon">
            <a:extLst>
              <a:ext uri="{FF2B5EF4-FFF2-40B4-BE49-F238E27FC236}">
                <a16:creationId xmlns:a16="http://schemas.microsoft.com/office/drawing/2014/main" id="{3EF8285E-C82C-49C8-971B-42140ED1C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1" b="10270"/>
          <a:stretch/>
        </p:blipFill>
        <p:spPr bwMode="auto">
          <a:xfrm>
            <a:off x="6836990" y="4844136"/>
            <a:ext cx="1031984" cy="82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8AE582-699D-4F1E-A666-31A10D920D05}"/>
              </a:ext>
            </a:extLst>
          </p:cNvPr>
          <p:cNvCxnSpPr>
            <a:cxnSpLocks/>
          </p:cNvCxnSpPr>
          <p:nvPr/>
        </p:nvCxnSpPr>
        <p:spPr>
          <a:xfrm flipV="1">
            <a:off x="3240003" y="2046706"/>
            <a:ext cx="1997776" cy="311266"/>
          </a:xfrm>
          <a:prstGeom prst="straightConnector1">
            <a:avLst/>
          </a:prstGeom>
          <a:ln w="28575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48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7">
            <a:extLst>
              <a:ext uri="{FF2B5EF4-FFF2-40B4-BE49-F238E27FC236}">
                <a16:creationId xmlns:a16="http://schemas.microsoft.com/office/drawing/2014/main" id="{51DF09CD-25B8-4B12-8634-158BA767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3997" cy="6858000"/>
            <a:chOff x="1" y="0"/>
            <a:chExt cx="12191996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1DCDDC-E189-49ED-BAB0-BF014853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3A30EFBC-FDAD-4CE7-8222-23968A79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5E33FA7-5CA0-4E9A-8D01-D8EDB5F4C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6DB2D-93B6-4DB0-8D61-245C64D4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72" y="306125"/>
            <a:ext cx="8001003" cy="1113295"/>
          </a:xfrm>
        </p:spPr>
        <p:txBody>
          <a:bodyPr anchor="t">
            <a:normAutofit fontScale="90000"/>
          </a:bodyPr>
          <a:lstStyle/>
          <a:p>
            <a:r>
              <a:rPr lang="en-GB" dirty="0"/>
              <a:t>Skin Inspection:</a:t>
            </a:r>
            <a:br>
              <a:rPr lang="en-GB" dirty="0"/>
            </a:br>
            <a:r>
              <a:rPr lang="en-GB" dirty="0"/>
              <a:t>Identifying Early Signs of Pressure Damage</a:t>
            </a:r>
          </a:p>
        </p:txBody>
      </p:sp>
      <p:pic>
        <p:nvPicPr>
          <p:cNvPr id="11" name="Picture 2" descr="Pressure Ulcer Update for Primary Care - The Journal for Nurse Practitioners">
            <a:extLst>
              <a:ext uri="{FF2B5EF4-FFF2-40B4-BE49-F238E27FC236}">
                <a16:creationId xmlns:a16="http://schemas.microsoft.com/office/drawing/2014/main" id="{E8A37676-4E9D-4B8A-A239-74D984C4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77" y="2107808"/>
            <a:ext cx="1669980" cy="166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669430-3E92-483B-A3E5-52059059A67E}"/>
              </a:ext>
            </a:extLst>
          </p:cNvPr>
          <p:cNvSpPr txBox="1"/>
          <p:nvPr/>
        </p:nvSpPr>
        <p:spPr>
          <a:xfrm>
            <a:off x="754880" y="1448840"/>
            <a:ext cx="261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Rounded MT Bold" panose="020F0704030504030204" pitchFamily="34" charset="0"/>
              </a:rPr>
              <a:t>Caucasian skin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D23682-B48C-4CE0-BD96-6858BBE74B0C}"/>
              </a:ext>
            </a:extLst>
          </p:cNvPr>
          <p:cNvSpPr txBox="1"/>
          <p:nvPr/>
        </p:nvSpPr>
        <p:spPr>
          <a:xfrm>
            <a:off x="357478" y="3879105"/>
            <a:ext cx="4371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Persistent blanching erythema – redness from pressure should resolve within 20 minutes of off-loading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</a:rPr>
              <a:t>Non-blanching erythema = category 1 PU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AD51C2-967D-4DC1-9AE1-F2F50B85420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5" b="6146"/>
          <a:stretch/>
        </p:blipFill>
        <p:spPr bwMode="auto">
          <a:xfrm>
            <a:off x="5265983" y="2167662"/>
            <a:ext cx="2774348" cy="170335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0D0897-531B-4510-9D51-7F8B2059A346}"/>
              </a:ext>
            </a:extLst>
          </p:cNvPr>
          <p:cNvSpPr txBox="1"/>
          <p:nvPr/>
        </p:nvSpPr>
        <p:spPr>
          <a:xfrm>
            <a:off x="5265983" y="1468697"/>
            <a:ext cx="288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Rounded MT Bold" panose="020F0704030504030204" pitchFamily="34" charset="0"/>
              </a:rPr>
              <a:t>Dark toned skin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1ACFC4-4980-4EC8-9650-B9E24CD1CF7A}"/>
              </a:ext>
            </a:extLst>
          </p:cNvPr>
          <p:cNvSpPr txBox="1"/>
          <p:nvPr/>
        </p:nvSpPr>
        <p:spPr>
          <a:xfrm>
            <a:off x="4922921" y="4032993"/>
            <a:ext cx="35694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Maroon discolouration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Purplish/violet, bluish discolouration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Grey discolouration</a:t>
            </a:r>
            <a:r>
              <a:rPr lang="en-GB" sz="2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Taut, shiny skin</a:t>
            </a:r>
          </a:p>
        </p:txBody>
      </p:sp>
    </p:spTree>
    <p:extLst>
      <p:ext uri="{BB962C8B-B14F-4D97-AF65-F5344CB8AC3E}">
        <p14:creationId xmlns:p14="http://schemas.microsoft.com/office/powerpoint/2010/main" val="162676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1080" y="699565"/>
            <a:ext cx="2664849" cy="5156200"/>
            <a:chOff x="7807230" y="2012810"/>
            <a:chExt cx="3251252" cy="345986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Design Options | Digital Services | Stanford Medicine">
            <a:extLst>
              <a:ext uri="{FF2B5EF4-FFF2-40B4-BE49-F238E27FC236}">
                <a16:creationId xmlns:a16="http://schemas.microsoft.com/office/drawing/2014/main" id="{D9737776-1BD4-478C-8A6A-A5FE48021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27090" r="60112" b="32146"/>
          <a:stretch/>
        </p:blipFill>
        <p:spPr bwMode="auto">
          <a:xfrm>
            <a:off x="977795" y="839709"/>
            <a:ext cx="1541470" cy="88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9575" y="699565"/>
            <a:ext cx="2664849" cy="5156200"/>
            <a:chOff x="7807230" y="2012810"/>
            <a:chExt cx="3251252" cy="3459865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Design Options | Digital Services | Stanford Medicine">
            <a:extLst>
              <a:ext uri="{FF2B5EF4-FFF2-40B4-BE49-F238E27FC236}">
                <a16:creationId xmlns:a16="http://schemas.microsoft.com/office/drawing/2014/main" id="{154E5617-039B-4130-B04A-B3295D29D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9" t="16030" r="5602" b="16978"/>
          <a:stretch/>
        </p:blipFill>
        <p:spPr bwMode="auto">
          <a:xfrm>
            <a:off x="3854072" y="630189"/>
            <a:ext cx="1366901" cy="18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78069" y="699565"/>
            <a:ext cx="2664849" cy="5156200"/>
            <a:chOff x="7807230" y="2012810"/>
            <a:chExt cx="3251252" cy="345986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 descr="Design Options | Digital Services | Stanford Medicine">
            <a:extLst>
              <a:ext uri="{FF2B5EF4-FFF2-40B4-BE49-F238E27FC236}">
                <a16:creationId xmlns:a16="http://schemas.microsoft.com/office/drawing/2014/main" id="{C4D8EB7A-9859-4EDA-BCC7-E09F92F2F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9" t="16030" r="33621" b="16978"/>
          <a:stretch/>
        </p:blipFill>
        <p:spPr bwMode="auto">
          <a:xfrm>
            <a:off x="6820679" y="719434"/>
            <a:ext cx="1345526" cy="15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C2788F0-6DE0-4461-9F66-E326D219E174}"/>
              </a:ext>
            </a:extLst>
          </p:cNvPr>
          <p:cNvSpPr/>
          <p:nvPr/>
        </p:nvSpPr>
        <p:spPr>
          <a:xfrm>
            <a:off x="1314466" y="1609904"/>
            <a:ext cx="1670287" cy="10239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Persistent Blanching Redness</a:t>
            </a:r>
            <a:endParaRPr lang="en-US" sz="1600" kern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Picture 2" descr="Image result for blanching skin">
            <a:extLst>
              <a:ext uri="{FF2B5EF4-FFF2-40B4-BE49-F238E27FC236}">
                <a16:creationId xmlns:a16="http://schemas.microsoft.com/office/drawing/2014/main" id="{5A01FF2A-CB4F-4822-8CBD-AEDC19A96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2" t="36265" r="38297" b="32560"/>
          <a:stretch/>
        </p:blipFill>
        <p:spPr bwMode="auto">
          <a:xfrm>
            <a:off x="457370" y="1801231"/>
            <a:ext cx="1158860" cy="1135098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6B5259-E860-4D5B-88D4-99F19BC1C8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87" t="33180" r="39855" b="38814"/>
          <a:stretch/>
        </p:blipFill>
        <p:spPr>
          <a:xfrm>
            <a:off x="1753098" y="2700321"/>
            <a:ext cx="1231655" cy="1131868"/>
          </a:xfrm>
          <a:prstGeom prst="ellipse">
            <a:avLst/>
          </a:prstGeom>
          <a:ln w="38100">
            <a:solidFill>
              <a:srgbClr val="00B0F0"/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BF5EF948-6F70-4FF7-BCA6-34A90A3C9A19}"/>
              </a:ext>
            </a:extLst>
          </p:cNvPr>
          <p:cNvSpPr/>
          <p:nvPr/>
        </p:nvSpPr>
        <p:spPr>
          <a:xfrm>
            <a:off x="401079" y="3100136"/>
            <a:ext cx="1670287" cy="8432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Non- Blanching Redness</a:t>
            </a:r>
            <a:endParaRPr lang="en-US" sz="1600" kern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BF4099-E430-4AF5-A5E7-6AE5FC07E9DE}"/>
              </a:ext>
            </a:extLst>
          </p:cNvPr>
          <p:cNvSpPr/>
          <p:nvPr/>
        </p:nvSpPr>
        <p:spPr>
          <a:xfrm>
            <a:off x="767207" y="4137487"/>
            <a:ext cx="1962646" cy="95784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Discoloured or Purple</a:t>
            </a:r>
            <a:endParaRPr lang="en-US" sz="1600" kern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7810A877-9599-4E91-92F1-7E7417E77F6A}"/>
              </a:ext>
            </a:extLst>
          </p:cNvPr>
          <p:cNvPicPr/>
          <p:nvPr/>
        </p:nvPicPr>
        <p:blipFill rotWithShape="1">
          <a:blip r:embed="rId5"/>
          <a:srcRect l="48781" t="54600" r="44383" b="36398"/>
          <a:stretch/>
        </p:blipFill>
        <p:spPr bwMode="auto">
          <a:xfrm>
            <a:off x="457370" y="4777825"/>
            <a:ext cx="942321" cy="940541"/>
          </a:xfrm>
          <a:prstGeom prst="ellipse">
            <a:avLst/>
          </a:prstGeom>
          <a:ln w="28575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137C63-2BC5-45CB-BEA5-7FD1B06DED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19" t="30098" r="70004" b="41957"/>
          <a:stretch/>
        </p:blipFill>
        <p:spPr>
          <a:xfrm>
            <a:off x="2006715" y="4775985"/>
            <a:ext cx="1089264" cy="1015707"/>
          </a:xfrm>
          <a:prstGeom prst="ellipse">
            <a:avLst/>
          </a:prstGeom>
          <a:ln w="38100">
            <a:solidFill>
              <a:srgbClr val="00B0F0"/>
            </a:solidFill>
          </a:ln>
        </p:spPr>
      </p:pic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7B2C9741-F91A-4CA3-A99C-5E06E60833BE}"/>
              </a:ext>
            </a:extLst>
          </p:cNvPr>
          <p:cNvPicPr/>
          <p:nvPr/>
        </p:nvPicPr>
        <p:blipFill rotWithShape="1">
          <a:blip r:embed="rId5"/>
          <a:srcRect l="25189" t="36873" r="67612" b="53431"/>
          <a:stretch/>
        </p:blipFill>
        <p:spPr bwMode="auto">
          <a:xfrm>
            <a:off x="4537522" y="2054778"/>
            <a:ext cx="1321578" cy="1374222"/>
          </a:xfrm>
          <a:prstGeom prst="ellipse">
            <a:avLst/>
          </a:prstGeom>
          <a:ln w="28575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CF991971-55A9-4775-AE93-76D67FF73C9B}"/>
              </a:ext>
            </a:extLst>
          </p:cNvPr>
          <p:cNvSpPr/>
          <p:nvPr/>
        </p:nvSpPr>
        <p:spPr>
          <a:xfrm>
            <a:off x="3406087" y="2275380"/>
            <a:ext cx="1330751" cy="7457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Painful, Sore</a:t>
            </a:r>
            <a:endParaRPr lang="en-US" sz="1600" kern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FF7EE9-84A0-495A-A3C0-45FEAD802344}"/>
              </a:ext>
            </a:extLst>
          </p:cNvPr>
          <p:cNvSpPr/>
          <p:nvPr/>
        </p:nvSpPr>
        <p:spPr>
          <a:xfrm>
            <a:off x="4143831" y="3716615"/>
            <a:ext cx="1798661" cy="62169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Numbness</a:t>
            </a:r>
            <a:endParaRPr lang="en-US" sz="1600" kern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5" name="Picture 24" descr="Image result for numbness clipart">
            <a:extLst>
              <a:ext uri="{FF2B5EF4-FFF2-40B4-BE49-F238E27FC236}">
                <a16:creationId xmlns:a16="http://schemas.microsoft.com/office/drawing/2014/main" id="{572A7B1A-69BE-426A-B6AA-A36BDCF11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 t="16521" r="16346" b="10713"/>
          <a:stretch/>
        </p:blipFill>
        <p:spPr bwMode="auto">
          <a:xfrm>
            <a:off x="3340658" y="3171569"/>
            <a:ext cx="1120725" cy="1196503"/>
          </a:xfrm>
          <a:prstGeom prst="ellipse">
            <a:avLst/>
          </a:prstGeom>
          <a:noFill/>
          <a:ln w="444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8CEBE9B7-6D91-4425-B81C-2ACD433E19D6}"/>
              </a:ext>
            </a:extLst>
          </p:cNvPr>
          <p:cNvSpPr/>
          <p:nvPr/>
        </p:nvSpPr>
        <p:spPr>
          <a:xfrm>
            <a:off x="3334436" y="5067637"/>
            <a:ext cx="1269849" cy="62169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Itching</a:t>
            </a:r>
            <a:endParaRPr lang="en-US" sz="1600" kern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7" name="Picture 4" descr="Image result for muscular itch clipart">
            <a:extLst>
              <a:ext uri="{FF2B5EF4-FFF2-40B4-BE49-F238E27FC236}">
                <a16:creationId xmlns:a16="http://schemas.microsoft.com/office/drawing/2014/main" id="{C06A860E-98ED-4863-9667-B2B187598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83" y="4585916"/>
            <a:ext cx="1269849" cy="1269849"/>
          </a:xfrm>
          <a:prstGeom prst="ellipse">
            <a:avLst/>
          </a:prstGeom>
          <a:noFill/>
          <a:ln w="508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191E5E7-4F30-4723-849C-8EDFD3A5DB0F}"/>
              </a:ext>
            </a:extLst>
          </p:cNvPr>
          <p:cNvSpPr/>
          <p:nvPr/>
        </p:nvSpPr>
        <p:spPr>
          <a:xfrm>
            <a:off x="6032745" y="3160218"/>
            <a:ext cx="1670287" cy="9083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Spongey, Soft, Boggy</a:t>
            </a:r>
            <a:endParaRPr lang="en-US" sz="1600" kern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8F0BEBA-C64B-4400-8139-8A2317745EF5}"/>
              </a:ext>
            </a:extLst>
          </p:cNvPr>
          <p:cNvSpPr/>
          <p:nvPr/>
        </p:nvSpPr>
        <p:spPr>
          <a:xfrm>
            <a:off x="7107993" y="4156813"/>
            <a:ext cx="1670287" cy="78499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Hardness</a:t>
            </a:r>
            <a:endParaRPr lang="en-US" sz="1600" kern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FDDED7D-0C40-4E1A-9DEB-A974B9D51015}"/>
              </a:ext>
            </a:extLst>
          </p:cNvPr>
          <p:cNvSpPr/>
          <p:nvPr/>
        </p:nvSpPr>
        <p:spPr>
          <a:xfrm>
            <a:off x="7287090" y="1966898"/>
            <a:ext cx="1330751" cy="93156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Hot or Cold Skin</a:t>
            </a:r>
            <a:endParaRPr lang="en-US" sz="1600" kern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1" name="Picture 30" descr="A screenshot of a computer&#10;&#10;Description automatically generated">
            <a:extLst>
              <a:ext uri="{FF2B5EF4-FFF2-40B4-BE49-F238E27FC236}">
                <a16:creationId xmlns:a16="http://schemas.microsoft.com/office/drawing/2014/main" id="{3A7D2681-5199-4BBF-95A5-D2B85F52EA5A}"/>
              </a:ext>
            </a:extLst>
          </p:cNvPr>
          <p:cNvPicPr/>
          <p:nvPr/>
        </p:nvPicPr>
        <p:blipFill rotWithShape="1">
          <a:blip r:embed="rId5"/>
          <a:srcRect l="36804" t="36873" r="55785" b="52996"/>
          <a:stretch/>
        </p:blipFill>
        <p:spPr bwMode="auto">
          <a:xfrm>
            <a:off x="6115617" y="1976331"/>
            <a:ext cx="1226874" cy="1123310"/>
          </a:xfrm>
          <a:prstGeom prst="ellipse">
            <a:avLst/>
          </a:prstGeom>
          <a:ln w="254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A screenshot of a computer&#10;&#10;Description automatically generated">
            <a:extLst>
              <a:ext uri="{FF2B5EF4-FFF2-40B4-BE49-F238E27FC236}">
                <a16:creationId xmlns:a16="http://schemas.microsoft.com/office/drawing/2014/main" id="{02B7DAB4-3662-459D-A2E5-0A50D4CE2DF3}"/>
              </a:ext>
            </a:extLst>
          </p:cNvPr>
          <p:cNvPicPr/>
          <p:nvPr/>
        </p:nvPicPr>
        <p:blipFill rotWithShape="1">
          <a:blip r:embed="rId5"/>
          <a:srcRect l="25083" t="54655" r="67557" b="36108"/>
          <a:stretch/>
        </p:blipFill>
        <p:spPr bwMode="auto">
          <a:xfrm>
            <a:off x="7518766" y="2949460"/>
            <a:ext cx="1294877" cy="1201891"/>
          </a:xfrm>
          <a:prstGeom prst="ellipse">
            <a:avLst/>
          </a:prstGeom>
          <a:ln w="34925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A screenshot of a computer&#10;&#10;Description automatically generated">
            <a:extLst>
              <a:ext uri="{FF2B5EF4-FFF2-40B4-BE49-F238E27FC236}">
                <a16:creationId xmlns:a16="http://schemas.microsoft.com/office/drawing/2014/main" id="{07C6379E-B3A4-42A3-815A-9CC1E6DDB9A8}"/>
              </a:ext>
            </a:extLst>
          </p:cNvPr>
          <p:cNvPicPr/>
          <p:nvPr/>
        </p:nvPicPr>
        <p:blipFill rotWithShape="1">
          <a:blip r:embed="rId5"/>
          <a:srcRect l="36804" t="54655" r="55760" b="36108"/>
          <a:stretch/>
        </p:blipFill>
        <p:spPr bwMode="auto">
          <a:xfrm>
            <a:off x="6113494" y="4145927"/>
            <a:ext cx="1294878" cy="1047443"/>
          </a:xfrm>
          <a:prstGeom prst="ellipse">
            <a:avLst/>
          </a:prstGeom>
          <a:ln w="34925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2" descr="Related image">
            <a:extLst>
              <a:ext uri="{FF2B5EF4-FFF2-40B4-BE49-F238E27FC236}">
                <a16:creationId xmlns:a16="http://schemas.microsoft.com/office/drawing/2014/main" id="{2756DB00-F7D4-4DD3-91EC-68C7D83AB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1" t="11188" r="10004"/>
          <a:stretch/>
        </p:blipFill>
        <p:spPr bwMode="auto">
          <a:xfrm>
            <a:off x="7443796" y="4979552"/>
            <a:ext cx="1107573" cy="910852"/>
          </a:xfrm>
          <a:prstGeom prst="ellipse">
            <a:avLst/>
          </a:prstGeom>
          <a:noFill/>
          <a:ln w="444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DA98C96A-9171-4C25-B618-4A72516990A2}"/>
              </a:ext>
            </a:extLst>
          </p:cNvPr>
          <p:cNvSpPr/>
          <p:nvPr/>
        </p:nvSpPr>
        <p:spPr>
          <a:xfrm>
            <a:off x="6262466" y="5242003"/>
            <a:ext cx="1516532" cy="62169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Oedema</a:t>
            </a:r>
            <a:endParaRPr lang="en-US" sz="1600" kern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1E0D4C-0973-4562-90FC-D0A17FA232FC}"/>
              </a:ext>
            </a:extLst>
          </p:cNvPr>
          <p:cNvSpPr/>
          <p:nvPr/>
        </p:nvSpPr>
        <p:spPr>
          <a:xfrm>
            <a:off x="2729853" y="6107024"/>
            <a:ext cx="38988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  <a:effectLst/>
                <a:latin typeface="Arial Rounded MT Bold" panose="020F0704030504030204" pitchFamily="34" charset="0"/>
              </a:rPr>
              <a:t>Look-Listen-Feel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9BCEA6-3BF1-4F5D-ADF2-E9AA5D9E424D}"/>
              </a:ext>
            </a:extLst>
          </p:cNvPr>
          <p:cNvSpPr/>
          <p:nvPr/>
        </p:nvSpPr>
        <p:spPr>
          <a:xfrm>
            <a:off x="1384060" y="59436"/>
            <a:ext cx="67055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3"/>
                </a:solidFill>
                <a:latin typeface="Arial Rounded MT Bold" panose="020F0704030504030204" pitchFamily="34" charset="0"/>
              </a:rPr>
              <a:t>Skin Inspection - What to look for</a:t>
            </a:r>
            <a:endParaRPr lang="en-US" sz="3200" b="1" cap="none" spc="0" dirty="0">
              <a:ln/>
              <a:solidFill>
                <a:schemeClr val="accent3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2,898 Itchy Icon Images, Stock Photos &amp; Vectors | Shutterstock">
            <a:extLst>
              <a:ext uri="{FF2B5EF4-FFF2-40B4-BE49-F238E27FC236}">
                <a16:creationId xmlns:a16="http://schemas.microsoft.com/office/drawing/2014/main" id="{283361E6-0B90-4E73-A8A8-F7BBB6497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7" t="11902" r="10912" b="22710"/>
          <a:stretch/>
        </p:blipFill>
        <p:spPr bwMode="auto">
          <a:xfrm>
            <a:off x="4461384" y="4591172"/>
            <a:ext cx="1263556" cy="1255160"/>
          </a:xfrm>
          <a:prstGeom prst="ellipse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95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3997" cy="6858000"/>
            <a:chOff x="1" y="0"/>
            <a:chExt cx="12191996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AA0810-70C7-4372-A871-C8F2F7256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15" y="175240"/>
            <a:ext cx="5255512" cy="1492132"/>
          </a:xfrm>
        </p:spPr>
        <p:txBody>
          <a:bodyPr anchor="t">
            <a:normAutofit/>
          </a:bodyPr>
          <a:lstStyle/>
          <a:p>
            <a:r>
              <a:rPr lang="en-GB" dirty="0"/>
              <a:t>Case Scenario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4AEF9-9543-4A63-9691-C6D23C2F7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49" y="805995"/>
            <a:ext cx="3980029" cy="5704626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>
                    <a:alpha val="60000"/>
                  </a:schemeClr>
                </a:solidFill>
              </a:rPr>
              <a:t>On discharge from hospital Mrs Charles had  a circular area of dark discolouration on her low back, presenting as a darker tone to her own skin. It seemed warmer compared to the surrounding skin. </a:t>
            </a:r>
          </a:p>
          <a:p>
            <a:r>
              <a:rPr lang="en-GB" sz="2000" dirty="0">
                <a:solidFill>
                  <a:schemeClr val="tx1">
                    <a:alpha val="60000"/>
                  </a:schemeClr>
                </a:solidFill>
              </a:rPr>
              <a:t>The community nurses visited 2 days after discharge &amp; found that she had a very dark purple coloured area on her low back, which felt soft &amp; cool to the touch compared to the surrounding skin &amp; was demarcated . </a:t>
            </a:r>
          </a:p>
          <a:p>
            <a:r>
              <a:rPr lang="en-GB" sz="2000" dirty="0">
                <a:solidFill>
                  <a:schemeClr val="tx1">
                    <a:alpha val="60000"/>
                  </a:schemeClr>
                </a:solidFill>
              </a:rPr>
              <a:t>Within a week the area broke down to form a unstageable pressure ulcer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92209" y="0"/>
            <a:ext cx="3251796" cy="3532180"/>
            <a:chOff x="7856276" y="0"/>
            <a:chExt cx="4335727" cy="3532180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1510" y="3754146"/>
            <a:ext cx="2482488" cy="3103853"/>
            <a:chOff x="8882017" y="3754146"/>
            <a:chExt cx="3309985" cy="310385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08209" y="2529102"/>
            <a:ext cx="2521436" cy="3357830"/>
            <a:chOff x="5610946" y="2529102"/>
            <a:chExt cx="3361914" cy="3357830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CBB9F0B-AEAA-4DD1-87CD-5849743F4D8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2" t="43046" r="19930" b="38904"/>
          <a:stretch/>
        </p:blipFill>
        <p:spPr bwMode="auto">
          <a:xfrm>
            <a:off x="6784960" y="541343"/>
            <a:ext cx="1965159" cy="1734246"/>
          </a:xfrm>
          <a:prstGeom prst="ellips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" descr="Identifying Hard to Detect Pressure Ulcers in Individuals with Dark Skin  Tones">
            <a:extLst>
              <a:ext uri="{FF2B5EF4-FFF2-40B4-BE49-F238E27FC236}">
                <a16:creationId xmlns:a16="http://schemas.microsoft.com/office/drawing/2014/main" id="{1FA5C68E-9C53-4287-B067-CD6D803BD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8" r="31474" b="57214"/>
          <a:stretch/>
        </p:blipFill>
        <p:spPr bwMode="auto">
          <a:xfrm>
            <a:off x="4556012" y="3248425"/>
            <a:ext cx="1840992" cy="1892310"/>
          </a:xfrm>
          <a:prstGeom prst="ellipse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WOUNDS Flashcards | Easy Notecards">
            <a:extLst>
              <a:ext uri="{FF2B5EF4-FFF2-40B4-BE49-F238E27FC236}">
                <a16:creationId xmlns:a16="http://schemas.microsoft.com/office/drawing/2014/main" id="{7EE9356F-75AE-49A5-8976-493B82A00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0" t="43862" r="38951" b="12967"/>
          <a:stretch/>
        </p:blipFill>
        <p:spPr bwMode="auto">
          <a:xfrm rot="2302614">
            <a:off x="7258263" y="4854407"/>
            <a:ext cx="1481432" cy="147058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8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E139F69-90DB-4363-99C1-CDD094EED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216A0-CD0F-4D79-AAFB-B910394C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18450"/>
            <a:ext cx="6056818" cy="646284"/>
          </a:xfrm>
        </p:spPr>
        <p:txBody>
          <a:bodyPr anchor="t">
            <a:normAutofit/>
          </a:bodyPr>
          <a:lstStyle/>
          <a:p>
            <a:r>
              <a:rPr lang="en-GB" dirty="0"/>
              <a:t>Top Tips for Assessment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F5608BC-985E-44AE-8C56-1C799028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64368" cy="6858000"/>
            <a:chOff x="0" y="0"/>
            <a:chExt cx="885825" cy="6858000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FF652A2A-BC90-4341-B339-840F6E1C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E55F3E59-21AB-424D-B654-E1B9E304F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5B352-D6EC-402E-A164-062A3F68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26" y="1103152"/>
            <a:ext cx="6825988" cy="5436398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1">
                    <a:alpha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 good lighting to check the skin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1">
                    <a:alpha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possible, position the </a:t>
            </a:r>
            <a:r>
              <a:rPr lang="en-GB" sz="2000" dirty="0">
                <a:solidFill>
                  <a:schemeClr val="tx1">
                    <a:alpha val="60000"/>
                  </a:schemeClr>
                </a:solidFill>
                <a:effectLst/>
                <a:ea typeface="MyriadPro-Regular"/>
                <a:cs typeface="Times New Roman" panose="02020603050405020304" pitchFamily="18" charset="0"/>
              </a:rPr>
              <a:t>patient so that their skin is in natural light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1">
                    <a:alpha val="60000"/>
                  </a:schemeClr>
                </a:solidFill>
                <a:effectLst/>
                <a:ea typeface="MyriadPro-Regular"/>
                <a:cs typeface="Times New Roman" panose="02020603050405020304" pitchFamily="18" charset="0"/>
              </a:rPr>
              <a:t>A pen torch or mobile phone light might be of help if this cannot be done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1">
                    <a:alpha val="60000"/>
                  </a:schemeClr>
                </a:solidFill>
                <a:effectLst/>
                <a:ea typeface="MyriadPro-Regular"/>
                <a:cs typeface="Times New Roman" panose="02020603050405020304" pitchFamily="18" charset="0"/>
              </a:rPr>
              <a:t>It should be noted that fluorescent light casts a blue tone on darkly pigmented skin &amp; should be avoided</a:t>
            </a:r>
          </a:p>
          <a:p>
            <a:pPr marL="457200" lvl="1" indent="0">
              <a:buNone/>
            </a:pPr>
            <a:endParaRPr lang="en-GB" sz="2000" dirty="0">
              <a:solidFill>
                <a:schemeClr val="tx1">
                  <a:alpha val="6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1">
                    <a:alpha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Compare the colour of the affected area of skin (i.e. subjected to pressure) to the adjacent skin to ascertain if there are any changes in pigmentation</a:t>
            </a:r>
          </a:p>
          <a:p>
            <a:pPr marL="0" lvl="0" indent="0">
              <a:buNone/>
            </a:pPr>
            <a:endParaRPr lang="en-GB" sz="2000" dirty="0">
              <a:solidFill>
                <a:schemeClr val="tx1">
                  <a:alpha val="6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1">
                    <a:alpha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Palpate the skin in areas that may have been exposed to pressure to check the skin temperature &amp; for any texture changes. Is oedema present? 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Use the back of your hand &amp; remove your gloves to feel a change in skin temperature</a:t>
            </a:r>
            <a:endParaRPr lang="en-GB" sz="20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GB" sz="2000" dirty="0">
              <a:solidFill>
                <a:schemeClr val="tx1">
                  <a:alpha val="6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1">
                    <a:alpha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 aware of variation in presentation of deep tissue pressure injury (DTI), which can range from maroon, purple, blue, grey, brown &amp; black in darker toned skin</a:t>
            </a:r>
          </a:p>
          <a:p>
            <a:endParaRPr lang="en-GB" sz="13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14338" name="Picture 2" descr="Bulb, idea, light Free Icon - Icon-Icons.com">
            <a:extLst>
              <a:ext uri="{FF2B5EF4-FFF2-40B4-BE49-F238E27FC236}">
                <a16:creationId xmlns:a16="http://schemas.microsoft.com/office/drawing/2014/main" id="{C52FD42D-C403-485F-B145-E84A7CF59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0908" y="1041714"/>
            <a:ext cx="1690287" cy="16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6994A90-AE37-473F-B7DC-5B25A82C0EE9}"/>
              </a:ext>
            </a:extLst>
          </p:cNvPr>
          <p:cNvPicPr/>
          <p:nvPr/>
        </p:nvPicPr>
        <p:blipFill rotWithShape="1">
          <a:blip r:embed="rId4"/>
          <a:srcRect l="36804" t="36873" r="55785" b="52996"/>
          <a:stretch/>
        </p:blipFill>
        <p:spPr bwMode="auto">
          <a:xfrm>
            <a:off x="8192211" y="4062114"/>
            <a:ext cx="810204" cy="707931"/>
          </a:xfrm>
          <a:prstGeom prst="ellipse">
            <a:avLst/>
          </a:prstGeom>
          <a:ln w="254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4906F36C-88EF-4448-A313-2A89061B00A8}"/>
              </a:ext>
            </a:extLst>
          </p:cNvPr>
          <p:cNvPicPr/>
          <p:nvPr/>
        </p:nvPicPr>
        <p:blipFill rotWithShape="1">
          <a:blip r:embed="rId4"/>
          <a:srcRect l="25083" t="54655" r="67557" b="36108"/>
          <a:stretch/>
        </p:blipFill>
        <p:spPr bwMode="auto">
          <a:xfrm>
            <a:off x="7851982" y="4575305"/>
            <a:ext cx="810203" cy="707931"/>
          </a:xfrm>
          <a:prstGeom prst="ellipse">
            <a:avLst/>
          </a:prstGeom>
          <a:ln w="34925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4D7952C-71AF-49B8-9E84-8AA7473DDBEB}"/>
              </a:ext>
            </a:extLst>
          </p:cNvPr>
          <p:cNvSpPr/>
          <p:nvPr/>
        </p:nvSpPr>
        <p:spPr>
          <a:xfrm>
            <a:off x="7983541" y="2992819"/>
            <a:ext cx="810204" cy="843606"/>
          </a:xfrm>
          <a:prstGeom prst="ellipse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EB211EE-6BA2-44E2-81B3-9B262823672D}"/>
              </a:ext>
            </a:extLst>
          </p:cNvPr>
          <p:cNvSpPr/>
          <p:nvPr/>
        </p:nvSpPr>
        <p:spPr>
          <a:xfrm>
            <a:off x="8066864" y="3116237"/>
            <a:ext cx="483305" cy="491029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DEF9D3-60EA-4757-B521-CF2999D9E7E8}"/>
              </a:ext>
            </a:extLst>
          </p:cNvPr>
          <p:cNvSpPr/>
          <p:nvPr/>
        </p:nvSpPr>
        <p:spPr>
          <a:xfrm>
            <a:off x="7910565" y="5561901"/>
            <a:ext cx="1068538" cy="1038140"/>
          </a:xfrm>
          <a:prstGeom prst="ellipse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86208D-B88F-4E52-929A-B7618D145964}"/>
              </a:ext>
            </a:extLst>
          </p:cNvPr>
          <p:cNvSpPr/>
          <p:nvPr/>
        </p:nvSpPr>
        <p:spPr>
          <a:xfrm>
            <a:off x="8376267" y="5627217"/>
            <a:ext cx="285918" cy="250296"/>
          </a:xfrm>
          <a:prstGeom prst="ellipse">
            <a:avLst/>
          </a:prstGeom>
          <a:solidFill>
            <a:srgbClr val="7B59A1"/>
          </a:solidFill>
          <a:ln>
            <a:solidFill>
              <a:srgbClr val="7B59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FAFE2D-2CD9-405E-A316-EBBBCCE645D1}"/>
              </a:ext>
            </a:extLst>
          </p:cNvPr>
          <p:cNvSpPr/>
          <p:nvPr/>
        </p:nvSpPr>
        <p:spPr>
          <a:xfrm>
            <a:off x="8622223" y="5964431"/>
            <a:ext cx="285918" cy="250296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210DAB-B795-4AE3-B28A-522782D1AD71}"/>
              </a:ext>
            </a:extLst>
          </p:cNvPr>
          <p:cNvSpPr/>
          <p:nvPr/>
        </p:nvSpPr>
        <p:spPr>
          <a:xfrm>
            <a:off x="8386476" y="6252363"/>
            <a:ext cx="285919" cy="264409"/>
          </a:xfrm>
          <a:prstGeom prst="ellipse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DDC4C1-0C21-4E92-8FC8-FE7B1363403B}"/>
              </a:ext>
            </a:extLst>
          </p:cNvPr>
          <p:cNvSpPr/>
          <p:nvPr/>
        </p:nvSpPr>
        <p:spPr>
          <a:xfrm rot="21056098">
            <a:off x="8005611" y="6102522"/>
            <a:ext cx="261805" cy="26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7893AB-5F8D-481C-A91D-52421FA8A7BA}"/>
              </a:ext>
            </a:extLst>
          </p:cNvPr>
          <p:cNvSpPr/>
          <p:nvPr/>
        </p:nvSpPr>
        <p:spPr>
          <a:xfrm>
            <a:off x="8045199" y="5703450"/>
            <a:ext cx="285917" cy="2502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8C19CE5-710E-4F9A-9BF9-6B026C446704}"/>
              </a:ext>
            </a:extLst>
          </p:cNvPr>
          <p:cNvSpPr/>
          <p:nvPr/>
        </p:nvSpPr>
        <p:spPr>
          <a:xfrm>
            <a:off x="8264250" y="5914580"/>
            <a:ext cx="285919" cy="300716"/>
          </a:xfrm>
          <a:prstGeom prst="ellipse">
            <a:avLst/>
          </a:prstGeom>
          <a:solidFill>
            <a:srgbClr val="542A00"/>
          </a:solidFill>
          <a:ln>
            <a:solidFill>
              <a:srgbClr val="542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5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509C6F-4868-4989-9C7F-6904A891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91" y="662400"/>
            <a:ext cx="7541790" cy="1325563"/>
          </a:xfrm>
        </p:spPr>
        <p:txBody>
          <a:bodyPr anchor="t">
            <a:normAutofit/>
          </a:bodyPr>
          <a:lstStyle/>
          <a:p>
            <a:r>
              <a:rPr lang="en-GB" dirty="0"/>
              <a:t>Top Tips for Assessment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64368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61B23-1E0E-430F-8F25-29B5AAEE8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83" y="1547770"/>
            <a:ext cx="7566834" cy="5113089"/>
          </a:xfrm>
        </p:spPr>
        <p:txBody>
          <a:bodyPr>
            <a:normAutofit/>
          </a:bodyPr>
          <a:lstStyle/>
          <a:p>
            <a:r>
              <a:rPr lang="en-GB" sz="1700" dirty="0">
                <a:solidFill>
                  <a:schemeClr val="tx1">
                    <a:alpha val="60000"/>
                  </a:schemeClr>
                </a:solidFill>
              </a:rPr>
              <a:t>https://wounds-uk.com/wp-content/uploads/sites/2/2023/02/191ac9b79f47de2896cf1a30f39037f5.pdf</a:t>
            </a:r>
          </a:p>
          <a:p>
            <a:r>
              <a:rPr lang="en-GB" sz="1700" dirty="0">
                <a:solidFill>
                  <a:schemeClr val="tx1">
                    <a:alpha val="60000"/>
                  </a:schemeClr>
                </a:solidFill>
              </a:rPr>
              <a:t>Describe variations in skin colour using an objective system</a:t>
            </a:r>
          </a:p>
          <a:p>
            <a:endParaRPr lang="en-GB" sz="1700" dirty="0">
              <a:solidFill>
                <a:schemeClr val="tx1">
                  <a:alpha val="60000"/>
                </a:schemeClr>
              </a:solidFill>
            </a:endParaRPr>
          </a:p>
          <a:p>
            <a:endParaRPr lang="en-GB" sz="1700" dirty="0">
              <a:solidFill>
                <a:schemeClr val="tx1">
                  <a:alpha val="60000"/>
                </a:schemeClr>
              </a:solidFill>
            </a:endParaRPr>
          </a:p>
          <a:p>
            <a:endParaRPr lang="en-GB" sz="1700" dirty="0">
              <a:solidFill>
                <a:schemeClr val="tx1">
                  <a:alpha val="60000"/>
                </a:schemeClr>
              </a:solidFill>
            </a:endParaRPr>
          </a:p>
          <a:p>
            <a:endParaRPr lang="en-GB" sz="1700" dirty="0">
              <a:solidFill>
                <a:schemeClr val="tx1">
                  <a:alpha val="60000"/>
                </a:schemeClr>
              </a:solidFill>
            </a:endParaRPr>
          </a:p>
          <a:p>
            <a:endParaRPr lang="en-GB" sz="17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Enhance your visual assessment by moistening the skin. Dark toned skin can be dry &amp; ashen-looking. Moistening with tap water will rehydrate the epidermis to improve inspection</a:t>
            </a:r>
          </a:p>
          <a:p>
            <a:pPr marL="0" indent="0">
              <a:buNone/>
            </a:pP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1800" dirty="0">
                <a:solidFill>
                  <a:schemeClr val="bg2">
                    <a:lumMod val="50000"/>
                  </a:schemeClr>
                </a:solidFill>
              </a:rPr>
              <a:t>Check for pain &amp; discomfort over the suspected area. Is there an alteration in sensation in response to either inflammation or ischaemia?</a:t>
            </a:r>
          </a:p>
          <a:p>
            <a:pPr marL="0" indent="0">
              <a:buNone/>
            </a:pPr>
            <a:endParaRPr lang="en-GB" sz="17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17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9" name="Picture 8" descr="Using A Hair Colour Chart To Get The Best Colour For Your Hair">
            <a:extLst>
              <a:ext uri="{FF2B5EF4-FFF2-40B4-BE49-F238E27FC236}">
                <a16:creationId xmlns:a16="http://schemas.microsoft.com/office/drawing/2014/main" id="{EF059CEA-E899-46B6-A535-E686C65C41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38" y="2817350"/>
            <a:ext cx="2454694" cy="161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53A9E82C-DE5D-48F2-A548-39E11E14BB5B}"/>
              </a:ext>
            </a:extLst>
          </p:cNvPr>
          <p:cNvPicPr/>
          <p:nvPr/>
        </p:nvPicPr>
        <p:blipFill rotWithShape="1">
          <a:blip r:embed="rId3"/>
          <a:srcRect l="25189" t="36873" r="67612" b="53431"/>
          <a:stretch/>
        </p:blipFill>
        <p:spPr bwMode="auto">
          <a:xfrm>
            <a:off x="7675926" y="5354934"/>
            <a:ext cx="958296" cy="870358"/>
          </a:xfrm>
          <a:prstGeom prst="ellipse">
            <a:avLst/>
          </a:prstGeom>
          <a:ln w="28575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44D33149-8101-4AB1-A4DE-6071E581D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30" y="3622754"/>
            <a:ext cx="958296" cy="95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84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4276</TotalTime>
  <Words>577</Words>
  <Application>Microsoft Office PowerPoint</Application>
  <PresentationFormat>On-screen Show (4:3)</PresentationFormat>
  <Paragraphs>70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MyriadPro-Regular</vt:lpstr>
      <vt:lpstr>Symbol</vt:lpstr>
      <vt:lpstr>Office Theme</vt:lpstr>
      <vt:lpstr>Recognising Skin Changes from Pressure in Individuals with Dark Skin Tones</vt:lpstr>
      <vt:lpstr>Background</vt:lpstr>
      <vt:lpstr>Pressure Ulcer or Something Else –   Ask these questions!</vt:lpstr>
      <vt:lpstr>Skin Inspection: Identifying Early Signs of Pressure Damage</vt:lpstr>
      <vt:lpstr>PowerPoint Presentation</vt:lpstr>
      <vt:lpstr>Case Scenario</vt:lpstr>
      <vt:lpstr>Top Tips for Assessment</vt:lpstr>
      <vt:lpstr>Top Tips for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Pressure Ulcer Case Study</dc:title>
  <dc:creator>Louise Morris</dc:creator>
  <cp:lastModifiedBy>OKEEFFE, Lydia (BIRMINGHAM COMMUNITY HEALTHCARE NHS FOUNDATION TRUST)</cp:lastModifiedBy>
  <cp:revision>118</cp:revision>
  <dcterms:created xsi:type="dcterms:W3CDTF">2017-07-05T21:47:39Z</dcterms:created>
  <dcterms:modified xsi:type="dcterms:W3CDTF">2025-01-23T14:46:06Z</dcterms:modified>
</cp:coreProperties>
</file>