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703" r:id="rId2"/>
    <p:sldId id="2704" r:id="rId3"/>
    <p:sldId id="2722" r:id="rId4"/>
    <p:sldId id="2705" r:id="rId5"/>
    <p:sldId id="2706" r:id="rId6"/>
    <p:sldId id="2707" r:id="rId7"/>
    <p:sldId id="2721" r:id="rId8"/>
    <p:sldId id="2708" r:id="rId9"/>
    <p:sldId id="2723" r:id="rId10"/>
    <p:sldId id="2709" r:id="rId11"/>
    <p:sldId id="2724" r:id="rId12"/>
    <p:sldId id="2725" r:id="rId13"/>
    <p:sldId id="2710" r:id="rId14"/>
    <p:sldId id="2711" r:id="rId15"/>
    <p:sldId id="2712" r:id="rId16"/>
    <p:sldId id="2714" r:id="rId17"/>
    <p:sldId id="2715" r:id="rId18"/>
    <p:sldId id="2717" r:id="rId19"/>
    <p:sldId id="2718" r:id="rId20"/>
    <p:sldId id="2719" r:id="rId21"/>
    <p:sldId id="2720" r:id="rId22"/>
    <p:sldId id="2713" r:id="rId23"/>
    <p:sldId id="2727"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2854" autoAdjust="0"/>
  </p:normalViewPr>
  <p:slideViewPr>
    <p:cSldViewPr snapToGrid="0">
      <p:cViewPr varScale="1">
        <p:scale>
          <a:sx n="62" d="100"/>
          <a:sy n="62" d="100"/>
        </p:scale>
        <p:origin x="142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E98800-0DDA-4F3D-ADE3-633D3A492F52}" type="datetimeFigureOut">
              <a:rPr lang="en-GB" smtClean="0"/>
              <a:t>24/09/2024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912081-4411-463B-BDAA-59BE2C58C72D}" type="slidenum">
              <a:rPr lang="en-GB" smtClean="0"/>
              <a:t>‹#›</a:t>
            </a:fld>
            <a:endParaRPr lang="en-GB"/>
          </a:p>
        </p:txBody>
      </p:sp>
    </p:spTree>
    <p:extLst>
      <p:ext uri="{BB962C8B-B14F-4D97-AF65-F5344CB8AC3E}">
        <p14:creationId xmlns:p14="http://schemas.microsoft.com/office/powerpoint/2010/main" val="30337051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F8B43B7E-8783-44BB-AB44-3E7D52FF1DA9}" type="slidenum">
              <a:rPr lang="en-GB" smtClean="0"/>
              <a:t>1</a:t>
            </a:fld>
            <a:endParaRPr lang="en-GB"/>
          </a:p>
        </p:txBody>
      </p:sp>
    </p:spTree>
    <p:extLst>
      <p:ext uri="{BB962C8B-B14F-4D97-AF65-F5344CB8AC3E}">
        <p14:creationId xmlns:p14="http://schemas.microsoft.com/office/powerpoint/2010/main" val="254065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Noisy</a:t>
            </a:r>
            <a:r>
              <a:rPr lang="en-GB" b="1" baseline="0" dirty="0"/>
              <a:t> secretions </a:t>
            </a:r>
            <a:r>
              <a:rPr lang="en-GB" dirty="0"/>
              <a:t>Hyoscine stat 20mg                     </a:t>
            </a:r>
            <a:r>
              <a:rPr lang="en-GB" b="1" dirty="0"/>
              <a:t>Breathlessness,</a:t>
            </a:r>
            <a:r>
              <a:rPr lang="en-GB" b="1" baseline="0" dirty="0"/>
              <a:t>   </a:t>
            </a:r>
            <a:r>
              <a:rPr lang="en-GB" b="0" baseline="0" dirty="0"/>
              <a:t>Oramorph 2.5mg</a:t>
            </a:r>
            <a:endParaRPr lang="en-GB" b="1" baseline="0" dirty="0"/>
          </a:p>
          <a:p>
            <a:r>
              <a:rPr lang="en-GB" b="1" baseline="0" dirty="0"/>
              <a:t>                                                                                                               </a:t>
            </a:r>
            <a:r>
              <a:rPr lang="en-GB" baseline="0" dirty="0"/>
              <a:t>Lorazepam 0.5mg</a:t>
            </a:r>
          </a:p>
          <a:p>
            <a:r>
              <a:rPr lang="en-GB" dirty="0"/>
              <a:t>Syringe</a:t>
            </a:r>
            <a:r>
              <a:rPr lang="en-GB" baseline="0" dirty="0"/>
              <a:t> driver 60mg-120mg                                                                  Midazolam 2.5mg</a:t>
            </a:r>
          </a:p>
          <a:p>
            <a:endParaRPr lang="en-GB" baseline="0" dirty="0"/>
          </a:p>
          <a:p>
            <a:r>
              <a:rPr lang="en-GB" b="1" dirty="0"/>
              <a:t>non pharmacological measures</a:t>
            </a:r>
            <a:r>
              <a:rPr lang="en-GB" b="1" baseline="0" dirty="0"/>
              <a:t> </a:t>
            </a:r>
            <a:r>
              <a:rPr lang="en-GB" baseline="0" dirty="0"/>
              <a:t>to try could be,  reassurance, open window, calm manner, posture, breathing techniques, relaxation, energy conserving/pacing training. </a:t>
            </a:r>
            <a:endParaRPr lang="en-GB" dirty="0"/>
          </a:p>
          <a:p>
            <a:endParaRPr lang="en-GB" dirty="0"/>
          </a:p>
          <a:p>
            <a:r>
              <a:rPr lang="en-GB" dirty="0"/>
              <a:t>Oxygen therapy should not be used routinely,</a:t>
            </a:r>
            <a:r>
              <a:rPr lang="en-GB" baseline="0" dirty="0"/>
              <a:t> it can help with hypoxia but otherwise fan therapy can be just as effective for a person with SATS above 90%</a:t>
            </a:r>
            <a:endParaRPr lang="en-GB" dirty="0"/>
          </a:p>
          <a:p>
            <a:endParaRPr lang="en-GB" dirty="0"/>
          </a:p>
          <a:p>
            <a:r>
              <a:rPr lang="en-GB" dirty="0"/>
              <a:t>70% of patient in the terminal phase experience bubbly/noisy</a:t>
            </a:r>
            <a:r>
              <a:rPr lang="en-GB" baseline="0" dirty="0"/>
              <a:t> breathing.  Important to give reassurance to the family </a:t>
            </a:r>
          </a:p>
          <a:p>
            <a:endParaRPr lang="en-GB"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0" i="0" dirty="0">
                <a:solidFill>
                  <a:srgbClr val="676767"/>
                </a:solidFill>
                <a:effectLst/>
                <a:latin typeface="Lato" panose="020F0502020204030203" pitchFamily="34" charset="0"/>
              </a:rPr>
              <a:t>Re-positioning the patient in bed may be very helpful, for example ‘high side lying’ where the patient is positioned more upright with their head tilted to one side to aid drainage of secretions. A fan may also be beneficial.</a:t>
            </a:r>
          </a:p>
          <a:p>
            <a:endParaRPr lang="en-GB" baseline="0" dirty="0"/>
          </a:p>
          <a:p>
            <a:endParaRPr lang="en-GB" baseline="0" dirty="0"/>
          </a:p>
          <a:p>
            <a:endParaRPr lang="en-GB" baseline="0" dirty="0"/>
          </a:p>
          <a:p>
            <a:endParaRPr lang="en-GB" dirty="0"/>
          </a:p>
        </p:txBody>
      </p:sp>
      <p:sp>
        <p:nvSpPr>
          <p:cNvPr id="4" name="Slide Number Placeholder 3"/>
          <p:cNvSpPr>
            <a:spLocks noGrp="1"/>
          </p:cNvSpPr>
          <p:nvPr>
            <p:ph type="sldNum" sz="quarter" idx="5"/>
          </p:nvPr>
        </p:nvSpPr>
        <p:spPr/>
        <p:txBody>
          <a:bodyPr/>
          <a:lstStyle/>
          <a:p>
            <a:fld id="{E6912081-4411-463B-BDAA-59BE2C58C72D}" type="slidenum">
              <a:rPr lang="en-GB" smtClean="0"/>
              <a:t>13</a:t>
            </a:fld>
            <a:endParaRPr lang="en-GB"/>
          </a:p>
        </p:txBody>
      </p:sp>
    </p:spTree>
    <p:extLst>
      <p:ext uri="{BB962C8B-B14F-4D97-AF65-F5344CB8AC3E}">
        <p14:creationId xmlns:p14="http://schemas.microsoft.com/office/powerpoint/2010/main" val="16043022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 blanket rule</a:t>
            </a:r>
          </a:p>
          <a:p>
            <a:r>
              <a:rPr lang="en-GB" dirty="0"/>
              <a:t>BCHC has a policy on it and a video on the palliative care page with instruction how to do this</a:t>
            </a:r>
          </a:p>
          <a:p>
            <a:r>
              <a:rPr lang="en-GB" dirty="0"/>
              <a:t>Has to be a clear indication</a:t>
            </a:r>
          </a:p>
          <a:p>
            <a:r>
              <a:rPr lang="en-GB" dirty="0"/>
              <a:t>Reassurance to the carers</a:t>
            </a:r>
          </a:p>
        </p:txBody>
      </p:sp>
      <p:sp>
        <p:nvSpPr>
          <p:cNvPr id="4" name="Slide Number Placeholder 3"/>
          <p:cNvSpPr>
            <a:spLocks noGrp="1"/>
          </p:cNvSpPr>
          <p:nvPr>
            <p:ph type="sldNum" sz="quarter" idx="5"/>
          </p:nvPr>
        </p:nvSpPr>
        <p:spPr/>
        <p:txBody>
          <a:bodyPr/>
          <a:lstStyle/>
          <a:p>
            <a:fld id="{E6912081-4411-463B-BDAA-59BE2C58C72D}" type="slidenum">
              <a:rPr lang="en-GB" smtClean="0"/>
              <a:t>14</a:t>
            </a:fld>
            <a:endParaRPr lang="en-GB"/>
          </a:p>
        </p:txBody>
      </p:sp>
    </p:spTree>
    <p:extLst>
      <p:ext uri="{BB962C8B-B14F-4D97-AF65-F5344CB8AC3E}">
        <p14:creationId xmlns:p14="http://schemas.microsoft.com/office/powerpoint/2010/main" val="28877912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Lots of families struggle to understand that when people are actively dying they don’t feel the thirst that we feel. </a:t>
            </a:r>
          </a:p>
          <a:p>
            <a:r>
              <a:rPr lang="en-GB" dirty="0"/>
              <a:t>Encourage oral care </a:t>
            </a:r>
          </a:p>
        </p:txBody>
      </p:sp>
      <p:sp>
        <p:nvSpPr>
          <p:cNvPr id="4" name="Slide Number Placeholder 3"/>
          <p:cNvSpPr>
            <a:spLocks noGrp="1"/>
          </p:cNvSpPr>
          <p:nvPr>
            <p:ph type="sldNum" sz="quarter" idx="5"/>
          </p:nvPr>
        </p:nvSpPr>
        <p:spPr/>
        <p:txBody>
          <a:bodyPr/>
          <a:lstStyle/>
          <a:p>
            <a:fld id="{E6912081-4411-463B-BDAA-59BE2C58C72D}" type="slidenum">
              <a:rPr lang="en-GB" smtClean="0"/>
              <a:t>15</a:t>
            </a:fld>
            <a:endParaRPr lang="en-GB"/>
          </a:p>
        </p:txBody>
      </p:sp>
    </p:spTree>
    <p:extLst>
      <p:ext uri="{BB962C8B-B14F-4D97-AF65-F5344CB8AC3E}">
        <p14:creationId xmlns:p14="http://schemas.microsoft.com/office/powerpoint/2010/main" val="31361117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When is the right time to do this? Not too soon as things can change, as we start to recognise deterioration. </a:t>
            </a:r>
          </a:p>
          <a:p>
            <a:r>
              <a:rPr lang="en-GB" dirty="0"/>
              <a:t>Why? Prevents delays to treatments</a:t>
            </a:r>
          </a:p>
        </p:txBody>
      </p:sp>
      <p:sp>
        <p:nvSpPr>
          <p:cNvPr id="4" name="Slide Number Placeholder 3"/>
          <p:cNvSpPr>
            <a:spLocks noGrp="1"/>
          </p:cNvSpPr>
          <p:nvPr>
            <p:ph type="sldNum" sz="quarter" idx="5"/>
          </p:nvPr>
        </p:nvSpPr>
        <p:spPr/>
        <p:txBody>
          <a:bodyPr/>
          <a:lstStyle/>
          <a:p>
            <a:fld id="{E6912081-4411-463B-BDAA-59BE2C58C72D}" type="slidenum">
              <a:rPr lang="en-GB" smtClean="0"/>
              <a:t>17</a:t>
            </a:fld>
            <a:endParaRPr lang="en-GB"/>
          </a:p>
        </p:txBody>
      </p:sp>
    </p:spTree>
    <p:extLst>
      <p:ext uri="{BB962C8B-B14F-4D97-AF65-F5344CB8AC3E}">
        <p14:creationId xmlns:p14="http://schemas.microsoft.com/office/powerpoint/2010/main" val="7777996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b="1" i="0" dirty="0">
                <a:solidFill>
                  <a:srgbClr val="676767"/>
                </a:solidFill>
                <a:effectLst/>
                <a:latin typeface="Lato" panose="020F0502020204030203" pitchFamily="34" charset="0"/>
              </a:rPr>
              <a:t>Stop non-essential medication</a:t>
            </a:r>
            <a:r>
              <a:rPr lang="en-GB" b="0" i="0" dirty="0">
                <a:solidFill>
                  <a:srgbClr val="676767"/>
                </a:solidFill>
                <a:effectLst/>
                <a:latin typeface="Lato" panose="020F0502020204030203" pitchFamily="34" charset="0"/>
              </a:rPr>
              <a:t> e.g.</a:t>
            </a:r>
          </a:p>
          <a:p>
            <a:pPr algn="l">
              <a:buFont typeface="Arial" panose="020B0604020202020204" pitchFamily="34" charset="0"/>
              <a:buChar char="•"/>
            </a:pPr>
            <a:r>
              <a:rPr lang="en-GB" b="0" i="0" dirty="0">
                <a:solidFill>
                  <a:srgbClr val="676767"/>
                </a:solidFill>
                <a:effectLst/>
                <a:latin typeface="Lato" panose="020F0502020204030203" pitchFamily="34" charset="0"/>
              </a:rPr>
              <a:t>Cholesterol-lowering agents such as statins</a:t>
            </a:r>
          </a:p>
          <a:p>
            <a:pPr algn="l">
              <a:buFont typeface="Arial" panose="020B0604020202020204" pitchFamily="34" charset="0"/>
              <a:buChar char="•"/>
            </a:pPr>
            <a:r>
              <a:rPr lang="en-GB" b="0" i="0" dirty="0">
                <a:solidFill>
                  <a:srgbClr val="676767"/>
                </a:solidFill>
                <a:effectLst/>
                <a:latin typeface="Lato" panose="020F0502020204030203" pitchFamily="34" charset="0"/>
              </a:rPr>
              <a:t>Anti-hypertensive drugs</a:t>
            </a:r>
          </a:p>
          <a:p>
            <a:pPr algn="l">
              <a:buFont typeface="Arial" panose="020B0604020202020204" pitchFamily="34" charset="0"/>
              <a:buChar char="•"/>
            </a:pPr>
            <a:r>
              <a:rPr lang="en-GB" b="0" i="0" dirty="0">
                <a:solidFill>
                  <a:srgbClr val="676767"/>
                </a:solidFill>
                <a:effectLst/>
                <a:latin typeface="Lato" panose="020F0502020204030203" pitchFamily="34" charset="0"/>
              </a:rPr>
              <a:t>Levothyroxine</a:t>
            </a:r>
          </a:p>
          <a:p>
            <a:endParaRPr lang="en-GB" dirty="0"/>
          </a:p>
        </p:txBody>
      </p:sp>
      <p:sp>
        <p:nvSpPr>
          <p:cNvPr id="4" name="Slide Number Placeholder 3"/>
          <p:cNvSpPr>
            <a:spLocks noGrp="1"/>
          </p:cNvSpPr>
          <p:nvPr>
            <p:ph type="sldNum" sz="quarter" idx="5"/>
          </p:nvPr>
        </p:nvSpPr>
        <p:spPr/>
        <p:txBody>
          <a:bodyPr/>
          <a:lstStyle/>
          <a:p>
            <a:fld id="{E6912081-4411-463B-BDAA-59BE2C58C72D}" type="slidenum">
              <a:rPr lang="en-GB" smtClean="0"/>
              <a:t>18</a:t>
            </a:fld>
            <a:endParaRPr lang="en-GB"/>
          </a:p>
        </p:txBody>
      </p:sp>
    </p:spTree>
    <p:extLst>
      <p:ext uri="{BB962C8B-B14F-4D97-AF65-F5344CB8AC3E}">
        <p14:creationId xmlns:p14="http://schemas.microsoft.com/office/powerpoint/2010/main" val="22765656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i="0" dirty="0">
                <a:solidFill>
                  <a:srgbClr val="676767"/>
                </a:solidFill>
                <a:effectLst/>
                <a:latin typeface="Lato" panose="020F0502020204030203" pitchFamily="34" charset="0"/>
              </a:rPr>
              <a:t>The assessment that a patient is in the last days of life should be made by the multidisciplinary team in discussion with the patient and relatives as appropriate.</a:t>
            </a:r>
            <a:endParaRPr lang="en-GB" dirty="0"/>
          </a:p>
        </p:txBody>
      </p:sp>
      <p:sp>
        <p:nvSpPr>
          <p:cNvPr id="4" name="Slide Number Placeholder 3"/>
          <p:cNvSpPr>
            <a:spLocks noGrp="1"/>
          </p:cNvSpPr>
          <p:nvPr>
            <p:ph type="sldNum" sz="quarter" idx="5"/>
          </p:nvPr>
        </p:nvSpPr>
        <p:spPr/>
        <p:txBody>
          <a:bodyPr/>
          <a:lstStyle/>
          <a:p>
            <a:fld id="{E6912081-4411-463B-BDAA-59BE2C58C72D}" type="slidenum">
              <a:rPr lang="en-GB" smtClean="0"/>
              <a:t>3</a:t>
            </a:fld>
            <a:endParaRPr lang="en-GB"/>
          </a:p>
        </p:txBody>
      </p:sp>
    </p:spTree>
    <p:extLst>
      <p:ext uri="{BB962C8B-B14F-4D97-AF65-F5344CB8AC3E}">
        <p14:creationId xmlns:p14="http://schemas.microsoft.com/office/powerpoint/2010/main" val="17245702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When it is thought that a person may die within the next few days these</a:t>
            </a:r>
            <a:r>
              <a:rPr lang="en-GB" baseline="0" dirty="0"/>
              <a:t> 5 priorities of care for a dying person should be met.</a:t>
            </a:r>
            <a:endParaRPr lang="en-GB" dirty="0"/>
          </a:p>
          <a:p>
            <a:endParaRPr lang="en-GB" dirty="0"/>
          </a:p>
          <a:p>
            <a:r>
              <a:rPr lang="en-GB" dirty="0"/>
              <a:t>The 5</a:t>
            </a:r>
            <a:r>
              <a:rPr lang="en-GB" baseline="0" dirty="0"/>
              <a:t> priorities of care was </a:t>
            </a:r>
            <a:r>
              <a:rPr lang="en-GB" dirty="0"/>
              <a:t>Launched by the department of health</a:t>
            </a:r>
            <a:r>
              <a:rPr lang="en-GB" baseline="0" dirty="0"/>
              <a:t> and welcomed by CQC 2014</a:t>
            </a:r>
          </a:p>
          <a:p>
            <a:endParaRPr lang="en-GB" baseline="0" dirty="0"/>
          </a:p>
          <a:p>
            <a:r>
              <a:rPr lang="en-GB" baseline="0" dirty="0"/>
              <a:t>5 priorities replaced Liverpool care pathway</a:t>
            </a:r>
          </a:p>
          <a:p>
            <a:endParaRPr lang="en-GB" baseline="0" dirty="0"/>
          </a:p>
          <a:p>
            <a:r>
              <a:rPr lang="en-GB" baseline="0" dirty="0"/>
              <a:t>Leadership alliance for the care of dying people (LACPD)- one chance to get it right        independent review of LCP.</a:t>
            </a:r>
            <a:endParaRPr lang="en-GB" dirty="0"/>
          </a:p>
          <a:p>
            <a:endParaRPr lang="en-GB" dirty="0"/>
          </a:p>
        </p:txBody>
      </p:sp>
      <p:sp>
        <p:nvSpPr>
          <p:cNvPr id="4" name="Slide Number Placeholder 3"/>
          <p:cNvSpPr>
            <a:spLocks noGrp="1"/>
          </p:cNvSpPr>
          <p:nvPr>
            <p:ph type="sldNum" sz="quarter" idx="5"/>
          </p:nvPr>
        </p:nvSpPr>
        <p:spPr/>
        <p:txBody>
          <a:bodyPr/>
          <a:lstStyle/>
          <a:p>
            <a:fld id="{E6912081-4411-463B-BDAA-59BE2C58C72D}" type="slidenum">
              <a:rPr lang="en-GB" smtClean="0"/>
              <a:t>4</a:t>
            </a:fld>
            <a:endParaRPr lang="en-GB"/>
          </a:p>
        </p:txBody>
      </p:sp>
    </p:spTree>
    <p:extLst>
      <p:ext uri="{BB962C8B-B14F-4D97-AF65-F5344CB8AC3E}">
        <p14:creationId xmlns:p14="http://schemas.microsoft.com/office/powerpoint/2010/main" val="3606214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Medication review-  other routes</a:t>
            </a:r>
            <a:r>
              <a:rPr lang="en-GB" baseline="0" dirty="0"/>
              <a:t> for medications such as morphine- maybe a good time to have conversation regarding possible syringe driver in the future. </a:t>
            </a:r>
          </a:p>
          <a:p>
            <a:endParaRPr lang="en-GB" dirty="0"/>
          </a:p>
        </p:txBody>
      </p:sp>
      <p:sp>
        <p:nvSpPr>
          <p:cNvPr id="4" name="Slide Number Placeholder 3"/>
          <p:cNvSpPr>
            <a:spLocks noGrp="1"/>
          </p:cNvSpPr>
          <p:nvPr>
            <p:ph type="sldNum" sz="quarter" idx="5"/>
          </p:nvPr>
        </p:nvSpPr>
        <p:spPr/>
        <p:txBody>
          <a:bodyPr/>
          <a:lstStyle/>
          <a:p>
            <a:fld id="{E6912081-4411-463B-BDAA-59BE2C58C72D}" type="slidenum">
              <a:rPr lang="en-GB" smtClean="0"/>
              <a:t>6</a:t>
            </a:fld>
            <a:endParaRPr lang="en-GB"/>
          </a:p>
        </p:txBody>
      </p:sp>
    </p:spTree>
    <p:extLst>
      <p:ext uri="{BB962C8B-B14F-4D97-AF65-F5344CB8AC3E}">
        <p14:creationId xmlns:p14="http://schemas.microsoft.com/office/powerpoint/2010/main" val="35776355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b="0" i="0" dirty="0">
                <a:solidFill>
                  <a:srgbClr val="676767"/>
                </a:solidFill>
                <a:effectLst/>
                <a:latin typeface="Lato" panose="020F0502020204030203" pitchFamily="34" charset="0"/>
              </a:rPr>
              <a:t>When considering whether or not to treat these causes of confusion or agitation, the burdens of treatment need to be weighed up against the potential for improving comfort at the end of life.</a:t>
            </a:r>
          </a:p>
          <a:p>
            <a:pPr algn="l"/>
            <a:r>
              <a:rPr lang="en-GB" b="0" i="0" dirty="0">
                <a:solidFill>
                  <a:srgbClr val="676767"/>
                </a:solidFill>
                <a:effectLst/>
                <a:latin typeface="Lato" panose="020F0502020204030203" pitchFamily="34" charset="0"/>
              </a:rPr>
              <a:t>It may be difficult to address psychological causes of distress and anguish in the last few days of life. Reliance is placed on</a:t>
            </a:r>
            <a:br>
              <a:rPr lang="en-GB" b="0" i="0" dirty="0">
                <a:solidFill>
                  <a:srgbClr val="676767"/>
                </a:solidFill>
                <a:effectLst/>
                <a:latin typeface="Lato" panose="020F0502020204030203" pitchFamily="34" charset="0"/>
              </a:rPr>
            </a:br>
            <a:r>
              <a:rPr lang="en-GB" b="0" i="0" dirty="0">
                <a:solidFill>
                  <a:srgbClr val="676767"/>
                </a:solidFill>
                <a:effectLst/>
                <a:latin typeface="Lato" panose="020F0502020204030203" pitchFamily="34" charset="0"/>
              </a:rPr>
              <a:t>improving environmental factors and appropriately titrating sedation.</a:t>
            </a:r>
          </a:p>
          <a:p>
            <a:endParaRPr lang="en-GB" dirty="0"/>
          </a:p>
        </p:txBody>
      </p:sp>
      <p:sp>
        <p:nvSpPr>
          <p:cNvPr id="4" name="Slide Number Placeholder 3"/>
          <p:cNvSpPr>
            <a:spLocks noGrp="1"/>
          </p:cNvSpPr>
          <p:nvPr>
            <p:ph type="sldNum" sz="quarter" idx="5"/>
          </p:nvPr>
        </p:nvSpPr>
        <p:spPr/>
        <p:txBody>
          <a:bodyPr/>
          <a:lstStyle/>
          <a:p>
            <a:fld id="{E6912081-4411-463B-BDAA-59BE2C58C72D}" type="slidenum">
              <a:rPr lang="en-GB" smtClean="0"/>
              <a:t>7</a:t>
            </a:fld>
            <a:endParaRPr lang="en-GB"/>
          </a:p>
        </p:txBody>
      </p:sp>
    </p:spTree>
    <p:extLst>
      <p:ext uri="{BB962C8B-B14F-4D97-AF65-F5344CB8AC3E}">
        <p14:creationId xmlns:p14="http://schemas.microsoft.com/office/powerpoint/2010/main" val="20224141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Common causes-</a:t>
            </a:r>
            <a:r>
              <a:rPr lang="en-GB" b="1" baseline="0" dirty="0"/>
              <a:t>  </a:t>
            </a:r>
            <a:r>
              <a:rPr lang="en-GB" baseline="0" dirty="0"/>
              <a:t>Pain, constipation, urine retention, infection, cerebral metastasis, spiritual distress, hypercalcaemia </a:t>
            </a:r>
          </a:p>
          <a:p>
            <a:endParaRPr lang="en-GB" dirty="0"/>
          </a:p>
          <a:p>
            <a:r>
              <a:rPr lang="en-GB" dirty="0"/>
              <a:t>You</a:t>
            </a:r>
            <a:r>
              <a:rPr lang="en-GB" baseline="0" dirty="0"/>
              <a:t> need to </a:t>
            </a:r>
            <a:r>
              <a:rPr lang="en-GB" dirty="0"/>
              <a:t>consider whether</a:t>
            </a:r>
            <a:r>
              <a:rPr lang="en-GB" baseline="0" dirty="0"/>
              <a:t> or not to treat these causes of confusion or agitation, the burden of treatment needs to be weighed up against the potential for improving comfort at the end of life.</a:t>
            </a:r>
          </a:p>
          <a:p>
            <a:r>
              <a:rPr lang="en-GB" baseline="0" dirty="0" err="1"/>
              <a:t>Eg</a:t>
            </a:r>
            <a:r>
              <a:rPr lang="en-GB" baseline="0" dirty="0"/>
              <a:t>, going through a hypercalcaemia treatment regime may not be appropriate in the last 48hrs, however inserting a catheter for urinary retention would be.  </a:t>
            </a:r>
            <a:endParaRPr lang="en-GB" dirty="0"/>
          </a:p>
          <a:p>
            <a:endParaRPr lang="en-GB" dirty="0"/>
          </a:p>
          <a:p>
            <a:r>
              <a:rPr lang="en-GB" b="1" dirty="0"/>
              <a:t>Environment</a:t>
            </a:r>
            <a:r>
              <a:rPr lang="en-GB" b="0" dirty="0"/>
              <a:t>- calm,</a:t>
            </a:r>
            <a:r>
              <a:rPr lang="en-GB" b="0" baseline="0" dirty="0"/>
              <a:t> relaxing, soothing music</a:t>
            </a:r>
            <a:endParaRPr lang="en-GB" b="1" dirty="0"/>
          </a:p>
          <a:p>
            <a:endParaRPr lang="en-GB" dirty="0"/>
          </a:p>
          <a:p>
            <a:r>
              <a:rPr lang="en-GB" dirty="0"/>
              <a:t>Can</a:t>
            </a:r>
            <a:r>
              <a:rPr lang="en-GB" baseline="0" dirty="0"/>
              <a:t> also use lorazepam 0.5mg</a:t>
            </a:r>
          </a:p>
          <a:p>
            <a:r>
              <a:rPr lang="en-GB" dirty="0"/>
              <a:t>                      haloperidol 0.5mg-2.5mg</a:t>
            </a:r>
          </a:p>
          <a:p>
            <a:r>
              <a:rPr lang="en-GB" baseline="0" dirty="0"/>
              <a:t>                      Levomepromazine 5mg-25mg</a:t>
            </a:r>
            <a:endParaRPr lang="en-GB" dirty="0"/>
          </a:p>
          <a:p>
            <a:endParaRPr lang="en-GB" dirty="0"/>
          </a:p>
        </p:txBody>
      </p:sp>
      <p:sp>
        <p:nvSpPr>
          <p:cNvPr id="4" name="Slide Number Placeholder 3"/>
          <p:cNvSpPr>
            <a:spLocks noGrp="1"/>
          </p:cNvSpPr>
          <p:nvPr>
            <p:ph type="sldNum" sz="quarter" idx="5"/>
          </p:nvPr>
        </p:nvSpPr>
        <p:spPr/>
        <p:txBody>
          <a:bodyPr/>
          <a:lstStyle/>
          <a:p>
            <a:fld id="{E6912081-4411-463B-BDAA-59BE2C58C72D}" type="slidenum">
              <a:rPr lang="en-GB" smtClean="0"/>
              <a:t>8</a:t>
            </a:fld>
            <a:endParaRPr lang="en-GB"/>
          </a:p>
        </p:txBody>
      </p:sp>
    </p:spTree>
    <p:extLst>
      <p:ext uri="{BB962C8B-B14F-4D97-AF65-F5344CB8AC3E}">
        <p14:creationId xmlns:p14="http://schemas.microsoft.com/office/powerpoint/2010/main" val="21720246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Arial" panose="020B0604020202020204" pitchFamily="34" charset="0"/>
              <a:buChar char="•"/>
            </a:pPr>
            <a:r>
              <a:rPr lang="en-GB" b="0" i="0" dirty="0">
                <a:solidFill>
                  <a:srgbClr val="676767"/>
                </a:solidFill>
                <a:effectLst/>
                <a:latin typeface="Lato" panose="020F0502020204030203" pitchFamily="34" charset="0"/>
              </a:rPr>
              <a:t>Patients who are dying with severe agitation may be very resistant to the effects of sedatives and may need repeat doses at 30–60 minute intervals until settled</a:t>
            </a:r>
          </a:p>
          <a:p>
            <a:pPr algn="l">
              <a:buFont typeface="Arial" panose="020B0604020202020204" pitchFamily="34" charset="0"/>
              <a:buChar char="•"/>
            </a:pPr>
            <a:r>
              <a:rPr lang="en-GB" b="0" i="0" dirty="0">
                <a:solidFill>
                  <a:srgbClr val="676767"/>
                </a:solidFill>
                <a:effectLst/>
                <a:latin typeface="Lato" panose="020F0502020204030203" pitchFamily="34" charset="0"/>
              </a:rPr>
              <a:t>Occasionally the combined administration of an anti-psychotic and benzodiazepine is required</a:t>
            </a:r>
          </a:p>
          <a:p>
            <a:pPr algn="l">
              <a:buFont typeface="Arial" panose="020B0604020202020204" pitchFamily="34" charset="0"/>
              <a:buChar char="•"/>
            </a:pPr>
            <a:r>
              <a:rPr lang="en-GB" b="0" i="0" dirty="0">
                <a:solidFill>
                  <a:srgbClr val="676767"/>
                </a:solidFill>
                <a:effectLst/>
                <a:latin typeface="Lato" panose="020F0502020204030203" pitchFamily="34" charset="0"/>
              </a:rPr>
              <a:t>For patients requiring rapidly escalating doses of sedatives, contact the Specialist Palliative Care Team for advice</a:t>
            </a:r>
          </a:p>
          <a:p>
            <a:endParaRPr lang="en-GB" dirty="0"/>
          </a:p>
        </p:txBody>
      </p:sp>
      <p:sp>
        <p:nvSpPr>
          <p:cNvPr id="4" name="Slide Number Placeholder 3"/>
          <p:cNvSpPr>
            <a:spLocks noGrp="1"/>
          </p:cNvSpPr>
          <p:nvPr>
            <p:ph type="sldNum" sz="quarter" idx="5"/>
          </p:nvPr>
        </p:nvSpPr>
        <p:spPr/>
        <p:txBody>
          <a:bodyPr/>
          <a:lstStyle/>
          <a:p>
            <a:fld id="{E6912081-4411-463B-BDAA-59BE2C58C72D}" type="slidenum">
              <a:rPr lang="en-GB" smtClean="0"/>
              <a:t>9</a:t>
            </a:fld>
            <a:endParaRPr lang="en-GB"/>
          </a:p>
        </p:txBody>
      </p:sp>
    </p:spTree>
    <p:extLst>
      <p:ext uri="{BB962C8B-B14F-4D97-AF65-F5344CB8AC3E}">
        <p14:creationId xmlns:p14="http://schemas.microsoft.com/office/powerpoint/2010/main" val="21822809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a:t>
            </a:r>
            <a:r>
              <a:rPr lang="en-GB" baseline="0" dirty="0"/>
              <a:t> is signs and management for pain of someone who is unable to verbalise and not on any regular pain relief.  Symptom management session will go over medications and conversions in more details                 PRN back ground 6</a:t>
            </a:r>
            <a:r>
              <a:rPr lang="en-GB" baseline="30000" dirty="0"/>
              <a:t>th</a:t>
            </a:r>
            <a:r>
              <a:rPr lang="en-GB" baseline="0" dirty="0"/>
              <a:t> </a:t>
            </a:r>
          </a:p>
          <a:p>
            <a:r>
              <a:rPr lang="en-GB" baseline="0" dirty="0"/>
              <a:t>                                                                                                                                                                                                                                                                                                                                                        Oxy ½ morphine</a:t>
            </a:r>
          </a:p>
          <a:p>
            <a:r>
              <a:rPr lang="en-GB" dirty="0"/>
              <a:t>Pain does not necessarily become more severe at the end of life if it</a:t>
            </a:r>
            <a:r>
              <a:rPr lang="en-GB" baseline="0" dirty="0"/>
              <a:t> was previously controlled. </a:t>
            </a:r>
          </a:p>
          <a:p>
            <a:endParaRPr lang="en-GB" baseline="0" dirty="0"/>
          </a:p>
          <a:p>
            <a:r>
              <a:rPr lang="en-GB" baseline="0" dirty="0"/>
              <a:t>-non verbal signs-  moaning/calling out especially on movement or repositioning </a:t>
            </a:r>
          </a:p>
          <a:p>
            <a:r>
              <a:rPr lang="en-GB" baseline="0" dirty="0"/>
              <a:t>-Facial expressions- grimacing</a:t>
            </a:r>
          </a:p>
          <a:p>
            <a:r>
              <a:rPr lang="en-GB" baseline="0" dirty="0"/>
              <a:t>-Body language- Guarding</a:t>
            </a:r>
          </a:p>
          <a:p>
            <a:endParaRPr lang="en-GB" baseline="0" dirty="0"/>
          </a:p>
          <a:p>
            <a:r>
              <a:rPr lang="en-GB" baseline="0" dirty="0"/>
              <a:t>If the patient has not required any analgesia MS 2.5mg-5mg should be prescribed PRN </a:t>
            </a:r>
          </a:p>
          <a:p>
            <a:endParaRPr lang="en-GB" baseline="0" dirty="0"/>
          </a:p>
          <a:p>
            <a:r>
              <a:rPr lang="en-GB" baseline="0" dirty="0"/>
              <a:t>You should adhere to your local policy with regards to using a syringe driver. However clinical judgement is also important as well as personal patient centred care</a:t>
            </a:r>
          </a:p>
          <a:p>
            <a:endParaRPr lang="en-GB" baseline="0" dirty="0"/>
          </a:p>
          <a:p>
            <a:endParaRPr lang="en-GB" baseline="0" dirty="0"/>
          </a:p>
          <a:p>
            <a:endParaRPr lang="en-GB" dirty="0"/>
          </a:p>
        </p:txBody>
      </p:sp>
      <p:sp>
        <p:nvSpPr>
          <p:cNvPr id="4" name="Slide Number Placeholder 3"/>
          <p:cNvSpPr>
            <a:spLocks noGrp="1"/>
          </p:cNvSpPr>
          <p:nvPr>
            <p:ph type="sldNum" sz="quarter" idx="5"/>
          </p:nvPr>
        </p:nvSpPr>
        <p:spPr/>
        <p:txBody>
          <a:bodyPr/>
          <a:lstStyle/>
          <a:p>
            <a:fld id="{E6912081-4411-463B-BDAA-59BE2C58C72D}" type="slidenum">
              <a:rPr lang="en-GB" smtClean="0"/>
              <a:t>10</a:t>
            </a:fld>
            <a:endParaRPr lang="en-GB"/>
          </a:p>
        </p:txBody>
      </p:sp>
    </p:spTree>
    <p:extLst>
      <p:ext uri="{BB962C8B-B14F-4D97-AF65-F5344CB8AC3E}">
        <p14:creationId xmlns:p14="http://schemas.microsoft.com/office/powerpoint/2010/main" val="5696109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b="0" i="0" dirty="0">
                <a:solidFill>
                  <a:srgbClr val="242429"/>
                </a:solidFill>
                <a:effectLst/>
                <a:latin typeface="Lato" panose="020F0502020204030203" pitchFamily="34" charset="0"/>
              </a:rPr>
              <a:t>Advance care planning is essential in order to ensure that patients and their family are as well prepared as possible.</a:t>
            </a:r>
          </a:p>
          <a:p>
            <a:pPr algn="l"/>
            <a:r>
              <a:rPr lang="en-GB" b="0" i="0" dirty="0">
                <a:effectLst/>
                <a:latin typeface="inherit"/>
              </a:rPr>
              <a:t>For many patients advancing disease is often associated with reduced awareness. However it is usually prudent to discuss the option of sedation should increasing distress become an issue. Most patients are comforted by the knowledge that medication is helpful and available if required.</a:t>
            </a:r>
          </a:p>
          <a:p>
            <a:endParaRPr lang="en-GB" dirty="0"/>
          </a:p>
        </p:txBody>
      </p:sp>
      <p:sp>
        <p:nvSpPr>
          <p:cNvPr id="4" name="Slide Number Placeholder 3"/>
          <p:cNvSpPr>
            <a:spLocks noGrp="1"/>
          </p:cNvSpPr>
          <p:nvPr>
            <p:ph type="sldNum" sz="quarter" idx="5"/>
          </p:nvPr>
        </p:nvSpPr>
        <p:spPr/>
        <p:txBody>
          <a:bodyPr/>
          <a:lstStyle/>
          <a:p>
            <a:fld id="{E6912081-4411-463B-BDAA-59BE2C58C72D}" type="slidenum">
              <a:rPr lang="en-GB" smtClean="0"/>
              <a:t>11</a:t>
            </a:fld>
            <a:endParaRPr lang="en-GB"/>
          </a:p>
        </p:txBody>
      </p:sp>
    </p:spTree>
    <p:extLst>
      <p:ext uri="{BB962C8B-B14F-4D97-AF65-F5344CB8AC3E}">
        <p14:creationId xmlns:p14="http://schemas.microsoft.com/office/powerpoint/2010/main" val="830052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D1D92A3-B819-4002-B8BC-D1921C01D640}" type="datetimeFigureOut">
              <a:rPr lang="en-GB" smtClean="0"/>
              <a:t>24/09/2024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5C2B26-CB57-4401-9CCB-27F1C2F8A2BA}" type="slidenum">
              <a:rPr lang="en-GB" smtClean="0"/>
              <a:t>‹#›</a:t>
            </a:fld>
            <a:endParaRPr lang="en-GB"/>
          </a:p>
        </p:txBody>
      </p:sp>
    </p:spTree>
    <p:extLst>
      <p:ext uri="{BB962C8B-B14F-4D97-AF65-F5344CB8AC3E}">
        <p14:creationId xmlns:p14="http://schemas.microsoft.com/office/powerpoint/2010/main" val="1615345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1D92A3-B819-4002-B8BC-D1921C01D640}" type="datetimeFigureOut">
              <a:rPr lang="en-GB" smtClean="0"/>
              <a:t>24/09/2024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5C2B26-CB57-4401-9CCB-27F1C2F8A2BA}" type="slidenum">
              <a:rPr lang="en-GB" smtClean="0"/>
              <a:t>‹#›</a:t>
            </a:fld>
            <a:endParaRPr lang="en-GB"/>
          </a:p>
        </p:txBody>
      </p:sp>
    </p:spTree>
    <p:extLst>
      <p:ext uri="{BB962C8B-B14F-4D97-AF65-F5344CB8AC3E}">
        <p14:creationId xmlns:p14="http://schemas.microsoft.com/office/powerpoint/2010/main" val="2074227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1D92A3-B819-4002-B8BC-D1921C01D640}" type="datetimeFigureOut">
              <a:rPr lang="en-GB" smtClean="0"/>
              <a:t>24/09/2024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5C2B26-CB57-4401-9CCB-27F1C2F8A2BA}" type="slidenum">
              <a:rPr lang="en-GB" smtClean="0"/>
              <a:t>‹#›</a:t>
            </a:fld>
            <a:endParaRPr lang="en-GB"/>
          </a:p>
        </p:txBody>
      </p:sp>
    </p:spTree>
    <p:extLst>
      <p:ext uri="{BB962C8B-B14F-4D97-AF65-F5344CB8AC3E}">
        <p14:creationId xmlns:p14="http://schemas.microsoft.com/office/powerpoint/2010/main" val="1185826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1D92A3-B819-4002-B8BC-D1921C01D640}" type="datetimeFigureOut">
              <a:rPr lang="en-GB" smtClean="0"/>
              <a:t>24/09/2024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5C2B26-CB57-4401-9CCB-27F1C2F8A2BA}" type="slidenum">
              <a:rPr lang="en-GB" smtClean="0"/>
              <a:t>‹#›</a:t>
            </a:fld>
            <a:endParaRPr lang="en-GB"/>
          </a:p>
        </p:txBody>
      </p:sp>
    </p:spTree>
    <p:extLst>
      <p:ext uri="{BB962C8B-B14F-4D97-AF65-F5344CB8AC3E}">
        <p14:creationId xmlns:p14="http://schemas.microsoft.com/office/powerpoint/2010/main" val="1785198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D1D92A3-B819-4002-B8BC-D1921C01D640}" type="datetimeFigureOut">
              <a:rPr lang="en-GB" smtClean="0"/>
              <a:t>24/09/2024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5C2B26-CB57-4401-9CCB-27F1C2F8A2BA}" type="slidenum">
              <a:rPr lang="en-GB" smtClean="0"/>
              <a:t>‹#›</a:t>
            </a:fld>
            <a:endParaRPr lang="en-GB"/>
          </a:p>
        </p:txBody>
      </p:sp>
    </p:spTree>
    <p:extLst>
      <p:ext uri="{BB962C8B-B14F-4D97-AF65-F5344CB8AC3E}">
        <p14:creationId xmlns:p14="http://schemas.microsoft.com/office/powerpoint/2010/main" val="2776276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1D92A3-B819-4002-B8BC-D1921C01D640}" type="datetimeFigureOut">
              <a:rPr lang="en-GB" smtClean="0"/>
              <a:t>24/09/2024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5C2B26-CB57-4401-9CCB-27F1C2F8A2BA}" type="slidenum">
              <a:rPr lang="en-GB" smtClean="0"/>
              <a:t>‹#›</a:t>
            </a:fld>
            <a:endParaRPr lang="en-GB"/>
          </a:p>
        </p:txBody>
      </p:sp>
    </p:spTree>
    <p:extLst>
      <p:ext uri="{BB962C8B-B14F-4D97-AF65-F5344CB8AC3E}">
        <p14:creationId xmlns:p14="http://schemas.microsoft.com/office/powerpoint/2010/main" val="1159148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D1D92A3-B819-4002-B8BC-D1921C01D640}" type="datetimeFigureOut">
              <a:rPr lang="en-GB" smtClean="0"/>
              <a:t>24/09/2024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05C2B26-CB57-4401-9CCB-27F1C2F8A2BA}" type="slidenum">
              <a:rPr lang="en-GB" smtClean="0"/>
              <a:t>‹#›</a:t>
            </a:fld>
            <a:endParaRPr lang="en-GB"/>
          </a:p>
        </p:txBody>
      </p:sp>
    </p:spTree>
    <p:extLst>
      <p:ext uri="{BB962C8B-B14F-4D97-AF65-F5344CB8AC3E}">
        <p14:creationId xmlns:p14="http://schemas.microsoft.com/office/powerpoint/2010/main" val="3234083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D1D92A3-B819-4002-B8BC-D1921C01D640}" type="datetimeFigureOut">
              <a:rPr lang="en-GB" smtClean="0"/>
              <a:t>24/09/2024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05C2B26-CB57-4401-9CCB-27F1C2F8A2BA}" type="slidenum">
              <a:rPr lang="en-GB" smtClean="0"/>
              <a:t>‹#›</a:t>
            </a:fld>
            <a:endParaRPr lang="en-GB"/>
          </a:p>
        </p:txBody>
      </p:sp>
    </p:spTree>
    <p:extLst>
      <p:ext uri="{BB962C8B-B14F-4D97-AF65-F5344CB8AC3E}">
        <p14:creationId xmlns:p14="http://schemas.microsoft.com/office/powerpoint/2010/main" val="1530316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1D92A3-B819-4002-B8BC-D1921C01D640}" type="datetimeFigureOut">
              <a:rPr lang="en-GB" smtClean="0"/>
              <a:t>24/09/2024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05C2B26-CB57-4401-9CCB-27F1C2F8A2BA}" type="slidenum">
              <a:rPr lang="en-GB" smtClean="0"/>
              <a:t>‹#›</a:t>
            </a:fld>
            <a:endParaRPr lang="en-GB"/>
          </a:p>
        </p:txBody>
      </p:sp>
    </p:spTree>
    <p:extLst>
      <p:ext uri="{BB962C8B-B14F-4D97-AF65-F5344CB8AC3E}">
        <p14:creationId xmlns:p14="http://schemas.microsoft.com/office/powerpoint/2010/main" val="3773494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D1D92A3-B819-4002-B8BC-D1921C01D640}" type="datetimeFigureOut">
              <a:rPr lang="en-GB" smtClean="0"/>
              <a:t>24/09/2024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5C2B26-CB57-4401-9CCB-27F1C2F8A2BA}" type="slidenum">
              <a:rPr lang="en-GB" smtClean="0"/>
              <a:t>‹#›</a:t>
            </a:fld>
            <a:endParaRPr lang="en-GB"/>
          </a:p>
        </p:txBody>
      </p:sp>
    </p:spTree>
    <p:extLst>
      <p:ext uri="{BB962C8B-B14F-4D97-AF65-F5344CB8AC3E}">
        <p14:creationId xmlns:p14="http://schemas.microsoft.com/office/powerpoint/2010/main" val="445392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D1D92A3-B819-4002-B8BC-D1921C01D640}" type="datetimeFigureOut">
              <a:rPr lang="en-GB" smtClean="0"/>
              <a:t>24/09/2024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5C2B26-CB57-4401-9CCB-27F1C2F8A2BA}" type="slidenum">
              <a:rPr lang="en-GB" smtClean="0"/>
              <a:t>‹#›</a:t>
            </a:fld>
            <a:endParaRPr lang="en-GB"/>
          </a:p>
        </p:txBody>
      </p:sp>
    </p:spTree>
    <p:extLst>
      <p:ext uri="{BB962C8B-B14F-4D97-AF65-F5344CB8AC3E}">
        <p14:creationId xmlns:p14="http://schemas.microsoft.com/office/powerpoint/2010/main" val="2846969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D1D92A3-B819-4002-B8BC-D1921C01D640}" type="datetimeFigureOut">
              <a:rPr lang="en-GB" smtClean="0"/>
              <a:t>24/09/2024</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05C2B26-CB57-4401-9CCB-27F1C2F8A2BA}" type="slidenum">
              <a:rPr lang="en-GB" smtClean="0"/>
              <a:t>‹#›</a:t>
            </a:fld>
            <a:endParaRPr lang="en-GB"/>
          </a:p>
        </p:txBody>
      </p:sp>
    </p:spTree>
    <p:extLst>
      <p:ext uri="{BB962C8B-B14F-4D97-AF65-F5344CB8AC3E}">
        <p14:creationId xmlns:p14="http://schemas.microsoft.com/office/powerpoint/2010/main" val="10514944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vimeo.com/601835012/4ba454f36c"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westmidspallcare.co.uk/wmpcp/guide/"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2420888"/>
            <a:ext cx="8062664" cy="1470025"/>
          </a:xfrm>
        </p:spPr>
        <p:txBody>
          <a:bodyPr>
            <a:normAutofit fontScale="90000"/>
          </a:bodyPr>
          <a:lstStyle/>
          <a:p>
            <a:r>
              <a:rPr lang="en-GB" b="1" dirty="0">
                <a:solidFill>
                  <a:srgbClr val="0070C0"/>
                </a:solidFill>
                <a:latin typeface="Arial" panose="020B0604020202020204" pitchFamily="34" charset="0"/>
                <a:cs typeface="Arial" panose="020B0604020202020204" pitchFamily="34" charset="0"/>
              </a:rPr>
              <a:t>Care of the dying</a:t>
            </a:r>
            <a:br>
              <a:rPr lang="en-GB" dirty="0"/>
            </a:br>
            <a:endParaRPr lang="en-GB" dirty="0"/>
          </a:p>
        </p:txBody>
      </p:sp>
      <p:sp>
        <p:nvSpPr>
          <p:cNvPr id="3" name="Subtitle 2"/>
          <p:cNvSpPr>
            <a:spLocks noGrp="1"/>
          </p:cNvSpPr>
          <p:nvPr>
            <p:ph type="subTitle" idx="1"/>
          </p:nvPr>
        </p:nvSpPr>
        <p:spPr>
          <a:xfrm>
            <a:off x="1380421" y="3356992"/>
            <a:ext cx="6400800" cy="1752600"/>
          </a:xfrm>
        </p:spPr>
        <p:txBody>
          <a:bodyPr vert="horz" lIns="91440" tIns="45720" rIns="91440" bIns="45720" rtlCol="0" anchor="t">
            <a:normAutofit/>
          </a:bodyPr>
          <a:lstStyle/>
          <a:p>
            <a:r>
              <a:rPr lang="en-GB" dirty="0">
                <a:solidFill>
                  <a:srgbClr val="0070C0"/>
                </a:solidFill>
                <a:latin typeface="Arial"/>
                <a:cs typeface="Arial"/>
              </a:rPr>
              <a:t>Symptoms at End Of Life</a:t>
            </a:r>
          </a:p>
          <a:p>
            <a:r>
              <a:rPr lang="en-GB" dirty="0">
                <a:solidFill>
                  <a:srgbClr val="0070C0"/>
                </a:solidFill>
                <a:latin typeface="Arial"/>
                <a:cs typeface="Arial"/>
              </a:rPr>
              <a:t>Cohort 1 </a:t>
            </a:r>
            <a:endParaRPr lang="en-GB" dirty="0">
              <a:solidFill>
                <a:srgbClr val="0070C0"/>
              </a:solidFill>
              <a:latin typeface="Arial" panose="020B0604020202020204" pitchFamily="34" charset="0"/>
              <a:cs typeface="Arial" panose="020B0604020202020204" pitchFamily="34" charset="0"/>
            </a:endParaRPr>
          </a:p>
        </p:txBody>
      </p:sp>
      <p:pic>
        <p:nvPicPr>
          <p:cNvPr id="8"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4023" y="5729312"/>
            <a:ext cx="4439985" cy="101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AutoShape 2" descr="Green Christmas Holly Leaves - Free Clip Art | Christmas clipart free,  Christmas clipart, Christmas images clip ar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AutoShape 4" descr="Green Christmas Holly Leaves - Free Clip Art | Christmas clipart free,  Christmas clipart, Christmas images clip art"/>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AutoShape 6" descr="Green Christmas Holly Leaves - Free Clip Art | Christmas clipart free,  Christmas clipart, Christmas images clip art"/>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AutoShape 2" descr="Prime Minister's Office, 10 Downing Street - GOV.UK"/>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AutoShape 4" descr="Prime Minister's Office, 10 Downing Street - GOV.UK"/>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 name="AutoShape 2" descr="Devon residents urged, “Get Boosted Now” - Devon CCG"/>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4" name="Picture 13" descr="A4 BCHC NHS 2018"/>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82444" y="298180"/>
            <a:ext cx="3077191" cy="1114596"/>
          </a:xfrm>
          <a:prstGeom prst="rect">
            <a:avLst/>
          </a:prstGeom>
          <a:noFill/>
          <a:ln>
            <a:noFill/>
          </a:ln>
        </p:spPr>
      </p:pic>
      <p:pic>
        <p:nvPicPr>
          <p:cNvPr id="15" name="Picture 14">
            <a:extLst>
              <a:ext uri="{FF2B5EF4-FFF2-40B4-BE49-F238E27FC236}">
                <a16:creationId xmlns:a16="http://schemas.microsoft.com/office/drawing/2014/main" id="{EE8A276C-1B54-B37D-D2A0-58F5B5452177}"/>
              </a:ext>
            </a:extLst>
          </p:cNvPr>
          <p:cNvPicPr>
            <a:picLocks noChangeAspect="1"/>
          </p:cNvPicPr>
          <p:nvPr/>
        </p:nvPicPr>
        <p:blipFill>
          <a:blip r:embed="rId5"/>
          <a:stretch>
            <a:fillRect/>
          </a:stretch>
        </p:blipFill>
        <p:spPr>
          <a:xfrm>
            <a:off x="6706084" y="5445224"/>
            <a:ext cx="2233893" cy="1137922"/>
          </a:xfrm>
          <a:prstGeom prst="rect">
            <a:avLst/>
          </a:prstGeom>
        </p:spPr>
      </p:pic>
    </p:spTree>
    <p:extLst>
      <p:ext uri="{BB962C8B-B14F-4D97-AF65-F5344CB8AC3E}">
        <p14:creationId xmlns:p14="http://schemas.microsoft.com/office/powerpoint/2010/main" val="31933928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292" y="5729310"/>
            <a:ext cx="4439985" cy="101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310456" y="116635"/>
            <a:ext cx="8523088" cy="712643"/>
          </a:xfrm>
        </p:spPr>
        <p:txBody>
          <a:bodyPr>
            <a:noAutofit/>
          </a:bodyPr>
          <a:lstStyle/>
          <a:p>
            <a:pPr algn="l"/>
            <a:r>
              <a:rPr lang="en-GB" sz="3200" b="1" dirty="0">
                <a:solidFill>
                  <a:srgbClr val="0070C0"/>
                </a:solidFill>
                <a:latin typeface="Arial" panose="020B0604020202020204" pitchFamily="34" charset="0"/>
                <a:cs typeface="Arial" panose="020B0604020202020204" pitchFamily="34" charset="0"/>
              </a:rPr>
              <a:t>Pain</a:t>
            </a:r>
          </a:p>
        </p:txBody>
      </p:sp>
      <p:sp>
        <p:nvSpPr>
          <p:cNvPr id="2" name="Slide Number Placeholder 1"/>
          <p:cNvSpPr>
            <a:spLocks noGrp="1"/>
          </p:cNvSpPr>
          <p:nvPr>
            <p:ph type="sldNum" sz="quarter" idx="12"/>
          </p:nvPr>
        </p:nvSpPr>
        <p:spPr/>
        <p:txBody>
          <a:bodyPr/>
          <a:lstStyle/>
          <a:p>
            <a:fld id="{B4E065AA-8417-42B6-93BE-0215F7A21DC9}" type="slidenum">
              <a:rPr lang="en-GB" smtClean="0"/>
              <a:t>10</a:t>
            </a:fld>
            <a:endParaRPr lang="en-GB" dirty="0"/>
          </a:p>
        </p:txBody>
      </p:sp>
      <p:sp>
        <p:nvSpPr>
          <p:cNvPr id="3" name="TextBox 2">
            <a:extLst>
              <a:ext uri="{FF2B5EF4-FFF2-40B4-BE49-F238E27FC236}">
                <a16:creationId xmlns:a16="http://schemas.microsoft.com/office/drawing/2014/main" id="{7F3B6029-5DB1-6D65-7908-A7DC7F55486F}"/>
              </a:ext>
            </a:extLst>
          </p:cNvPr>
          <p:cNvSpPr txBox="1"/>
          <p:nvPr/>
        </p:nvSpPr>
        <p:spPr>
          <a:xfrm>
            <a:off x="240686" y="947884"/>
            <a:ext cx="4159298" cy="2585323"/>
          </a:xfrm>
          <a:prstGeom prst="rect">
            <a:avLst/>
          </a:prstGeom>
          <a:noFill/>
        </p:spPr>
        <p:txBody>
          <a:bodyPr wrap="square" rtlCol="0">
            <a:spAutoFit/>
          </a:bodyPr>
          <a:lstStyle/>
          <a:p>
            <a:r>
              <a:rPr lang="en-GB" sz="2400" b="1" dirty="0"/>
              <a:t>Signs </a:t>
            </a:r>
          </a:p>
          <a:p>
            <a:endParaRPr lang="en-GB" dirty="0"/>
          </a:p>
          <a:p>
            <a:pPr marL="285750" indent="-285750">
              <a:buFont typeface="Arial" panose="020B0604020202020204" pitchFamily="34" charset="0"/>
              <a:buChar char="•"/>
            </a:pPr>
            <a:r>
              <a:rPr lang="en-GB" sz="2400" dirty="0"/>
              <a:t>Moaning/ calling out especially on movement/ repositioning </a:t>
            </a:r>
          </a:p>
          <a:p>
            <a:pPr marL="285750" indent="-285750">
              <a:buFont typeface="Arial" panose="020B0604020202020204" pitchFamily="34" charset="0"/>
              <a:buChar char="•"/>
            </a:pPr>
            <a:r>
              <a:rPr lang="en-GB" sz="2400" dirty="0"/>
              <a:t>Facial expressions</a:t>
            </a:r>
          </a:p>
          <a:p>
            <a:pPr marL="285750" indent="-285750">
              <a:buFont typeface="Arial" panose="020B0604020202020204" pitchFamily="34" charset="0"/>
              <a:buChar char="•"/>
            </a:pPr>
            <a:r>
              <a:rPr lang="en-GB" sz="2400" dirty="0"/>
              <a:t>Body language-guarding</a:t>
            </a:r>
          </a:p>
        </p:txBody>
      </p:sp>
      <p:sp>
        <p:nvSpPr>
          <p:cNvPr id="4" name="TextBox 3">
            <a:extLst>
              <a:ext uri="{FF2B5EF4-FFF2-40B4-BE49-F238E27FC236}">
                <a16:creationId xmlns:a16="http://schemas.microsoft.com/office/drawing/2014/main" id="{BA069352-C94F-FE2E-B52F-B77E2D5C1A69}"/>
              </a:ext>
            </a:extLst>
          </p:cNvPr>
          <p:cNvSpPr txBox="1"/>
          <p:nvPr/>
        </p:nvSpPr>
        <p:spPr>
          <a:xfrm>
            <a:off x="4399984" y="936010"/>
            <a:ext cx="4159298" cy="5078313"/>
          </a:xfrm>
          <a:prstGeom prst="rect">
            <a:avLst/>
          </a:prstGeom>
          <a:noFill/>
        </p:spPr>
        <p:txBody>
          <a:bodyPr wrap="square" rtlCol="0">
            <a:spAutoFit/>
          </a:bodyPr>
          <a:lstStyle/>
          <a:p>
            <a:r>
              <a:rPr lang="en-GB" sz="2400" b="1" dirty="0"/>
              <a:t>Management</a:t>
            </a:r>
          </a:p>
          <a:p>
            <a:endParaRPr lang="en-GB" b="1" dirty="0"/>
          </a:p>
          <a:p>
            <a:pPr marL="285750" indent="-285750">
              <a:buFont typeface="Arial" panose="020B0604020202020204" pitchFamily="34" charset="0"/>
              <a:buChar char="•"/>
            </a:pPr>
            <a:r>
              <a:rPr lang="en-GB" sz="2400" dirty="0"/>
              <a:t>Convert long acting analgesia into syringe driver when unable to swallow</a:t>
            </a:r>
          </a:p>
          <a:p>
            <a:pPr marL="342900" indent="-342900">
              <a:buFont typeface="Arial" panose="020B0604020202020204" pitchFamily="34" charset="0"/>
              <a:buChar char="•"/>
            </a:pPr>
            <a:r>
              <a:rPr lang="en-GB" sz="2400" dirty="0"/>
              <a:t>Morphine 2.5mg-5mg</a:t>
            </a:r>
          </a:p>
          <a:p>
            <a:pPr marL="285750" indent="-285750">
              <a:buFont typeface="Arial" panose="020B0604020202020204" pitchFamily="34" charset="0"/>
              <a:buChar char="•"/>
            </a:pPr>
            <a:r>
              <a:rPr lang="en-GB" sz="2400" dirty="0"/>
              <a:t>2 or more doses in 24hrs consider starting a syringe driver – if indicated can be started without PRN</a:t>
            </a:r>
          </a:p>
          <a:p>
            <a:pPr marL="285750" indent="-285750">
              <a:buFont typeface="Arial" panose="020B0604020202020204" pitchFamily="34" charset="0"/>
              <a:buChar char="•"/>
            </a:pPr>
            <a:r>
              <a:rPr lang="en-GB" sz="2400" dirty="0"/>
              <a:t>PRN dose 1/6</a:t>
            </a:r>
            <a:r>
              <a:rPr lang="en-GB" sz="2400" baseline="30000" dirty="0"/>
              <a:t>th</a:t>
            </a:r>
            <a:r>
              <a:rPr lang="en-GB" sz="2400" dirty="0"/>
              <a:t> of 24hr morphine requirement </a:t>
            </a:r>
          </a:p>
          <a:p>
            <a:pPr marL="285750" indent="-285750">
              <a:buFont typeface="Arial" panose="020B0604020202020204" pitchFamily="34" charset="0"/>
              <a:buChar char="•"/>
            </a:pPr>
            <a:r>
              <a:rPr lang="en-GB" sz="2400" dirty="0"/>
              <a:t>Patches to remain </a:t>
            </a:r>
            <a:r>
              <a:rPr lang="en-GB" sz="2400" dirty="0" err="1"/>
              <a:t>insitu</a:t>
            </a:r>
            <a:endParaRPr lang="en-GB" sz="2400" dirty="0"/>
          </a:p>
          <a:p>
            <a:endParaRPr lang="en-GB" b="1" dirty="0"/>
          </a:p>
        </p:txBody>
      </p:sp>
    </p:spTree>
    <p:extLst>
      <p:ext uri="{BB962C8B-B14F-4D97-AF65-F5344CB8AC3E}">
        <p14:creationId xmlns:p14="http://schemas.microsoft.com/office/powerpoint/2010/main" val="5866149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292" y="5729310"/>
            <a:ext cx="4439985" cy="101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107504" y="116632"/>
            <a:ext cx="8523088" cy="712643"/>
          </a:xfrm>
        </p:spPr>
        <p:txBody>
          <a:bodyPr>
            <a:noAutofit/>
          </a:bodyPr>
          <a:lstStyle/>
          <a:p>
            <a:pPr algn="l"/>
            <a:r>
              <a:rPr lang="en-GB" sz="3200" b="1" dirty="0">
                <a:solidFill>
                  <a:srgbClr val="0070C0"/>
                </a:solidFill>
                <a:latin typeface="Arial" panose="020B0604020202020204" pitchFamily="34" charset="0"/>
                <a:cs typeface="Arial" panose="020B0604020202020204" pitchFamily="34" charset="0"/>
              </a:rPr>
              <a:t>Breathlessness </a:t>
            </a:r>
          </a:p>
        </p:txBody>
      </p:sp>
      <p:sp>
        <p:nvSpPr>
          <p:cNvPr id="2" name="Slide Number Placeholder 1"/>
          <p:cNvSpPr>
            <a:spLocks noGrp="1"/>
          </p:cNvSpPr>
          <p:nvPr>
            <p:ph type="sldNum" sz="quarter" idx="12"/>
          </p:nvPr>
        </p:nvSpPr>
        <p:spPr/>
        <p:txBody>
          <a:bodyPr/>
          <a:lstStyle/>
          <a:p>
            <a:fld id="{B4E065AA-8417-42B6-93BE-0215F7A21DC9}" type="slidenum">
              <a:rPr lang="en-GB" smtClean="0"/>
              <a:t>11</a:t>
            </a:fld>
            <a:endParaRPr lang="en-GB" dirty="0"/>
          </a:p>
        </p:txBody>
      </p:sp>
      <p:sp>
        <p:nvSpPr>
          <p:cNvPr id="3" name="TextBox 2">
            <a:extLst>
              <a:ext uri="{FF2B5EF4-FFF2-40B4-BE49-F238E27FC236}">
                <a16:creationId xmlns:a16="http://schemas.microsoft.com/office/drawing/2014/main" id="{7F3B6029-5DB1-6D65-7908-A7DC7F55486F}"/>
              </a:ext>
            </a:extLst>
          </p:cNvPr>
          <p:cNvSpPr txBox="1"/>
          <p:nvPr/>
        </p:nvSpPr>
        <p:spPr>
          <a:xfrm>
            <a:off x="240686" y="947884"/>
            <a:ext cx="8523088" cy="3693319"/>
          </a:xfrm>
          <a:prstGeom prst="rect">
            <a:avLst/>
          </a:prstGeom>
          <a:noFill/>
        </p:spPr>
        <p:txBody>
          <a:bodyPr wrap="square" rtlCol="0">
            <a:spAutoFit/>
          </a:bodyPr>
          <a:lstStyle/>
          <a:p>
            <a:pPr marL="285750" indent="-285750">
              <a:buFont typeface="Arial" panose="020B0604020202020204" pitchFamily="34" charset="0"/>
              <a:buChar char="•"/>
            </a:pPr>
            <a:r>
              <a:rPr lang="en-GB" sz="2400" i="0" dirty="0">
                <a:effectLst/>
              </a:rPr>
              <a:t>For many patients the fear of dying in a state of marked breathlessness with acute anxiety / panic is their biggest, if unspoken, fear.</a:t>
            </a:r>
            <a:endParaRPr lang="en-GB" sz="2400" b="0" i="0" dirty="0">
              <a:effectLst/>
            </a:endParaRPr>
          </a:p>
          <a:p>
            <a:pPr marL="285750" indent="-285750" algn="l">
              <a:buFont typeface="Arial" panose="020B0604020202020204" pitchFamily="34" charset="0"/>
              <a:buChar char="•"/>
            </a:pPr>
            <a:r>
              <a:rPr lang="en-GB" sz="2400" b="0" i="0" dirty="0">
                <a:effectLst/>
              </a:rPr>
              <a:t>Explanation of cause/reassurance</a:t>
            </a:r>
          </a:p>
          <a:p>
            <a:pPr marL="285750" indent="-285750" algn="l">
              <a:buFont typeface="Arial" panose="020B0604020202020204" pitchFamily="34" charset="0"/>
              <a:buChar char="•"/>
            </a:pPr>
            <a:r>
              <a:rPr lang="en-GB" sz="2400" b="0" i="0" dirty="0">
                <a:effectLst/>
              </a:rPr>
              <a:t>Calm manner; fan or open window in acute attack</a:t>
            </a:r>
          </a:p>
          <a:p>
            <a:pPr marL="285750" indent="-285750" algn="l">
              <a:buFont typeface="Arial" panose="020B0604020202020204" pitchFamily="34" charset="0"/>
              <a:buChar char="•"/>
            </a:pPr>
            <a:r>
              <a:rPr lang="en-GB" sz="2400" b="0" i="0" dirty="0">
                <a:effectLst/>
              </a:rPr>
              <a:t>Posture – ideally upright and leaning forward if possible</a:t>
            </a:r>
          </a:p>
          <a:p>
            <a:pPr marL="285750" indent="-285750" algn="l">
              <a:buFont typeface="Arial" panose="020B0604020202020204" pitchFamily="34" charset="0"/>
              <a:buChar char="•"/>
            </a:pPr>
            <a:r>
              <a:rPr lang="en-GB" sz="2400" b="0" i="0" dirty="0">
                <a:effectLst/>
              </a:rPr>
              <a:t>Diaphragmatic breathing through pursed lips; visualisation techniques to encourage longer expiratory phase</a:t>
            </a:r>
          </a:p>
          <a:p>
            <a:pPr marL="285750" indent="-285750" algn="l">
              <a:buFont typeface="Arial" panose="020B0604020202020204" pitchFamily="34" charset="0"/>
              <a:buChar char="•"/>
            </a:pPr>
            <a:r>
              <a:rPr lang="en-GB" sz="2400" dirty="0"/>
              <a:t>Use of morphine and midazolam can help with symptom</a:t>
            </a:r>
            <a:endParaRPr lang="en-GB" sz="2400" b="0" i="0" dirty="0">
              <a:effectLst/>
            </a:endParaRP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3066897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292" y="5729310"/>
            <a:ext cx="4439985" cy="101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107504" y="116632"/>
            <a:ext cx="8523088" cy="712643"/>
          </a:xfrm>
        </p:spPr>
        <p:txBody>
          <a:bodyPr>
            <a:noAutofit/>
          </a:bodyPr>
          <a:lstStyle/>
          <a:p>
            <a:pPr algn="l"/>
            <a:r>
              <a:rPr lang="en-GB" sz="3200" b="1" dirty="0">
                <a:solidFill>
                  <a:srgbClr val="0070C0"/>
                </a:solidFill>
                <a:latin typeface="Arial" panose="020B0604020202020204" pitchFamily="34" charset="0"/>
                <a:cs typeface="Arial" panose="020B0604020202020204" pitchFamily="34" charset="0"/>
              </a:rPr>
              <a:t>Oxygen</a:t>
            </a:r>
          </a:p>
        </p:txBody>
      </p:sp>
      <p:sp>
        <p:nvSpPr>
          <p:cNvPr id="2" name="Slide Number Placeholder 1"/>
          <p:cNvSpPr>
            <a:spLocks noGrp="1"/>
          </p:cNvSpPr>
          <p:nvPr>
            <p:ph type="sldNum" sz="quarter" idx="12"/>
          </p:nvPr>
        </p:nvSpPr>
        <p:spPr/>
        <p:txBody>
          <a:bodyPr/>
          <a:lstStyle/>
          <a:p>
            <a:fld id="{B4E065AA-8417-42B6-93BE-0215F7A21DC9}" type="slidenum">
              <a:rPr lang="en-GB" smtClean="0"/>
              <a:t>12</a:t>
            </a:fld>
            <a:endParaRPr lang="en-GB" dirty="0"/>
          </a:p>
        </p:txBody>
      </p:sp>
      <p:sp>
        <p:nvSpPr>
          <p:cNvPr id="3" name="TextBox 2">
            <a:extLst>
              <a:ext uri="{FF2B5EF4-FFF2-40B4-BE49-F238E27FC236}">
                <a16:creationId xmlns:a16="http://schemas.microsoft.com/office/drawing/2014/main" id="{7F3B6029-5DB1-6D65-7908-A7DC7F55486F}"/>
              </a:ext>
            </a:extLst>
          </p:cNvPr>
          <p:cNvSpPr txBox="1"/>
          <p:nvPr/>
        </p:nvSpPr>
        <p:spPr>
          <a:xfrm>
            <a:off x="240686" y="947884"/>
            <a:ext cx="8523088" cy="4555093"/>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en-GB" sz="2800" dirty="0">
                <a:cs typeface="Arial" panose="020B0604020202020204" pitchFamily="34" charset="0"/>
              </a:rPr>
              <a:t>Breathlessness does not necessarily mean low oxygen</a:t>
            </a:r>
          </a:p>
          <a:p>
            <a:pPr marL="342900" indent="-342900">
              <a:spcAft>
                <a:spcPts val="600"/>
              </a:spcAft>
              <a:buFont typeface="Arial" panose="020B0604020202020204" pitchFamily="34" charset="0"/>
              <a:buChar char="•"/>
            </a:pPr>
            <a:r>
              <a:rPr lang="en-GB" sz="2800" dirty="0">
                <a:cs typeface="Arial" panose="020B0604020202020204" pitchFamily="34" charset="0"/>
              </a:rPr>
              <a:t>Consider oxygen only if Sats &lt;90% and patient distressed</a:t>
            </a:r>
          </a:p>
          <a:p>
            <a:pPr marL="342900" indent="-342900">
              <a:spcAft>
                <a:spcPts val="600"/>
              </a:spcAft>
              <a:buFont typeface="Arial" panose="020B0604020202020204" pitchFamily="34" charset="0"/>
              <a:buChar char="•"/>
            </a:pPr>
            <a:r>
              <a:rPr lang="en-GB" sz="2800" dirty="0">
                <a:cs typeface="Arial" panose="020B0604020202020204" pitchFamily="34" charset="0"/>
              </a:rPr>
              <a:t>Often Sats at EOL will be low, so consider how the person is and if actively dying may not be appropriate </a:t>
            </a:r>
          </a:p>
          <a:p>
            <a:pPr marL="342900" indent="-342900">
              <a:spcAft>
                <a:spcPts val="600"/>
              </a:spcAft>
              <a:buFont typeface="Arial" panose="020B0604020202020204" pitchFamily="34" charset="0"/>
              <a:buChar char="•"/>
            </a:pPr>
            <a:r>
              <a:rPr lang="en-GB" sz="2800" dirty="0">
                <a:cs typeface="Arial" panose="020B0604020202020204" pitchFamily="34" charset="0"/>
              </a:rPr>
              <a:t>Fan therapy can be the most useful thing to use in some people. </a:t>
            </a:r>
          </a:p>
          <a:p>
            <a:endParaRPr lang="en-GB" dirty="0"/>
          </a:p>
        </p:txBody>
      </p:sp>
    </p:spTree>
    <p:extLst>
      <p:ext uri="{BB962C8B-B14F-4D97-AF65-F5344CB8AC3E}">
        <p14:creationId xmlns:p14="http://schemas.microsoft.com/office/powerpoint/2010/main" val="33477341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292" y="5729310"/>
            <a:ext cx="4439985" cy="101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107504" y="116632"/>
            <a:ext cx="8523088" cy="712643"/>
          </a:xfrm>
        </p:spPr>
        <p:txBody>
          <a:bodyPr>
            <a:noAutofit/>
          </a:bodyPr>
          <a:lstStyle/>
          <a:p>
            <a:pPr algn="l"/>
            <a:r>
              <a:rPr lang="en-GB" sz="3200" b="1" dirty="0">
                <a:solidFill>
                  <a:srgbClr val="0070C0"/>
                </a:solidFill>
                <a:latin typeface="Arial" panose="020B0604020202020204" pitchFamily="34" charset="0"/>
                <a:cs typeface="Arial" panose="020B0604020202020204" pitchFamily="34" charset="0"/>
              </a:rPr>
              <a:t>Breathing changes</a:t>
            </a:r>
          </a:p>
        </p:txBody>
      </p:sp>
      <p:sp>
        <p:nvSpPr>
          <p:cNvPr id="2" name="Slide Number Placeholder 1"/>
          <p:cNvSpPr>
            <a:spLocks noGrp="1"/>
          </p:cNvSpPr>
          <p:nvPr>
            <p:ph type="sldNum" sz="quarter" idx="12"/>
          </p:nvPr>
        </p:nvSpPr>
        <p:spPr/>
        <p:txBody>
          <a:bodyPr/>
          <a:lstStyle/>
          <a:p>
            <a:fld id="{B4E065AA-8417-42B6-93BE-0215F7A21DC9}" type="slidenum">
              <a:rPr lang="en-GB" smtClean="0"/>
              <a:t>13</a:t>
            </a:fld>
            <a:endParaRPr lang="en-GB" dirty="0"/>
          </a:p>
        </p:txBody>
      </p:sp>
      <p:sp>
        <p:nvSpPr>
          <p:cNvPr id="3" name="TextBox 2">
            <a:extLst>
              <a:ext uri="{FF2B5EF4-FFF2-40B4-BE49-F238E27FC236}">
                <a16:creationId xmlns:a16="http://schemas.microsoft.com/office/drawing/2014/main" id="{7F3B6029-5DB1-6D65-7908-A7DC7F55486F}"/>
              </a:ext>
            </a:extLst>
          </p:cNvPr>
          <p:cNvSpPr txBox="1"/>
          <p:nvPr/>
        </p:nvSpPr>
        <p:spPr>
          <a:xfrm>
            <a:off x="4769409" y="1100284"/>
            <a:ext cx="4374591" cy="2492990"/>
          </a:xfrm>
          <a:prstGeom prst="rect">
            <a:avLst/>
          </a:prstGeom>
          <a:noFill/>
        </p:spPr>
        <p:txBody>
          <a:bodyPr wrap="square" rtlCol="0">
            <a:spAutoFit/>
          </a:bodyPr>
          <a:lstStyle/>
          <a:p>
            <a:r>
              <a:rPr lang="en-GB" b="1" dirty="0"/>
              <a:t>Management</a:t>
            </a:r>
          </a:p>
          <a:p>
            <a:pPr marL="285750" indent="-285750">
              <a:buFont typeface="Arial" panose="020B0604020202020204" pitchFamily="34" charset="0"/>
              <a:buChar char="•"/>
            </a:pPr>
            <a:r>
              <a:rPr lang="en-GB" sz="2400" dirty="0"/>
              <a:t>Repositioning </a:t>
            </a:r>
          </a:p>
          <a:p>
            <a:pPr marL="285750" indent="-285750">
              <a:buFont typeface="Arial" panose="020B0604020202020204" pitchFamily="34" charset="0"/>
              <a:buChar char="•"/>
            </a:pPr>
            <a:r>
              <a:rPr lang="en-GB" sz="2400" dirty="0"/>
              <a:t>Non- pharmacological measures – fan therapy</a:t>
            </a:r>
          </a:p>
          <a:p>
            <a:pPr marL="285750" indent="-285750">
              <a:buFont typeface="Arial" panose="020B0604020202020204" pitchFamily="34" charset="0"/>
              <a:buChar char="•"/>
            </a:pPr>
            <a:r>
              <a:rPr lang="en-GB" sz="2400" dirty="0"/>
              <a:t>Hyoscine </a:t>
            </a:r>
            <a:r>
              <a:rPr lang="en-GB" sz="2400" dirty="0" err="1"/>
              <a:t>Butylbromide</a:t>
            </a:r>
            <a:endParaRPr lang="en-GB" sz="2400" dirty="0"/>
          </a:p>
          <a:p>
            <a:pPr marL="285750" indent="-285750">
              <a:buFont typeface="Arial" panose="020B0604020202020204" pitchFamily="34" charset="0"/>
              <a:buChar char="•"/>
            </a:pPr>
            <a:r>
              <a:rPr lang="en-GB" sz="2400" dirty="0"/>
              <a:t>Explanation to carers</a:t>
            </a:r>
          </a:p>
          <a:p>
            <a:endParaRPr lang="en-GB" b="1" dirty="0"/>
          </a:p>
        </p:txBody>
      </p:sp>
      <p:sp>
        <p:nvSpPr>
          <p:cNvPr id="4" name="TextBox 3">
            <a:extLst>
              <a:ext uri="{FF2B5EF4-FFF2-40B4-BE49-F238E27FC236}">
                <a16:creationId xmlns:a16="http://schemas.microsoft.com/office/drawing/2014/main" id="{F4246BBB-38E7-88E0-BF7B-2855A17E5752}"/>
              </a:ext>
            </a:extLst>
          </p:cNvPr>
          <p:cNvSpPr txBox="1"/>
          <p:nvPr/>
        </p:nvSpPr>
        <p:spPr>
          <a:xfrm>
            <a:off x="393086" y="1100284"/>
            <a:ext cx="4374590" cy="4093428"/>
          </a:xfrm>
          <a:prstGeom prst="rect">
            <a:avLst/>
          </a:prstGeom>
          <a:noFill/>
        </p:spPr>
        <p:txBody>
          <a:bodyPr wrap="square" rtlCol="0">
            <a:spAutoFit/>
          </a:bodyPr>
          <a:lstStyle/>
          <a:p>
            <a:r>
              <a:rPr lang="en-GB" b="1" dirty="0"/>
              <a:t>Signs </a:t>
            </a:r>
          </a:p>
          <a:p>
            <a:pPr marL="285750" indent="-285750">
              <a:buFont typeface="Arial" panose="020B0604020202020204" pitchFamily="34" charset="0"/>
              <a:buChar char="•"/>
            </a:pPr>
            <a:r>
              <a:rPr lang="en-GB" sz="2800" dirty="0"/>
              <a:t>Normal pattern may change faster/slower/irregular</a:t>
            </a:r>
          </a:p>
          <a:p>
            <a:pPr marL="285750" indent="-285750">
              <a:buFont typeface="Arial" panose="020B0604020202020204" pitchFamily="34" charset="0"/>
              <a:buChar char="•"/>
            </a:pPr>
            <a:r>
              <a:rPr lang="en-GB" sz="2800" dirty="0"/>
              <a:t>Long pauses</a:t>
            </a:r>
          </a:p>
          <a:p>
            <a:pPr marL="285750" indent="-285750">
              <a:buFont typeface="Arial" panose="020B0604020202020204" pitchFamily="34" charset="0"/>
              <a:buChar char="•"/>
            </a:pPr>
            <a:r>
              <a:rPr lang="en-GB" sz="2800" dirty="0"/>
              <a:t>Noisy secretions- easier to manage early.</a:t>
            </a:r>
          </a:p>
          <a:p>
            <a:pPr marL="285750" indent="-285750">
              <a:buFont typeface="Arial" panose="020B0604020202020204" pitchFamily="34" charset="0"/>
              <a:buChar char="•"/>
            </a:pPr>
            <a:r>
              <a:rPr lang="en-GB" sz="2800" b="1" dirty="0"/>
              <a:t>Consider –</a:t>
            </a:r>
            <a:r>
              <a:rPr lang="en-GB" sz="2800" dirty="0"/>
              <a:t> is the patient/ carers distressed</a:t>
            </a:r>
            <a:endParaRPr lang="en-GB" b="1" dirty="0"/>
          </a:p>
          <a:p>
            <a:endParaRPr lang="en-GB" b="1" dirty="0"/>
          </a:p>
        </p:txBody>
      </p:sp>
    </p:spTree>
    <p:extLst>
      <p:ext uri="{BB962C8B-B14F-4D97-AF65-F5344CB8AC3E}">
        <p14:creationId xmlns:p14="http://schemas.microsoft.com/office/powerpoint/2010/main" val="16317457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292" y="5729310"/>
            <a:ext cx="4439985" cy="101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175292" y="1976605"/>
            <a:ext cx="8523088" cy="1577086"/>
          </a:xfrm>
        </p:spPr>
        <p:txBody>
          <a:bodyPr>
            <a:noAutofit/>
          </a:bodyPr>
          <a:lstStyle/>
          <a:p>
            <a:pPr algn="ctr"/>
            <a:r>
              <a:rPr lang="en-GB" sz="6600" b="1" dirty="0">
                <a:solidFill>
                  <a:srgbClr val="0070C0"/>
                </a:solidFill>
                <a:latin typeface="Arial" panose="020B0604020202020204" pitchFamily="34" charset="0"/>
                <a:cs typeface="Arial" panose="020B0604020202020204" pitchFamily="34" charset="0"/>
              </a:rPr>
              <a:t>Hydration</a:t>
            </a:r>
            <a:br>
              <a:rPr lang="en-GB" sz="6600" b="1" dirty="0">
                <a:solidFill>
                  <a:srgbClr val="0070C0"/>
                </a:solidFill>
                <a:latin typeface="Arial" panose="020B0604020202020204" pitchFamily="34" charset="0"/>
                <a:cs typeface="Arial" panose="020B0604020202020204" pitchFamily="34" charset="0"/>
              </a:rPr>
            </a:br>
            <a:r>
              <a:rPr lang="en-GB" sz="2000" b="1" dirty="0">
                <a:solidFill>
                  <a:srgbClr val="0070C0"/>
                </a:solidFill>
                <a:latin typeface="Arial" panose="020B0604020202020204" pitchFamily="34" charset="0"/>
                <a:cs typeface="Arial" panose="020B0604020202020204" pitchFamily="34" charset="0"/>
              </a:rPr>
              <a:t>To drip or not to drip?</a:t>
            </a:r>
            <a:br>
              <a:rPr lang="en-GB" sz="3200" b="1" dirty="0">
                <a:solidFill>
                  <a:srgbClr val="0070C0"/>
                </a:solidFill>
                <a:latin typeface="Arial" panose="020B0604020202020204" pitchFamily="34" charset="0"/>
                <a:cs typeface="Arial" panose="020B0604020202020204" pitchFamily="34" charset="0"/>
              </a:rPr>
            </a:br>
            <a:endParaRPr lang="en-GB" sz="3200" b="1" dirty="0">
              <a:solidFill>
                <a:srgbClr val="0070C0"/>
              </a:solidFill>
              <a:latin typeface="Arial" panose="020B0604020202020204" pitchFamily="34" charset="0"/>
              <a:cs typeface="Arial" panose="020B0604020202020204" pitchFamily="34" charset="0"/>
            </a:endParaRPr>
          </a:p>
        </p:txBody>
      </p:sp>
      <p:sp>
        <p:nvSpPr>
          <p:cNvPr id="2" name="Slide Number Placeholder 1"/>
          <p:cNvSpPr>
            <a:spLocks noGrp="1"/>
          </p:cNvSpPr>
          <p:nvPr>
            <p:ph type="sldNum" sz="quarter" idx="12"/>
          </p:nvPr>
        </p:nvSpPr>
        <p:spPr/>
        <p:txBody>
          <a:bodyPr/>
          <a:lstStyle/>
          <a:p>
            <a:fld id="{B4E065AA-8417-42B6-93BE-0215F7A21DC9}" type="slidenum">
              <a:rPr lang="en-GB" smtClean="0"/>
              <a:t>14</a:t>
            </a:fld>
            <a:endParaRPr lang="en-GB" dirty="0"/>
          </a:p>
        </p:txBody>
      </p:sp>
    </p:spTree>
    <p:extLst>
      <p:ext uri="{BB962C8B-B14F-4D97-AF65-F5344CB8AC3E}">
        <p14:creationId xmlns:p14="http://schemas.microsoft.com/office/powerpoint/2010/main" val="719261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292" y="5729310"/>
            <a:ext cx="4439985" cy="101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B4E065AA-8417-42B6-93BE-0215F7A21DC9}" type="slidenum">
              <a:rPr lang="en-GB" smtClean="0"/>
              <a:t>15</a:t>
            </a:fld>
            <a:endParaRPr lang="en-GB" dirty="0"/>
          </a:p>
        </p:txBody>
      </p:sp>
      <p:sp>
        <p:nvSpPr>
          <p:cNvPr id="3" name="TextBox 2">
            <a:extLst>
              <a:ext uri="{FF2B5EF4-FFF2-40B4-BE49-F238E27FC236}">
                <a16:creationId xmlns:a16="http://schemas.microsoft.com/office/drawing/2014/main" id="{7F3B6029-5DB1-6D65-7908-A7DC7F55486F}"/>
              </a:ext>
            </a:extLst>
          </p:cNvPr>
          <p:cNvSpPr txBox="1"/>
          <p:nvPr/>
        </p:nvSpPr>
        <p:spPr>
          <a:xfrm>
            <a:off x="4717472" y="1100284"/>
            <a:ext cx="4033441" cy="2215991"/>
          </a:xfrm>
          <a:prstGeom prst="rect">
            <a:avLst/>
          </a:prstGeom>
          <a:noFill/>
        </p:spPr>
        <p:txBody>
          <a:bodyPr wrap="square" rtlCol="0">
            <a:spAutoFit/>
          </a:bodyPr>
          <a:lstStyle/>
          <a:p>
            <a:r>
              <a:rPr lang="en-GB" sz="2400" b="1" dirty="0"/>
              <a:t>Risk</a:t>
            </a:r>
          </a:p>
          <a:p>
            <a:pPr marL="342900" indent="-342900">
              <a:buFont typeface="Arial" panose="020B0604020202020204" pitchFamily="34" charset="0"/>
              <a:buChar char="•"/>
            </a:pPr>
            <a:r>
              <a:rPr lang="en-GB" sz="2400" dirty="0"/>
              <a:t>Site pain</a:t>
            </a:r>
          </a:p>
          <a:p>
            <a:pPr marL="342900" indent="-342900">
              <a:buFont typeface="Arial" panose="020B0604020202020204" pitchFamily="34" charset="0"/>
              <a:buChar char="•"/>
            </a:pPr>
            <a:r>
              <a:rPr lang="en-GB" sz="2400" dirty="0"/>
              <a:t>Increased respiratory secretions</a:t>
            </a:r>
          </a:p>
          <a:p>
            <a:pPr marL="342900" indent="-342900">
              <a:buFont typeface="Arial" panose="020B0604020202020204" pitchFamily="34" charset="0"/>
              <a:buChar char="•"/>
            </a:pPr>
            <a:r>
              <a:rPr lang="en-GB" sz="2400" dirty="0"/>
              <a:t>Increased oedema</a:t>
            </a:r>
          </a:p>
          <a:p>
            <a:endParaRPr lang="en-GB" b="1" dirty="0"/>
          </a:p>
        </p:txBody>
      </p:sp>
      <p:sp>
        <p:nvSpPr>
          <p:cNvPr id="7" name="TextBox 6">
            <a:extLst>
              <a:ext uri="{FF2B5EF4-FFF2-40B4-BE49-F238E27FC236}">
                <a16:creationId xmlns:a16="http://schemas.microsoft.com/office/drawing/2014/main" id="{78C1DD0B-687B-BB23-BCA6-075A5C6E51B0}"/>
              </a:ext>
            </a:extLst>
          </p:cNvPr>
          <p:cNvSpPr txBox="1"/>
          <p:nvPr/>
        </p:nvSpPr>
        <p:spPr>
          <a:xfrm>
            <a:off x="393086" y="1100284"/>
            <a:ext cx="4106178" cy="2554545"/>
          </a:xfrm>
          <a:prstGeom prst="rect">
            <a:avLst/>
          </a:prstGeom>
          <a:noFill/>
        </p:spPr>
        <p:txBody>
          <a:bodyPr wrap="square" rtlCol="0">
            <a:spAutoFit/>
          </a:bodyPr>
          <a:lstStyle/>
          <a:p>
            <a:pPr>
              <a:spcAft>
                <a:spcPts val="600"/>
              </a:spcAft>
            </a:pPr>
            <a:r>
              <a:rPr lang="en-GB" sz="2400" b="1" dirty="0">
                <a:latin typeface="Arial" panose="020B0604020202020204" pitchFamily="34" charset="0"/>
                <a:cs typeface="Arial" panose="020B0604020202020204" pitchFamily="34" charset="0"/>
              </a:rPr>
              <a:t>May benefit</a:t>
            </a:r>
          </a:p>
          <a:p>
            <a:pPr marL="571500" indent="-571500">
              <a:buFont typeface="Arial" panose="020B0604020202020204" pitchFamily="34" charset="0"/>
              <a:buChar char="•"/>
            </a:pPr>
            <a:r>
              <a:rPr lang="en-GB" sz="2800" dirty="0"/>
              <a:t>Hypercalcaemia</a:t>
            </a:r>
          </a:p>
          <a:p>
            <a:pPr marL="571500" indent="-571500">
              <a:buFont typeface="Arial" panose="020B0604020202020204" pitchFamily="34" charset="0"/>
              <a:buChar char="•"/>
            </a:pPr>
            <a:r>
              <a:rPr lang="en-GB" sz="2800" dirty="0"/>
              <a:t>Intractable vomiting</a:t>
            </a:r>
          </a:p>
          <a:p>
            <a:pPr marL="571500" indent="-571500">
              <a:buFont typeface="Arial" panose="020B0604020202020204" pitchFamily="34" charset="0"/>
              <a:buChar char="•"/>
            </a:pPr>
            <a:r>
              <a:rPr lang="en-GB" sz="2800" dirty="0"/>
              <a:t>Diarrhoea</a:t>
            </a:r>
          </a:p>
          <a:p>
            <a:pPr marL="342900" indent="-342900">
              <a:spcAft>
                <a:spcPts val="600"/>
              </a:spcAft>
              <a:buFont typeface="Arial" panose="020B0604020202020204" pitchFamily="34" charset="0"/>
              <a:buChar char="•"/>
            </a:pPr>
            <a:endParaRPr lang="en-GB" sz="2400" b="1" dirty="0">
              <a:latin typeface="Arial" panose="020B0604020202020204" pitchFamily="34" charset="0"/>
              <a:cs typeface="Arial" panose="020B0604020202020204" pitchFamily="34" charset="0"/>
            </a:endParaRPr>
          </a:p>
          <a:p>
            <a:endParaRPr lang="en-GB" dirty="0"/>
          </a:p>
        </p:txBody>
      </p:sp>
      <p:sp>
        <p:nvSpPr>
          <p:cNvPr id="4" name="TextBox 3">
            <a:extLst>
              <a:ext uri="{FF2B5EF4-FFF2-40B4-BE49-F238E27FC236}">
                <a16:creationId xmlns:a16="http://schemas.microsoft.com/office/drawing/2014/main" id="{C1A23530-1F6A-D54D-F87C-DDF69E49A468}"/>
              </a:ext>
            </a:extLst>
          </p:cNvPr>
          <p:cNvSpPr txBox="1"/>
          <p:nvPr/>
        </p:nvSpPr>
        <p:spPr>
          <a:xfrm>
            <a:off x="393086" y="4998027"/>
            <a:ext cx="8293714" cy="646331"/>
          </a:xfrm>
          <a:prstGeom prst="rect">
            <a:avLst/>
          </a:prstGeom>
          <a:noFill/>
        </p:spPr>
        <p:txBody>
          <a:bodyPr wrap="square" rtlCol="0">
            <a:spAutoFit/>
          </a:bodyPr>
          <a:lstStyle/>
          <a:p>
            <a:r>
              <a:rPr lang="en-GB" dirty="0">
                <a:hlinkClick r:id="rId4"/>
              </a:rPr>
              <a:t>https://vimeo.com/601835012/4ba454f36c</a:t>
            </a:r>
            <a:r>
              <a:rPr lang="en-GB" dirty="0"/>
              <a:t> a video that is on the intranet on the Adult palliative care page about how to administer SC fluids</a:t>
            </a:r>
          </a:p>
        </p:txBody>
      </p:sp>
    </p:spTree>
    <p:extLst>
      <p:ext uri="{BB962C8B-B14F-4D97-AF65-F5344CB8AC3E}">
        <p14:creationId xmlns:p14="http://schemas.microsoft.com/office/powerpoint/2010/main" val="112201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292" y="5729310"/>
            <a:ext cx="4439985" cy="101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310456" y="1977015"/>
            <a:ext cx="8523088" cy="2208934"/>
          </a:xfrm>
        </p:spPr>
        <p:txBody>
          <a:bodyPr>
            <a:noAutofit/>
          </a:bodyPr>
          <a:lstStyle/>
          <a:p>
            <a:pPr algn="l"/>
            <a:r>
              <a:rPr lang="en-GB" sz="3200" b="1" dirty="0">
                <a:solidFill>
                  <a:srgbClr val="0070C0"/>
                </a:solidFill>
                <a:latin typeface="Arial" panose="020B0604020202020204" pitchFamily="34" charset="0"/>
                <a:cs typeface="Arial" panose="020B0604020202020204" pitchFamily="34" charset="0"/>
              </a:rPr>
              <a:t>Anticipatory prescribing at End Of Life</a:t>
            </a:r>
          </a:p>
        </p:txBody>
      </p:sp>
      <p:sp>
        <p:nvSpPr>
          <p:cNvPr id="2" name="Slide Number Placeholder 1"/>
          <p:cNvSpPr>
            <a:spLocks noGrp="1"/>
          </p:cNvSpPr>
          <p:nvPr>
            <p:ph type="sldNum" sz="quarter" idx="12"/>
          </p:nvPr>
        </p:nvSpPr>
        <p:spPr/>
        <p:txBody>
          <a:bodyPr/>
          <a:lstStyle/>
          <a:p>
            <a:fld id="{B4E065AA-8417-42B6-93BE-0215F7A21DC9}" type="slidenum">
              <a:rPr lang="en-GB" smtClean="0"/>
              <a:t>16</a:t>
            </a:fld>
            <a:endParaRPr lang="en-GB" dirty="0"/>
          </a:p>
        </p:txBody>
      </p:sp>
    </p:spTree>
    <p:extLst>
      <p:ext uri="{BB962C8B-B14F-4D97-AF65-F5344CB8AC3E}">
        <p14:creationId xmlns:p14="http://schemas.microsoft.com/office/powerpoint/2010/main" val="30976604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292" y="5729310"/>
            <a:ext cx="4439985" cy="101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107504" y="116632"/>
            <a:ext cx="8523088" cy="712643"/>
          </a:xfrm>
        </p:spPr>
        <p:txBody>
          <a:bodyPr>
            <a:noAutofit/>
          </a:bodyPr>
          <a:lstStyle/>
          <a:p>
            <a:pPr algn="l"/>
            <a:r>
              <a:rPr lang="en-GB" sz="3200" b="1" dirty="0">
                <a:solidFill>
                  <a:srgbClr val="0070C0"/>
                </a:solidFill>
                <a:latin typeface="Arial" panose="020B0604020202020204" pitchFamily="34" charset="0"/>
                <a:cs typeface="Arial" panose="020B0604020202020204" pitchFamily="34" charset="0"/>
              </a:rPr>
              <a:t>What is it?</a:t>
            </a:r>
          </a:p>
        </p:txBody>
      </p:sp>
      <p:sp>
        <p:nvSpPr>
          <p:cNvPr id="2" name="Slide Number Placeholder 1"/>
          <p:cNvSpPr>
            <a:spLocks noGrp="1"/>
          </p:cNvSpPr>
          <p:nvPr>
            <p:ph type="sldNum" sz="quarter" idx="12"/>
          </p:nvPr>
        </p:nvSpPr>
        <p:spPr/>
        <p:txBody>
          <a:bodyPr/>
          <a:lstStyle/>
          <a:p>
            <a:fld id="{B4E065AA-8417-42B6-93BE-0215F7A21DC9}" type="slidenum">
              <a:rPr lang="en-GB" smtClean="0"/>
              <a:t>17</a:t>
            </a:fld>
            <a:endParaRPr lang="en-GB" dirty="0"/>
          </a:p>
        </p:txBody>
      </p:sp>
      <p:sp>
        <p:nvSpPr>
          <p:cNvPr id="3" name="TextBox 2">
            <a:extLst>
              <a:ext uri="{FF2B5EF4-FFF2-40B4-BE49-F238E27FC236}">
                <a16:creationId xmlns:a16="http://schemas.microsoft.com/office/drawing/2014/main" id="{7F3B6029-5DB1-6D65-7908-A7DC7F55486F}"/>
              </a:ext>
            </a:extLst>
          </p:cNvPr>
          <p:cNvSpPr txBox="1"/>
          <p:nvPr/>
        </p:nvSpPr>
        <p:spPr>
          <a:xfrm>
            <a:off x="240686" y="947884"/>
            <a:ext cx="8523088" cy="2677656"/>
          </a:xfrm>
          <a:prstGeom prst="rect">
            <a:avLst/>
          </a:prstGeom>
          <a:noFill/>
        </p:spPr>
        <p:txBody>
          <a:bodyPr wrap="square" rtlCol="0">
            <a:spAutoFit/>
          </a:bodyPr>
          <a:lstStyle/>
          <a:p>
            <a:r>
              <a:rPr lang="en-GB" sz="2800" b="1" i="0" dirty="0">
                <a:solidFill>
                  <a:srgbClr val="0E0E0E"/>
                </a:solidFill>
                <a:effectLst/>
              </a:rPr>
              <a:t>Adults who are in the last days of life </a:t>
            </a:r>
            <a:r>
              <a:rPr lang="en-GB" sz="2800" b="0" i="0" dirty="0">
                <a:solidFill>
                  <a:srgbClr val="0E0E0E"/>
                </a:solidFill>
                <a:effectLst/>
              </a:rPr>
              <a:t>are prescribed medicines in advance for symptoms that might happen in the future. This avoids a delay in getting medicines that might be needed quickly when symptoms develop. These medicines are prescribed based on the individual needs of the person.</a:t>
            </a:r>
            <a:endParaRPr lang="en-GB" sz="2800" dirty="0"/>
          </a:p>
        </p:txBody>
      </p:sp>
      <p:sp>
        <p:nvSpPr>
          <p:cNvPr id="4" name="TextBox 3">
            <a:extLst>
              <a:ext uri="{FF2B5EF4-FFF2-40B4-BE49-F238E27FC236}">
                <a16:creationId xmlns:a16="http://schemas.microsoft.com/office/drawing/2014/main" id="{A449BD67-76F9-6754-CDB7-71A21D0158AE}"/>
              </a:ext>
            </a:extLst>
          </p:cNvPr>
          <p:cNvSpPr txBox="1"/>
          <p:nvPr/>
        </p:nvSpPr>
        <p:spPr>
          <a:xfrm>
            <a:off x="687513" y="6820446"/>
            <a:ext cx="5934513" cy="294953"/>
          </a:xfrm>
          <a:prstGeom prst="rect">
            <a:avLst/>
          </a:prstGeom>
          <a:noFill/>
        </p:spPr>
        <p:txBody>
          <a:bodyPr wrap="square" rtlCol="0">
            <a:spAutoFit/>
          </a:bodyPr>
          <a:lstStyle/>
          <a:p>
            <a:endParaRPr lang="en-GB" dirty="0"/>
          </a:p>
        </p:txBody>
      </p:sp>
      <p:sp>
        <p:nvSpPr>
          <p:cNvPr id="5" name="Rectangle 1">
            <a:extLst>
              <a:ext uri="{FF2B5EF4-FFF2-40B4-BE49-F238E27FC236}">
                <a16:creationId xmlns:a16="http://schemas.microsoft.com/office/drawing/2014/main" id="{EBBAD1C5-1BC8-D7DE-DDE2-317E2C3C25E0}"/>
              </a:ext>
            </a:extLst>
          </p:cNvPr>
          <p:cNvSpPr>
            <a:spLocks noChangeArrowheads="1"/>
          </p:cNvSpPr>
          <p:nvPr/>
        </p:nvSpPr>
        <p:spPr bwMode="auto">
          <a:xfrm>
            <a:off x="240686" y="4752454"/>
            <a:ext cx="6648468" cy="477054"/>
          </a:xfrm>
          <a:prstGeom prst="rect">
            <a:avLst/>
          </a:prstGeom>
          <a:solidFill>
            <a:srgbClr val="FBFAF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0E0E0E"/>
                </a:solidFill>
                <a:effectLst/>
                <a:latin typeface="Lora" panose="020F0502020204030204" pitchFamily="2" charset="0"/>
              </a:rPr>
              <a:t>Care of dying adults in the last days of life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0E0E0E"/>
                </a:solidFill>
                <a:effectLst/>
                <a:latin typeface="Inter"/>
              </a:rPr>
              <a:t>Quality standard [QS144]Published: 02 March 2017</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628069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292" y="5729310"/>
            <a:ext cx="4439985" cy="101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107504" y="116632"/>
            <a:ext cx="8523088" cy="712643"/>
          </a:xfrm>
        </p:spPr>
        <p:txBody>
          <a:bodyPr>
            <a:noAutofit/>
          </a:bodyPr>
          <a:lstStyle/>
          <a:p>
            <a:pPr algn="l"/>
            <a:r>
              <a:rPr lang="en-GB" sz="3200" b="1" dirty="0">
                <a:solidFill>
                  <a:srgbClr val="0070C0"/>
                </a:solidFill>
                <a:latin typeface="Arial" panose="020B0604020202020204" pitchFamily="34" charset="0"/>
                <a:cs typeface="Arial" panose="020B0604020202020204" pitchFamily="34" charset="0"/>
              </a:rPr>
              <a:t>Medications</a:t>
            </a:r>
          </a:p>
        </p:txBody>
      </p:sp>
      <p:sp>
        <p:nvSpPr>
          <p:cNvPr id="2" name="Slide Number Placeholder 1"/>
          <p:cNvSpPr>
            <a:spLocks noGrp="1"/>
          </p:cNvSpPr>
          <p:nvPr>
            <p:ph type="sldNum" sz="quarter" idx="12"/>
          </p:nvPr>
        </p:nvSpPr>
        <p:spPr/>
        <p:txBody>
          <a:bodyPr/>
          <a:lstStyle/>
          <a:p>
            <a:fld id="{B4E065AA-8417-42B6-93BE-0215F7A21DC9}" type="slidenum">
              <a:rPr lang="en-GB" smtClean="0"/>
              <a:t>18</a:t>
            </a:fld>
            <a:endParaRPr lang="en-GB" dirty="0"/>
          </a:p>
        </p:txBody>
      </p:sp>
      <p:sp>
        <p:nvSpPr>
          <p:cNvPr id="3" name="TextBox 2">
            <a:extLst>
              <a:ext uri="{FF2B5EF4-FFF2-40B4-BE49-F238E27FC236}">
                <a16:creationId xmlns:a16="http://schemas.microsoft.com/office/drawing/2014/main" id="{7F3B6029-5DB1-6D65-7908-A7DC7F55486F}"/>
              </a:ext>
            </a:extLst>
          </p:cNvPr>
          <p:cNvSpPr txBox="1"/>
          <p:nvPr/>
        </p:nvSpPr>
        <p:spPr>
          <a:xfrm>
            <a:off x="240686" y="947884"/>
            <a:ext cx="8523088" cy="3816429"/>
          </a:xfrm>
          <a:prstGeom prst="rect">
            <a:avLst/>
          </a:prstGeom>
          <a:noFill/>
        </p:spPr>
        <p:txBody>
          <a:bodyPr wrap="square" rtlCol="0">
            <a:spAutoFit/>
          </a:bodyPr>
          <a:lstStyle/>
          <a:p>
            <a:pPr marL="285750" indent="-285750">
              <a:buFont typeface="Arial" panose="020B0604020202020204" pitchFamily="34" charset="0"/>
              <a:buChar char="•"/>
            </a:pPr>
            <a:r>
              <a:rPr lang="en-GB" altLang="en-US" sz="2800" dirty="0"/>
              <a:t>Ensure all unnecessary drugs are discontinued, speak to GP</a:t>
            </a:r>
          </a:p>
          <a:p>
            <a:pPr marL="285750" indent="-285750">
              <a:buFont typeface="Arial" panose="020B0604020202020204" pitchFamily="34" charset="0"/>
              <a:buChar char="•"/>
            </a:pPr>
            <a:r>
              <a:rPr lang="en-GB" altLang="en-US" sz="2800" dirty="0"/>
              <a:t>Ensure drugs are anticipated and made available in the person’s home.</a:t>
            </a:r>
          </a:p>
          <a:p>
            <a:pPr marL="285750" indent="-285750">
              <a:buFont typeface="Arial" panose="020B0604020202020204" pitchFamily="34" charset="0"/>
              <a:buChar char="•"/>
            </a:pPr>
            <a:r>
              <a:rPr lang="en-GB" altLang="en-US" sz="2800" dirty="0"/>
              <a:t>Is MASC available in home – is it correct and readable?</a:t>
            </a:r>
          </a:p>
          <a:p>
            <a:pPr marL="285750" indent="-285750">
              <a:buFont typeface="Arial" panose="020B0604020202020204" pitchFamily="34" charset="0"/>
              <a:buChar char="•"/>
            </a:pPr>
            <a:r>
              <a:rPr lang="en-GB" altLang="en-US" sz="2800" dirty="0"/>
              <a:t>Is syringe driver box (or needles, syringes etc) available.</a:t>
            </a:r>
          </a:p>
          <a:p>
            <a:endParaRPr lang="en-GB" dirty="0"/>
          </a:p>
        </p:txBody>
      </p:sp>
    </p:spTree>
    <p:extLst>
      <p:ext uri="{BB962C8B-B14F-4D97-AF65-F5344CB8AC3E}">
        <p14:creationId xmlns:p14="http://schemas.microsoft.com/office/powerpoint/2010/main" val="34044537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292" y="5729310"/>
            <a:ext cx="4439985" cy="101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107504" y="116632"/>
            <a:ext cx="8523088" cy="712643"/>
          </a:xfrm>
        </p:spPr>
        <p:txBody>
          <a:bodyPr>
            <a:noAutofit/>
          </a:bodyPr>
          <a:lstStyle/>
          <a:p>
            <a:pPr algn="l"/>
            <a:r>
              <a:rPr lang="en-GB" sz="3200" b="1" dirty="0">
                <a:solidFill>
                  <a:srgbClr val="0070C0"/>
                </a:solidFill>
                <a:latin typeface="Arial" panose="020B0604020202020204" pitchFamily="34" charset="0"/>
                <a:cs typeface="Arial" panose="020B0604020202020204" pitchFamily="34" charset="0"/>
              </a:rPr>
              <a:t>MASC form </a:t>
            </a:r>
          </a:p>
        </p:txBody>
      </p:sp>
      <p:sp>
        <p:nvSpPr>
          <p:cNvPr id="2" name="Slide Number Placeholder 1"/>
          <p:cNvSpPr>
            <a:spLocks noGrp="1"/>
          </p:cNvSpPr>
          <p:nvPr>
            <p:ph type="sldNum" sz="quarter" idx="12"/>
          </p:nvPr>
        </p:nvSpPr>
        <p:spPr/>
        <p:txBody>
          <a:bodyPr/>
          <a:lstStyle/>
          <a:p>
            <a:fld id="{B4E065AA-8417-42B6-93BE-0215F7A21DC9}" type="slidenum">
              <a:rPr lang="en-GB" smtClean="0"/>
              <a:t>19</a:t>
            </a:fld>
            <a:endParaRPr lang="en-GB" dirty="0"/>
          </a:p>
        </p:txBody>
      </p:sp>
      <p:pic>
        <p:nvPicPr>
          <p:cNvPr id="8" name="Picture 7">
            <a:extLst>
              <a:ext uri="{FF2B5EF4-FFF2-40B4-BE49-F238E27FC236}">
                <a16:creationId xmlns:a16="http://schemas.microsoft.com/office/drawing/2014/main" id="{35B21A25-92B7-2778-7C36-D9292E5FE7CC}"/>
              </a:ext>
            </a:extLst>
          </p:cNvPr>
          <p:cNvPicPr>
            <a:picLocks noChangeAspect="1"/>
          </p:cNvPicPr>
          <p:nvPr/>
        </p:nvPicPr>
        <p:blipFill>
          <a:blip r:embed="rId3"/>
          <a:stretch>
            <a:fillRect/>
          </a:stretch>
        </p:blipFill>
        <p:spPr>
          <a:xfrm>
            <a:off x="107504" y="721594"/>
            <a:ext cx="3813805" cy="5115397"/>
          </a:xfrm>
          <a:prstGeom prst="rect">
            <a:avLst/>
          </a:prstGeom>
        </p:spPr>
      </p:pic>
      <p:pic>
        <p:nvPicPr>
          <p:cNvPr id="11" name="Picture 10">
            <a:extLst>
              <a:ext uri="{FF2B5EF4-FFF2-40B4-BE49-F238E27FC236}">
                <a16:creationId xmlns:a16="http://schemas.microsoft.com/office/drawing/2014/main" id="{652BDD5A-6613-1CB0-91CA-9B01F29BBF68}"/>
              </a:ext>
            </a:extLst>
          </p:cNvPr>
          <p:cNvPicPr>
            <a:picLocks noChangeAspect="1"/>
          </p:cNvPicPr>
          <p:nvPr/>
        </p:nvPicPr>
        <p:blipFill>
          <a:blip r:embed="rId4"/>
          <a:stretch>
            <a:fillRect/>
          </a:stretch>
        </p:blipFill>
        <p:spPr>
          <a:xfrm>
            <a:off x="4218980" y="627041"/>
            <a:ext cx="4197656" cy="5729310"/>
          </a:xfrm>
          <a:prstGeom prst="rect">
            <a:avLst/>
          </a:prstGeom>
        </p:spPr>
      </p:pic>
    </p:spTree>
    <p:extLst>
      <p:ext uri="{BB962C8B-B14F-4D97-AF65-F5344CB8AC3E}">
        <p14:creationId xmlns:p14="http://schemas.microsoft.com/office/powerpoint/2010/main" val="4054439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292" y="5729310"/>
            <a:ext cx="4439985" cy="101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107504" y="116632"/>
            <a:ext cx="8523088" cy="712643"/>
          </a:xfrm>
        </p:spPr>
        <p:txBody>
          <a:bodyPr>
            <a:noAutofit/>
          </a:bodyPr>
          <a:lstStyle/>
          <a:p>
            <a:pPr algn="l"/>
            <a:r>
              <a:rPr lang="en-GB" sz="3200" b="1" dirty="0">
                <a:solidFill>
                  <a:srgbClr val="0070C0"/>
                </a:solidFill>
                <a:latin typeface="Arial" panose="020B0604020202020204" pitchFamily="34" charset="0"/>
                <a:cs typeface="Arial" panose="020B0604020202020204" pitchFamily="34" charset="0"/>
              </a:rPr>
              <a:t>Aims</a:t>
            </a:r>
          </a:p>
        </p:txBody>
      </p:sp>
      <p:sp>
        <p:nvSpPr>
          <p:cNvPr id="2" name="Slide Number Placeholder 1"/>
          <p:cNvSpPr>
            <a:spLocks noGrp="1"/>
          </p:cNvSpPr>
          <p:nvPr>
            <p:ph type="sldNum" sz="quarter" idx="12"/>
          </p:nvPr>
        </p:nvSpPr>
        <p:spPr/>
        <p:txBody>
          <a:bodyPr/>
          <a:lstStyle/>
          <a:p>
            <a:fld id="{B4E065AA-8417-42B6-93BE-0215F7A21DC9}" type="slidenum">
              <a:rPr lang="en-GB" smtClean="0"/>
              <a:t>2</a:t>
            </a:fld>
            <a:endParaRPr lang="en-GB" dirty="0"/>
          </a:p>
        </p:txBody>
      </p:sp>
      <p:sp>
        <p:nvSpPr>
          <p:cNvPr id="3" name="TextBox 2">
            <a:extLst>
              <a:ext uri="{FF2B5EF4-FFF2-40B4-BE49-F238E27FC236}">
                <a16:creationId xmlns:a16="http://schemas.microsoft.com/office/drawing/2014/main" id="{7F3B6029-5DB1-6D65-7908-A7DC7F55486F}"/>
              </a:ext>
            </a:extLst>
          </p:cNvPr>
          <p:cNvSpPr txBox="1"/>
          <p:nvPr/>
        </p:nvSpPr>
        <p:spPr>
          <a:xfrm>
            <a:off x="240686" y="947884"/>
            <a:ext cx="8523088" cy="4247317"/>
          </a:xfrm>
          <a:prstGeom prst="rect">
            <a:avLst/>
          </a:prstGeom>
          <a:noFill/>
        </p:spPr>
        <p:txBody>
          <a:bodyPr wrap="square" rtlCol="0">
            <a:spAutoFit/>
          </a:bodyPr>
          <a:lstStyle/>
          <a:p>
            <a:pPr>
              <a:buFont typeface="Arial" panose="020B0604020202020204" pitchFamily="34" charset="0"/>
              <a:buChar char="•"/>
            </a:pPr>
            <a:r>
              <a:rPr lang="en-GB" sz="2800" dirty="0">
                <a:solidFill>
                  <a:srgbClr val="444444"/>
                </a:solidFill>
                <a:latin typeface="inherit"/>
              </a:rPr>
              <a:t>Identify the five priorities for care of the dying person</a:t>
            </a:r>
          </a:p>
          <a:p>
            <a:pPr>
              <a:buFont typeface="Arial" panose="020B0604020202020204" pitchFamily="34" charset="0"/>
              <a:buChar char="•"/>
            </a:pPr>
            <a:r>
              <a:rPr lang="en-GB" sz="2800" dirty="0">
                <a:solidFill>
                  <a:srgbClr val="444444"/>
                </a:solidFill>
                <a:latin typeface="inherit"/>
              </a:rPr>
              <a:t>Recognise the point where the patient may be entering the dying phase</a:t>
            </a:r>
          </a:p>
          <a:p>
            <a:pPr>
              <a:buFont typeface="Arial" panose="020B0604020202020204" pitchFamily="34" charset="0"/>
              <a:buChar char="•"/>
            </a:pPr>
            <a:r>
              <a:rPr lang="en-GB" sz="2800" dirty="0">
                <a:solidFill>
                  <a:srgbClr val="444444"/>
                </a:solidFill>
                <a:latin typeface="inherit"/>
              </a:rPr>
              <a:t>Be able to care for the patient (and carers) holistically in their final days and assess and manage symptoms effectively</a:t>
            </a:r>
          </a:p>
          <a:p>
            <a:pPr>
              <a:buFont typeface="Arial" panose="020B0604020202020204" pitchFamily="34" charset="0"/>
              <a:buChar char="•"/>
            </a:pPr>
            <a:r>
              <a:rPr lang="en-GB" sz="2800" dirty="0">
                <a:solidFill>
                  <a:srgbClr val="444444"/>
                </a:solidFill>
                <a:latin typeface="inherit"/>
              </a:rPr>
              <a:t>Recognise appropriate and inappropriate care pathways and the importance of effective communication and MDT working</a:t>
            </a:r>
          </a:p>
          <a:p>
            <a:endParaRPr lang="en-GB" dirty="0"/>
          </a:p>
        </p:txBody>
      </p:sp>
    </p:spTree>
    <p:extLst>
      <p:ext uri="{BB962C8B-B14F-4D97-AF65-F5344CB8AC3E}">
        <p14:creationId xmlns:p14="http://schemas.microsoft.com/office/powerpoint/2010/main" val="41040439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4E065AA-8417-42B6-93BE-0215F7A21DC9}" type="slidenum">
              <a:rPr lang="en-GB" smtClean="0"/>
              <a:t>20</a:t>
            </a:fld>
            <a:endParaRPr lang="en-GB" dirty="0"/>
          </a:p>
        </p:txBody>
      </p:sp>
      <p:pic>
        <p:nvPicPr>
          <p:cNvPr id="8" name="Picture 7">
            <a:extLst>
              <a:ext uri="{FF2B5EF4-FFF2-40B4-BE49-F238E27FC236}">
                <a16:creationId xmlns:a16="http://schemas.microsoft.com/office/drawing/2014/main" id="{9DB262C8-27B7-5A22-46C7-F6A967F1D87E}"/>
              </a:ext>
            </a:extLst>
          </p:cNvPr>
          <p:cNvPicPr>
            <a:picLocks noChangeAspect="1"/>
          </p:cNvPicPr>
          <p:nvPr/>
        </p:nvPicPr>
        <p:blipFill>
          <a:blip r:embed="rId2"/>
          <a:stretch>
            <a:fillRect/>
          </a:stretch>
        </p:blipFill>
        <p:spPr>
          <a:xfrm>
            <a:off x="25098" y="116635"/>
            <a:ext cx="8961486" cy="5930874"/>
          </a:xfrm>
          <a:prstGeom prst="rect">
            <a:avLst/>
          </a:prstGeom>
        </p:spPr>
      </p:pic>
    </p:spTree>
    <p:extLst>
      <p:ext uri="{BB962C8B-B14F-4D97-AF65-F5344CB8AC3E}">
        <p14:creationId xmlns:p14="http://schemas.microsoft.com/office/powerpoint/2010/main" val="40360866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4E065AA-8417-42B6-93BE-0215F7A21DC9}" type="slidenum">
              <a:rPr lang="en-GB" smtClean="0"/>
              <a:t>21</a:t>
            </a:fld>
            <a:endParaRPr lang="en-GB" dirty="0"/>
          </a:p>
        </p:txBody>
      </p:sp>
      <p:sp>
        <p:nvSpPr>
          <p:cNvPr id="3" name="TextBox 2">
            <a:extLst>
              <a:ext uri="{FF2B5EF4-FFF2-40B4-BE49-F238E27FC236}">
                <a16:creationId xmlns:a16="http://schemas.microsoft.com/office/drawing/2014/main" id="{7F3B6029-5DB1-6D65-7908-A7DC7F55486F}"/>
              </a:ext>
            </a:extLst>
          </p:cNvPr>
          <p:cNvSpPr txBox="1"/>
          <p:nvPr/>
        </p:nvSpPr>
        <p:spPr>
          <a:xfrm>
            <a:off x="240686" y="947884"/>
            <a:ext cx="8523088" cy="2000548"/>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Main text here – ideally using Arial font and recommended minimum 16pt (larger if possible, and 12pt at absolute minimum).</a:t>
            </a:r>
          </a:p>
          <a:p>
            <a:pPr marL="342900" indent="-3429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Feel free to add tables, graphs, images, graphic devices.</a:t>
            </a:r>
          </a:p>
          <a:p>
            <a:endParaRPr lang="en-GB" dirty="0"/>
          </a:p>
        </p:txBody>
      </p:sp>
      <p:pic>
        <p:nvPicPr>
          <p:cNvPr id="8" name="Picture 7">
            <a:extLst>
              <a:ext uri="{FF2B5EF4-FFF2-40B4-BE49-F238E27FC236}">
                <a16:creationId xmlns:a16="http://schemas.microsoft.com/office/drawing/2014/main" id="{C3F51636-2A05-29BD-B4E8-F758F5387DD9}"/>
              </a:ext>
            </a:extLst>
          </p:cNvPr>
          <p:cNvPicPr>
            <a:picLocks noChangeAspect="1"/>
          </p:cNvPicPr>
          <p:nvPr/>
        </p:nvPicPr>
        <p:blipFill>
          <a:blip r:embed="rId2"/>
          <a:stretch>
            <a:fillRect/>
          </a:stretch>
        </p:blipFill>
        <p:spPr>
          <a:xfrm>
            <a:off x="0" y="436117"/>
            <a:ext cx="9144000" cy="5985765"/>
          </a:xfrm>
          <a:prstGeom prst="rect">
            <a:avLst/>
          </a:prstGeom>
        </p:spPr>
      </p:pic>
    </p:spTree>
    <p:extLst>
      <p:ext uri="{BB962C8B-B14F-4D97-AF65-F5344CB8AC3E}">
        <p14:creationId xmlns:p14="http://schemas.microsoft.com/office/powerpoint/2010/main" val="531970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292" y="5729310"/>
            <a:ext cx="4439985" cy="101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107504" y="116632"/>
            <a:ext cx="8523088" cy="712643"/>
          </a:xfrm>
        </p:spPr>
        <p:txBody>
          <a:bodyPr>
            <a:noAutofit/>
          </a:bodyPr>
          <a:lstStyle/>
          <a:p>
            <a:pPr algn="l"/>
            <a:r>
              <a:rPr lang="en-GB" sz="3200" b="1" dirty="0">
                <a:solidFill>
                  <a:srgbClr val="0070C0"/>
                </a:solidFill>
                <a:latin typeface="Arial" panose="020B0604020202020204" pitchFamily="34" charset="0"/>
                <a:cs typeface="Arial" panose="020B0604020202020204" pitchFamily="34" charset="0"/>
              </a:rPr>
              <a:t>Other considerations</a:t>
            </a:r>
          </a:p>
        </p:txBody>
      </p:sp>
      <p:sp>
        <p:nvSpPr>
          <p:cNvPr id="2" name="Slide Number Placeholder 1"/>
          <p:cNvSpPr>
            <a:spLocks noGrp="1"/>
          </p:cNvSpPr>
          <p:nvPr>
            <p:ph type="sldNum" sz="quarter" idx="12"/>
          </p:nvPr>
        </p:nvSpPr>
        <p:spPr/>
        <p:txBody>
          <a:bodyPr/>
          <a:lstStyle/>
          <a:p>
            <a:fld id="{B4E065AA-8417-42B6-93BE-0215F7A21DC9}" type="slidenum">
              <a:rPr lang="en-GB" smtClean="0"/>
              <a:t>22</a:t>
            </a:fld>
            <a:endParaRPr lang="en-GB" dirty="0"/>
          </a:p>
        </p:txBody>
      </p:sp>
      <p:sp>
        <p:nvSpPr>
          <p:cNvPr id="3" name="TextBox 2">
            <a:extLst>
              <a:ext uri="{FF2B5EF4-FFF2-40B4-BE49-F238E27FC236}">
                <a16:creationId xmlns:a16="http://schemas.microsoft.com/office/drawing/2014/main" id="{7F3B6029-5DB1-6D65-7908-A7DC7F55486F}"/>
              </a:ext>
            </a:extLst>
          </p:cNvPr>
          <p:cNvSpPr txBox="1"/>
          <p:nvPr/>
        </p:nvSpPr>
        <p:spPr>
          <a:xfrm>
            <a:off x="240686" y="947884"/>
            <a:ext cx="8523088" cy="5278368"/>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Urine retention</a:t>
            </a:r>
          </a:p>
          <a:p>
            <a:pPr marL="342900" indent="-3429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Carer/ family support</a:t>
            </a:r>
          </a:p>
          <a:p>
            <a:pPr marL="342900" indent="-3429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Ensure family know how to contact services</a:t>
            </a:r>
          </a:p>
          <a:p>
            <a:pPr marL="342900" indent="-3429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Refer to CHC if appropriate – fast track if EOL</a:t>
            </a:r>
          </a:p>
          <a:p>
            <a:pPr marL="342900" indent="-3429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Marie Curie Night sitters</a:t>
            </a:r>
          </a:p>
          <a:p>
            <a:pPr marL="342900" indent="-3429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Hospice at home</a:t>
            </a:r>
          </a:p>
          <a:p>
            <a:pPr marL="342900" indent="-3429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Willow house</a:t>
            </a:r>
          </a:p>
          <a:p>
            <a:pPr marL="342900" indent="-3429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Do family know who to contact when the person dies?</a:t>
            </a:r>
          </a:p>
          <a:p>
            <a:pPr marL="342900" indent="-3429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Document that you have discussed next steps with families</a:t>
            </a:r>
          </a:p>
          <a:p>
            <a:pPr marL="342900" indent="-342900">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What to expect when someone is dying leaflet</a:t>
            </a:r>
          </a:p>
          <a:p>
            <a:pPr>
              <a:spcAft>
                <a:spcPts val="600"/>
              </a:spcAft>
            </a:pPr>
            <a:r>
              <a:rPr lang="en-GB" sz="2400" dirty="0">
                <a:latin typeface="Arial" panose="020B0604020202020204" pitchFamily="34" charset="0"/>
                <a:cs typeface="Arial" panose="020B0604020202020204" pitchFamily="34" charset="0"/>
              </a:rPr>
              <a:t> </a:t>
            </a:r>
          </a:p>
          <a:p>
            <a:endParaRPr lang="en-GB" dirty="0"/>
          </a:p>
        </p:txBody>
      </p:sp>
    </p:spTree>
    <p:extLst>
      <p:ext uri="{BB962C8B-B14F-4D97-AF65-F5344CB8AC3E}">
        <p14:creationId xmlns:p14="http://schemas.microsoft.com/office/powerpoint/2010/main" val="4382054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292" y="5729310"/>
            <a:ext cx="4439985" cy="101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107504" y="116632"/>
            <a:ext cx="8523088" cy="712643"/>
          </a:xfrm>
        </p:spPr>
        <p:txBody>
          <a:bodyPr>
            <a:noAutofit/>
          </a:bodyPr>
          <a:lstStyle/>
          <a:p>
            <a:pPr algn="l"/>
            <a:r>
              <a:rPr lang="en-GB" sz="3200" b="1" dirty="0">
                <a:solidFill>
                  <a:srgbClr val="0070C0"/>
                </a:solidFill>
                <a:latin typeface="Arial" panose="020B0604020202020204" pitchFamily="34" charset="0"/>
                <a:cs typeface="Arial" panose="020B0604020202020204" pitchFamily="34" charset="0"/>
              </a:rPr>
              <a:t>Further reading </a:t>
            </a:r>
          </a:p>
        </p:txBody>
      </p:sp>
      <p:sp>
        <p:nvSpPr>
          <p:cNvPr id="2" name="Slide Number Placeholder 1"/>
          <p:cNvSpPr>
            <a:spLocks noGrp="1"/>
          </p:cNvSpPr>
          <p:nvPr>
            <p:ph type="sldNum" sz="quarter" idx="12"/>
          </p:nvPr>
        </p:nvSpPr>
        <p:spPr/>
        <p:txBody>
          <a:bodyPr/>
          <a:lstStyle/>
          <a:p>
            <a:fld id="{B4E065AA-8417-42B6-93BE-0215F7A21DC9}" type="slidenum">
              <a:rPr lang="en-GB" smtClean="0"/>
              <a:t>23</a:t>
            </a:fld>
            <a:endParaRPr lang="en-GB" dirty="0"/>
          </a:p>
        </p:txBody>
      </p:sp>
      <p:sp>
        <p:nvSpPr>
          <p:cNvPr id="3" name="TextBox 2">
            <a:extLst>
              <a:ext uri="{FF2B5EF4-FFF2-40B4-BE49-F238E27FC236}">
                <a16:creationId xmlns:a16="http://schemas.microsoft.com/office/drawing/2014/main" id="{7F3B6029-5DB1-6D65-7908-A7DC7F55486F}"/>
              </a:ext>
            </a:extLst>
          </p:cNvPr>
          <p:cNvSpPr txBox="1"/>
          <p:nvPr/>
        </p:nvSpPr>
        <p:spPr>
          <a:xfrm>
            <a:off x="240686" y="947884"/>
            <a:ext cx="8523088" cy="369332"/>
          </a:xfrm>
          <a:prstGeom prst="rect">
            <a:avLst/>
          </a:prstGeom>
          <a:noFill/>
        </p:spPr>
        <p:txBody>
          <a:bodyPr wrap="square" rtlCol="0">
            <a:spAutoFit/>
          </a:bodyPr>
          <a:lstStyle/>
          <a:p>
            <a:r>
              <a:rPr lang="en-GB" dirty="0">
                <a:hlinkClick r:id="rId3"/>
              </a:rPr>
              <a:t>guide – West Midlands Palliative Care (westmidspallcare.co.uk)</a:t>
            </a:r>
            <a:endParaRPr lang="en-GB" dirty="0"/>
          </a:p>
        </p:txBody>
      </p:sp>
    </p:spTree>
    <p:extLst>
      <p:ext uri="{BB962C8B-B14F-4D97-AF65-F5344CB8AC3E}">
        <p14:creationId xmlns:p14="http://schemas.microsoft.com/office/powerpoint/2010/main" val="43716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292" y="5729310"/>
            <a:ext cx="4439985" cy="101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107504" y="116632"/>
            <a:ext cx="8523088" cy="712643"/>
          </a:xfrm>
        </p:spPr>
        <p:txBody>
          <a:bodyPr>
            <a:noAutofit/>
          </a:bodyPr>
          <a:lstStyle/>
          <a:p>
            <a:pPr algn="l"/>
            <a:r>
              <a:rPr lang="en-GB" sz="3200" b="1" dirty="0">
                <a:solidFill>
                  <a:srgbClr val="0070C0"/>
                </a:solidFill>
                <a:latin typeface="Arial" panose="020B0604020202020204" pitchFamily="34" charset="0"/>
                <a:cs typeface="Arial" panose="020B0604020202020204" pitchFamily="34" charset="0"/>
              </a:rPr>
              <a:t>Dying phase</a:t>
            </a:r>
          </a:p>
        </p:txBody>
      </p:sp>
      <p:sp>
        <p:nvSpPr>
          <p:cNvPr id="2" name="Slide Number Placeholder 1"/>
          <p:cNvSpPr>
            <a:spLocks noGrp="1"/>
          </p:cNvSpPr>
          <p:nvPr>
            <p:ph type="sldNum" sz="quarter" idx="12"/>
          </p:nvPr>
        </p:nvSpPr>
        <p:spPr/>
        <p:txBody>
          <a:bodyPr/>
          <a:lstStyle/>
          <a:p>
            <a:fld id="{B4E065AA-8417-42B6-93BE-0215F7A21DC9}" type="slidenum">
              <a:rPr lang="en-GB" smtClean="0"/>
              <a:t>3</a:t>
            </a:fld>
            <a:endParaRPr lang="en-GB" dirty="0"/>
          </a:p>
        </p:txBody>
      </p:sp>
      <p:sp>
        <p:nvSpPr>
          <p:cNvPr id="3" name="TextBox 2">
            <a:extLst>
              <a:ext uri="{FF2B5EF4-FFF2-40B4-BE49-F238E27FC236}">
                <a16:creationId xmlns:a16="http://schemas.microsoft.com/office/drawing/2014/main" id="{7F3B6029-5DB1-6D65-7908-A7DC7F55486F}"/>
              </a:ext>
            </a:extLst>
          </p:cNvPr>
          <p:cNvSpPr txBox="1"/>
          <p:nvPr/>
        </p:nvSpPr>
        <p:spPr>
          <a:xfrm>
            <a:off x="240686" y="947884"/>
            <a:ext cx="8523088" cy="3816429"/>
          </a:xfrm>
          <a:prstGeom prst="rect">
            <a:avLst/>
          </a:prstGeom>
          <a:noFill/>
        </p:spPr>
        <p:txBody>
          <a:bodyPr wrap="square" rtlCol="0">
            <a:spAutoFit/>
          </a:bodyPr>
          <a:lstStyle/>
          <a:p>
            <a:pPr algn="l">
              <a:buFont typeface="Arial" panose="020B0604020202020204" pitchFamily="34" charset="0"/>
              <a:buChar char="•"/>
            </a:pPr>
            <a:r>
              <a:rPr lang="en-GB" sz="2800" b="0" i="0" dirty="0">
                <a:solidFill>
                  <a:schemeClr val="tx1">
                    <a:lumMod val="95000"/>
                    <a:lumOff val="5000"/>
                  </a:schemeClr>
                </a:solidFill>
                <a:effectLst/>
              </a:rPr>
              <a:t>Evidence of ongoing deterioration despite active treatment indicative that their condition is irreversible</a:t>
            </a:r>
          </a:p>
          <a:p>
            <a:pPr algn="l">
              <a:buFont typeface="Arial" panose="020B0604020202020204" pitchFamily="34" charset="0"/>
              <a:buChar char="•"/>
            </a:pPr>
            <a:r>
              <a:rPr lang="en-GB" sz="2800" b="0" i="0" dirty="0">
                <a:solidFill>
                  <a:schemeClr val="tx1">
                    <a:lumMod val="95000"/>
                    <a:lumOff val="5000"/>
                  </a:schemeClr>
                </a:solidFill>
                <a:effectLst/>
              </a:rPr>
              <a:t>Profound weakness</a:t>
            </a:r>
          </a:p>
          <a:p>
            <a:pPr algn="l">
              <a:buFont typeface="Arial" panose="020B0604020202020204" pitchFamily="34" charset="0"/>
              <a:buChar char="•"/>
            </a:pPr>
            <a:r>
              <a:rPr lang="en-GB" sz="2800" b="0" i="0" dirty="0">
                <a:solidFill>
                  <a:schemeClr val="tx1">
                    <a:lumMod val="95000"/>
                    <a:lumOff val="5000"/>
                  </a:schemeClr>
                </a:solidFill>
                <a:effectLst/>
              </a:rPr>
              <a:t>Being bed-bound or comatose </a:t>
            </a:r>
          </a:p>
          <a:p>
            <a:pPr algn="l">
              <a:buFont typeface="Arial" panose="020B0604020202020204" pitchFamily="34" charset="0"/>
              <a:buChar char="•"/>
            </a:pPr>
            <a:r>
              <a:rPr lang="en-GB" sz="2800" b="0" i="0" dirty="0">
                <a:solidFill>
                  <a:schemeClr val="tx1">
                    <a:lumMod val="95000"/>
                    <a:lumOff val="5000"/>
                  </a:schemeClr>
                </a:solidFill>
                <a:effectLst/>
              </a:rPr>
              <a:t>Little interest in food/fluids </a:t>
            </a:r>
          </a:p>
          <a:p>
            <a:pPr algn="l">
              <a:buFont typeface="Arial" panose="020B0604020202020204" pitchFamily="34" charset="0"/>
              <a:buChar char="•"/>
            </a:pPr>
            <a:r>
              <a:rPr lang="en-GB" sz="2800" b="0" i="0" dirty="0">
                <a:solidFill>
                  <a:schemeClr val="tx1">
                    <a:lumMod val="95000"/>
                    <a:lumOff val="5000"/>
                  </a:schemeClr>
                </a:solidFill>
                <a:effectLst/>
              </a:rPr>
              <a:t>Unable to swallow tablets</a:t>
            </a:r>
          </a:p>
          <a:p>
            <a:pPr algn="l">
              <a:buFont typeface="Arial" panose="020B0604020202020204" pitchFamily="34" charset="0"/>
              <a:buChar char="•"/>
            </a:pPr>
            <a:r>
              <a:rPr lang="en-GB" sz="2800" b="0" i="0" dirty="0">
                <a:solidFill>
                  <a:schemeClr val="tx1">
                    <a:lumMod val="95000"/>
                    <a:lumOff val="5000"/>
                  </a:schemeClr>
                </a:solidFill>
                <a:effectLst/>
              </a:rPr>
              <a:t>Changes in breathing pattern</a:t>
            </a:r>
          </a:p>
          <a:p>
            <a:pPr algn="l">
              <a:buFont typeface="Arial" panose="020B0604020202020204" pitchFamily="34" charset="0"/>
              <a:buChar char="•"/>
            </a:pPr>
            <a:r>
              <a:rPr lang="en-GB" sz="2800" b="0" i="0" dirty="0">
                <a:solidFill>
                  <a:schemeClr val="tx1">
                    <a:lumMod val="95000"/>
                    <a:lumOff val="5000"/>
                  </a:schemeClr>
                </a:solidFill>
                <a:effectLst/>
              </a:rPr>
              <a:t>Skin changes due to peripheral vasoconstriction  </a:t>
            </a:r>
          </a:p>
          <a:p>
            <a:endParaRPr lang="en-GB" dirty="0"/>
          </a:p>
        </p:txBody>
      </p:sp>
    </p:spTree>
    <p:extLst>
      <p:ext uri="{BB962C8B-B14F-4D97-AF65-F5344CB8AC3E}">
        <p14:creationId xmlns:p14="http://schemas.microsoft.com/office/powerpoint/2010/main" val="158462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292" y="5729310"/>
            <a:ext cx="4439985" cy="101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107504" y="116632"/>
            <a:ext cx="8523088" cy="712643"/>
          </a:xfrm>
        </p:spPr>
        <p:txBody>
          <a:bodyPr>
            <a:noAutofit/>
          </a:bodyPr>
          <a:lstStyle/>
          <a:p>
            <a:pPr algn="l"/>
            <a:r>
              <a:rPr lang="en-GB" sz="3200" b="1" dirty="0">
                <a:solidFill>
                  <a:srgbClr val="0070C0"/>
                </a:solidFill>
                <a:latin typeface="Arial" panose="020B0604020202020204" pitchFamily="34" charset="0"/>
                <a:cs typeface="Arial" panose="020B0604020202020204" pitchFamily="34" charset="0"/>
              </a:rPr>
              <a:t>5 Priorities of Care</a:t>
            </a:r>
          </a:p>
        </p:txBody>
      </p:sp>
      <p:sp>
        <p:nvSpPr>
          <p:cNvPr id="2" name="Slide Number Placeholder 1"/>
          <p:cNvSpPr>
            <a:spLocks noGrp="1"/>
          </p:cNvSpPr>
          <p:nvPr>
            <p:ph type="sldNum" sz="quarter" idx="12"/>
          </p:nvPr>
        </p:nvSpPr>
        <p:spPr/>
        <p:txBody>
          <a:bodyPr/>
          <a:lstStyle/>
          <a:p>
            <a:fld id="{B4E065AA-8417-42B6-93BE-0215F7A21DC9}" type="slidenum">
              <a:rPr lang="en-GB" smtClean="0"/>
              <a:t>4</a:t>
            </a:fld>
            <a:endParaRPr lang="en-GB" dirty="0"/>
          </a:p>
        </p:txBody>
      </p:sp>
      <p:sp>
        <p:nvSpPr>
          <p:cNvPr id="3" name="TextBox 2">
            <a:extLst>
              <a:ext uri="{FF2B5EF4-FFF2-40B4-BE49-F238E27FC236}">
                <a16:creationId xmlns:a16="http://schemas.microsoft.com/office/drawing/2014/main" id="{7F3B6029-5DB1-6D65-7908-A7DC7F55486F}"/>
              </a:ext>
            </a:extLst>
          </p:cNvPr>
          <p:cNvSpPr txBox="1"/>
          <p:nvPr/>
        </p:nvSpPr>
        <p:spPr>
          <a:xfrm>
            <a:off x="240686" y="947884"/>
            <a:ext cx="8523088" cy="4801314"/>
          </a:xfrm>
          <a:prstGeom prst="rect">
            <a:avLst/>
          </a:prstGeom>
          <a:noFill/>
        </p:spPr>
        <p:txBody>
          <a:bodyPr wrap="square" rtlCol="0">
            <a:spAutoFit/>
          </a:bodyPr>
          <a:lstStyle/>
          <a:p>
            <a:pPr marL="285750" indent="-285750">
              <a:buFont typeface="Arial" panose="020B0604020202020204" pitchFamily="34" charset="0"/>
              <a:buChar char="•"/>
            </a:pPr>
            <a:r>
              <a:rPr lang="en-GB" sz="3200" b="1" dirty="0"/>
              <a:t>Recognise</a:t>
            </a:r>
            <a:r>
              <a:rPr lang="en-GB" sz="3200" dirty="0"/>
              <a:t> that the person is dying.</a:t>
            </a:r>
          </a:p>
          <a:p>
            <a:pPr marL="285750" indent="-285750">
              <a:buFont typeface="Arial" panose="020B0604020202020204" pitchFamily="34" charset="0"/>
              <a:buChar char="•"/>
            </a:pPr>
            <a:r>
              <a:rPr lang="en-GB" sz="3200" b="1" dirty="0"/>
              <a:t>Communicate</a:t>
            </a:r>
            <a:r>
              <a:rPr lang="en-GB" sz="3200" dirty="0"/>
              <a:t> effectively with the dying person and those important to them.</a:t>
            </a:r>
          </a:p>
          <a:p>
            <a:pPr marL="285750" indent="-285750">
              <a:buFont typeface="Arial" panose="020B0604020202020204" pitchFamily="34" charset="0"/>
              <a:buChar char="•"/>
            </a:pPr>
            <a:r>
              <a:rPr lang="en-GB" sz="3200" b="1" dirty="0"/>
              <a:t>Involve</a:t>
            </a:r>
            <a:r>
              <a:rPr lang="en-GB" sz="3200" dirty="0"/>
              <a:t> the dying person and those identified as important to them as much as they want to be involved in the decision making.</a:t>
            </a:r>
          </a:p>
          <a:p>
            <a:pPr marL="285750" indent="-285750">
              <a:buFont typeface="Arial" panose="020B0604020202020204" pitchFamily="34" charset="0"/>
              <a:buChar char="•"/>
            </a:pPr>
            <a:r>
              <a:rPr lang="en-GB" sz="3200" b="1" dirty="0"/>
              <a:t>Support</a:t>
            </a:r>
            <a:r>
              <a:rPr lang="en-GB" sz="3200" dirty="0"/>
              <a:t> the needs of families and others identified as important to the dying person.</a:t>
            </a:r>
          </a:p>
          <a:p>
            <a:pPr marL="285750" indent="-285750">
              <a:buFont typeface="Arial" panose="020B0604020202020204" pitchFamily="34" charset="0"/>
              <a:buChar char="•"/>
            </a:pPr>
            <a:r>
              <a:rPr lang="en-GB" sz="3200" dirty="0"/>
              <a:t>Create an individual care </a:t>
            </a:r>
            <a:r>
              <a:rPr lang="en-GB" sz="3200" b="1" dirty="0"/>
              <a:t>plan</a:t>
            </a:r>
            <a:r>
              <a:rPr lang="en-GB" sz="3200" dirty="0"/>
              <a:t>.</a:t>
            </a:r>
          </a:p>
          <a:p>
            <a:endParaRPr lang="en-GB" dirty="0"/>
          </a:p>
        </p:txBody>
      </p:sp>
    </p:spTree>
    <p:extLst>
      <p:ext uri="{BB962C8B-B14F-4D97-AF65-F5344CB8AC3E}">
        <p14:creationId xmlns:p14="http://schemas.microsoft.com/office/powerpoint/2010/main" val="2193026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292" y="5729310"/>
            <a:ext cx="4439985" cy="101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107504" y="116632"/>
            <a:ext cx="8523088" cy="712643"/>
          </a:xfrm>
        </p:spPr>
        <p:txBody>
          <a:bodyPr>
            <a:noAutofit/>
          </a:bodyPr>
          <a:lstStyle/>
          <a:p>
            <a:pPr algn="l"/>
            <a:r>
              <a:rPr lang="en-GB" sz="3200" b="1" dirty="0">
                <a:solidFill>
                  <a:srgbClr val="0070C0"/>
                </a:solidFill>
                <a:latin typeface="Arial" panose="020B0604020202020204" pitchFamily="34" charset="0"/>
                <a:cs typeface="Arial" panose="020B0604020202020204" pitchFamily="34" charset="0"/>
              </a:rPr>
              <a:t>Common symptoms in the last 48hr</a:t>
            </a:r>
          </a:p>
        </p:txBody>
      </p:sp>
      <p:sp>
        <p:nvSpPr>
          <p:cNvPr id="2" name="Slide Number Placeholder 1"/>
          <p:cNvSpPr>
            <a:spLocks noGrp="1"/>
          </p:cNvSpPr>
          <p:nvPr>
            <p:ph type="sldNum" sz="quarter" idx="12"/>
          </p:nvPr>
        </p:nvSpPr>
        <p:spPr/>
        <p:txBody>
          <a:bodyPr/>
          <a:lstStyle/>
          <a:p>
            <a:fld id="{B4E065AA-8417-42B6-93BE-0215F7A21DC9}" type="slidenum">
              <a:rPr lang="en-GB" smtClean="0"/>
              <a:t>5</a:t>
            </a:fld>
            <a:endParaRPr lang="en-GB" dirty="0"/>
          </a:p>
        </p:txBody>
      </p:sp>
      <p:sp>
        <p:nvSpPr>
          <p:cNvPr id="3" name="TextBox 2">
            <a:extLst>
              <a:ext uri="{FF2B5EF4-FFF2-40B4-BE49-F238E27FC236}">
                <a16:creationId xmlns:a16="http://schemas.microsoft.com/office/drawing/2014/main" id="{7F3B6029-5DB1-6D65-7908-A7DC7F55486F}"/>
              </a:ext>
            </a:extLst>
          </p:cNvPr>
          <p:cNvSpPr txBox="1"/>
          <p:nvPr/>
        </p:nvSpPr>
        <p:spPr>
          <a:xfrm>
            <a:off x="240686" y="947884"/>
            <a:ext cx="8523088" cy="4801314"/>
          </a:xfrm>
          <a:prstGeom prst="rect">
            <a:avLst/>
          </a:prstGeom>
          <a:noFill/>
        </p:spPr>
        <p:txBody>
          <a:bodyPr wrap="square" rtlCol="0">
            <a:spAutoFit/>
          </a:bodyPr>
          <a:lstStyle/>
          <a:p>
            <a:r>
              <a:rPr lang="en-GB" sz="3600" dirty="0"/>
              <a:t>Drowsiness</a:t>
            </a:r>
          </a:p>
          <a:p>
            <a:r>
              <a:rPr lang="en-GB" sz="3600" dirty="0"/>
              <a:t>Restlessness and Agitation</a:t>
            </a:r>
          </a:p>
          <a:p>
            <a:r>
              <a:rPr lang="en-GB" sz="3600" dirty="0"/>
              <a:t>Pain</a:t>
            </a:r>
          </a:p>
          <a:p>
            <a:r>
              <a:rPr lang="en-GB" sz="3600" dirty="0"/>
              <a:t>Breathing changes</a:t>
            </a:r>
          </a:p>
          <a:p>
            <a:r>
              <a:rPr lang="en-GB" sz="3600" dirty="0"/>
              <a:t>Breathlessness</a:t>
            </a:r>
          </a:p>
          <a:p>
            <a:r>
              <a:rPr lang="en-GB" sz="3600" dirty="0"/>
              <a:t>Respiratory secretions</a:t>
            </a:r>
          </a:p>
          <a:p>
            <a:r>
              <a:rPr lang="en-GB" sz="3600" dirty="0"/>
              <a:t>Change in swallow</a:t>
            </a:r>
          </a:p>
          <a:p>
            <a:r>
              <a:rPr lang="en-GB" sz="3600" dirty="0"/>
              <a:t>Nausea</a:t>
            </a:r>
          </a:p>
          <a:p>
            <a:endParaRPr lang="en-GB" dirty="0"/>
          </a:p>
        </p:txBody>
      </p:sp>
    </p:spTree>
    <p:extLst>
      <p:ext uri="{BB962C8B-B14F-4D97-AF65-F5344CB8AC3E}">
        <p14:creationId xmlns:p14="http://schemas.microsoft.com/office/powerpoint/2010/main" val="1530170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292" y="5729310"/>
            <a:ext cx="4439985" cy="101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107504" y="116632"/>
            <a:ext cx="8523088" cy="712643"/>
          </a:xfrm>
        </p:spPr>
        <p:txBody>
          <a:bodyPr>
            <a:noAutofit/>
          </a:bodyPr>
          <a:lstStyle/>
          <a:p>
            <a:pPr algn="l"/>
            <a:r>
              <a:rPr lang="en-GB" sz="3200" b="1" dirty="0">
                <a:solidFill>
                  <a:srgbClr val="0070C0"/>
                </a:solidFill>
                <a:latin typeface="Arial" panose="020B0604020202020204" pitchFamily="34" charset="0"/>
                <a:cs typeface="Arial" panose="020B0604020202020204" pitchFamily="34" charset="0"/>
              </a:rPr>
              <a:t>Drowsiness</a:t>
            </a:r>
          </a:p>
        </p:txBody>
      </p:sp>
      <p:sp>
        <p:nvSpPr>
          <p:cNvPr id="2" name="Slide Number Placeholder 1"/>
          <p:cNvSpPr>
            <a:spLocks noGrp="1"/>
          </p:cNvSpPr>
          <p:nvPr>
            <p:ph type="sldNum" sz="quarter" idx="12"/>
          </p:nvPr>
        </p:nvSpPr>
        <p:spPr/>
        <p:txBody>
          <a:bodyPr/>
          <a:lstStyle/>
          <a:p>
            <a:fld id="{B4E065AA-8417-42B6-93BE-0215F7A21DC9}" type="slidenum">
              <a:rPr lang="en-GB" smtClean="0"/>
              <a:t>6</a:t>
            </a:fld>
            <a:endParaRPr lang="en-GB" dirty="0"/>
          </a:p>
        </p:txBody>
      </p:sp>
      <p:sp>
        <p:nvSpPr>
          <p:cNvPr id="3" name="TextBox 2">
            <a:extLst>
              <a:ext uri="{FF2B5EF4-FFF2-40B4-BE49-F238E27FC236}">
                <a16:creationId xmlns:a16="http://schemas.microsoft.com/office/drawing/2014/main" id="{7F3B6029-5DB1-6D65-7908-A7DC7F55486F}"/>
              </a:ext>
            </a:extLst>
          </p:cNvPr>
          <p:cNvSpPr txBox="1"/>
          <p:nvPr/>
        </p:nvSpPr>
        <p:spPr>
          <a:xfrm>
            <a:off x="4561948" y="1268497"/>
            <a:ext cx="4068644" cy="3293209"/>
          </a:xfrm>
          <a:prstGeom prst="rect">
            <a:avLst/>
          </a:prstGeom>
          <a:noFill/>
        </p:spPr>
        <p:txBody>
          <a:bodyPr wrap="square" rtlCol="0">
            <a:spAutoFit/>
          </a:bodyPr>
          <a:lstStyle/>
          <a:p>
            <a:r>
              <a:rPr lang="en-GB" sz="3200" b="1" dirty="0"/>
              <a:t>Management</a:t>
            </a:r>
          </a:p>
          <a:p>
            <a:endParaRPr lang="en-GB" b="1" dirty="0"/>
          </a:p>
          <a:p>
            <a:r>
              <a:rPr lang="en-GB" sz="2800" dirty="0"/>
              <a:t>Manage possible new incontinence</a:t>
            </a:r>
          </a:p>
          <a:p>
            <a:r>
              <a:rPr lang="en-GB" sz="2800" dirty="0"/>
              <a:t>Pressure area checks and regular repositioning</a:t>
            </a:r>
          </a:p>
          <a:p>
            <a:r>
              <a:rPr lang="en-GB" sz="2800" dirty="0"/>
              <a:t>Medications review </a:t>
            </a:r>
          </a:p>
          <a:p>
            <a:endParaRPr lang="en-GB" b="1" dirty="0"/>
          </a:p>
        </p:txBody>
      </p:sp>
      <p:sp>
        <p:nvSpPr>
          <p:cNvPr id="4" name="TextBox 3">
            <a:extLst>
              <a:ext uri="{FF2B5EF4-FFF2-40B4-BE49-F238E27FC236}">
                <a16:creationId xmlns:a16="http://schemas.microsoft.com/office/drawing/2014/main" id="{059B81DC-1005-CAA0-17BA-10FB069F7C43}"/>
              </a:ext>
            </a:extLst>
          </p:cNvPr>
          <p:cNvSpPr txBox="1"/>
          <p:nvPr/>
        </p:nvSpPr>
        <p:spPr>
          <a:xfrm>
            <a:off x="735866" y="1268497"/>
            <a:ext cx="3318835" cy="2492990"/>
          </a:xfrm>
          <a:prstGeom prst="rect">
            <a:avLst/>
          </a:prstGeom>
          <a:noFill/>
        </p:spPr>
        <p:txBody>
          <a:bodyPr wrap="square" rtlCol="0">
            <a:spAutoFit/>
          </a:bodyPr>
          <a:lstStyle/>
          <a:p>
            <a:r>
              <a:rPr lang="en-GB" sz="3600" b="1" dirty="0"/>
              <a:t>Signs</a:t>
            </a:r>
          </a:p>
          <a:p>
            <a:endParaRPr lang="en-GB" b="1" dirty="0"/>
          </a:p>
          <a:p>
            <a:pPr>
              <a:buFont typeface="Wingdings" panose="05000000000000000000" pitchFamily="2" charset="2"/>
              <a:buChar char="§"/>
            </a:pPr>
            <a:r>
              <a:rPr lang="en-GB" sz="2800" dirty="0"/>
              <a:t>Withdrawing from conversation</a:t>
            </a:r>
          </a:p>
          <a:p>
            <a:pPr>
              <a:buFont typeface="Wingdings" panose="05000000000000000000" pitchFamily="2" charset="2"/>
              <a:buChar char="§"/>
            </a:pPr>
            <a:r>
              <a:rPr lang="en-GB" sz="2800" dirty="0"/>
              <a:t>Harder to wake</a:t>
            </a:r>
          </a:p>
          <a:p>
            <a:endParaRPr lang="en-GB" b="1" dirty="0"/>
          </a:p>
        </p:txBody>
      </p:sp>
    </p:spTree>
    <p:extLst>
      <p:ext uri="{BB962C8B-B14F-4D97-AF65-F5344CB8AC3E}">
        <p14:creationId xmlns:p14="http://schemas.microsoft.com/office/powerpoint/2010/main" val="1312399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292" y="5729310"/>
            <a:ext cx="4439985" cy="101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107504" y="116632"/>
            <a:ext cx="8523088" cy="712643"/>
          </a:xfrm>
        </p:spPr>
        <p:txBody>
          <a:bodyPr>
            <a:noAutofit/>
          </a:bodyPr>
          <a:lstStyle/>
          <a:p>
            <a:pPr algn="l"/>
            <a:r>
              <a:rPr lang="en-GB" sz="3200" b="1" dirty="0">
                <a:solidFill>
                  <a:srgbClr val="0070C0"/>
                </a:solidFill>
                <a:latin typeface="Arial" panose="020B0604020202020204" pitchFamily="34" charset="0"/>
                <a:cs typeface="Arial" panose="020B0604020202020204" pitchFamily="34" charset="0"/>
              </a:rPr>
              <a:t>Restlessness/ Agitation causes </a:t>
            </a:r>
          </a:p>
        </p:txBody>
      </p:sp>
      <p:sp>
        <p:nvSpPr>
          <p:cNvPr id="2" name="Slide Number Placeholder 1"/>
          <p:cNvSpPr>
            <a:spLocks noGrp="1"/>
          </p:cNvSpPr>
          <p:nvPr>
            <p:ph type="sldNum" sz="quarter" idx="12"/>
          </p:nvPr>
        </p:nvSpPr>
        <p:spPr/>
        <p:txBody>
          <a:bodyPr/>
          <a:lstStyle/>
          <a:p>
            <a:fld id="{B4E065AA-8417-42B6-93BE-0215F7A21DC9}" type="slidenum">
              <a:rPr lang="en-GB" smtClean="0"/>
              <a:t>7</a:t>
            </a:fld>
            <a:endParaRPr lang="en-GB" dirty="0"/>
          </a:p>
        </p:txBody>
      </p:sp>
      <p:sp>
        <p:nvSpPr>
          <p:cNvPr id="3" name="TextBox 2">
            <a:extLst>
              <a:ext uri="{FF2B5EF4-FFF2-40B4-BE49-F238E27FC236}">
                <a16:creationId xmlns:a16="http://schemas.microsoft.com/office/drawing/2014/main" id="{7F3B6029-5DB1-6D65-7908-A7DC7F55486F}"/>
              </a:ext>
            </a:extLst>
          </p:cNvPr>
          <p:cNvSpPr txBox="1"/>
          <p:nvPr/>
        </p:nvSpPr>
        <p:spPr>
          <a:xfrm>
            <a:off x="240686" y="947884"/>
            <a:ext cx="8523088" cy="4431983"/>
          </a:xfrm>
          <a:prstGeom prst="rect">
            <a:avLst/>
          </a:prstGeom>
          <a:noFill/>
        </p:spPr>
        <p:txBody>
          <a:bodyPr wrap="square" rtlCol="0">
            <a:spAutoFit/>
          </a:bodyPr>
          <a:lstStyle/>
          <a:p>
            <a:pPr algn="l">
              <a:buFont typeface="Arial" panose="020B0604020202020204" pitchFamily="34" charset="0"/>
              <a:buChar char="•"/>
            </a:pPr>
            <a:r>
              <a:rPr lang="en-GB" sz="2400" b="0" i="0" dirty="0">
                <a:solidFill>
                  <a:schemeClr val="tx1">
                    <a:lumMod val="95000"/>
                    <a:lumOff val="5000"/>
                  </a:schemeClr>
                </a:solidFill>
                <a:effectLst/>
              </a:rPr>
              <a:t>Adverse effects of medication (e.g. opioids, steroids)</a:t>
            </a:r>
          </a:p>
          <a:p>
            <a:pPr algn="l">
              <a:buFont typeface="Arial" panose="020B0604020202020204" pitchFamily="34" charset="0"/>
              <a:buChar char="•"/>
            </a:pPr>
            <a:r>
              <a:rPr lang="en-GB" sz="2400" b="0" i="0" dirty="0">
                <a:solidFill>
                  <a:schemeClr val="tx1">
                    <a:lumMod val="95000"/>
                    <a:lumOff val="5000"/>
                  </a:schemeClr>
                </a:solidFill>
                <a:effectLst/>
              </a:rPr>
              <a:t>Pain</a:t>
            </a:r>
          </a:p>
          <a:p>
            <a:pPr algn="l">
              <a:buFont typeface="Arial" panose="020B0604020202020204" pitchFamily="34" charset="0"/>
              <a:buChar char="•"/>
            </a:pPr>
            <a:r>
              <a:rPr lang="en-GB" sz="2400" b="0" i="0" dirty="0">
                <a:solidFill>
                  <a:schemeClr val="tx1">
                    <a:lumMod val="95000"/>
                    <a:lumOff val="5000"/>
                  </a:schemeClr>
                </a:solidFill>
                <a:effectLst/>
              </a:rPr>
              <a:t>Constipation</a:t>
            </a:r>
          </a:p>
          <a:p>
            <a:pPr algn="l">
              <a:buFont typeface="Arial" panose="020B0604020202020204" pitchFamily="34" charset="0"/>
              <a:buChar char="•"/>
            </a:pPr>
            <a:r>
              <a:rPr lang="en-GB" sz="2400" b="0" i="0" dirty="0">
                <a:solidFill>
                  <a:schemeClr val="tx1">
                    <a:lumMod val="95000"/>
                    <a:lumOff val="5000"/>
                  </a:schemeClr>
                </a:solidFill>
                <a:effectLst/>
              </a:rPr>
              <a:t>Urinary retention</a:t>
            </a:r>
          </a:p>
          <a:p>
            <a:pPr algn="l">
              <a:buFont typeface="Arial" panose="020B0604020202020204" pitchFamily="34" charset="0"/>
              <a:buChar char="•"/>
            </a:pPr>
            <a:r>
              <a:rPr lang="en-GB" sz="2400" b="0" i="0" dirty="0">
                <a:solidFill>
                  <a:schemeClr val="tx1">
                    <a:lumMod val="95000"/>
                    <a:lumOff val="5000"/>
                  </a:schemeClr>
                </a:solidFill>
                <a:effectLst/>
              </a:rPr>
              <a:t>Hypoxia</a:t>
            </a:r>
          </a:p>
          <a:p>
            <a:pPr algn="l">
              <a:buFont typeface="Arial" panose="020B0604020202020204" pitchFamily="34" charset="0"/>
              <a:buChar char="•"/>
            </a:pPr>
            <a:r>
              <a:rPr lang="en-GB" sz="2400" b="0" i="0" dirty="0">
                <a:solidFill>
                  <a:schemeClr val="tx1">
                    <a:lumMod val="95000"/>
                    <a:lumOff val="5000"/>
                  </a:schemeClr>
                </a:solidFill>
                <a:effectLst/>
              </a:rPr>
              <a:t>Hypercalcaemia</a:t>
            </a:r>
          </a:p>
          <a:p>
            <a:pPr algn="l">
              <a:buFont typeface="Arial" panose="020B0604020202020204" pitchFamily="34" charset="0"/>
              <a:buChar char="•"/>
            </a:pPr>
            <a:r>
              <a:rPr lang="en-GB" sz="2400" b="0" i="0" dirty="0">
                <a:solidFill>
                  <a:schemeClr val="tx1">
                    <a:lumMod val="95000"/>
                    <a:lumOff val="5000"/>
                  </a:schemeClr>
                </a:solidFill>
                <a:effectLst/>
              </a:rPr>
              <a:t>Infection</a:t>
            </a:r>
          </a:p>
          <a:p>
            <a:pPr algn="l">
              <a:buFont typeface="Arial" panose="020B0604020202020204" pitchFamily="34" charset="0"/>
              <a:buChar char="•"/>
            </a:pPr>
            <a:r>
              <a:rPr lang="en-GB" sz="2400" b="0" i="0" dirty="0">
                <a:solidFill>
                  <a:schemeClr val="tx1">
                    <a:lumMod val="95000"/>
                    <a:lumOff val="5000"/>
                  </a:schemeClr>
                </a:solidFill>
                <a:effectLst/>
              </a:rPr>
              <a:t>Uraemia/ hepatic encephalopathy</a:t>
            </a:r>
          </a:p>
          <a:p>
            <a:pPr algn="l">
              <a:buFont typeface="Arial" panose="020B0604020202020204" pitchFamily="34" charset="0"/>
              <a:buChar char="•"/>
            </a:pPr>
            <a:r>
              <a:rPr lang="en-GB" sz="2400" b="0" i="0" dirty="0">
                <a:solidFill>
                  <a:schemeClr val="tx1">
                    <a:lumMod val="95000"/>
                    <a:lumOff val="5000"/>
                  </a:schemeClr>
                </a:solidFill>
                <a:effectLst/>
              </a:rPr>
              <a:t>Primary brain tumour</a:t>
            </a:r>
          </a:p>
          <a:p>
            <a:pPr algn="l">
              <a:buFont typeface="Arial" panose="020B0604020202020204" pitchFamily="34" charset="0"/>
              <a:buChar char="•"/>
            </a:pPr>
            <a:r>
              <a:rPr lang="en-GB" sz="2400" b="0" i="0" dirty="0">
                <a:solidFill>
                  <a:schemeClr val="tx1">
                    <a:lumMod val="95000"/>
                    <a:lumOff val="5000"/>
                  </a:schemeClr>
                </a:solidFill>
                <a:effectLst/>
              </a:rPr>
              <a:t>Cerebral metastases</a:t>
            </a:r>
          </a:p>
          <a:p>
            <a:pPr algn="l">
              <a:buFont typeface="Arial" panose="020B0604020202020204" pitchFamily="34" charset="0"/>
              <a:buChar char="•"/>
            </a:pPr>
            <a:r>
              <a:rPr lang="en-GB" sz="2400" b="0" i="0" dirty="0">
                <a:solidFill>
                  <a:schemeClr val="tx1">
                    <a:lumMod val="95000"/>
                    <a:lumOff val="5000"/>
                  </a:schemeClr>
                </a:solidFill>
                <a:effectLst/>
              </a:rPr>
              <a:t>Spiritual distress</a:t>
            </a:r>
          </a:p>
          <a:p>
            <a:endParaRPr lang="en-GB" dirty="0"/>
          </a:p>
        </p:txBody>
      </p:sp>
    </p:spTree>
    <p:extLst>
      <p:ext uri="{BB962C8B-B14F-4D97-AF65-F5344CB8AC3E}">
        <p14:creationId xmlns:p14="http://schemas.microsoft.com/office/powerpoint/2010/main" val="1619670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292" y="5729310"/>
            <a:ext cx="4439985" cy="101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107504" y="116632"/>
            <a:ext cx="8523088" cy="712643"/>
          </a:xfrm>
        </p:spPr>
        <p:txBody>
          <a:bodyPr>
            <a:noAutofit/>
          </a:bodyPr>
          <a:lstStyle/>
          <a:p>
            <a:r>
              <a:rPr lang="en-GB" sz="3200" b="1" dirty="0">
                <a:solidFill>
                  <a:srgbClr val="0070C0"/>
                </a:solidFill>
                <a:latin typeface="Arial" panose="020B0604020202020204" pitchFamily="34" charset="0"/>
                <a:cs typeface="Arial" panose="020B0604020202020204" pitchFamily="34" charset="0"/>
              </a:rPr>
              <a:t>Restlessness/ Agitation</a:t>
            </a:r>
          </a:p>
        </p:txBody>
      </p:sp>
      <p:sp>
        <p:nvSpPr>
          <p:cNvPr id="2" name="Slide Number Placeholder 1"/>
          <p:cNvSpPr>
            <a:spLocks noGrp="1"/>
          </p:cNvSpPr>
          <p:nvPr>
            <p:ph type="sldNum" sz="quarter" idx="12"/>
          </p:nvPr>
        </p:nvSpPr>
        <p:spPr/>
        <p:txBody>
          <a:bodyPr/>
          <a:lstStyle/>
          <a:p>
            <a:fld id="{B4E065AA-8417-42B6-93BE-0215F7A21DC9}" type="slidenum">
              <a:rPr lang="en-GB" smtClean="0"/>
              <a:t>8</a:t>
            </a:fld>
            <a:endParaRPr lang="en-GB" dirty="0"/>
          </a:p>
        </p:txBody>
      </p:sp>
      <p:sp>
        <p:nvSpPr>
          <p:cNvPr id="3" name="TextBox 2">
            <a:extLst>
              <a:ext uri="{FF2B5EF4-FFF2-40B4-BE49-F238E27FC236}">
                <a16:creationId xmlns:a16="http://schemas.microsoft.com/office/drawing/2014/main" id="{7F3B6029-5DB1-6D65-7908-A7DC7F55486F}"/>
              </a:ext>
            </a:extLst>
          </p:cNvPr>
          <p:cNvSpPr txBox="1"/>
          <p:nvPr/>
        </p:nvSpPr>
        <p:spPr>
          <a:xfrm>
            <a:off x="240686" y="947884"/>
            <a:ext cx="4331314" cy="2277547"/>
          </a:xfrm>
          <a:prstGeom prst="rect">
            <a:avLst/>
          </a:prstGeom>
          <a:noFill/>
        </p:spPr>
        <p:txBody>
          <a:bodyPr wrap="square" rtlCol="0">
            <a:spAutoFit/>
          </a:bodyPr>
          <a:lstStyle/>
          <a:p>
            <a:r>
              <a:rPr lang="en-GB" sz="2800" b="1" dirty="0"/>
              <a:t>Signs</a:t>
            </a:r>
            <a:r>
              <a:rPr lang="en-GB" b="1" dirty="0"/>
              <a:t> </a:t>
            </a:r>
          </a:p>
          <a:p>
            <a:pPr marL="285750" indent="-285750">
              <a:buFont typeface="Arial" panose="020B0604020202020204" pitchFamily="34" charset="0"/>
              <a:buChar char="•"/>
            </a:pPr>
            <a:r>
              <a:rPr lang="en-GB" sz="2400" dirty="0"/>
              <a:t>When the person become restless or agitated in a non-specific way as they are approaching death</a:t>
            </a:r>
          </a:p>
          <a:p>
            <a:endParaRPr lang="en-GB" b="1" dirty="0"/>
          </a:p>
        </p:txBody>
      </p:sp>
      <p:sp>
        <p:nvSpPr>
          <p:cNvPr id="4" name="TextBox 3">
            <a:extLst>
              <a:ext uri="{FF2B5EF4-FFF2-40B4-BE49-F238E27FC236}">
                <a16:creationId xmlns:a16="http://schemas.microsoft.com/office/drawing/2014/main" id="{BDD76240-A5CB-55A8-E5B6-426FF7DA6766}"/>
              </a:ext>
            </a:extLst>
          </p:cNvPr>
          <p:cNvSpPr txBox="1"/>
          <p:nvPr/>
        </p:nvSpPr>
        <p:spPr>
          <a:xfrm>
            <a:off x="4299278" y="947884"/>
            <a:ext cx="4331314" cy="4278094"/>
          </a:xfrm>
          <a:prstGeom prst="rect">
            <a:avLst/>
          </a:prstGeom>
          <a:noFill/>
        </p:spPr>
        <p:txBody>
          <a:bodyPr wrap="square" rtlCol="0">
            <a:spAutoFit/>
          </a:bodyPr>
          <a:lstStyle/>
          <a:p>
            <a:pPr>
              <a:spcAft>
                <a:spcPts val="600"/>
              </a:spcAft>
            </a:pPr>
            <a:r>
              <a:rPr lang="en-GB" sz="2400" b="1" dirty="0">
                <a:latin typeface="Arial" panose="020B0604020202020204" pitchFamily="34" charset="0"/>
                <a:cs typeface="Arial" panose="020B0604020202020204" pitchFamily="34" charset="0"/>
              </a:rPr>
              <a:t>Management</a:t>
            </a:r>
          </a:p>
          <a:p>
            <a:pPr marL="457200" indent="-457200">
              <a:buFont typeface="Arial" panose="020B0604020202020204" pitchFamily="34" charset="0"/>
              <a:buChar char="•"/>
            </a:pPr>
            <a:r>
              <a:rPr lang="en-GB" sz="2800" dirty="0"/>
              <a:t>Reassurance</a:t>
            </a:r>
          </a:p>
          <a:p>
            <a:pPr marL="457200" indent="-457200">
              <a:buFont typeface="Arial" panose="020B0604020202020204" pitchFamily="34" charset="0"/>
              <a:buChar char="•"/>
            </a:pPr>
            <a:r>
              <a:rPr lang="en-GB" sz="2800" dirty="0"/>
              <a:t>Rule out common causes</a:t>
            </a:r>
          </a:p>
          <a:p>
            <a:pPr marL="457200" indent="-457200">
              <a:buFont typeface="Arial" panose="020B0604020202020204" pitchFamily="34" charset="0"/>
              <a:buChar char="•"/>
            </a:pPr>
            <a:r>
              <a:rPr lang="en-GB" sz="2800" dirty="0"/>
              <a:t>Family/friends being near</a:t>
            </a:r>
          </a:p>
          <a:p>
            <a:pPr marL="457200" indent="-457200">
              <a:buFont typeface="Arial" panose="020B0604020202020204" pitchFamily="34" charset="0"/>
              <a:buChar char="•"/>
            </a:pPr>
            <a:r>
              <a:rPr lang="en-GB" sz="2800" dirty="0"/>
              <a:t>Environment </a:t>
            </a:r>
          </a:p>
          <a:p>
            <a:pPr marL="457200" indent="-457200">
              <a:buFont typeface="Arial" panose="020B0604020202020204" pitchFamily="34" charset="0"/>
              <a:buChar char="•"/>
            </a:pPr>
            <a:r>
              <a:rPr lang="en-GB" sz="2800" dirty="0"/>
              <a:t>Midazolam 2.5mg</a:t>
            </a:r>
          </a:p>
          <a:p>
            <a:pPr>
              <a:spcAft>
                <a:spcPts val="600"/>
              </a:spcAft>
            </a:pPr>
            <a:endParaRPr lang="en-GB" sz="2400" b="1" dirty="0">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2666577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292" y="5729310"/>
            <a:ext cx="4439985" cy="101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107504" y="116632"/>
            <a:ext cx="8523088" cy="712643"/>
          </a:xfrm>
        </p:spPr>
        <p:txBody>
          <a:bodyPr>
            <a:noAutofit/>
          </a:bodyPr>
          <a:lstStyle/>
          <a:p>
            <a:pPr algn="l"/>
            <a:r>
              <a:rPr lang="en-GB" sz="3200" b="1" dirty="0">
                <a:solidFill>
                  <a:srgbClr val="0070C0"/>
                </a:solidFill>
                <a:latin typeface="Arial" panose="020B0604020202020204" pitchFamily="34" charset="0"/>
                <a:cs typeface="Arial" panose="020B0604020202020204" pitchFamily="34" charset="0"/>
              </a:rPr>
              <a:t>Medication </a:t>
            </a:r>
          </a:p>
        </p:txBody>
      </p:sp>
      <p:sp>
        <p:nvSpPr>
          <p:cNvPr id="2" name="Slide Number Placeholder 1"/>
          <p:cNvSpPr>
            <a:spLocks noGrp="1"/>
          </p:cNvSpPr>
          <p:nvPr>
            <p:ph type="sldNum" sz="quarter" idx="12"/>
          </p:nvPr>
        </p:nvSpPr>
        <p:spPr/>
        <p:txBody>
          <a:bodyPr/>
          <a:lstStyle/>
          <a:p>
            <a:fld id="{B4E065AA-8417-42B6-93BE-0215F7A21DC9}" type="slidenum">
              <a:rPr lang="en-GB" smtClean="0"/>
              <a:t>9</a:t>
            </a:fld>
            <a:endParaRPr lang="en-GB" dirty="0"/>
          </a:p>
        </p:txBody>
      </p:sp>
      <p:sp>
        <p:nvSpPr>
          <p:cNvPr id="3" name="TextBox 2">
            <a:extLst>
              <a:ext uri="{FF2B5EF4-FFF2-40B4-BE49-F238E27FC236}">
                <a16:creationId xmlns:a16="http://schemas.microsoft.com/office/drawing/2014/main" id="{7F3B6029-5DB1-6D65-7908-A7DC7F55486F}"/>
              </a:ext>
            </a:extLst>
          </p:cNvPr>
          <p:cNvSpPr txBox="1"/>
          <p:nvPr/>
        </p:nvSpPr>
        <p:spPr>
          <a:xfrm>
            <a:off x="240686" y="947884"/>
            <a:ext cx="8523088" cy="3323987"/>
          </a:xfrm>
          <a:prstGeom prst="rect">
            <a:avLst/>
          </a:prstGeom>
          <a:noFill/>
        </p:spPr>
        <p:txBody>
          <a:bodyPr wrap="square" rtlCol="0">
            <a:spAutoFit/>
          </a:bodyPr>
          <a:lstStyle/>
          <a:p>
            <a:pPr marL="285750" indent="-285750">
              <a:buFont typeface="Arial" panose="020B0604020202020204" pitchFamily="34" charset="0"/>
              <a:buChar char="•"/>
            </a:pPr>
            <a:r>
              <a:rPr lang="en-GB" sz="2400" dirty="0"/>
              <a:t>Midazolam 2.5-5mg is usually first line management for agitation</a:t>
            </a:r>
          </a:p>
          <a:p>
            <a:pPr marL="285750" indent="-285750">
              <a:buFont typeface="Arial" panose="020B0604020202020204" pitchFamily="34" charset="0"/>
              <a:buChar char="•"/>
            </a:pPr>
            <a:r>
              <a:rPr lang="en-GB" sz="2400" dirty="0"/>
              <a:t>Haloperidol 1.5-2.5mg - </a:t>
            </a:r>
            <a:r>
              <a:rPr lang="en-GB" sz="2400" b="0" i="1" dirty="0">
                <a:effectLst/>
                <a:latin typeface="Open Sans" panose="020B0606030504020204" pitchFamily="34" charset="0"/>
              </a:rPr>
              <a:t>Useful if features of paranoia or psychosis are present. Also useful as an anti-emetic.</a:t>
            </a:r>
          </a:p>
          <a:p>
            <a:pPr marL="285750" indent="-285750">
              <a:buFont typeface="Arial" panose="020B0604020202020204" pitchFamily="34" charset="0"/>
              <a:buChar char="•"/>
            </a:pPr>
            <a:r>
              <a:rPr lang="en-GB" sz="2400" dirty="0"/>
              <a:t>Levomepromazine 5-25mg – often used as second line as part of anticipatory medication.</a:t>
            </a:r>
            <a:r>
              <a:rPr lang="en-GB" sz="2400" b="0" i="1" dirty="0">
                <a:effectLst/>
                <a:latin typeface="Open Sans" panose="020B0606030504020204" pitchFamily="34" charset="0"/>
              </a:rPr>
              <a:t> Useful if features of paranoia or psychosis are present. Also useful as an anti-emetic. </a:t>
            </a:r>
            <a:r>
              <a:rPr lang="en-GB" sz="2400" b="1" dirty="0">
                <a:latin typeface="Open Sans" panose="020B0606030504020204" pitchFamily="34" charset="0"/>
              </a:rPr>
              <a:t>Reduces seizure threshold</a:t>
            </a:r>
            <a:endParaRPr lang="en-GB" sz="2400" b="0" dirty="0">
              <a:effectLst/>
            </a:endParaRPr>
          </a:p>
          <a:p>
            <a:pPr marL="285750" indent="-285750">
              <a:buFont typeface="Arial" panose="020B0604020202020204" pitchFamily="34" charset="0"/>
              <a:buChar char="•"/>
            </a:pPr>
            <a:endParaRPr lang="en-GB" b="0" i="1" dirty="0">
              <a:solidFill>
                <a:srgbClr val="FFFFFF"/>
              </a:solidFill>
              <a:effectLst/>
              <a:latin typeface="Open Sans" panose="020B0606030504020204" pitchFamily="34" charset="0"/>
            </a:endParaRPr>
          </a:p>
        </p:txBody>
      </p:sp>
    </p:spTree>
    <p:extLst>
      <p:ext uri="{BB962C8B-B14F-4D97-AF65-F5344CB8AC3E}">
        <p14:creationId xmlns:p14="http://schemas.microsoft.com/office/powerpoint/2010/main" val="369573920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203</TotalTime>
  <Words>1696</Words>
  <Application>Microsoft Office PowerPoint</Application>
  <PresentationFormat>On-screen Show (4:3)</PresentationFormat>
  <Paragraphs>238</Paragraphs>
  <Slides>23</Slides>
  <Notes>14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23</vt:i4>
      </vt:variant>
    </vt:vector>
  </HeadingPairs>
  <TitlesOfParts>
    <vt:vector size="33" baseType="lpstr">
      <vt:lpstr>Aptos</vt:lpstr>
      <vt:lpstr>Aptos Display</vt:lpstr>
      <vt:lpstr>Arial</vt:lpstr>
      <vt:lpstr>inherit</vt:lpstr>
      <vt:lpstr>Inter</vt:lpstr>
      <vt:lpstr>Lato</vt:lpstr>
      <vt:lpstr>Lora</vt:lpstr>
      <vt:lpstr>Open Sans</vt:lpstr>
      <vt:lpstr>Wingdings</vt:lpstr>
      <vt:lpstr>Office Theme</vt:lpstr>
      <vt:lpstr>Care of the dying </vt:lpstr>
      <vt:lpstr>Aims</vt:lpstr>
      <vt:lpstr>Dying phase</vt:lpstr>
      <vt:lpstr>5 Priorities of Care</vt:lpstr>
      <vt:lpstr>Common symptoms in the last 48hr</vt:lpstr>
      <vt:lpstr>Drowsiness</vt:lpstr>
      <vt:lpstr>Restlessness/ Agitation causes </vt:lpstr>
      <vt:lpstr>Restlessness/ Agitation</vt:lpstr>
      <vt:lpstr>Medication </vt:lpstr>
      <vt:lpstr>Pain</vt:lpstr>
      <vt:lpstr>Breathlessness </vt:lpstr>
      <vt:lpstr>Oxygen</vt:lpstr>
      <vt:lpstr>Breathing changes</vt:lpstr>
      <vt:lpstr>Hydration To drip or not to drip? </vt:lpstr>
      <vt:lpstr>PowerPoint Presentation</vt:lpstr>
      <vt:lpstr>Anticipatory prescribing at End Of Life</vt:lpstr>
      <vt:lpstr>What is it?</vt:lpstr>
      <vt:lpstr>Medications</vt:lpstr>
      <vt:lpstr>MASC form </vt:lpstr>
      <vt:lpstr>PowerPoint Presentation</vt:lpstr>
      <vt:lpstr>PowerPoint Presentation</vt:lpstr>
      <vt:lpstr>Other considerations</vt:lpstr>
      <vt:lpstr>Further reading </vt:lpstr>
    </vt:vector>
  </TitlesOfParts>
  <Company>BCHC NHS Foundation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SHELTON, Richard (BIRMINGHAM COMMUNITY HEALTHCARE NHS FOUNDATION TRUST)</dc:creator>
  <cp:lastModifiedBy>KENNEDY, Lisa (BIRMINGHAM COMMUNITY HEALTHCARE NHS FOUNDATION TRUST)</cp:lastModifiedBy>
  <cp:revision>8</cp:revision>
  <dcterms:created xsi:type="dcterms:W3CDTF">2024-05-09T13:31:35Z</dcterms:created>
  <dcterms:modified xsi:type="dcterms:W3CDTF">2024-09-24T09:46:53Z</dcterms:modified>
</cp:coreProperties>
</file>