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60" r:id="rId3"/>
    <p:sldId id="338" r:id="rId4"/>
    <p:sldId id="276" r:id="rId5"/>
    <p:sldId id="337" r:id="rId6"/>
    <p:sldId id="314" r:id="rId7"/>
    <p:sldId id="283" r:id="rId8"/>
    <p:sldId id="284" r:id="rId9"/>
    <p:sldId id="295" r:id="rId10"/>
    <p:sldId id="285" r:id="rId11"/>
    <p:sldId id="269" r:id="rId12"/>
    <p:sldId id="277" r:id="rId13"/>
    <p:sldId id="268" r:id="rId14"/>
    <p:sldId id="264" r:id="rId15"/>
    <p:sldId id="286" r:id="rId16"/>
    <p:sldId id="340" r:id="rId17"/>
    <p:sldId id="318" r:id="rId18"/>
    <p:sldId id="319" r:id="rId19"/>
    <p:sldId id="287" r:id="rId20"/>
    <p:sldId id="288" r:id="rId21"/>
    <p:sldId id="289" r:id="rId22"/>
    <p:sldId id="256" r:id="rId23"/>
    <p:sldId id="342" r:id="rId24"/>
    <p:sldId id="296" r:id="rId25"/>
    <p:sldId id="341" r:id="rId26"/>
    <p:sldId id="336" r:id="rId2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9239" autoAdjust="0"/>
  </p:normalViewPr>
  <p:slideViewPr>
    <p:cSldViewPr>
      <p:cViewPr varScale="1">
        <p:scale>
          <a:sx n="67" d="100"/>
          <a:sy n="67" d="100"/>
        </p:scale>
        <p:origin x="1160" y="52"/>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68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AA42B-2CE6-48FC-BB07-4AF9FF4A41C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38B0055-AE28-473C-8D19-C731D6B46F44}">
      <dgm:prSet custT="1"/>
      <dgm:spPr/>
      <dgm:t>
        <a:bodyPr/>
        <a:lstStyle/>
        <a:p>
          <a:r>
            <a:rPr lang="en-US" sz="2000" dirty="0"/>
            <a:t>Part of the urinary system </a:t>
          </a:r>
        </a:p>
      </dgm:t>
    </dgm:pt>
    <dgm:pt modelId="{5FABAC89-109F-490F-BDDD-7664B015F583}" type="parTrans" cxnId="{121CC6A1-EE54-4DF4-A20E-EC7C733C9E2C}">
      <dgm:prSet/>
      <dgm:spPr/>
      <dgm:t>
        <a:bodyPr/>
        <a:lstStyle/>
        <a:p>
          <a:endParaRPr lang="en-US"/>
        </a:p>
      </dgm:t>
    </dgm:pt>
    <dgm:pt modelId="{202EAEEF-986C-44B9-984D-A6BE28975CC3}" type="sibTrans" cxnId="{121CC6A1-EE54-4DF4-A20E-EC7C733C9E2C}">
      <dgm:prSet/>
      <dgm:spPr/>
      <dgm:t>
        <a:bodyPr/>
        <a:lstStyle/>
        <a:p>
          <a:endParaRPr lang="en-US"/>
        </a:p>
      </dgm:t>
    </dgm:pt>
    <dgm:pt modelId="{D471EAB3-764D-4A49-9DFF-872B8325964D}">
      <dgm:prSet custT="1"/>
      <dgm:spPr/>
      <dgm:t>
        <a:bodyPr/>
        <a:lstStyle/>
        <a:p>
          <a:r>
            <a:rPr lang="en-US" sz="2000" dirty="0"/>
            <a:t>Bean-shaped, 11cm long, 4 cm thick, 150 grams</a:t>
          </a:r>
        </a:p>
      </dgm:t>
    </dgm:pt>
    <dgm:pt modelId="{F3B286E9-3B8F-4693-A299-3D5C2E3B41F1}" type="parTrans" cxnId="{9F51A85F-A87B-4D01-8445-421AFA1650FD}">
      <dgm:prSet/>
      <dgm:spPr/>
      <dgm:t>
        <a:bodyPr/>
        <a:lstStyle/>
        <a:p>
          <a:endParaRPr lang="en-US"/>
        </a:p>
      </dgm:t>
    </dgm:pt>
    <dgm:pt modelId="{D6E89403-234C-449F-BCF0-E24C21328327}" type="sibTrans" cxnId="{9F51A85F-A87B-4D01-8445-421AFA1650FD}">
      <dgm:prSet/>
      <dgm:spPr/>
      <dgm:t>
        <a:bodyPr/>
        <a:lstStyle/>
        <a:p>
          <a:endParaRPr lang="en-US"/>
        </a:p>
      </dgm:t>
    </dgm:pt>
    <dgm:pt modelId="{74B4CA51-A718-4D1D-A04A-E130D9AA25DA}">
      <dgm:prSet custT="1"/>
      <dgm:spPr/>
      <dgm:t>
        <a:bodyPr/>
        <a:lstStyle/>
        <a:p>
          <a:r>
            <a:rPr lang="en-US" sz="2000"/>
            <a:t>Retroperitoneal, posterior part of the abdomen</a:t>
          </a:r>
        </a:p>
      </dgm:t>
    </dgm:pt>
    <dgm:pt modelId="{9BE00EF4-1700-465D-88D6-CD2C6EF0573F}" type="parTrans" cxnId="{9DE5F392-750E-4954-848C-844530F309DE}">
      <dgm:prSet/>
      <dgm:spPr/>
      <dgm:t>
        <a:bodyPr/>
        <a:lstStyle/>
        <a:p>
          <a:endParaRPr lang="en-US"/>
        </a:p>
      </dgm:t>
    </dgm:pt>
    <dgm:pt modelId="{F556BF7F-4B06-49BA-8897-0A99BF150154}" type="sibTrans" cxnId="{9DE5F392-750E-4954-848C-844530F309DE}">
      <dgm:prSet/>
      <dgm:spPr/>
      <dgm:t>
        <a:bodyPr/>
        <a:lstStyle/>
        <a:p>
          <a:endParaRPr lang="en-US"/>
        </a:p>
      </dgm:t>
    </dgm:pt>
    <dgm:pt modelId="{378ABC25-2865-4D17-8EE6-3738CEA0CC6C}">
      <dgm:prSet custT="1"/>
      <dgm:spPr/>
      <dgm:t>
        <a:bodyPr/>
        <a:lstStyle/>
        <a:p>
          <a:r>
            <a:rPr lang="en-US" sz="2000"/>
            <a:t>Approximately vertebrae level </a:t>
          </a:r>
        </a:p>
      </dgm:t>
    </dgm:pt>
    <dgm:pt modelId="{0D78EE34-EF44-474A-AB58-B8D7006F4378}" type="parTrans" cxnId="{985BDC3F-A65C-4F6F-BF10-B630CAAC33C6}">
      <dgm:prSet/>
      <dgm:spPr/>
      <dgm:t>
        <a:bodyPr/>
        <a:lstStyle/>
        <a:p>
          <a:endParaRPr lang="en-US"/>
        </a:p>
      </dgm:t>
    </dgm:pt>
    <dgm:pt modelId="{89CCC135-0C68-420F-B252-684B16B44925}" type="sibTrans" cxnId="{985BDC3F-A65C-4F6F-BF10-B630CAAC33C6}">
      <dgm:prSet/>
      <dgm:spPr/>
      <dgm:t>
        <a:bodyPr/>
        <a:lstStyle/>
        <a:p>
          <a:endParaRPr lang="en-US"/>
        </a:p>
      </dgm:t>
    </dgm:pt>
    <dgm:pt modelId="{962B3AD9-EF19-4EFD-9868-1F93E47049CD}">
      <dgm:prSet custT="1"/>
      <dgm:spPr/>
      <dgm:t>
        <a:bodyPr/>
        <a:lstStyle/>
        <a:p>
          <a:r>
            <a:rPr lang="en-US" sz="2000"/>
            <a:t>Right kidney is lower than left kidney due to liver size</a:t>
          </a:r>
        </a:p>
      </dgm:t>
    </dgm:pt>
    <dgm:pt modelId="{149B011C-9057-43B6-BC66-A1E41C650017}" type="parTrans" cxnId="{3E460AAC-0365-47A7-836E-912419555EB0}">
      <dgm:prSet/>
      <dgm:spPr/>
      <dgm:t>
        <a:bodyPr/>
        <a:lstStyle/>
        <a:p>
          <a:endParaRPr lang="en-US"/>
        </a:p>
      </dgm:t>
    </dgm:pt>
    <dgm:pt modelId="{3450266D-8BBC-42BF-97BE-CF2104063284}" type="sibTrans" cxnId="{3E460AAC-0365-47A7-836E-912419555EB0}">
      <dgm:prSet/>
      <dgm:spPr/>
      <dgm:t>
        <a:bodyPr/>
        <a:lstStyle/>
        <a:p>
          <a:endParaRPr lang="en-US"/>
        </a:p>
      </dgm:t>
    </dgm:pt>
    <dgm:pt modelId="{D46F2C70-8D4D-4E24-87A6-D55F02B7ED60}" type="pres">
      <dgm:prSet presAssocID="{E3BAA42B-2CE6-48FC-BB07-4AF9FF4A41CA}" presName="linear" presStyleCnt="0">
        <dgm:presLayoutVars>
          <dgm:animLvl val="lvl"/>
          <dgm:resizeHandles val="exact"/>
        </dgm:presLayoutVars>
      </dgm:prSet>
      <dgm:spPr/>
    </dgm:pt>
    <dgm:pt modelId="{8CB8AA66-8533-4C6D-A179-F245C8B9FFC3}" type="pres">
      <dgm:prSet presAssocID="{338B0055-AE28-473C-8D19-C731D6B46F44}" presName="parentText" presStyleLbl="node1" presStyleIdx="0" presStyleCnt="5">
        <dgm:presLayoutVars>
          <dgm:chMax val="0"/>
          <dgm:bulletEnabled val="1"/>
        </dgm:presLayoutVars>
      </dgm:prSet>
      <dgm:spPr/>
    </dgm:pt>
    <dgm:pt modelId="{E64F367D-840C-4632-BFC3-E9738337108F}" type="pres">
      <dgm:prSet presAssocID="{202EAEEF-986C-44B9-984D-A6BE28975CC3}" presName="spacer" presStyleCnt="0"/>
      <dgm:spPr/>
    </dgm:pt>
    <dgm:pt modelId="{D6CE651A-5C3D-42C0-95D5-A9FC9ACF9A89}" type="pres">
      <dgm:prSet presAssocID="{D471EAB3-764D-4A49-9DFF-872B8325964D}" presName="parentText" presStyleLbl="node1" presStyleIdx="1" presStyleCnt="5">
        <dgm:presLayoutVars>
          <dgm:chMax val="0"/>
          <dgm:bulletEnabled val="1"/>
        </dgm:presLayoutVars>
      </dgm:prSet>
      <dgm:spPr/>
    </dgm:pt>
    <dgm:pt modelId="{750D7D16-D0BB-4DEC-80F4-3EF68DA1521A}" type="pres">
      <dgm:prSet presAssocID="{D6E89403-234C-449F-BCF0-E24C21328327}" presName="spacer" presStyleCnt="0"/>
      <dgm:spPr/>
    </dgm:pt>
    <dgm:pt modelId="{CA60EEA4-1A90-4B2D-A269-6C2713EB2761}" type="pres">
      <dgm:prSet presAssocID="{74B4CA51-A718-4D1D-A04A-E130D9AA25DA}" presName="parentText" presStyleLbl="node1" presStyleIdx="2" presStyleCnt="5">
        <dgm:presLayoutVars>
          <dgm:chMax val="0"/>
          <dgm:bulletEnabled val="1"/>
        </dgm:presLayoutVars>
      </dgm:prSet>
      <dgm:spPr/>
    </dgm:pt>
    <dgm:pt modelId="{F874301A-3D7C-4843-8D7C-AAA9CA37F3D0}" type="pres">
      <dgm:prSet presAssocID="{F556BF7F-4B06-49BA-8897-0A99BF150154}" presName="spacer" presStyleCnt="0"/>
      <dgm:spPr/>
    </dgm:pt>
    <dgm:pt modelId="{B8E778B4-4A35-4F4D-A0B3-3049303DFE93}" type="pres">
      <dgm:prSet presAssocID="{378ABC25-2865-4D17-8EE6-3738CEA0CC6C}" presName="parentText" presStyleLbl="node1" presStyleIdx="3" presStyleCnt="5">
        <dgm:presLayoutVars>
          <dgm:chMax val="0"/>
          <dgm:bulletEnabled val="1"/>
        </dgm:presLayoutVars>
      </dgm:prSet>
      <dgm:spPr/>
    </dgm:pt>
    <dgm:pt modelId="{36A108D3-D901-4E8A-8065-4DFEDBAE3422}" type="pres">
      <dgm:prSet presAssocID="{89CCC135-0C68-420F-B252-684B16B44925}" presName="spacer" presStyleCnt="0"/>
      <dgm:spPr/>
    </dgm:pt>
    <dgm:pt modelId="{5F0B8ADB-5C26-4D1F-903C-DF5102013359}" type="pres">
      <dgm:prSet presAssocID="{962B3AD9-EF19-4EFD-9868-1F93E47049CD}" presName="parentText" presStyleLbl="node1" presStyleIdx="4" presStyleCnt="5">
        <dgm:presLayoutVars>
          <dgm:chMax val="0"/>
          <dgm:bulletEnabled val="1"/>
        </dgm:presLayoutVars>
      </dgm:prSet>
      <dgm:spPr/>
    </dgm:pt>
  </dgm:ptLst>
  <dgm:cxnLst>
    <dgm:cxn modelId="{985BDC3F-A65C-4F6F-BF10-B630CAAC33C6}" srcId="{E3BAA42B-2CE6-48FC-BB07-4AF9FF4A41CA}" destId="{378ABC25-2865-4D17-8EE6-3738CEA0CC6C}" srcOrd="3" destOrd="0" parTransId="{0D78EE34-EF44-474A-AB58-B8D7006F4378}" sibTransId="{89CCC135-0C68-420F-B252-684B16B44925}"/>
    <dgm:cxn modelId="{9F51A85F-A87B-4D01-8445-421AFA1650FD}" srcId="{E3BAA42B-2CE6-48FC-BB07-4AF9FF4A41CA}" destId="{D471EAB3-764D-4A49-9DFF-872B8325964D}" srcOrd="1" destOrd="0" parTransId="{F3B286E9-3B8F-4693-A299-3D5C2E3B41F1}" sibTransId="{D6E89403-234C-449F-BCF0-E24C21328327}"/>
    <dgm:cxn modelId="{2EC46E8B-F3AE-4F65-AF87-C79A20A102AD}" type="presOf" srcId="{378ABC25-2865-4D17-8EE6-3738CEA0CC6C}" destId="{B8E778B4-4A35-4F4D-A0B3-3049303DFE93}" srcOrd="0" destOrd="0" presId="urn:microsoft.com/office/officeart/2005/8/layout/vList2"/>
    <dgm:cxn modelId="{9DE5F392-750E-4954-848C-844530F309DE}" srcId="{E3BAA42B-2CE6-48FC-BB07-4AF9FF4A41CA}" destId="{74B4CA51-A718-4D1D-A04A-E130D9AA25DA}" srcOrd="2" destOrd="0" parTransId="{9BE00EF4-1700-465D-88D6-CD2C6EF0573F}" sibTransId="{F556BF7F-4B06-49BA-8897-0A99BF150154}"/>
    <dgm:cxn modelId="{121CC6A1-EE54-4DF4-A20E-EC7C733C9E2C}" srcId="{E3BAA42B-2CE6-48FC-BB07-4AF9FF4A41CA}" destId="{338B0055-AE28-473C-8D19-C731D6B46F44}" srcOrd="0" destOrd="0" parTransId="{5FABAC89-109F-490F-BDDD-7664B015F583}" sibTransId="{202EAEEF-986C-44B9-984D-A6BE28975CC3}"/>
    <dgm:cxn modelId="{72C0BBA8-752C-4EB1-A1D5-1351E85EC8E1}" type="presOf" srcId="{E3BAA42B-2CE6-48FC-BB07-4AF9FF4A41CA}" destId="{D46F2C70-8D4D-4E24-87A6-D55F02B7ED60}" srcOrd="0" destOrd="0" presId="urn:microsoft.com/office/officeart/2005/8/layout/vList2"/>
    <dgm:cxn modelId="{3E460AAC-0365-47A7-836E-912419555EB0}" srcId="{E3BAA42B-2CE6-48FC-BB07-4AF9FF4A41CA}" destId="{962B3AD9-EF19-4EFD-9868-1F93E47049CD}" srcOrd="4" destOrd="0" parTransId="{149B011C-9057-43B6-BC66-A1E41C650017}" sibTransId="{3450266D-8BBC-42BF-97BE-CF2104063284}"/>
    <dgm:cxn modelId="{2D6F7ABE-476F-4F35-81F9-D9C0A1B17F2E}" type="presOf" srcId="{D471EAB3-764D-4A49-9DFF-872B8325964D}" destId="{D6CE651A-5C3D-42C0-95D5-A9FC9ACF9A89}" srcOrd="0" destOrd="0" presId="urn:microsoft.com/office/officeart/2005/8/layout/vList2"/>
    <dgm:cxn modelId="{D71DCEE0-33FB-49A6-99C1-861E91A7918D}" type="presOf" srcId="{74B4CA51-A718-4D1D-A04A-E130D9AA25DA}" destId="{CA60EEA4-1A90-4B2D-A269-6C2713EB2761}" srcOrd="0" destOrd="0" presId="urn:microsoft.com/office/officeart/2005/8/layout/vList2"/>
    <dgm:cxn modelId="{C544C7E2-27E6-4F6F-BE40-9B358449E719}" type="presOf" srcId="{962B3AD9-EF19-4EFD-9868-1F93E47049CD}" destId="{5F0B8ADB-5C26-4D1F-903C-DF5102013359}" srcOrd="0" destOrd="0" presId="urn:microsoft.com/office/officeart/2005/8/layout/vList2"/>
    <dgm:cxn modelId="{FF5095FD-083D-4008-A596-AAE26D1575FF}" type="presOf" srcId="{338B0055-AE28-473C-8D19-C731D6B46F44}" destId="{8CB8AA66-8533-4C6D-A179-F245C8B9FFC3}" srcOrd="0" destOrd="0" presId="urn:microsoft.com/office/officeart/2005/8/layout/vList2"/>
    <dgm:cxn modelId="{325E0692-0688-4EF1-9D21-CC07C76AC708}" type="presParOf" srcId="{D46F2C70-8D4D-4E24-87A6-D55F02B7ED60}" destId="{8CB8AA66-8533-4C6D-A179-F245C8B9FFC3}" srcOrd="0" destOrd="0" presId="urn:microsoft.com/office/officeart/2005/8/layout/vList2"/>
    <dgm:cxn modelId="{A5D38133-8B87-403A-A560-C394EB200ADE}" type="presParOf" srcId="{D46F2C70-8D4D-4E24-87A6-D55F02B7ED60}" destId="{E64F367D-840C-4632-BFC3-E9738337108F}" srcOrd="1" destOrd="0" presId="urn:microsoft.com/office/officeart/2005/8/layout/vList2"/>
    <dgm:cxn modelId="{A2FE40D0-89AA-45E8-84B6-03CF1202A19C}" type="presParOf" srcId="{D46F2C70-8D4D-4E24-87A6-D55F02B7ED60}" destId="{D6CE651A-5C3D-42C0-95D5-A9FC9ACF9A89}" srcOrd="2" destOrd="0" presId="urn:microsoft.com/office/officeart/2005/8/layout/vList2"/>
    <dgm:cxn modelId="{A716925E-5CB2-43C9-AE1E-2D1C83050A84}" type="presParOf" srcId="{D46F2C70-8D4D-4E24-87A6-D55F02B7ED60}" destId="{750D7D16-D0BB-4DEC-80F4-3EF68DA1521A}" srcOrd="3" destOrd="0" presId="urn:microsoft.com/office/officeart/2005/8/layout/vList2"/>
    <dgm:cxn modelId="{8E15AF18-F80C-401F-9D4C-D4A02EE85BB2}" type="presParOf" srcId="{D46F2C70-8D4D-4E24-87A6-D55F02B7ED60}" destId="{CA60EEA4-1A90-4B2D-A269-6C2713EB2761}" srcOrd="4" destOrd="0" presId="urn:microsoft.com/office/officeart/2005/8/layout/vList2"/>
    <dgm:cxn modelId="{A5E77F7B-A3AA-4503-A6C5-08796F6F901F}" type="presParOf" srcId="{D46F2C70-8D4D-4E24-87A6-D55F02B7ED60}" destId="{F874301A-3D7C-4843-8D7C-AAA9CA37F3D0}" srcOrd="5" destOrd="0" presId="urn:microsoft.com/office/officeart/2005/8/layout/vList2"/>
    <dgm:cxn modelId="{B8D7E7CA-3A16-45D1-B541-0D6626BCA6F4}" type="presParOf" srcId="{D46F2C70-8D4D-4E24-87A6-D55F02B7ED60}" destId="{B8E778B4-4A35-4F4D-A0B3-3049303DFE93}" srcOrd="6" destOrd="0" presId="urn:microsoft.com/office/officeart/2005/8/layout/vList2"/>
    <dgm:cxn modelId="{3F02DC80-F4BA-4FE6-A8C9-6A29A216DF32}" type="presParOf" srcId="{D46F2C70-8D4D-4E24-87A6-D55F02B7ED60}" destId="{36A108D3-D901-4E8A-8065-4DFEDBAE3422}" srcOrd="7" destOrd="0" presId="urn:microsoft.com/office/officeart/2005/8/layout/vList2"/>
    <dgm:cxn modelId="{4E036110-2F7C-4EFF-82A4-499252F2AD2C}" type="presParOf" srcId="{D46F2C70-8D4D-4E24-87A6-D55F02B7ED60}" destId="{5F0B8ADB-5C26-4D1F-903C-DF5102013359}"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189A6-E066-4B85-9FFD-E7DB18DBBF0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7528A59-6845-4620-A966-FEAADFE603FB}">
      <dgm:prSet/>
      <dgm:spPr/>
      <dgm:t>
        <a:bodyPr/>
        <a:lstStyle/>
        <a:p>
          <a:r>
            <a:rPr lang="en-GB" i="0"/>
            <a:t>Changes in urination</a:t>
          </a:r>
          <a:endParaRPr lang="en-US"/>
        </a:p>
      </dgm:t>
    </dgm:pt>
    <dgm:pt modelId="{AB431269-9FAA-4FBC-9CB7-B59D0F21458A}" type="parTrans" cxnId="{32FE3768-8B2F-4C23-B044-D9CD32A4F90C}">
      <dgm:prSet/>
      <dgm:spPr/>
      <dgm:t>
        <a:bodyPr/>
        <a:lstStyle/>
        <a:p>
          <a:endParaRPr lang="en-US"/>
        </a:p>
      </dgm:t>
    </dgm:pt>
    <dgm:pt modelId="{18434B73-14DF-4480-83DB-1C52A8D26E85}" type="sibTrans" cxnId="{32FE3768-8B2F-4C23-B044-D9CD32A4F90C}">
      <dgm:prSet/>
      <dgm:spPr/>
      <dgm:t>
        <a:bodyPr/>
        <a:lstStyle/>
        <a:p>
          <a:endParaRPr lang="en-US"/>
        </a:p>
      </dgm:t>
    </dgm:pt>
    <dgm:pt modelId="{E0FBC2D3-A769-4930-A5EA-4CB97C618C84}">
      <dgm:prSet/>
      <dgm:spPr/>
      <dgm:t>
        <a:bodyPr/>
        <a:lstStyle/>
        <a:p>
          <a:r>
            <a:rPr lang="en-GB" i="0"/>
            <a:t>Itching</a:t>
          </a:r>
          <a:endParaRPr lang="en-US"/>
        </a:p>
      </dgm:t>
    </dgm:pt>
    <dgm:pt modelId="{62A3496A-822A-4B3A-97B1-4944089C833F}" type="parTrans" cxnId="{B4CB2FD2-F2FC-4933-A5A6-F127324BAB38}">
      <dgm:prSet/>
      <dgm:spPr/>
      <dgm:t>
        <a:bodyPr/>
        <a:lstStyle/>
        <a:p>
          <a:endParaRPr lang="en-US"/>
        </a:p>
      </dgm:t>
    </dgm:pt>
    <dgm:pt modelId="{F5C95D47-C25B-4B40-8206-865CDB673FC1}" type="sibTrans" cxnId="{B4CB2FD2-F2FC-4933-A5A6-F127324BAB38}">
      <dgm:prSet/>
      <dgm:spPr/>
      <dgm:t>
        <a:bodyPr/>
        <a:lstStyle/>
        <a:p>
          <a:endParaRPr lang="en-US"/>
        </a:p>
      </dgm:t>
    </dgm:pt>
    <dgm:pt modelId="{FA9E3DF9-2AF7-4B7C-A4EF-D0B2E0EA40C4}">
      <dgm:prSet/>
      <dgm:spPr/>
      <dgm:t>
        <a:bodyPr/>
        <a:lstStyle/>
        <a:p>
          <a:r>
            <a:rPr lang="en-GB" i="0"/>
            <a:t>Shortness of breath</a:t>
          </a:r>
          <a:endParaRPr lang="en-US"/>
        </a:p>
      </dgm:t>
    </dgm:pt>
    <dgm:pt modelId="{ACAB927F-260F-4635-A1E4-6C64FB106A2F}" type="parTrans" cxnId="{3ADBDA55-15FC-4AB2-97DF-95CD5F02FFB5}">
      <dgm:prSet/>
      <dgm:spPr/>
      <dgm:t>
        <a:bodyPr/>
        <a:lstStyle/>
        <a:p>
          <a:endParaRPr lang="en-US"/>
        </a:p>
      </dgm:t>
    </dgm:pt>
    <dgm:pt modelId="{4B0703D8-C423-429E-9975-03D48572E46E}" type="sibTrans" cxnId="{3ADBDA55-15FC-4AB2-97DF-95CD5F02FFB5}">
      <dgm:prSet/>
      <dgm:spPr/>
      <dgm:t>
        <a:bodyPr/>
        <a:lstStyle/>
        <a:p>
          <a:endParaRPr lang="en-US"/>
        </a:p>
      </dgm:t>
    </dgm:pt>
    <dgm:pt modelId="{AB89623B-CDF6-42F5-930F-2A82F68EB8E0}">
      <dgm:prSet/>
      <dgm:spPr/>
      <dgm:t>
        <a:bodyPr/>
        <a:lstStyle/>
        <a:p>
          <a:r>
            <a:rPr lang="en-GB"/>
            <a:t>Lower back pain</a:t>
          </a:r>
          <a:endParaRPr lang="en-US"/>
        </a:p>
      </dgm:t>
    </dgm:pt>
    <dgm:pt modelId="{43EB1C60-3B62-4B3C-9541-7E5A9D0E5AF1}" type="parTrans" cxnId="{01D7F686-5863-4795-9ECF-B7DC1CDDE08A}">
      <dgm:prSet/>
      <dgm:spPr/>
      <dgm:t>
        <a:bodyPr/>
        <a:lstStyle/>
        <a:p>
          <a:endParaRPr lang="en-US"/>
        </a:p>
      </dgm:t>
    </dgm:pt>
    <dgm:pt modelId="{3BFAD63A-EBC6-4B13-B1DF-227E00C46C65}" type="sibTrans" cxnId="{01D7F686-5863-4795-9ECF-B7DC1CDDE08A}">
      <dgm:prSet/>
      <dgm:spPr/>
      <dgm:t>
        <a:bodyPr/>
        <a:lstStyle/>
        <a:p>
          <a:endParaRPr lang="en-US"/>
        </a:p>
      </dgm:t>
    </dgm:pt>
    <dgm:pt modelId="{EB7FA4C5-C45C-4245-8197-4012D1402DB2}">
      <dgm:prSet/>
      <dgm:spPr/>
      <dgm:t>
        <a:bodyPr/>
        <a:lstStyle/>
        <a:p>
          <a:r>
            <a:rPr lang="en-GB" i="0"/>
            <a:t>Decreased appetite</a:t>
          </a:r>
          <a:endParaRPr lang="en-US"/>
        </a:p>
      </dgm:t>
    </dgm:pt>
    <dgm:pt modelId="{9788065A-831B-432B-B384-5DE25B93C9BA}" type="parTrans" cxnId="{F1F7CF26-1AE0-44DE-8233-2C3396C7975E}">
      <dgm:prSet/>
      <dgm:spPr/>
      <dgm:t>
        <a:bodyPr/>
        <a:lstStyle/>
        <a:p>
          <a:endParaRPr lang="en-US"/>
        </a:p>
      </dgm:t>
    </dgm:pt>
    <dgm:pt modelId="{083563E7-5BA5-48D3-A241-67FDDE4DCD65}" type="sibTrans" cxnId="{F1F7CF26-1AE0-44DE-8233-2C3396C7975E}">
      <dgm:prSet/>
      <dgm:spPr/>
      <dgm:t>
        <a:bodyPr/>
        <a:lstStyle/>
        <a:p>
          <a:endParaRPr lang="en-US"/>
        </a:p>
      </dgm:t>
    </dgm:pt>
    <dgm:pt modelId="{C72F2CD6-B65B-48DB-889A-B7E2F490C057}">
      <dgm:prSet/>
      <dgm:spPr/>
      <dgm:t>
        <a:bodyPr/>
        <a:lstStyle/>
        <a:p>
          <a:r>
            <a:rPr lang="en-GB" i="0"/>
            <a:t>Puffiness around your eyes</a:t>
          </a:r>
          <a:endParaRPr lang="en-US"/>
        </a:p>
      </dgm:t>
    </dgm:pt>
    <dgm:pt modelId="{0598F7DB-A388-4F97-9F7B-7CC12426EF13}" type="parTrans" cxnId="{72E33A77-C8F0-4947-8CA5-626B65BACE30}">
      <dgm:prSet/>
      <dgm:spPr/>
      <dgm:t>
        <a:bodyPr/>
        <a:lstStyle/>
        <a:p>
          <a:endParaRPr lang="en-US"/>
        </a:p>
      </dgm:t>
    </dgm:pt>
    <dgm:pt modelId="{D985EC15-F1F8-4EC8-A7EC-407ADDD54D3B}" type="sibTrans" cxnId="{72E33A77-C8F0-4947-8CA5-626B65BACE30}">
      <dgm:prSet/>
      <dgm:spPr/>
      <dgm:t>
        <a:bodyPr/>
        <a:lstStyle/>
        <a:p>
          <a:endParaRPr lang="en-US"/>
        </a:p>
      </dgm:t>
    </dgm:pt>
    <dgm:pt modelId="{2C0B4534-9334-403E-ADB9-B6AD6CD2B2D4}">
      <dgm:prSet/>
      <dgm:spPr/>
      <dgm:t>
        <a:bodyPr/>
        <a:lstStyle/>
        <a:p>
          <a:r>
            <a:rPr lang="en-GB" i="0"/>
            <a:t>Abnormal levels of phosphorus, calcium, or vitamin D</a:t>
          </a:r>
          <a:endParaRPr lang="en-US"/>
        </a:p>
      </dgm:t>
    </dgm:pt>
    <dgm:pt modelId="{A9993851-BF4E-44FC-B314-DAE8B6E549B5}" type="parTrans" cxnId="{F3D7498A-17A2-4257-9EF0-7FAE65FEADCE}">
      <dgm:prSet/>
      <dgm:spPr/>
      <dgm:t>
        <a:bodyPr/>
        <a:lstStyle/>
        <a:p>
          <a:endParaRPr lang="en-US"/>
        </a:p>
      </dgm:t>
    </dgm:pt>
    <dgm:pt modelId="{DA56D940-29F9-4878-A27B-99C30676494B}" type="sibTrans" cxnId="{F3D7498A-17A2-4257-9EF0-7FAE65FEADCE}">
      <dgm:prSet/>
      <dgm:spPr/>
      <dgm:t>
        <a:bodyPr/>
        <a:lstStyle/>
        <a:p>
          <a:endParaRPr lang="en-US"/>
        </a:p>
      </dgm:t>
    </dgm:pt>
    <dgm:pt modelId="{17619A71-5A67-4FDB-9633-D8EC29C80164}">
      <dgm:prSet/>
      <dgm:spPr/>
      <dgm:t>
        <a:bodyPr/>
        <a:lstStyle/>
        <a:p>
          <a:r>
            <a:rPr lang="en-GB" i="0"/>
            <a:t>Abnormal urine test</a:t>
          </a:r>
          <a:endParaRPr lang="en-US"/>
        </a:p>
      </dgm:t>
    </dgm:pt>
    <dgm:pt modelId="{33467A6C-7596-44F0-87BB-082CBCF9B3B4}" type="parTrans" cxnId="{018F2922-951B-4A1D-8BF3-4ABC9C859309}">
      <dgm:prSet/>
      <dgm:spPr/>
      <dgm:t>
        <a:bodyPr/>
        <a:lstStyle/>
        <a:p>
          <a:endParaRPr lang="en-US"/>
        </a:p>
      </dgm:t>
    </dgm:pt>
    <dgm:pt modelId="{1DFD7323-B2F2-4EC4-A72C-A28EE38C16B9}" type="sibTrans" cxnId="{018F2922-951B-4A1D-8BF3-4ABC9C859309}">
      <dgm:prSet/>
      <dgm:spPr/>
      <dgm:t>
        <a:bodyPr/>
        <a:lstStyle/>
        <a:p>
          <a:endParaRPr lang="en-US"/>
        </a:p>
      </dgm:t>
    </dgm:pt>
    <dgm:pt modelId="{B6738EC0-6877-4970-B4BB-3D7247F53B4E}">
      <dgm:prSet/>
      <dgm:spPr/>
      <dgm:t>
        <a:bodyPr/>
        <a:lstStyle/>
        <a:p>
          <a:r>
            <a:rPr lang="en-GB" i="0"/>
            <a:t>High blood pressure</a:t>
          </a:r>
          <a:endParaRPr lang="en-US"/>
        </a:p>
      </dgm:t>
    </dgm:pt>
    <dgm:pt modelId="{AAFEA409-8417-4EAD-BC94-865AFE7DA6A7}" type="parTrans" cxnId="{747DDB31-A643-4E73-8DA4-E7FCA59B7110}">
      <dgm:prSet/>
      <dgm:spPr/>
      <dgm:t>
        <a:bodyPr/>
        <a:lstStyle/>
        <a:p>
          <a:endParaRPr lang="en-US"/>
        </a:p>
      </dgm:t>
    </dgm:pt>
    <dgm:pt modelId="{5F315E86-1364-4EA7-BE58-C6DBDC6C7728}" type="sibTrans" cxnId="{747DDB31-A643-4E73-8DA4-E7FCA59B7110}">
      <dgm:prSet/>
      <dgm:spPr/>
      <dgm:t>
        <a:bodyPr/>
        <a:lstStyle/>
        <a:p>
          <a:endParaRPr lang="en-US"/>
        </a:p>
      </dgm:t>
    </dgm:pt>
    <dgm:pt modelId="{FA2FE820-45BB-4E1A-9CED-954E7FE0D158}" type="pres">
      <dgm:prSet presAssocID="{13B189A6-E066-4B85-9FFD-E7DB18DBBF07}" presName="diagram" presStyleCnt="0">
        <dgm:presLayoutVars>
          <dgm:dir/>
          <dgm:resizeHandles val="exact"/>
        </dgm:presLayoutVars>
      </dgm:prSet>
      <dgm:spPr/>
    </dgm:pt>
    <dgm:pt modelId="{5FA2947E-2D6B-4173-BA74-32BA10635345}" type="pres">
      <dgm:prSet presAssocID="{77528A59-6845-4620-A966-FEAADFE603FB}" presName="node" presStyleLbl="node1" presStyleIdx="0" presStyleCnt="9">
        <dgm:presLayoutVars>
          <dgm:bulletEnabled val="1"/>
        </dgm:presLayoutVars>
      </dgm:prSet>
      <dgm:spPr/>
    </dgm:pt>
    <dgm:pt modelId="{E2D7EF15-DDC8-4470-B497-60D49994F10B}" type="pres">
      <dgm:prSet presAssocID="{18434B73-14DF-4480-83DB-1C52A8D26E85}" presName="sibTrans" presStyleCnt="0"/>
      <dgm:spPr/>
    </dgm:pt>
    <dgm:pt modelId="{8C5874EC-3C15-4F24-9AD2-C157A373BED7}" type="pres">
      <dgm:prSet presAssocID="{E0FBC2D3-A769-4930-A5EA-4CB97C618C84}" presName="node" presStyleLbl="node1" presStyleIdx="1" presStyleCnt="9">
        <dgm:presLayoutVars>
          <dgm:bulletEnabled val="1"/>
        </dgm:presLayoutVars>
      </dgm:prSet>
      <dgm:spPr/>
    </dgm:pt>
    <dgm:pt modelId="{B7BF603C-7483-4ED0-8A85-9EDC4CB3A9D3}" type="pres">
      <dgm:prSet presAssocID="{F5C95D47-C25B-4B40-8206-865CDB673FC1}" presName="sibTrans" presStyleCnt="0"/>
      <dgm:spPr/>
    </dgm:pt>
    <dgm:pt modelId="{AE098305-2BDE-414E-BD4D-4A0BF9F06E4A}" type="pres">
      <dgm:prSet presAssocID="{FA9E3DF9-2AF7-4B7C-A4EF-D0B2E0EA40C4}" presName="node" presStyleLbl="node1" presStyleIdx="2" presStyleCnt="9">
        <dgm:presLayoutVars>
          <dgm:bulletEnabled val="1"/>
        </dgm:presLayoutVars>
      </dgm:prSet>
      <dgm:spPr/>
    </dgm:pt>
    <dgm:pt modelId="{EE1193F7-EA83-4EF2-B70E-ED547D1A9A59}" type="pres">
      <dgm:prSet presAssocID="{4B0703D8-C423-429E-9975-03D48572E46E}" presName="sibTrans" presStyleCnt="0"/>
      <dgm:spPr/>
    </dgm:pt>
    <dgm:pt modelId="{F3F4877F-3D40-43B7-A459-9290C6A86480}" type="pres">
      <dgm:prSet presAssocID="{AB89623B-CDF6-42F5-930F-2A82F68EB8E0}" presName="node" presStyleLbl="node1" presStyleIdx="3" presStyleCnt="9">
        <dgm:presLayoutVars>
          <dgm:bulletEnabled val="1"/>
        </dgm:presLayoutVars>
      </dgm:prSet>
      <dgm:spPr/>
    </dgm:pt>
    <dgm:pt modelId="{09AAAB7D-6EDF-414B-8F7F-6287B73F0A2A}" type="pres">
      <dgm:prSet presAssocID="{3BFAD63A-EBC6-4B13-B1DF-227E00C46C65}" presName="sibTrans" presStyleCnt="0"/>
      <dgm:spPr/>
    </dgm:pt>
    <dgm:pt modelId="{961CFB61-8C31-4295-B74C-ED13FC7DC490}" type="pres">
      <dgm:prSet presAssocID="{EB7FA4C5-C45C-4245-8197-4012D1402DB2}" presName="node" presStyleLbl="node1" presStyleIdx="4" presStyleCnt="9">
        <dgm:presLayoutVars>
          <dgm:bulletEnabled val="1"/>
        </dgm:presLayoutVars>
      </dgm:prSet>
      <dgm:spPr/>
    </dgm:pt>
    <dgm:pt modelId="{71D06959-FA0C-4D6B-9214-781599978598}" type="pres">
      <dgm:prSet presAssocID="{083563E7-5BA5-48D3-A241-67FDDE4DCD65}" presName="sibTrans" presStyleCnt="0"/>
      <dgm:spPr/>
    </dgm:pt>
    <dgm:pt modelId="{23BE0DC6-91EC-4093-9595-3CA99EF50A03}" type="pres">
      <dgm:prSet presAssocID="{C72F2CD6-B65B-48DB-889A-B7E2F490C057}" presName="node" presStyleLbl="node1" presStyleIdx="5" presStyleCnt="9">
        <dgm:presLayoutVars>
          <dgm:bulletEnabled val="1"/>
        </dgm:presLayoutVars>
      </dgm:prSet>
      <dgm:spPr/>
    </dgm:pt>
    <dgm:pt modelId="{68CC8FF6-03A3-43B8-940C-EBDA2783D00F}" type="pres">
      <dgm:prSet presAssocID="{D985EC15-F1F8-4EC8-A7EC-407ADDD54D3B}" presName="sibTrans" presStyleCnt="0"/>
      <dgm:spPr/>
    </dgm:pt>
    <dgm:pt modelId="{CBCA0025-FC61-4C4E-8DFC-B421CDB5385E}" type="pres">
      <dgm:prSet presAssocID="{2C0B4534-9334-403E-ADB9-B6AD6CD2B2D4}" presName="node" presStyleLbl="node1" presStyleIdx="6" presStyleCnt="9">
        <dgm:presLayoutVars>
          <dgm:bulletEnabled val="1"/>
        </dgm:presLayoutVars>
      </dgm:prSet>
      <dgm:spPr/>
    </dgm:pt>
    <dgm:pt modelId="{F57BCA58-0768-4F6A-9D03-E909BCAD7587}" type="pres">
      <dgm:prSet presAssocID="{DA56D940-29F9-4878-A27B-99C30676494B}" presName="sibTrans" presStyleCnt="0"/>
      <dgm:spPr/>
    </dgm:pt>
    <dgm:pt modelId="{F01E7515-D271-4AD5-9D85-6166B3563293}" type="pres">
      <dgm:prSet presAssocID="{17619A71-5A67-4FDB-9633-D8EC29C80164}" presName="node" presStyleLbl="node1" presStyleIdx="7" presStyleCnt="9">
        <dgm:presLayoutVars>
          <dgm:bulletEnabled val="1"/>
        </dgm:presLayoutVars>
      </dgm:prSet>
      <dgm:spPr/>
    </dgm:pt>
    <dgm:pt modelId="{1A3B0D93-5D61-4372-A1A1-519CBF0BD9D9}" type="pres">
      <dgm:prSet presAssocID="{1DFD7323-B2F2-4EC4-A72C-A28EE38C16B9}" presName="sibTrans" presStyleCnt="0"/>
      <dgm:spPr/>
    </dgm:pt>
    <dgm:pt modelId="{8081C6E9-7432-4BF1-B1A4-71ED3AA22920}" type="pres">
      <dgm:prSet presAssocID="{B6738EC0-6877-4970-B4BB-3D7247F53B4E}" presName="node" presStyleLbl="node1" presStyleIdx="8" presStyleCnt="9">
        <dgm:presLayoutVars>
          <dgm:bulletEnabled val="1"/>
        </dgm:presLayoutVars>
      </dgm:prSet>
      <dgm:spPr/>
    </dgm:pt>
  </dgm:ptLst>
  <dgm:cxnLst>
    <dgm:cxn modelId="{2A3C8E0A-D5DB-4D38-846E-D5B4BA72783C}" type="presOf" srcId="{C72F2CD6-B65B-48DB-889A-B7E2F490C057}" destId="{23BE0DC6-91EC-4093-9595-3CA99EF50A03}" srcOrd="0" destOrd="0" presId="urn:microsoft.com/office/officeart/2005/8/layout/default"/>
    <dgm:cxn modelId="{018F2922-951B-4A1D-8BF3-4ABC9C859309}" srcId="{13B189A6-E066-4B85-9FFD-E7DB18DBBF07}" destId="{17619A71-5A67-4FDB-9633-D8EC29C80164}" srcOrd="7" destOrd="0" parTransId="{33467A6C-7596-44F0-87BB-082CBCF9B3B4}" sibTransId="{1DFD7323-B2F2-4EC4-A72C-A28EE38C16B9}"/>
    <dgm:cxn modelId="{2DE30426-5204-4413-BD91-3048A5763404}" type="presOf" srcId="{B6738EC0-6877-4970-B4BB-3D7247F53B4E}" destId="{8081C6E9-7432-4BF1-B1A4-71ED3AA22920}" srcOrd="0" destOrd="0" presId="urn:microsoft.com/office/officeart/2005/8/layout/default"/>
    <dgm:cxn modelId="{F1F7CF26-1AE0-44DE-8233-2C3396C7975E}" srcId="{13B189A6-E066-4B85-9FFD-E7DB18DBBF07}" destId="{EB7FA4C5-C45C-4245-8197-4012D1402DB2}" srcOrd="4" destOrd="0" parTransId="{9788065A-831B-432B-B384-5DE25B93C9BA}" sibTransId="{083563E7-5BA5-48D3-A241-67FDDE4DCD65}"/>
    <dgm:cxn modelId="{747DDB31-A643-4E73-8DA4-E7FCA59B7110}" srcId="{13B189A6-E066-4B85-9FFD-E7DB18DBBF07}" destId="{B6738EC0-6877-4970-B4BB-3D7247F53B4E}" srcOrd="8" destOrd="0" parTransId="{AAFEA409-8417-4EAD-BC94-865AFE7DA6A7}" sibTransId="{5F315E86-1364-4EA7-BE58-C6DBDC6C7728}"/>
    <dgm:cxn modelId="{8001423C-485E-4DBB-BEE2-D34B09A19E4D}" type="presOf" srcId="{FA9E3DF9-2AF7-4B7C-A4EF-D0B2E0EA40C4}" destId="{AE098305-2BDE-414E-BD4D-4A0BF9F06E4A}" srcOrd="0" destOrd="0" presId="urn:microsoft.com/office/officeart/2005/8/layout/default"/>
    <dgm:cxn modelId="{32FE3768-8B2F-4C23-B044-D9CD32A4F90C}" srcId="{13B189A6-E066-4B85-9FFD-E7DB18DBBF07}" destId="{77528A59-6845-4620-A966-FEAADFE603FB}" srcOrd="0" destOrd="0" parTransId="{AB431269-9FAA-4FBC-9CB7-B59D0F21458A}" sibTransId="{18434B73-14DF-4480-83DB-1C52A8D26E85}"/>
    <dgm:cxn modelId="{975B3E74-B887-4E0B-BE10-2FFCDA7B3863}" type="presOf" srcId="{2C0B4534-9334-403E-ADB9-B6AD6CD2B2D4}" destId="{CBCA0025-FC61-4C4E-8DFC-B421CDB5385E}" srcOrd="0" destOrd="0" presId="urn:microsoft.com/office/officeart/2005/8/layout/default"/>
    <dgm:cxn modelId="{3ADBDA55-15FC-4AB2-97DF-95CD5F02FFB5}" srcId="{13B189A6-E066-4B85-9FFD-E7DB18DBBF07}" destId="{FA9E3DF9-2AF7-4B7C-A4EF-D0B2E0EA40C4}" srcOrd="2" destOrd="0" parTransId="{ACAB927F-260F-4635-A1E4-6C64FB106A2F}" sibTransId="{4B0703D8-C423-429E-9975-03D48572E46E}"/>
    <dgm:cxn modelId="{72E33A77-C8F0-4947-8CA5-626B65BACE30}" srcId="{13B189A6-E066-4B85-9FFD-E7DB18DBBF07}" destId="{C72F2CD6-B65B-48DB-889A-B7E2F490C057}" srcOrd="5" destOrd="0" parTransId="{0598F7DB-A388-4F97-9F7B-7CC12426EF13}" sibTransId="{D985EC15-F1F8-4EC8-A7EC-407ADDD54D3B}"/>
    <dgm:cxn modelId="{01D7F686-5863-4795-9ECF-B7DC1CDDE08A}" srcId="{13B189A6-E066-4B85-9FFD-E7DB18DBBF07}" destId="{AB89623B-CDF6-42F5-930F-2A82F68EB8E0}" srcOrd="3" destOrd="0" parTransId="{43EB1C60-3B62-4B3C-9541-7E5A9D0E5AF1}" sibTransId="{3BFAD63A-EBC6-4B13-B1DF-227E00C46C65}"/>
    <dgm:cxn modelId="{F3D7498A-17A2-4257-9EF0-7FAE65FEADCE}" srcId="{13B189A6-E066-4B85-9FFD-E7DB18DBBF07}" destId="{2C0B4534-9334-403E-ADB9-B6AD6CD2B2D4}" srcOrd="6" destOrd="0" parTransId="{A9993851-BF4E-44FC-B314-DAE8B6E549B5}" sibTransId="{DA56D940-29F9-4878-A27B-99C30676494B}"/>
    <dgm:cxn modelId="{4AF45894-F8B7-4EE9-B549-1B6618F0DB54}" type="presOf" srcId="{E0FBC2D3-A769-4930-A5EA-4CB97C618C84}" destId="{8C5874EC-3C15-4F24-9AD2-C157A373BED7}" srcOrd="0" destOrd="0" presId="urn:microsoft.com/office/officeart/2005/8/layout/default"/>
    <dgm:cxn modelId="{049735A0-323C-4E2A-A81F-9657B38E7397}" type="presOf" srcId="{AB89623B-CDF6-42F5-930F-2A82F68EB8E0}" destId="{F3F4877F-3D40-43B7-A459-9290C6A86480}" srcOrd="0" destOrd="0" presId="urn:microsoft.com/office/officeart/2005/8/layout/default"/>
    <dgm:cxn modelId="{A9C99EAF-B514-4661-B211-21A2369D1CDE}" type="presOf" srcId="{EB7FA4C5-C45C-4245-8197-4012D1402DB2}" destId="{961CFB61-8C31-4295-B74C-ED13FC7DC490}" srcOrd="0" destOrd="0" presId="urn:microsoft.com/office/officeart/2005/8/layout/default"/>
    <dgm:cxn modelId="{B4CB2FD2-F2FC-4933-A5A6-F127324BAB38}" srcId="{13B189A6-E066-4B85-9FFD-E7DB18DBBF07}" destId="{E0FBC2D3-A769-4930-A5EA-4CB97C618C84}" srcOrd="1" destOrd="0" parTransId="{62A3496A-822A-4B3A-97B1-4944089C833F}" sibTransId="{F5C95D47-C25B-4B40-8206-865CDB673FC1}"/>
    <dgm:cxn modelId="{7CFFE4DB-EA10-42E8-8495-33F442F68408}" type="presOf" srcId="{77528A59-6845-4620-A966-FEAADFE603FB}" destId="{5FA2947E-2D6B-4173-BA74-32BA10635345}" srcOrd="0" destOrd="0" presId="urn:microsoft.com/office/officeart/2005/8/layout/default"/>
    <dgm:cxn modelId="{A8A979E5-9332-4FBE-A178-5D0B6368252E}" type="presOf" srcId="{17619A71-5A67-4FDB-9633-D8EC29C80164}" destId="{F01E7515-D271-4AD5-9D85-6166B3563293}" srcOrd="0" destOrd="0" presId="urn:microsoft.com/office/officeart/2005/8/layout/default"/>
    <dgm:cxn modelId="{B677D1E8-5477-43BC-9750-069E9B7D64B0}" type="presOf" srcId="{13B189A6-E066-4B85-9FFD-E7DB18DBBF07}" destId="{FA2FE820-45BB-4E1A-9CED-954E7FE0D158}" srcOrd="0" destOrd="0" presId="urn:microsoft.com/office/officeart/2005/8/layout/default"/>
    <dgm:cxn modelId="{0EDE7BB8-10A5-4CBE-90BD-B3E3D5C00DC3}" type="presParOf" srcId="{FA2FE820-45BB-4E1A-9CED-954E7FE0D158}" destId="{5FA2947E-2D6B-4173-BA74-32BA10635345}" srcOrd="0" destOrd="0" presId="urn:microsoft.com/office/officeart/2005/8/layout/default"/>
    <dgm:cxn modelId="{9456A176-CE55-44EC-AEBB-4423694BB8A9}" type="presParOf" srcId="{FA2FE820-45BB-4E1A-9CED-954E7FE0D158}" destId="{E2D7EF15-DDC8-4470-B497-60D49994F10B}" srcOrd="1" destOrd="0" presId="urn:microsoft.com/office/officeart/2005/8/layout/default"/>
    <dgm:cxn modelId="{5D0C14A7-D76F-43E7-A9E2-16461C4A5F48}" type="presParOf" srcId="{FA2FE820-45BB-4E1A-9CED-954E7FE0D158}" destId="{8C5874EC-3C15-4F24-9AD2-C157A373BED7}" srcOrd="2" destOrd="0" presId="urn:microsoft.com/office/officeart/2005/8/layout/default"/>
    <dgm:cxn modelId="{4CCDCB7C-94DB-4A14-B989-6FDCC822D3B7}" type="presParOf" srcId="{FA2FE820-45BB-4E1A-9CED-954E7FE0D158}" destId="{B7BF603C-7483-4ED0-8A85-9EDC4CB3A9D3}" srcOrd="3" destOrd="0" presId="urn:microsoft.com/office/officeart/2005/8/layout/default"/>
    <dgm:cxn modelId="{324E5524-A13B-45CE-A4D2-93657BBCF25D}" type="presParOf" srcId="{FA2FE820-45BB-4E1A-9CED-954E7FE0D158}" destId="{AE098305-2BDE-414E-BD4D-4A0BF9F06E4A}" srcOrd="4" destOrd="0" presId="urn:microsoft.com/office/officeart/2005/8/layout/default"/>
    <dgm:cxn modelId="{95776B97-DBDE-441A-A2B7-3238ABE90CBF}" type="presParOf" srcId="{FA2FE820-45BB-4E1A-9CED-954E7FE0D158}" destId="{EE1193F7-EA83-4EF2-B70E-ED547D1A9A59}" srcOrd="5" destOrd="0" presId="urn:microsoft.com/office/officeart/2005/8/layout/default"/>
    <dgm:cxn modelId="{C6EB3015-1405-4AE8-A083-8C05C0374816}" type="presParOf" srcId="{FA2FE820-45BB-4E1A-9CED-954E7FE0D158}" destId="{F3F4877F-3D40-43B7-A459-9290C6A86480}" srcOrd="6" destOrd="0" presId="urn:microsoft.com/office/officeart/2005/8/layout/default"/>
    <dgm:cxn modelId="{2479E66C-EF0E-48ED-ADE5-C8C80B8CA80D}" type="presParOf" srcId="{FA2FE820-45BB-4E1A-9CED-954E7FE0D158}" destId="{09AAAB7D-6EDF-414B-8F7F-6287B73F0A2A}" srcOrd="7" destOrd="0" presId="urn:microsoft.com/office/officeart/2005/8/layout/default"/>
    <dgm:cxn modelId="{951CB521-A7A1-444B-8DBB-904908EFCFC7}" type="presParOf" srcId="{FA2FE820-45BB-4E1A-9CED-954E7FE0D158}" destId="{961CFB61-8C31-4295-B74C-ED13FC7DC490}" srcOrd="8" destOrd="0" presId="urn:microsoft.com/office/officeart/2005/8/layout/default"/>
    <dgm:cxn modelId="{5DAFCF2D-B74F-4B55-A8B5-74275759344A}" type="presParOf" srcId="{FA2FE820-45BB-4E1A-9CED-954E7FE0D158}" destId="{71D06959-FA0C-4D6B-9214-781599978598}" srcOrd="9" destOrd="0" presId="urn:microsoft.com/office/officeart/2005/8/layout/default"/>
    <dgm:cxn modelId="{0435A6F3-301B-4F2D-ADA0-3242ACA7DB12}" type="presParOf" srcId="{FA2FE820-45BB-4E1A-9CED-954E7FE0D158}" destId="{23BE0DC6-91EC-4093-9595-3CA99EF50A03}" srcOrd="10" destOrd="0" presId="urn:microsoft.com/office/officeart/2005/8/layout/default"/>
    <dgm:cxn modelId="{BCF92A9F-9E46-4EA0-A4CC-C27949642FE5}" type="presParOf" srcId="{FA2FE820-45BB-4E1A-9CED-954E7FE0D158}" destId="{68CC8FF6-03A3-43B8-940C-EBDA2783D00F}" srcOrd="11" destOrd="0" presId="urn:microsoft.com/office/officeart/2005/8/layout/default"/>
    <dgm:cxn modelId="{0333093B-1CC5-4823-94A8-3A3B468B0A0A}" type="presParOf" srcId="{FA2FE820-45BB-4E1A-9CED-954E7FE0D158}" destId="{CBCA0025-FC61-4C4E-8DFC-B421CDB5385E}" srcOrd="12" destOrd="0" presId="urn:microsoft.com/office/officeart/2005/8/layout/default"/>
    <dgm:cxn modelId="{B26C2C74-3844-4C31-B455-FD9F648C2A51}" type="presParOf" srcId="{FA2FE820-45BB-4E1A-9CED-954E7FE0D158}" destId="{F57BCA58-0768-4F6A-9D03-E909BCAD7587}" srcOrd="13" destOrd="0" presId="urn:microsoft.com/office/officeart/2005/8/layout/default"/>
    <dgm:cxn modelId="{A6BB20A5-3927-40F2-BB40-E32A4AEC2A4F}" type="presParOf" srcId="{FA2FE820-45BB-4E1A-9CED-954E7FE0D158}" destId="{F01E7515-D271-4AD5-9D85-6166B3563293}" srcOrd="14" destOrd="0" presId="urn:microsoft.com/office/officeart/2005/8/layout/default"/>
    <dgm:cxn modelId="{9363628D-6ED0-442C-A3A5-D84F5A12E479}" type="presParOf" srcId="{FA2FE820-45BB-4E1A-9CED-954E7FE0D158}" destId="{1A3B0D93-5D61-4372-A1A1-519CBF0BD9D9}" srcOrd="15" destOrd="0" presId="urn:microsoft.com/office/officeart/2005/8/layout/default"/>
    <dgm:cxn modelId="{C4620309-6404-4411-9B4A-4659AACC4297}" type="presParOf" srcId="{FA2FE820-45BB-4E1A-9CED-954E7FE0D158}" destId="{8081C6E9-7432-4BF1-B1A4-71ED3AA22920}"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86802B-842F-4F1B-ABFE-5D739893E7C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75EAB03-6E6A-4788-B9E5-83C7FC22FE7B}">
      <dgm:prSet custT="1"/>
      <dgm:spPr/>
      <dgm:t>
        <a:bodyPr/>
        <a:lstStyle/>
        <a:p>
          <a:r>
            <a:rPr lang="en-GB" sz="2000" dirty="0"/>
            <a:t>Blood test – eGFR, creatinine, Hba1c, FBC</a:t>
          </a:r>
          <a:endParaRPr lang="en-US" sz="2000" dirty="0"/>
        </a:p>
      </dgm:t>
    </dgm:pt>
    <dgm:pt modelId="{C83FCEFF-B679-4F7F-9D76-26372D81C695}" type="parTrans" cxnId="{74EE4C65-7BE0-4374-B0BE-D80E83FDFF33}">
      <dgm:prSet/>
      <dgm:spPr/>
      <dgm:t>
        <a:bodyPr/>
        <a:lstStyle/>
        <a:p>
          <a:endParaRPr lang="en-US"/>
        </a:p>
      </dgm:t>
    </dgm:pt>
    <dgm:pt modelId="{0220CA92-E26E-4267-9AD8-183886EBE6B1}" type="sibTrans" cxnId="{74EE4C65-7BE0-4374-B0BE-D80E83FDFF33}">
      <dgm:prSet/>
      <dgm:spPr/>
      <dgm:t>
        <a:bodyPr/>
        <a:lstStyle/>
        <a:p>
          <a:endParaRPr lang="en-US"/>
        </a:p>
      </dgm:t>
    </dgm:pt>
    <dgm:pt modelId="{61AA67E5-19FD-4CAA-A5A4-46B680FAE8B8}">
      <dgm:prSet custT="1"/>
      <dgm:spPr/>
      <dgm:t>
        <a:bodyPr/>
        <a:lstStyle/>
        <a:p>
          <a:r>
            <a:rPr lang="en-GB" sz="2000" dirty="0"/>
            <a:t>urinalysis</a:t>
          </a:r>
          <a:endParaRPr lang="en-US" sz="2000" dirty="0"/>
        </a:p>
      </dgm:t>
    </dgm:pt>
    <dgm:pt modelId="{79CBA578-2272-407A-8871-B3848C1A907A}" type="parTrans" cxnId="{00BDA99F-7F3E-4EE6-B799-04A4F669DA00}">
      <dgm:prSet/>
      <dgm:spPr/>
      <dgm:t>
        <a:bodyPr/>
        <a:lstStyle/>
        <a:p>
          <a:endParaRPr lang="en-US"/>
        </a:p>
      </dgm:t>
    </dgm:pt>
    <dgm:pt modelId="{89BD13C1-774E-48E4-8BEE-B00DE09FC93C}" type="sibTrans" cxnId="{00BDA99F-7F3E-4EE6-B799-04A4F669DA00}">
      <dgm:prSet/>
      <dgm:spPr/>
      <dgm:t>
        <a:bodyPr/>
        <a:lstStyle/>
        <a:p>
          <a:endParaRPr lang="en-US"/>
        </a:p>
      </dgm:t>
    </dgm:pt>
    <dgm:pt modelId="{35067278-1317-4523-8045-9C5835BC447C}">
      <dgm:prSet custT="1"/>
      <dgm:spPr/>
      <dgm:t>
        <a:bodyPr/>
        <a:lstStyle/>
        <a:p>
          <a:r>
            <a:rPr lang="en-GB" sz="2000" dirty="0"/>
            <a:t>Urine test  - Albumin Creatinine Ratio (ACR)</a:t>
          </a:r>
          <a:endParaRPr lang="en-US" sz="2000" dirty="0"/>
        </a:p>
      </dgm:t>
    </dgm:pt>
    <dgm:pt modelId="{74EFB309-8AB3-4AE0-A7EE-06C77AC93BB0}" type="parTrans" cxnId="{B13F2AC2-A9BE-4B06-81FF-15B948CC5DA4}">
      <dgm:prSet/>
      <dgm:spPr/>
      <dgm:t>
        <a:bodyPr/>
        <a:lstStyle/>
        <a:p>
          <a:endParaRPr lang="en-US"/>
        </a:p>
      </dgm:t>
    </dgm:pt>
    <dgm:pt modelId="{17B46AEC-F6AC-4D17-90ED-357C15DD2401}" type="sibTrans" cxnId="{B13F2AC2-A9BE-4B06-81FF-15B948CC5DA4}">
      <dgm:prSet/>
      <dgm:spPr/>
      <dgm:t>
        <a:bodyPr/>
        <a:lstStyle/>
        <a:p>
          <a:endParaRPr lang="en-US"/>
        </a:p>
      </dgm:t>
    </dgm:pt>
    <dgm:pt modelId="{838B0730-BB7D-4D89-9953-2FCAB1E35194}" type="pres">
      <dgm:prSet presAssocID="{3C86802B-842F-4F1B-ABFE-5D739893E7C4}" presName="hierChild1" presStyleCnt="0">
        <dgm:presLayoutVars>
          <dgm:chPref val="1"/>
          <dgm:dir/>
          <dgm:animOne val="branch"/>
          <dgm:animLvl val="lvl"/>
          <dgm:resizeHandles/>
        </dgm:presLayoutVars>
      </dgm:prSet>
      <dgm:spPr/>
    </dgm:pt>
    <dgm:pt modelId="{9D8FCF85-E7B6-4103-B686-79F13ACB8A59}" type="pres">
      <dgm:prSet presAssocID="{E75EAB03-6E6A-4788-B9E5-83C7FC22FE7B}" presName="hierRoot1" presStyleCnt="0"/>
      <dgm:spPr/>
    </dgm:pt>
    <dgm:pt modelId="{0E920107-0B0B-4F0E-A9F0-F1BFB64FE171}" type="pres">
      <dgm:prSet presAssocID="{E75EAB03-6E6A-4788-B9E5-83C7FC22FE7B}" presName="composite" presStyleCnt="0"/>
      <dgm:spPr/>
    </dgm:pt>
    <dgm:pt modelId="{33F6EB42-EF8F-45AD-BD3F-EC3EA205DD6B}" type="pres">
      <dgm:prSet presAssocID="{E75EAB03-6E6A-4788-B9E5-83C7FC22FE7B}" presName="background" presStyleLbl="node0" presStyleIdx="0" presStyleCnt="3"/>
      <dgm:spPr/>
    </dgm:pt>
    <dgm:pt modelId="{13EC90DC-66D1-42D0-A2E6-9F6FE337CF06}" type="pres">
      <dgm:prSet presAssocID="{E75EAB03-6E6A-4788-B9E5-83C7FC22FE7B}" presName="text" presStyleLbl="fgAcc0" presStyleIdx="0" presStyleCnt="3">
        <dgm:presLayoutVars>
          <dgm:chPref val="3"/>
        </dgm:presLayoutVars>
      </dgm:prSet>
      <dgm:spPr/>
    </dgm:pt>
    <dgm:pt modelId="{47571257-6DFE-4B54-ADE4-F009F07CC195}" type="pres">
      <dgm:prSet presAssocID="{E75EAB03-6E6A-4788-B9E5-83C7FC22FE7B}" presName="hierChild2" presStyleCnt="0"/>
      <dgm:spPr/>
    </dgm:pt>
    <dgm:pt modelId="{4FA68BA8-A171-4FE6-86D4-2F77DCA27DDB}" type="pres">
      <dgm:prSet presAssocID="{61AA67E5-19FD-4CAA-A5A4-46B680FAE8B8}" presName="hierRoot1" presStyleCnt="0"/>
      <dgm:spPr/>
    </dgm:pt>
    <dgm:pt modelId="{C5B5BF12-BE88-44A9-88A7-3689EF0D2197}" type="pres">
      <dgm:prSet presAssocID="{61AA67E5-19FD-4CAA-A5A4-46B680FAE8B8}" presName="composite" presStyleCnt="0"/>
      <dgm:spPr/>
    </dgm:pt>
    <dgm:pt modelId="{8DC3E383-2314-4D1E-890E-EB7BDC92E8D9}" type="pres">
      <dgm:prSet presAssocID="{61AA67E5-19FD-4CAA-A5A4-46B680FAE8B8}" presName="background" presStyleLbl="node0" presStyleIdx="1" presStyleCnt="3"/>
      <dgm:spPr/>
    </dgm:pt>
    <dgm:pt modelId="{325F1AE5-867B-4DDF-B286-08DA96EE6C33}" type="pres">
      <dgm:prSet presAssocID="{61AA67E5-19FD-4CAA-A5A4-46B680FAE8B8}" presName="text" presStyleLbl="fgAcc0" presStyleIdx="1" presStyleCnt="3">
        <dgm:presLayoutVars>
          <dgm:chPref val="3"/>
        </dgm:presLayoutVars>
      </dgm:prSet>
      <dgm:spPr/>
    </dgm:pt>
    <dgm:pt modelId="{FC75BFDE-910C-4549-B074-BE03B88886C3}" type="pres">
      <dgm:prSet presAssocID="{61AA67E5-19FD-4CAA-A5A4-46B680FAE8B8}" presName="hierChild2" presStyleCnt="0"/>
      <dgm:spPr/>
    </dgm:pt>
    <dgm:pt modelId="{9736B92B-A5D9-460F-B83B-C7797A2592BE}" type="pres">
      <dgm:prSet presAssocID="{35067278-1317-4523-8045-9C5835BC447C}" presName="hierRoot1" presStyleCnt="0"/>
      <dgm:spPr/>
    </dgm:pt>
    <dgm:pt modelId="{15B7A62F-9ECF-470D-A47F-66BE77B8C28C}" type="pres">
      <dgm:prSet presAssocID="{35067278-1317-4523-8045-9C5835BC447C}" presName="composite" presStyleCnt="0"/>
      <dgm:spPr/>
    </dgm:pt>
    <dgm:pt modelId="{2E357298-B927-42D1-A6BE-5DDBC5AFF6EF}" type="pres">
      <dgm:prSet presAssocID="{35067278-1317-4523-8045-9C5835BC447C}" presName="background" presStyleLbl="node0" presStyleIdx="2" presStyleCnt="3"/>
      <dgm:spPr/>
    </dgm:pt>
    <dgm:pt modelId="{C00A85D2-BB34-4502-8281-E2F60C6E7D3C}" type="pres">
      <dgm:prSet presAssocID="{35067278-1317-4523-8045-9C5835BC447C}" presName="text" presStyleLbl="fgAcc0" presStyleIdx="2" presStyleCnt="3">
        <dgm:presLayoutVars>
          <dgm:chPref val="3"/>
        </dgm:presLayoutVars>
      </dgm:prSet>
      <dgm:spPr/>
    </dgm:pt>
    <dgm:pt modelId="{1378ADC8-4717-48CC-BA2A-F8046D8361A7}" type="pres">
      <dgm:prSet presAssocID="{35067278-1317-4523-8045-9C5835BC447C}" presName="hierChild2" presStyleCnt="0"/>
      <dgm:spPr/>
    </dgm:pt>
  </dgm:ptLst>
  <dgm:cxnLst>
    <dgm:cxn modelId="{0D2DC925-B225-4193-89F1-988E98D2063A}" type="presOf" srcId="{35067278-1317-4523-8045-9C5835BC447C}" destId="{C00A85D2-BB34-4502-8281-E2F60C6E7D3C}" srcOrd="0" destOrd="0" presId="urn:microsoft.com/office/officeart/2005/8/layout/hierarchy1"/>
    <dgm:cxn modelId="{74EE4C65-7BE0-4374-B0BE-D80E83FDFF33}" srcId="{3C86802B-842F-4F1B-ABFE-5D739893E7C4}" destId="{E75EAB03-6E6A-4788-B9E5-83C7FC22FE7B}" srcOrd="0" destOrd="0" parTransId="{C83FCEFF-B679-4F7F-9D76-26372D81C695}" sibTransId="{0220CA92-E26E-4267-9AD8-183886EBE6B1}"/>
    <dgm:cxn modelId="{00BDA99F-7F3E-4EE6-B799-04A4F669DA00}" srcId="{3C86802B-842F-4F1B-ABFE-5D739893E7C4}" destId="{61AA67E5-19FD-4CAA-A5A4-46B680FAE8B8}" srcOrd="1" destOrd="0" parTransId="{79CBA578-2272-407A-8871-B3848C1A907A}" sibTransId="{89BD13C1-774E-48E4-8BEE-B00DE09FC93C}"/>
    <dgm:cxn modelId="{DDAA0FA4-C158-4608-B8F8-C7F0DFF4A67D}" type="presOf" srcId="{3C86802B-842F-4F1B-ABFE-5D739893E7C4}" destId="{838B0730-BB7D-4D89-9953-2FCAB1E35194}" srcOrd="0" destOrd="0" presId="urn:microsoft.com/office/officeart/2005/8/layout/hierarchy1"/>
    <dgm:cxn modelId="{B13F2AC2-A9BE-4B06-81FF-15B948CC5DA4}" srcId="{3C86802B-842F-4F1B-ABFE-5D739893E7C4}" destId="{35067278-1317-4523-8045-9C5835BC447C}" srcOrd="2" destOrd="0" parTransId="{74EFB309-8AB3-4AE0-A7EE-06C77AC93BB0}" sibTransId="{17B46AEC-F6AC-4D17-90ED-357C15DD2401}"/>
    <dgm:cxn modelId="{C380E9CE-BB4C-43FF-879B-1EA799B21ADF}" type="presOf" srcId="{61AA67E5-19FD-4CAA-A5A4-46B680FAE8B8}" destId="{325F1AE5-867B-4DDF-B286-08DA96EE6C33}" srcOrd="0" destOrd="0" presId="urn:microsoft.com/office/officeart/2005/8/layout/hierarchy1"/>
    <dgm:cxn modelId="{A9FA15D0-4816-450C-BFA4-81AEC5CE1D3A}" type="presOf" srcId="{E75EAB03-6E6A-4788-B9E5-83C7FC22FE7B}" destId="{13EC90DC-66D1-42D0-A2E6-9F6FE337CF06}" srcOrd="0" destOrd="0" presId="urn:microsoft.com/office/officeart/2005/8/layout/hierarchy1"/>
    <dgm:cxn modelId="{F31A85FA-E4B8-4175-982D-1A06513FDF9E}" type="presParOf" srcId="{838B0730-BB7D-4D89-9953-2FCAB1E35194}" destId="{9D8FCF85-E7B6-4103-B686-79F13ACB8A59}" srcOrd="0" destOrd="0" presId="urn:microsoft.com/office/officeart/2005/8/layout/hierarchy1"/>
    <dgm:cxn modelId="{FA1BD6C5-DB43-473B-A329-905BAFF343E6}" type="presParOf" srcId="{9D8FCF85-E7B6-4103-B686-79F13ACB8A59}" destId="{0E920107-0B0B-4F0E-A9F0-F1BFB64FE171}" srcOrd="0" destOrd="0" presId="urn:microsoft.com/office/officeart/2005/8/layout/hierarchy1"/>
    <dgm:cxn modelId="{A7E29454-0366-430A-8B9D-BD7F6958627B}" type="presParOf" srcId="{0E920107-0B0B-4F0E-A9F0-F1BFB64FE171}" destId="{33F6EB42-EF8F-45AD-BD3F-EC3EA205DD6B}" srcOrd="0" destOrd="0" presId="urn:microsoft.com/office/officeart/2005/8/layout/hierarchy1"/>
    <dgm:cxn modelId="{788A790D-2DCD-4462-B25A-63CB8F884DCF}" type="presParOf" srcId="{0E920107-0B0B-4F0E-A9F0-F1BFB64FE171}" destId="{13EC90DC-66D1-42D0-A2E6-9F6FE337CF06}" srcOrd="1" destOrd="0" presId="urn:microsoft.com/office/officeart/2005/8/layout/hierarchy1"/>
    <dgm:cxn modelId="{90CDBE84-D782-4EDA-A4DE-D89F7A66B2C3}" type="presParOf" srcId="{9D8FCF85-E7B6-4103-B686-79F13ACB8A59}" destId="{47571257-6DFE-4B54-ADE4-F009F07CC195}" srcOrd="1" destOrd="0" presId="urn:microsoft.com/office/officeart/2005/8/layout/hierarchy1"/>
    <dgm:cxn modelId="{A03F7080-FAC7-4F99-8A0C-930EC9FE8135}" type="presParOf" srcId="{838B0730-BB7D-4D89-9953-2FCAB1E35194}" destId="{4FA68BA8-A171-4FE6-86D4-2F77DCA27DDB}" srcOrd="1" destOrd="0" presId="urn:microsoft.com/office/officeart/2005/8/layout/hierarchy1"/>
    <dgm:cxn modelId="{227A0689-5E4A-4204-AA3A-2DD24BFB8400}" type="presParOf" srcId="{4FA68BA8-A171-4FE6-86D4-2F77DCA27DDB}" destId="{C5B5BF12-BE88-44A9-88A7-3689EF0D2197}" srcOrd="0" destOrd="0" presId="urn:microsoft.com/office/officeart/2005/8/layout/hierarchy1"/>
    <dgm:cxn modelId="{1C84C30B-C0B7-44A7-8A76-3F6343FC441C}" type="presParOf" srcId="{C5B5BF12-BE88-44A9-88A7-3689EF0D2197}" destId="{8DC3E383-2314-4D1E-890E-EB7BDC92E8D9}" srcOrd="0" destOrd="0" presId="urn:microsoft.com/office/officeart/2005/8/layout/hierarchy1"/>
    <dgm:cxn modelId="{B3396025-00F1-4060-AC07-7C9FB4A02A6E}" type="presParOf" srcId="{C5B5BF12-BE88-44A9-88A7-3689EF0D2197}" destId="{325F1AE5-867B-4DDF-B286-08DA96EE6C33}" srcOrd="1" destOrd="0" presId="urn:microsoft.com/office/officeart/2005/8/layout/hierarchy1"/>
    <dgm:cxn modelId="{27434EF4-0C93-4EF2-B4C1-BCB3E33C5B87}" type="presParOf" srcId="{4FA68BA8-A171-4FE6-86D4-2F77DCA27DDB}" destId="{FC75BFDE-910C-4549-B074-BE03B88886C3}" srcOrd="1" destOrd="0" presId="urn:microsoft.com/office/officeart/2005/8/layout/hierarchy1"/>
    <dgm:cxn modelId="{1BF0C214-F753-4D7E-A1A1-D421CE5181BB}" type="presParOf" srcId="{838B0730-BB7D-4D89-9953-2FCAB1E35194}" destId="{9736B92B-A5D9-460F-B83B-C7797A2592BE}" srcOrd="2" destOrd="0" presId="urn:microsoft.com/office/officeart/2005/8/layout/hierarchy1"/>
    <dgm:cxn modelId="{6D266B02-E09A-4F84-A34B-5FC66230393E}" type="presParOf" srcId="{9736B92B-A5D9-460F-B83B-C7797A2592BE}" destId="{15B7A62F-9ECF-470D-A47F-66BE77B8C28C}" srcOrd="0" destOrd="0" presId="urn:microsoft.com/office/officeart/2005/8/layout/hierarchy1"/>
    <dgm:cxn modelId="{429DC310-BF8F-4C1F-9389-0F77CF2C135E}" type="presParOf" srcId="{15B7A62F-9ECF-470D-A47F-66BE77B8C28C}" destId="{2E357298-B927-42D1-A6BE-5DDBC5AFF6EF}" srcOrd="0" destOrd="0" presId="urn:microsoft.com/office/officeart/2005/8/layout/hierarchy1"/>
    <dgm:cxn modelId="{410E9071-DD76-4D28-87B4-FABEB3535F52}" type="presParOf" srcId="{15B7A62F-9ECF-470D-A47F-66BE77B8C28C}" destId="{C00A85D2-BB34-4502-8281-E2F60C6E7D3C}" srcOrd="1" destOrd="0" presId="urn:microsoft.com/office/officeart/2005/8/layout/hierarchy1"/>
    <dgm:cxn modelId="{A469E412-CAE3-4C4C-B7EA-D7118AFD22AE}" type="presParOf" srcId="{9736B92B-A5D9-460F-B83B-C7797A2592BE}" destId="{1378ADC8-4717-48CC-BA2A-F8046D8361A7}"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8AA66-8533-4C6D-A179-F245C8B9FFC3}">
      <dsp:nvSpPr>
        <dsp:cNvPr id="0" name=""/>
        <dsp:cNvSpPr/>
      </dsp:nvSpPr>
      <dsp:spPr>
        <a:xfrm>
          <a:off x="0" y="370"/>
          <a:ext cx="4598632" cy="769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Part of the urinary system </a:t>
          </a:r>
        </a:p>
      </dsp:txBody>
      <dsp:txXfrm>
        <a:off x="37572" y="37942"/>
        <a:ext cx="4523488" cy="694530"/>
      </dsp:txXfrm>
    </dsp:sp>
    <dsp:sp modelId="{D6CE651A-5C3D-42C0-95D5-A9FC9ACF9A89}">
      <dsp:nvSpPr>
        <dsp:cNvPr id="0" name=""/>
        <dsp:cNvSpPr/>
      </dsp:nvSpPr>
      <dsp:spPr>
        <a:xfrm>
          <a:off x="0" y="783995"/>
          <a:ext cx="4598632" cy="769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Bean-shaped, 11cm long, 4 cm thick, 150 grams</a:t>
          </a:r>
        </a:p>
      </dsp:txBody>
      <dsp:txXfrm>
        <a:off x="37572" y="821567"/>
        <a:ext cx="4523488" cy="694530"/>
      </dsp:txXfrm>
    </dsp:sp>
    <dsp:sp modelId="{CA60EEA4-1A90-4B2D-A269-6C2713EB2761}">
      <dsp:nvSpPr>
        <dsp:cNvPr id="0" name=""/>
        <dsp:cNvSpPr/>
      </dsp:nvSpPr>
      <dsp:spPr>
        <a:xfrm>
          <a:off x="0" y="1567620"/>
          <a:ext cx="4598632" cy="769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Retroperitoneal, posterior part of the abdomen</a:t>
          </a:r>
        </a:p>
      </dsp:txBody>
      <dsp:txXfrm>
        <a:off x="37572" y="1605192"/>
        <a:ext cx="4523488" cy="694530"/>
      </dsp:txXfrm>
    </dsp:sp>
    <dsp:sp modelId="{B8E778B4-4A35-4F4D-A0B3-3049303DFE93}">
      <dsp:nvSpPr>
        <dsp:cNvPr id="0" name=""/>
        <dsp:cNvSpPr/>
      </dsp:nvSpPr>
      <dsp:spPr>
        <a:xfrm>
          <a:off x="0" y="2351244"/>
          <a:ext cx="4598632" cy="769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Approximately vertebrae level </a:t>
          </a:r>
        </a:p>
      </dsp:txBody>
      <dsp:txXfrm>
        <a:off x="37572" y="2388816"/>
        <a:ext cx="4523488" cy="694530"/>
      </dsp:txXfrm>
    </dsp:sp>
    <dsp:sp modelId="{5F0B8ADB-5C26-4D1F-903C-DF5102013359}">
      <dsp:nvSpPr>
        <dsp:cNvPr id="0" name=""/>
        <dsp:cNvSpPr/>
      </dsp:nvSpPr>
      <dsp:spPr>
        <a:xfrm>
          <a:off x="0" y="3134869"/>
          <a:ext cx="4598632" cy="7696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Right kidney is lower than left kidney due to liver size</a:t>
          </a:r>
        </a:p>
      </dsp:txBody>
      <dsp:txXfrm>
        <a:off x="37572" y="3172441"/>
        <a:ext cx="4523488" cy="694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2947E-2D6B-4173-BA74-32BA10635345}">
      <dsp:nvSpPr>
        <dsp:cNvPr id="0" name=""/>
        <dsp:cNvSpPr/>
      </dsp:nvSpPr>
      <dsp:spPr>
        <a:xfrm>
          <a:off x="0" y="193049"/>
          <a:ext cx="2438440" cy="1463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i="0" kern="1200"/>
            <a:t>Changes in urination</a:t>
          </a:r>
          <a:endParaRPr lang="en-US" sz="2300" kern="1200"/>
        </a:p>
      </dsp:txBody>
      <dsp:txXfrm>
        <a:off x="0" y="193049"/>
        <a:ext cx="2438440" cy="1463063"/>
      </dsp:txXfrm>
    </dsp:sp>
    <dsp:sp modelId="{8C5874EC-3C15-4F24-9AD2-C157A373BED7}">
      <dsp:nvSpPr>
        <dsp:cNvPr id="0" name=""/>
        <dsp:cNvSpPr/>
      </dsp:nvSpPr>
      <dsp:spPr>
        <a:xfrm>
          <a:off x="2682284" y="193049"/>
          <a:ext cx="2438440" cy="1463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i="0" kern="1200"/>
            <a:t>Itching</a:t>
          </a:r>
          <a:endParaRPr lang="en-US" sz="2300" kern="1200"/>
        </a:p>
      </dsp:txBody>
      <dsp:txXfrm>
        <a:off x="2682284" y="193049"/>
        <a:ext cx="2438440" cy="1463063"/>
      </dsp:txXfrm>
    </dsp:sp>
    <dsp:sp modelId="{AE098305-2BDE-414E-BD4D-4A0BF9F06E4A}">
      <dsp:nvSpPr>
        <dsp:cNvPr id="0" name=""/>
        <dsp:cNvSpPr/>
      </dsp:nvSpPr>
      <dsp:spPr>
        <a:xfrm>
          <a:off x="5364568" y="193049"/>
          <a:ext cx="2438440" cy="1463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i="0" kern="1200"/>
            <a:t>Shortness of breath</a:t>
          </a:r>
          <a:endParaRPr lang="en-US" sz="2300" kern="1200"/>
        </a:p>
      </dsp:txBody>
      <dsp:txXfrm>
        <a:off x="5364568" y="193049"/>
        <a:ext cx="2438440" cy="1463063"/>
      </dsp:txXfrm>
    </dsp:sp>
    <dsp:sp modelId="{F3F4877F-3D40-43B7-A459-9290C6A86480}">
      <dsp:nvSpPr>
        <dsp:cNvPr id="0" name=""/>
        <dsp:cNvSpPr/>
      </dsp:nvSpPr>
      <dsp:spPr>
        <a:xfrm>
          <a:off x="0" y="1899957"/>
          <a:ext cx="2438440" cy="1463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Lower back pain</a:t>
          </a:r>
          <a:endParaRPr lang="en-US" sz="2300" kern="1200"/>
        </a:p>
      </dsp:txBody>
      <dsp:txXfrm>
        <a:off x="0" y="1899957"/>
        <a:ext cx="2438440" cy="1463063"/>
      </dsp:txXfrm>
    </dsp:sp>
    <dsp:sp modelId="{961CFB61-8C31-4295-B74C-ED13FC7DC490}">
      <dsp:nvSpPr>
        <dsp:cNvPr id="0" name=""/>
        <dsp:cNvSpPr/>
      </dsp:nvSpPr>
      <dsp:spPr>
        <a:xfrm>
          <a:off x="2682284" y="1899957"/>
          <a:ext cx="2438440" cy="1463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i="0" kern="1200"/>
            <a:t>Decreased appetite</a:t>
          </a:r>
          <a:endParaRPr lang="en-US" sz="2300" kern="1200"/>
        </a:p>
      </dsp:txBody>
      <dsp:txXfrm>
        <a:off x="2682284" y="1899957"/>
        <a:ext cx="2438440" cy="1463063"/>
      </dsp:txXfrm>
    </dsp:sp>
    <dsp:sp modelId="{23BE0DC6-91EC-4093-9595-3CA99EF50A03}">
      <dsp:nvSpPr>
        <dsp:cNvPr id="0" name=""/>
        <dsp:cNvSpPr/>
      </dsp:nvSpPr>
      <dsp:spPr>
        <a:xfrm>
          <a:off x="5364568" y="1899957"/>
          <a:ext cx="2438440" cy="1463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i="0" kern="1200"/>
            <a:t>Puffiness around your eyes</a:t>
          </a:r>
          <a:endParaRPr lang="en-US" sz="2300" kern="1200"/>
        </a:p>
      </dsp:txBody>
      <dsp:txXfrm>
        <a:off x="5364568" y="1899957"/>
        <a:ext cx="2438440" cy="1463063"/>
      </dsp:txXfrm>
    </dsp:sp>
    <dsp:sp modelId="{CBCA0025-FC61-4C4E-8DFC-B421CDB5385E}">
      <dsp:nvSpPr>
        <dsp:cNvPr id="0" name=""/>
        <dsp:cNvSpPr/>
      </dsp:nvSpPr>
      <dsp:spPr>
        <a:xfrm>
          <a:off x="0" y="3606865"/>
          <a:ext cx="2438440" cy="1463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i="0" kern="1200"/>
            <a:t>Abnormal levels of phosphorus, calcium, or vitamin D</a:t>
          </a:r>
          <a:endParaRPr lang="en-US" sz="2300" kern="1200"/>
        </a:p>
      </dsp:txBody>
      <dsp:txXfrm>
        <a:off x="0" y="3606865"/>
        <a:ext cx="2438440" cy="1463063"/>
      </dsp:txXfrm>
    </dsp:sp>
    <dsp:sp modelId="{F01E7515-D271-4AD5-9D85-6166B3563293}">
      <dsp:nvSpPr>
        <dsp:cNvPr id="0" name=""/>
        <dsp:cNvSpPr/>
      </dsp:nvSpPr>
      <dsp:spPr>
        <a:xfrm>
          <a:off x="2682284" y="3606865"/>
          <a:ext cx="2438440" cy="1463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i="0" kern="1200"/>
            <a:t>Abnormal urine test</a:t>
          </a:r>
          <a:endParaRPr lang="en-US" sz="2300" kern="1200"/>
        </a:p>
      </dsp:txBody>
      <dsp:txXfrm>
        <a:off x="2682284" y="3606865"/>
        <a:ext cx="2438440" cy="1463063"/>
      </dsp:txXfrm>
    </dsp:sp>
    <dsp:sp modelId="{8081C6E9-7432-4BF1-B1A4-71ED3AA22920}">
      <dsp:nvSpPr>
        <dsp:cNvPr id="0" name=""/>
        <dsp:cNvSpPr/>
      </dsp:nvSpPr>
      <dsp:spPr>
        <a:xfrm>
          <a:off x="5364568" y="3606865"/>
          <a:ext cx="2438440" cy="14630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i="0" kern="1200"/>
            <a:t>High blood pressure</a:t>
          </a:r>
          <a:endParaRPr lang="en-US" sz="2300" kern="1200"/>
        </a:p>
      </dsp:txBody>
      <dsp:txXfrm>
        <a:off x="5364568" y="3606865"/>
        <a:ext cx="2438440" cy="1463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6EB42-EF8F-45AD-BD3F-EC3EA205DD6B}">
      <dsp:nvSpPr>
        <dsp:cNvPr id="0" name=""/>
        <dsp:cNvSpPr/>
      </dsp:nvSpPr>
      <dsp:spPr>
        <a:xfrm>
          <a:off x="0" y="841088"/>
          <a:ext cx="1842954" cy="11702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C90DC-66D1-42D0-A2E6-9F6FE337CF06}">
      <dsp:nvSpPr>
        <dsp:cNvPr id="0" name=""/>
        <dsp:cNvSpPr/>
      </dsp:nvSpPr>
      <dsp:spPr>
        <a:xfrm>
          <a:off x="204772" y="1035622"/>
          <a:ext cx="1842954" cy="11702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Blood test – eGFR, creatinine, Hba1c, FBC</a:t>
          </a:r>
          <a:endParaRPr lang="en-US" sz="2000" kern="1200" dirty="0"/>
        </a:p>
      </dsp:txBody>
      <dsp:txXfrm>
        <a:off x="239048" y="1069898"/>
        <a:ext cx="1774402" cy="1101724"/>
      </dsp:txXfrm>
    </dsp:sp>
    <dsp:sp modelId="{8DC3E383-2314-4D1E-890E-EB7BDC92E8D9}">
      <dsp:nvSpPr>
        <dsp:cNvPr id="0" name=""/>
        <dsp:cNvSpPr/>
      </dsp:nvSpPr>
      <dsp:spPr>
        <a:xfrm>
          <a:off x="2252500" y="841088"/>
          <a:ext cx="1842954" cy="11702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5F1AE5-867B-4DDF-B286-08DA96EE6C33}">
      <dsp:nvSpPr>
        <dsp:cNvPr id="0" name=""/>
        <dsp:cNvSpPr/>
      </dsp:nvSpPr>
      <dsp:spPr>
        <a:xfrm>
          <a:off x="2457273" y="1035622"/>
          <a:ext cx="1842954" cy="11702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urinalysis</a:t>
          </a:r>
          <a:endParaRPr lang="en-US" sz="2000" kern="1200" dirty="0"/>
        </a:p>
      </dsp:txBody>
      <dsp:txXfrm>
        <a:off x="2491549" y="1069898"/>
        <a:ext cx="1774402" cy="1101724"/>
      </dsp:txXfrm>
    </dsp:sp>
    <dsp:sp modelId="{2E357298-B927-42D1-A6BE-5DDBC5AFF6EF}">
      <dsp:nvSpPr>
        <dsp:cNvPr id="0" name=""/>
        <dsp:cNvSpPr/>
      </dsp:nvSpPr>
      <dsp:spPr>
        <a:xfrm>
          <a:off x="4505000" y="841088"/>
          <a:ext cx="1842954" cy="11702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A85D2-BB34-4502-8281-E2F60C6E7D3C}">
      <dsp:nvSpPr>
        <dsp:cNvPr id="0" name=""/>
        <dsp:cNvSpPr/>
      </dsp:nvSpPr>
      <dsp:spPr>
        <a:xfrm>
          <a:off x="4709773" y="1035622"/>
          <a:ext cx="1842954" cy="11702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Urine test  - Albumin Creatinine Ratio (ACR)</a:t>
          </a:r>
          <a:endParaRPr lang="en-US" sz="2000" kern="1200" dirty="0"/>
        </a:p>
      </dsp:txBody>
      <dsp:txXfrm>
        <a:off x="4744049" y="1069898"/>
        <a:ext cx="1774402" cy="11017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6C04DAC9-9A81-4510-809E-EC2E8688F30C}" type="datetimeFigureOut">
              <a:rPr lang="en-GB" smtClean="0"/>
              <a:t>11/11/2024</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D0DCCF0F-AC4A-4BE3-BF55-E5466E09C00A}" type="slidenum">
              <a:rPr lang="en-GB" smtClean="0"/>
              <a:t>‹#›</a:t>
            </a:fld>
            <a:endParaRPr lang="en-GB"/>
          </a:p>
        </p:txBody>
      </p:sp>
    </p:spTree>
    <p:extLst>
      <p:ext uri="{BB962C8B-B14F-4D97-AF65-F5344CB8AC3E}">
        <p14:creationId xmlns:p14="http://schemas.microsoft.com/office/powerpoint/2010/main" val="4476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hs.uk/medicines/ramipril/"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nhs.uk/medicines/lisinopril/" TargetMode="External"/><Relationship Id="rId4" Type="http://schemas.openxmlformats.org/officeDocument/2006/relationships/hyperlink" Target="https://www.nhs.uk/medicines/enalapri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y.clevelandclinic.org/health/drugs/11086-non-steroidal-anti-inflammatory-medicines-nsai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1</a:t>
            </a:fld>
            <a:endParaRPr lang="en-GB"/>
          </a:p>
        </p:txBody>
      </p:sp>
    </p:spTree>
    <p:extLst>
      <p:ext uri="{BB962C8B-B14F-4D97-AF65-F5344CB8AC3E}">
        <p14:creationId xmlns:p14="http://schemas.microsoft.com/office/powerpoint/2010/main" val="202059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10</a:t>
            </a:fld>
            <a:endParaRPr lang="en-GB"/>
          </a:p>
        </p:txBody>
      </p:sp>
    </p:spTree>
    <p:extLst>
      <p:ext uri="{BB962C8B-B14F-4D97-AF65-F5344CB8AC3E}">
        <p14:creationId xmlns:p14="http://schemas.microsoft.com/office/powerpoint/2010/main" val="251670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11</a:t>
            </a:fld>
            <a:endParaRPr lang="en-GB"/>
          </a:p>
        </p:txBody>
      </p:sp>
    </p:spTree>
    <p:extLst>
      <p:ext uri="{BB962C8B-B14F-4D97-AF65-F5344CB8AC3E}">
        <p14:creationId xmlns:p14="http://schemas.microsoft.com/office/powerpoint/2010/main" val="2806785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 Sans" panose="020B0606030504020204" pitchFamily="34" charset="0"/>
              </a:rPr>
              <a:t>CKD is classified based on the eGFR and the level of proteinuria and helps to risk stratify patients.</a:t>
            </a:r>
          </a:p>
          <a:p>
            <a:pPr algn="l"/>
            <a:r>
              <a:rPr lang="en-GB" b="0" i="0" dirty="0">
                <a:solidFill>
                  <a:srgbClr val="333333"/>
                </a:solidFill>
                <a:effectLst/>
                <a:latin typeface="Open Sans" panose="020B0606030504020204" pitchFamily="34" charset="0"/>
              </a:rPr>
              <a:t>Patients are classified as G1-G5, based on the eGFR, and A1-A3 based on the ACR (</a:t>
            </a:r>
            <a:r>
              <a:rPr lang="en-GB" b="0" i="0" dirty="0" err="1">
                <a:solidFill>
                  <a:srgbClr val="333333"/>
                </a:solidFill>
                <a:effectLst/>
                <a:latin typeface="Open Sans" panose="020B0606030504020204" pitchFamily="34" charset="0"/>
              </a:rPr>
              <a:t>albumin:creatinine</a:t>
            </a:r>
            <a:r>
              <a:rPr lang="en-GB" b="0" i="0" dirty="0">
                <a:solidFill>
                  <a:srgbClr val="333333"/>
                </a:solidFill>
                <a:effectLst/>
                <a:latin typeface="Open Sans" panose="020B0606030504020204" pitchFamily="34" charset="0"/>
              </a:rPr>
              <a:t> ratio)</a:t>
            </a:r>
          </a:p>
          <a:p>
            <a:endParaRPr lang="en-GB" dirty="0"/>
          </a:p>
        </p:txBody>
      </p:sp>
      <p:sp>
        <p:nvSpPr>
          <p:cNvPr id="4" name="Slide Number Placeholder 3"/>
          <p:cNvSpPr>
            <a:spLocks noGrp="1"/>
          </p:cNvSpPr>
          <p:nvPr>
            <p:ph type="sldNum" sz="quarter" idx="5"/>
          </p:nvPr>
        </p:nvSpPr>
        <p:spPr/>
        <p:txBody>
          <a:bodyPr/>
          <a:lstStyle/>
          <a:p>
            <a:fld id="{D0DCCF0F-AC4A-4BE3-BF55-E5466E09C00A}" type="slidenum">
              <a:rPr lang="en-GB" smtClean="0"/>
              <a:t>12</a:t>
            </a:fld>
            <a:endParaRPr lang="en-GB"/>
          </a:p>
        </p:txBody>
      </p:sp>
    </p:spTree>
    <p:extLst>
      <p:ext uri="{BB962C8B-B14F-4D97-AF65-F5344CB8AC3E}">
        <p14:creationId xmlns:p14="http://schemas.microsoft.com/office/powerpoint/2010/main" val="131919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eGFR mean glomerular filtration rate</a:t>
            </a:r>
          </a:p>
          <a:p>
            <a:r>
              <a:rPr lang="en-GB" dirty="0"/>
              <a:t>Hba1c is a test used for Diabetes to measure the amount of glucose in your blood in a period of 3 to 6 months.</a:t>
            </a:r>
          </a:p>
          <a:p>
            <a:r>
              <a:rPr lang="en-GB" dirty="0"/>
              <a:t>Urinalysis not only use to urine infection but also to detect protein in the urine to confirm that you have kidney disease.</a:t>
            </a:r>
          </a:p>
          <a:p>
            <a:r>
              <a:rPr lang="en-GB" dirty="0"/>
              <a:t>ACR is processed in the lab to determine the exact amount of protein in your urine.  There is should be no protein in your urine because the size of protein molecules could not pass though the filters in your kidneys but if you have kidney disease the protein that should be re-absorbed in you blood stream leaks out and excreted in your urine.  The filters in your kidneys have been damaged which mostly caused by long term conditions such as diabetes and hypertension.</a:t>
            </a:r>
          </a:p>
          <a:p>
            <a:endParaRPr lang="en-GB" dirty="0"/>
          </a:p>
        </p:txBody>
      </p:sp>
      <p:sp>
        <p:nvSpPr>
          <p:cNvPr id="4" name="Slide Number Placeholder 3"/>
          <p:cNvSpPr>
            <a:spLocks noGrp="1"/>
          </p:cNvSpPr>
          <p:nvPr>
            <p:ph type="sldNum" sz="quarter" idx="5"/>
          </p:nvPr>
        </p:nvSpPr>
        <p:spPr/>
        <p:txBody>
          <a:bodyPr/>
          <a:lstStyle/>
          <a:p>
            <a:fld id="{D0DCCF0F-AC4A-4BE3-BF55-E5466E09C00A}" type="slidenum">
              <a:rPr lang="en-GB" smtClean="0"/>
              <a:t>13</a:t>
            </a:fld>
            <a:endParaRPr lang="en-GB"/>
          </a:p>
        </p:txBody>
      </p:sp>
    </p:spTree>
    <p:extLst>
      <p:ext uri="{BB962C8B-B14F-4D97-AF65-F5344CB8AC3E}">
        <p14:creationId xmlns:p14="http://schemas.microsoft.com/office/powerpoint/2010/main" val="368441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cs typeface="Arial" panose="020B0604020202020204" pitchFamily="34" charset="0"/>
              </a:rPr>
              <a:t>Normally we perform urinalysis to detect urinary tract infection (UTI). </a:t>
            </a:r>
            <a:r>
              <a:rPr lang="en-GB" sz="1200" dirty="0">
                <a:latin typeface="Arial" panose="020B0604020202020204" pitchFamily="34" charset="0"/>
                <a:ea typeface="Calibri" panose="020F0502020204030204" pitchFamily="34" charset="0"/>
                <a:cs typeface="Arial" panose="020B0604020202020204" pitchFamily="34" charset="0"/>
              </a:rPr>
              <a:t>U</a:t>
            </a:r>
            <a:r>
              <a:rPr lang="en-GB" sz="1200" dirty="0">
                <a:effectLst/>
                <a:latin typeface="Arial" panose="020B0604020202020204" pitchFamily="34" charset="0"/>
                <a:ea typeface="Calibri" panose="020F0502020204030204" pitchFamily="34" charset="0"/>
                <a:cs typeface="Arial" panose="020B0604020202020204" pitchFamily="34" charset="0"/>
              </a:rPr>
              <a:t>rinalysis is a part of the routine assessment not only to detect UTI but also to determine the degree of kidney disease by identifying the presence of protein the urine. There are lot of undiagnosed conditions and early detection, and management are paramount in the community. Performing urinalysis can also be used to detect early signs and manage other conditions such as diabetes, cancer screening, sexually transmitted disease, liver disease and dehydration. </a:t>
            </a:r>
          </a:p>
          <a:p>
            <a:pPr algn="l">
              <a:buFont typeface="Arial" panose="020B0604020202020204" pitchFamily="34" charset="0"/>
              <a:buChar char="•"/>
            </a:pPr>
            <a:r>
              <a:rPr lang="en-GB" sz="1200" b="0" i="0" dirty="0">
                <a:effectLst/>
                <a:latin typeface="Arial" panose="020B0604020202020204" pitchFamily="34" charset="0"/>
                <a:cs typeface="Arial" panose="020B0604020202020204" pitchFamily="34" charset="0"/>
              </a:rPr>
              <a:t>specific gravity </a:t>
            </a:r>
            <a:r>
              <a:rPr lang="en-GB" sz="1200" b="0" i="0" dirty="0" err="1">
                <a:effectLst/>
                <a:latin typeface="Arial" panose="020B0604020202020204" pitchFamily="34" charset="0"/>
                <a:cs typeface="Arial" panose="020B0604020202020204" pitchFamily="34" charset="0"/>
              </a:rPr>
              <a:t>indicate.s</a:t>
            </a:r>
            <a:r>
              <a:rPr lang="en-GB" sz="1200" b="0" i="0" dirty="0">
                <a:effectLst/>
                <a:latin typeface="Arial" panose="020B0604020202020204" pitchFamily="34" charset="0"/>
                <a:cs typeface="Arial" panose="020B0604020202020204" pitchFamily="34" charset="0"/>
              </a:rPr>
              <a:t> the amount of solute dissolved in the urine. Normal range: 1.002 – 1.035. </a:t>
            </a:r>
            <a:r>
              <a:rPr lang="en-GB" sz="1200" dirty="0">
                <a:solidFill>
                  <a:srgbClr val="111827"/>
                </a:solidFill>
                <a:latin typeface="Arial" panose="020B0604020202020204" pitchFamily="34" charset="0"/>
                <a:cs typeface="Arial" panose="020B0604020202020204" pitchFamily="34" charset="0"/>
              </a:rPr>
              <a:t>If you have diabetes insipidus and acute tubular necrosis, your urine may be diluted and resulting to </a:t>
            </a:r>
            <a:r>
              <a:rPr lang="en-GB" sz="1200" b="0" i="0" dirty="0">
                <a:solidFill>
                  <a:srgbClr val="111827"/>
                </a:solidFill>
                <a:effectLst/>
                <a:latin typeface="Arial" panose="020B0604020202020204" pitchFamily="34" charset="0"/>
                <a:cs typeface="Arial" panose="020B0604020202020204" pitchFamily="34" charset="0"/>
              </a:rPr>
              <a:t>low specific gravity.  If you are dehydrated, diabetic and having excess glucose in the urine, your urine will be concentrated </a:t>
            </a:r>
            <a:r>
              <a:rPr lang="en-GB" sz="1200" dirty="0">
                <a:solidFill>
                  <a:srgbClr val="111827"/>
                </a:solidFill>
                <a:latin typeface="Arial" panose="020B0604020202020204" pitchFamily="34" charset="0"/>
                <a:cs typeface="Arial" panose="020B0604020202020204" pitchFamily="34" charset="0"/>
              </a:rPr>
              <a:t>which can cause</a:t>
            </a:r>
            <a:r>
              <a:rPr lang="en-GB" sz="1200" b="0" i="0" dirty="0">
                <a:solidFill>
                  <a:srgbClr val="111827"/>
                </a:solidFill>
                <a:effectLst/>
                <a:latin typeface="Arial" panose="020B0604020202020204" pitchFamily="34" charset="0"/>
                <a:cs typeface="Arial" panose="020B0604020202020204" pitchFamily="34" charset="0"/>
              </a:rPr>
              <a:t> raised specific gravity.</a:t>
            </a:r>
          </a:p>
          <a:p>
            <a:pPr algn="l">
              <a:buFont typeface="Arial" panose="020B0604020202020204" pitchFamily="34" charset="0"/>
              <a:buChar char="•"/>
            </a:pPr>
            <a:r>
              <a:rPr lang="en-GB" sz="1200" b="0" i="0" dirty="0">
                <a:solidFill>
                  <a:srgbClr val="111827"/>
                </a:solidFill>
                <a:effectLst/>
                <a:latin typeface="Arial" panose="020B0604020202020204" pitchFamily="34" charset="0"/>
                <a:cs typeface="Arial" panose="020B0604020202020204" pitchFamily="34" charset="0"/>
              </a:rPr>
              <a:t> PH represents the acidity of the urine.  Normal range 4.5 to 8.  Some causes of low </a:t>
            </a:r>
            <a:r>
              <a:rPr lang="en-GB" sz="1200" b="0" i="0" dirty="0" err="1">
                <a:solidFill>
                  <a:srgbClr val="111827"/>
                </a:solidFill>
                <a:effectLst/>
                <a:latin typeface="Arial" panose="020B0604020202020204" pitchFamily="34" charset="0"/>
                <a:cs typeface="Arial" panose="020B0604020202020204" pitchFamily="34" charset="0"/>
              </a:rPr>
              <a:t>ph</a:t>
            </a:r>
            <a:r>
              <a:rPr lang="en-GB" sz="1200" b="0" i="0" dirty="0">
                <a:solidFill>
                  <a:srgbClr val="111827"/>
                </a:solidFill>
                <a:effectLst/>
                <a:latin typeface="Arial" panose="020B0604020202020204" pitchFamily="34" charset="0"/>
                <a:cs typeface="Arial" panose="020B0604020202020204" pitchFamily="34" charset="0"/>
              </a:rPr>
              <a:t> are starvation, diabetic ketoacidosis and sepsis.  Raised </a:t>
            </a:r>
            <a:r>
              <a:rPr lang="en-GB" sz="1200" b="0" i="0" dirty="0" err="1">
                <a:solidFill>
                  <a:srgbClr val="111827"/>
                </a:solidFill>
                <a:effectLst/>
                <a:latin typeface="Arial" panose="020B0604020202020204" pitchFamily="34" charset="0"/>
                <a:cs typeface="Arial" panose="020B0604020202020204" pitchFamily="34" charset="0"/>
              </a:rPr>
              <a:t>ph</a:t>
            </a:r>
            <a:r>
              <a:rPr lang="en-GB" sz="1200" b="0" i="0" dirty="0">
                <a:solidFill>
                  <a:srgbClr val="111827"/>
                </a:solidFill>
                <a:effectLst/>
                <a:latin typeface="Arial" panose="020B0604020202020204" pitchFamily="34" charset="0"/>
                <a:cs typeface="Arial" panose="020B0604020202020204" pitchFamily="34" charset="0"/>
              </a:rPr>
              <a:t> may be caused by some conditions such as vomiting, urinary tact infection and other medications </a:t>
            </a:r>
            <a:r>
              <a:rPr lang="en-GB" sz="1200" b="0" i="0" dirty="0" err="1">
                <a:solidFill>
                  <a:srgbClr val="111827"/>
                </a:solidFill>
                <a:effectLst/>
                <a:latin typeface="Arial" panose="020B0604020202020204" pitchFamily="34" charset="0"/>
                <a:cs typeface="Arial" panose="020B0604020202020204" pitchFamily="34" charset="0"/>
              </a:rPr>
              <a:t>e.g</a:t>
            </a:r>
            <a:r>
              <a:rPr lang="en-GB" sz="1200" b="0" i="0" dirty="0">
                <a:solidFill>
                  <a:srgbClr val="111827"/>
                </a:solidFill>
                <a:effectLst/>
                <a:latin typeface="Arial" panose="020B0604020202020204" pitchFamily="34" charset="0"/>
                <a:cs typeface="Arial" panose="020B0604020202020204" pitchFamily="34" charset="0"/>
              </a:rPr>
              <a:t> diuretics.</a:t>
            </a:r>
          </a:p>
          <a:p>
            <a:pPr algn="l">
              <a:buFont typeface="Arial" panose="020B0604020202020204" pitchFamily="34" charset="0"/>
              <a:buChar char="•"/>
            </a:pPr>
            <a:r>
              <a:rPr lang="en-GB" sz="1200" dirty="0">
                <a:latin typeface="Arial" panose="020B0604020202020204" pitchFamily="34" charset="0"/>
                <a:cs typeface="Arial" panose="020B0604020202020204" pitchFamily="34" charset="0"/>
              </a:rPr>
              <a:t> There should be no red blood cells present in your urine but </a:t>
            </a:r>
            <a:r>
              <a:rPr lang="en-GB" sz="1200" b="0" i="0" dirty="0">
                <a:solidFill>
                  <a:srgbClr val="111827"/>
                </a:solidFill>
                <a:effectLst/>
                <a:latin typeface="Arial" panose="020B0604020202020204" pitchFamily="34" charset="0"/>
                <a:cs typeface="Arial" panose="020B0604020202020204" pitchFamily="34" charset="0"/>
              </a:rPr>
              <a:t>renal stones, injury to the urinary tract, myoglobinuria (rhabdomyolysis), nephritic syndrome and malignancy of the urinary tract may indicate blood in the urine.</a:t>
            </a:r>
          </a:p>
          <a:p>
            <a:pPr algn="l">
              <a:buFont typeface="Arial" panose="020B0604020202020204" pitchFamily="34" charset="0"/>
              <a:buChar char="•"/>
            </a:pPr>
            <a:r>
              <a:rPr lang="en-GB"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Absence of Nitrates and leukocytes are normal. </a:t>
            </a:r>
            <a:r>
              <a:rPr lang="en-GB" sz="1200" dirty="0">
                <a:solidFill>
                  <a:srgbClr val="111827"/>
                </a:solidFill>
                <a:latin typeface="Arial" panose="020B0604020202020204" pitchFamily="34" charset="0"/>
                <a:cs typeface="Arial" panose="020B0604020202020204" pitchFamily="34" charset="0"/>
              </a:rPr>
              <a:t>N</a:t>
            </a:r>
            <a:r>
              <a:rPr lang="en-GB" sz="1200" b="0" i="0" dirty="0">
                <a:solidFill>
                  <a:srgbClr val="111827"/>
                </a:solidFill>
                <a:effectLst/>
                <a:latin typeface="Arial" panose="020B0604020202020204" pitchFamily="34" charset="0"/>
                <a:cs typeface="Arial" panose="020B0604020202020204" pitchFamily="34" charset="0"/>
              </a:rPr>
              <a:t>itrates are of breakdown product of gram-negative organisms such as </a:t>
            </a:r>
            <a:r>
              <a:rPr lang="en-GB" sz="1200" b="0" i="0" dirty="0" err="1">
                <a:solidFill>
                  <a:srgbClr val="111827"/>
                </a:solidFill>
                <a:effectLst/>
                <a:latin typeface="Arial" panose="020B0604020202020204" pitchFamily="34" charset="0"/>
                <a:cs typeface="Arial" panose="020B0604020202020204" pitchFamily="34" charset="0"/>
              </a:rPr>
              <a:t>E.Coli</a:t>
            </a:r>
            <a:r>
              <a:rPr lang="en-GB" sz="1200" b="0" i="0" dirty="0">
                <a:solidFill>
                  <a:srgbClr val="111827"/>
                </a:solidFill>
                <a:effectLst/>
                <a:latin typeface="Arial" panose="020B0604020202020204" pitchFamily="34" charset="0"/>
                <a:cs typeface="Arial" panose="020B0604020202020204" pitchFamily="34" charset="0"/>
              </a:rPr>
              <a:t>. The presence of nitrites and leukocytes in the urine is suggestive of urinary tract infection.  </a:t>
            </a:r>
            <a:r>
              <a:rPr lang="en-GB" sz="1200" dirty="0">
                <a:solidFill>
                  <a:srgbClr val="111827"/>
                </a:solidFill>
                <a:latin typeface="Arial" panose="020B0604020202020204" pitchFamily="34" charset="0"/>
                <a:cs typeface="Arial" panose="020B0604020202020204" pitchFamily="34" charset="0"/>
              </a:rPr>
              <a:t>L</a:t>
            </a:r>
            <a:r>
              <a:rPr lang="en-GB" sz="1200" b="0" i="0" dirty="0">
                <a:solidFill>
                  <a:srgbClr val="111827"/>
                </a:solidFill>
                <a:effectLst/>
                <a:latin typeface="Arial" panose="020B0604020202020204" pitchFamily="34" charset="0"/>
                <a:cs typeface="Arial" panose="020B0604020202020204" pitchFamily="34" charset="0"/>
              </a:rPr>
              <a:t>eukocytes indicates the presence of white cells in the urine</a:t>
            </a:r>
            <a:r>
              <a:rPr lang="en-GB" b="0" i="0" dirty="0">
                <a:solidFill>
                  <a:srgbClr val="111827"/>
                </a:solidFill>
                <a:effectLst/>
                <a:latin typeface="Raleway" pitchFamily="2" charset="0"/>
              </a:rPr>
              <a:t>. </a:t>
            </a:r>
          </a:p>
          <a:p>
            <a:pPr algn="l">
              <a:buFont typeface="Arial" panose="020B0604020202020204" pitchFamily="34" charset="0"/>
              <a:buChar char="•"/>
            </a:pPr>
            <a:r>
              <a:rPr lang="en-GB" dirty="0">
                <a:solidFill>
                  <a:srgbClr val="111827"/>
                </a:solidFill>
                <a:latin typeface="Raleway" pitchFamily="2" charset="0"/>
              </a:rPr>
              <a:t> </a:t>
            </a:r>
            <a:r>
              <a:rPr lang="en-GB" sz="1200" dirty="0">
                <a:solidFill>
                  <a:srgbClr val="111827"/>
                </a:solidFill>
                <a:latin typeface="Arial" panose="020B0604020202020204" pitchFamily="34" charset="0"/>
                <a:cs typeface="Arial" panose="020B0604020202020204" pitchFamily="34" charset="0"/>
              </a:rPr>
              <a:t>Absence of glucose is normal.  The presence of glucose in the urine can be the caused of </a:t>
            </a:r>
            <a:r>
              <a:rPr lang="en-GB" sz="1200" b="0" i="0" dirty="0">
                <a:solidFill>
                  <a:srgbClr val="111827"/>
                </a:solidFill>
                <a:effectLst/>
                <a:latin typeface="Arial" panose="020B0604020202020204" pitchFamily="34" charset="0"/>
                <a:cs typeface="Arial" panose="020B0604020202020204" pitchFamily="34" charset="0"/>
              </a:rPr>
              <a:t>diabetes mellitus, renal tubular disease and some diabetic medications (e.g. SGLT2 inhibitors).</a:t>
            </a:r>
          </a:p>
          <a:p>
            <a:pPr algn="l">
              <a:buFont typeface="Arial" panose="020B0604020202020204" pitchFamily="34" charset="0"/>
              <a:buChar char="•"/>
            </a:pPr>
            <a:r>
              <a:rPr lang="en-GB" sz="1200" b="0" i="0" dirty="0">
                <a:solidFill>
                  <a:srgbClr val="111827"/>
                </a:solidFill>
                <a:effectLst/>
                <a:latin typeface="Arial" panose="020B0604020202020204" pitchFamily="34" charset="0"/>
                <a:cs typeface="Arial" panose="020B0604020202020204" pitchFamily="34" charset="0"/>
              </a:rPr>
              <a:t>The presence of bilirubin and </a:t>
            </a:r>
            <a:r>
              <a:rPr lang="en-GB" sz="1200" b="0" i="0" dirty="0" err="1">
                <a:solidFill>
                  <a:srgbClr val="111827"/>
                </a:solidFill>
                <a:effectLst/>
                <a:latin typeface="Arial" panose="020B0604020202020204" pitchFamily="34" charset="0"/>
                <a:cs typeface="Arial" panose="020B0604020202020204" pitchFamily="34" charset="0"/>
              </a:rPr>
              <a:t>urobinilogen</a:t>
            </a:r>
            <a:r>
              <a:rPr lang="en-GB" sz="1200" b="0" i="0" dirty="0">
                <a:solidFill>
                  <a:srgbClr val="111827"/>
                </a:solidFill>
                <a:effectLst/>
                <a:latin typeface="Arial" panose="020B0604020202020204" pitchFamily="34" charset="0"/>
                <a:cs typeface="Arial" panose="020B0604020202020204" pitchFamily="34" charset="0"/>
              </a:rPr>
              <a:t> in the urine suggests increased levels of conjugated bilirubin, which can occur in conditions such as biliary obstruction (e.g. pancreatic cancer).</a:t>
            </a:r>
          </a:p>
          <a:p>
            <a:pPr algn="l">
              <a:buFont typeface="Arial" panose="020B0604020202020204" pitchFamily="34" charset="0"/>
              <a:buChar char="•"/>
            </a:pPr>
            <a:r>
              <a:rPr lang="en-GB" sz="1200" b="0" i="0" dirty="0">
                <a:solidFill>
                  <a:srgbClr val="111827"/>
                </a:solidFill>
                <a:effectLst/>
                <a:latin typeface="Arial" panose="020B0604020202020204" pitchFamily="34" charset="0"/>
                <a:cs typeface="Arial" panose="020B0604020202020204" pitchFamily="34" charset="0"/>
              </a:rPr>
              <a:t>The presence of ketones in the urine suggests increased fatty acid metabolism, which occurs during starvation and in conditions such as diabetic ketoacidosis.</a:t>
            </a:r>
          </a:p>
          <a:p>
            <a:pPr algn="l">
              <a:buFont typeface="Arial" panose="020B0604020202020204" pitchFamily="34" charset="0"/>
              <a:buChar char="•"/>
            </a:pPr>
            <a:r>
              <a:rPr lang="en-GB" sz="1200" dirty="0">
                <a:solidFill>
                  <a:srgbClr val="111827"/>
                </a:solidFill>
                <a:latin typeface="Arial" panose="020B0604020202020204" pitchFamily="34" charset="0"/>
                <a:cs typeface="Arial" panose="020B0604020202020204" pitchFamily="34" charset="0"/>
              </a:rPr>
              <a:t>The presence of protein in the urine can be caused by nephrotic syndrome and chronic kidney disease.</a:t>
            </a:r>
            <a:endParaRPr lang="en-GB" sz="1200" b="0" i="0" dirty="0">
              <a:solidFill>
                <a:srgbClr val="111827"/>
              </a:solidFill>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0DCCF0F-AC4A-4BE3-BF55-E5466E09C00A}" type="slidenum">
              <a:rPr lang="en-GB" smtClean="0"/>
              <a:t>14</a:t>
            </a:fld>
            <a:endParaRPr lang="en-GB"/>
          </a:p>
        </p:txBody>
      </p:sp>
    </p:spTree>
    <p:extLst>
      <p:ext uri="{BB962C8B-B14F-4D97-AF65-F5344CB8AC3E}">
        <p14:creationId xmlns:p14="http://schemas.microsoft.com/office/powerpoint/2010/main" val="391715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15</a:t>
            </a:fld>
            <a:endParaRPr lang="en-GB"/>
          </a:p>
        </p:txBody>
      </p:sp>
    </p:spTree>
    <p:extLst>
      <p:ext uri="{BB962C8B-B14F-4D97-AF65-F5344CB8AC3E}">
        <p14:creationId xmlns:p14="http://schemas.microsoft.com/office/powerpoint/2010/main" val="3667514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16</a:t>
            </a:fld>
            <a:endParaRPr lang="en-GB"/>
          </a:p>
        </p:txBody>
      </p:sp>
    </p:spTree>
    <p:extLst>
      <p:ext uri="{BB962C8B-B14F-4D97-AF65-F5344CB8AC3E}">
        <p14:creationId xmlns:p14="http://schemas.microsoft.com/office/powerpoint/2010/main" val="24895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17</a:t>
            </a:fld>
            <a:endParaRPr lang="en-GB"/>
          </a:p>
        </p:txBody>
      </p:sp>
    </p:spTree>
    <p:extLst>
      <p:ext uri="{BB962C8B-B14F-4D97-AF65-F5344CB8AC3E}">
        <p14:creationId xmlns:p14="http://schemas.microsoft.com/office/powerpoint/2010/main" val="2236656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18</a:t>
            </a:fld>
            <a:endParaRPr lang="en-GB"/>
          </a:p>
        </p:txBody>
      </p:sp>
    </p:spTree>
    <p:extLst>
      <p:ext uri="{BB962C8B-B14F-4D97-AF65-F5344CB8AC3E}">
        <p14:creationId xmlns:p14="http://schemas.microsoft.com/office/powerpoint/2010/main" val="2751611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Kidney Failure Risk Assessment (KFRE) used to determine the risk of patient to kidney failure.  It may be low, medium or high risk.  You need the age, sex (male or female), the value of eGFR and urine ACR to calculate the risk to kidney failure.</a:t>
            </a:r>
          </a:p>
          <a:p>
            <a:endParaRPr lang="en-GB" dirty="0"/>
          </a:p>
        </p:txBody>
      </p:sp>
      <p:sp>
        <p:nvSpPr>
          <p:cNvPr id="4" name="Slide Number Placeholder 3"/>
          <p:cNvSpPr>
            <a:spLocks noGrp="1"/>
          </p:cNvSpPr>
          <p:nvPr>
            <p:ph type="sldNum" sz="quarter" idx="5"/>
          </p:nvPr>
        </p:nvSpPr>
        <p:spPr/>
        <p:txBody>
          <a:bodyPr/>
          <a:lstStyle/>
          <a:p>
            <a:fld id="{D0DCCF0F-AC4A-4BE3-BF55-E5466E09C00A}" type="slidenum">
              <a:rPr lang="en-GB" smtClean="0"/>
              <a:t>19</a:t>
            </a:fld>
            <a:endParaRPr lang="en-GB"/>
          </a:p>
        </p:txBody>
      </p:sp>
    </p:spTree>
    <p:extLst>
      <p:ext uri="{BB962C8B-B14F-4D97-AF65-F5344CB8AC3E}">
        <p14:creationId xmlns:p14="http://schemas.microsoft.com/office/powerpoint/2010/main" val="198594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2</a:t>
            </a:fld>
            <a:endParaRPr lang="en-GB"/>
          </a:p>
        </p:txBody>
      </p:sp>
    </p:spTree>
    <p:extLst>
      <p:ext uri="{BB962C8B-B14F-4D97-AF65-F5344CB8AC3E}">
        <p14:creationId xmlns:p14="http://schemas.microsoft.com/office/powerpoint/2010/main" val="3219646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20</a:t>
            </a:fld>
            <a:endParaRPr lang="en-GB"/>
          </a:p>
        </p:txBody>
      </p:sp>
    </p:spTree>
    <p:extLst>
      <p:ext uri="{BB962C8B-B14F-4D97-AF65-F5344CB8AC3E}">
        <p14:creationId xmlns:p14="http://schemas.microsoft.com/office/powerpoint/2010/main" val="1048820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a:t>
            </a:r>
            <a:r>
              <a:rPr lang="en-GB" i="0" dirty="0">
                <a:effectLst/>
                <a:latin typeface="Arial" panose="020B0604020202020204" pitchFamily="34" charset="0"/>
                <a:cs typeface="Arial" panose="020B0604020202020204" pitchFamily="34" charset="0"/>
              </a:rPr>
              <a:t>ngiotensin converting enzyme (ACE) inhibitors and Angiotensin receptor blockers (ARBs) are often used as the first line of treatment to control your blood pressure. Examples of ACE inhibitors include </a:t>
            </a:r>
            <a:r>
              <a:rPr lang="en-GB"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ramipril</a:t>
            </a:r>
            <a:r>
              <a:rPr lang="en-GB" i="0" dirty="0">
                <a:effectLst/>
                <a:latin typeface="Arial" panose="020B0604020202020204" pitchFamily="34" charset="0"/>
                <a:cs typeface="Arial" panose="020B0604020202020204" pitchFamily="34" charset="0"/>
              </a:rPr>
              <a:t>, </a:t>
            </a:r>
            <a:r>
              <a:rPr lang="en-GB"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enalapril</a:t>
            </a:r>
            <a:r>
              <a:rPr lang="en-GB" i="0" dirty="0">
                <a:effectLst/>
                <a:latin typeface="Arial" panose="020B0604020202020204" pitchFamily="34" charset="0"/>
                <a:cs typeface="Arial" panose="020B0604020202020204" pitchFamily="34" charset="0"/>
              </a:rPr>
              <a:t> and </a:t>
            </a:r>
            <a:r>
              <a:rPr lang="en-GB" i="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lisinopril</a:t>
            </a:r>
            <a:r>
              <a:rPr lang="en-GB" i="0" dirty="0">
                <a:effectLst/>
                <a:latin typeface="Arial" panose="020B0604020202020204" pitchFamily="34" charset="0"/>
                <a:cs typeface="Arial" panose="020B0604020202020204" pitchFamily="34" charset="0"/>
              </a:rPr>
              <a:t>.  ARBs medications are </a:t>
            </a:r>
            <a:r>
              <a:rPr lang="en-GB" b="0" i="0" dirty="0">
                <a:effectLst/>
                <a:latin typeface="Arial" panose="020B0604020202020204" pitchFamily="34" charset="0"/>
                <a:cs typeface="Arial" panose="020B0604020202020204" pitchFamily="34" charset="0"/>
              </a:rPr>
              <a:t>irbesartan, valsartan, losartan and candesartan. </a:t>
            </a:r>
            <a:r>
              <a:rPr lang="en-GB" i="0" dirty="0">
                <a:effectLst/>
                <a:latin typeface="Arial" panose="020B0604020202020204" pitchFamily="34" charset="0"/>
                <a:cs typeface="Arial" panose="020B0604020202020204" pitchFamily="34" charset="0"/>
              </a:rPr>
              <a:t>Good blood pressure control is important to protect your kidneys.</a:t>
            </a:r>
          </a:p>
          <a:p>
            <a:r>
              <a:rPr lang="en-GB" b="0" i="0" dirty="0">
                <a:effectLst/>
                <a:latin typeface="Arial" panose="020B0604020202020204" pitchFamily="34" charset="0"/>
                <a:cs typeface="Arial" panose="020B0604020202020204" pitchFamily="34" charset="0"/>
              </a:rPr>
              <a:t>If you also have type 2 diabetes or a high albumin to creatinine ratio (ACR) you may be offered Sodium-glucose co-transporter-2 (SGLT2) inhibitors which are canagliflozin, dapagliflozin, and empagliflozin.   These tablets reduce renal tubular glucose reabsorption, producing a reduction in blood glucose by </a:t>
            </a:r>
            <a:r>
              <a:rPr lang="en-GB" dirty="0">
                <a:latin typeface="Arial" panose="020B0604020202020204" pitchFamily="34" charset="0"/>
                <a:cs typeface="Arial" panose="020B0604020202020204" pitchFamily="34" charset="0"/>
              </a:rPr>
              <a:t>excreting glucose in the urine </a:t>
            </a:r>
            <a:r>
              <a:rPr lang="en-GB" b="0" i="0" dirty="0">
                <a:effectLst/>
                <a:latin typeface="Arial" panose="020B0604020202020204" pitchFamily="34" charset="0"/>
                <a:cs typeface="Arial" panose="020B0604020202020204" pitchFamily="34" charset="0"/>
              </a:rPr>
              <a:t>without stimulating insulin release.  This help minimise proteinuria and protect your kidney</a:t>
            </a:r>
            <a:r>
              <a:rPr lang="en-GB" dirty="0">
                <a:latin typeface="Arial" panose="020B0604020202020204" pitchFamily="34" charset="0"/>
                <a:cs typeface="Arial" panose="020B0604020202020204" pitchFamily="34" charset="0"/>
              </a:rPr>
              <a:t>.  </a:t>
            </a:r>
            <a:r>
              <a:rPr lang="en-GB" b="0" i="0" dirty="0">
                <a:effectLst/>
                <a:latin typeface="Arial" panose="020B0604020202020204" pitchFamily="34" charset="0"/>
                <a:cs typeface="Arial" panose="020B0604020202020204" pitchFamily="34" charset="0"/>
              </a:rPr>
              <a:t>Dapagliflozin helps to lower your blood sugar and can reduce damage to your kidneys.  </a:t>
            </a:r>
            <a:r>
              <a:rPr lang="en-GB" dirty="0">
                <a:latin typeface="Arial" panose="020B0604020202020204" pitchFamily="34" charset="0"/>
                <a:cs typeface="Arial" panose="020B0604020202020204" pitchFamily="34" charset="0"/>
              </a:rPr>
              <a:t>Research showed that Dapagliflozin can also be used to treat kidney disease to non diabetic patients.</a:t>
            </a:r>
          </a:p>
          <a:p>
            <a:pPr algn="l">
              <a:buFont typeface="Arial" panose="020B0604020202020204" pitchFamily="34" charset="0"/>
              <a:buChar char="•"/>
            </a:pPr>
            <a:r>
              <a:rPr lang="en-GB" i="0" dirty="0">
                <a:effectLst/>
                <a:latin typeface="Arial" panose="020B0604020202020204" pitchFamily="34" charset="0"/>
                <a:cs typeface="Arial" panose="020B0604020202020204" pitchFamily="34" charset="0"/>
              </a:rPr>
              <a:t>You may also need to have statin tablet to support for cardiovascular protection.  Examples of statin tablets are atorvastatin,</a:t>
            </a:r>
            <a:r>
              <a:rPr lang="en-GB" dirty="0">
                <a:solidFill>
                  <a:srgbClr val="202124"/>
                </a:solidFill>
                <a:latin typeface="Google Sans"/>
                <a:cs typeface="Arial" panose="020B0604020202020204" pitchFamily="34" charset="0"/>
              </a:rPr>
              <a:t> </a:t>
            </a:r>
            <a:r>
              <a:rPr lang="en-GB" b="0" i="0" dirty="0">
                <a:effectLst/>
                <a:latin typeface="Arial" panose="020B0604020202020204" pitchFamily="34" charset="0"/>
                <a:cs typeface="Arial" panose="020B0604020202020204" pitchFamily="34" charset="0"/>
              </a:rPr>
              <a:t>pravastatin, rosuvastatin, simvastatin .</a:t>
            </a:r>
          </a:p>
          <a:p>
            <a:endParaRPr lang="en-GB" dirty="0"/>
          </a:p>
        </p:txBody>
      </p:sp>
      <p:sp>
        <p:nvSpPr>
          <p:cNvPr id="4" name="Slide Number Placeholder 3"/>
          <p:cNvSpPr>
            <a:spLocks noGrp="1"/>
          </p:cNvSpPr>
          <p:nvPr>
            <p:ph type="sldNum" sz="quarter" idx="5"/>
          </p:nvPr>
        </p:nvSpPr>
        <p:spPr/>
        <p:txBody>
          <a:bodyPr/>
          <a:lstStyle/>
          <a:p>
            <a:fld id="{D0DCCF0F-AC4A-4BE3-BF55-E5466E09C00A}" type="slidenum">
              <a:rPr lang="en-GB" smtClean="0"/>
              <a:t>21</a:t>
            </a:fld>
            <a:endParaRPr lang="en-GB"/>
          </a:p>
        </p:txBody>
      </p:sp>
    </p:spTree>
    <p:extLst>
      <p:ext uri="{BB962C8B-B14F-4D97-AF65-F5344CB8AC3E}">
        <p14:creationId xmlns:p14="http://schemas.microsoft.com/office/powerpoint/2010/main" val="134774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22</a:t>
            </a:fld>
            <a:endParaRPr lang="en-GB"/>
          </a:p>
        </p:txBody>
      </p:sp>
    </p:spTree>
    <p:extLst>
      <p:ext uri="{BB962C8B-B14F-4D97-AF65-F5344CB8AC3E}">
        <p14:creationId xmlns:p14="http://schemas.microsoft.com/office/powerpoint/2010/main" val="45390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23</a:t>
            </a:fld>
            <a:endParaRPr lang="en-GB"/>
          </a:p>
        </p:txBody>
      </p:sp>
    </p:spTree>
    <p:extLst>
      <p:ext uri="{BB962C8B-B14F-4D97-AF65-F5344CB8AC3E}">
        <p14:creationId xmlns:p14="http://schemas.microsoft.com/office/powerpoint/2010/main" val="848733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24</a:t>
            </a:fld>
            <a:endParaRPr lang="en-GB"/>
          </a:p>
        </p:txBody>
      </p:sp>
    </p:spTree>
    <p:extLst>
      <p:ext uri="{BB962C8B-B14F-4D97-AF65-F5344CB8AC3E}">
        <p14:creationId xmlns:p14="http://schemas.microsoft.com/office/powerpoint/2010/main" val="1254151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25</a:t>
            </a:fld>
            <a:endParaRPr lang="en-GB"/>
          </a:p>
        </p:txBody>
      </p:sp>
    </p:spTree>
    <p:extLst>
      <p:ext uri="{BB962C8B-B14F-4D97-AF65-F5344CB8AC3E}">
        <p14:creationId xmlns:p14="http://schemas.microsoft.com/office/powerpoint/2010/main" val="353999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26</a:t>
            </a:fld>
            <a:endParaRPr lang="en-GB"/>
          </a:p>
        </p:txBody>
      </p:sp>
    </p:spTree>
    <p:extLst>
      <p:ext uri="{BB962C8B-B14F-4D97-AF65-F5344CB8AC3E}">
        <p14:creationId xmlns:p14="http://schemas.microsoft.com/office/powerpoint/2010/main" val="353727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63636"/>
                </a:solidFill>
                <a:effectLst/>
                <a:latin typeface="__Roboto_44e537"/>
              </a:rPr>
              <a:t>Renal artery-</a:t>
            </a:r>
            <a:r>
              <a:rPr lang="en-GB" b="0" i="0" dirty="0">
                <a:solidFill>
                  <a:srgbClr val="555555"/>
                </a:solidFill>
                <a:effectLst/>
                <a:latin typeface="__Roboto_44e537"/>
              </a:rPr>
              <a:t>The renal artery is a large blood vessel that controls blood flow into your kidneys. For most people at rest, the renal kidneys pump a little over 5 cups (1.2 </a:t>
            </a:r>
            <a:r>
              <a:rPr lang="en-GB" b="0" i="0" dirty="0" err="1">
                <a:solidFill>
                  <a:srgbClr val="555555"/>
                </a:solidFill>
                <a:effectLst/>
                <a:latin typeface="__Roboto_44e537"/>
              </a:rPr>
              <a:t>liters</a:t>
            </a:r>
            <a:r>
              <a:rPr lang="en-GB" b="0" i="0" dirty="0">
                <a:solidFill>
                  <a:srgbClr val="555555"/>
                </a:solidFill>
                <a:effectLst/>
                <a:latin typeface="__Roboto_44e537"/>
              </a:rPr>
              <a:t>) of blood to your kidneys each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63636"/>
                </a:solidFill>
                <a:effectLst/>
                <a:latin typeface="__Roboto_44e537"/>
              </a:rPr>
              <a:t>Renal vein- </a:t>
            </a:r>
            <a:r>
              <a:rPr lang="en-GB" b="0" i="0" dirty="0">
                <a:solidFill>
                  <a:srgbClr val="555555"/>
                </a:solidFill>
                <a:effectLst/>
                <a:latin typeface="__Roboto_44e537"/>
              </a:rPr>
              <a:t>This vein is the main blood vessel that carries filtered blood out of your kidneys and back to your heart. Each of your kidneys has a renal vein.</a:t>
            </a:r>
            <a:endParaRPr lang="en-GB" b="1" i="0" dirty="0">
              <a:solidFill>
                <a:srgbClr val="363636"/>
              </a:solidFill>
              <a:effectLst/>
              <a:latin typeface="__Roboto_44e53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63636"/>
                </a:solidFill>
                <a:effectLst/>
                <a:latin typeface="__Roboto_44e537"/>
              </a:rPr>
              <a:t>Renal papilla-</a:t>
            </a:r>
            <a:r>
              <a:rPr lang="en-GB" b="0" i="0" dirty="0">
                <a:solidFill>
                  <a:srgbClr val="555555"/>
                </a:solidFill>
                <a:effectLst/>
                <a:latin typeface="__Roboto_44e537"/>
              </a:rPr>
              <a:t>These pyramid-shaped structures transfer urine to the ureters. Dehydration and certain medications — especially </a:t>
            </a:r>
            <a:r>
              <a:rPr lang="en-GB" b="0" i="0" dirty="0">
                <a:solidFill>
                  <a:srgbClr val="007BC2"/>
                </a:solidFill>
                <a:effectLst/>
                <a:latin typeface="__Roboto_44e537"/>
                <a:hlinkClick r:id="rId3"/>
              </a:rPr>
              <a:t>nonsteroidal </a:t>
            </a:r>
            <a:r>
              <a:rPr lang="en-GB" b="0" i="0" dirty="0">
                <a:solidFill>
                  <a:srgbClr val="555555"/>
                </a:solidFill>
                <a:effectLst/>
                <a:latin typeface="__Roboto_44e537"/>
              </a:rPr>
              <a:t>anti-inflammatory drugs (NSAIDs) — may damage your renal papilla</a:t>
            </a:r>
            <a:endParaRPr lang="en-GB" b="1" i="0" dirty="0">
              <a:solidFill>
                <a:srgbClr val="363636"/>
              </a:solidFill>
              <a:effectLst/>
              <a:latin typeface="__Roboto_44e53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63636"/>
                </a:solidFill>
                <a:effectLst/>
                <a:latin typeface="__Roboto_44e537"/>
              </a:rPr>
              <a:t>Kidney capsule (renal capsule)-</a:t>
            </a:r>
            <a:r>
              <a:rPr lang="en-GB" b="0" i="0" dirty="0">
                <a:solidFill>
                  <a:srgbClr val="555555"/>
                </a:solidFill>
                <a:effectLst/>
                <a:latin typeface="__Roboto_44e537"/>
              </a:rPr>
              <a:t>The renal capsule consists of three layers of connective tissue or fat that cover your kidneys. It protects your kidneys from injury, increases their stability and connects your kidneys to surrounding tissues.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63636"/>
                </a:solidFill>
                <a:effectLst/>
                <a:latin typeface="__Roboto_44e537"/>
              </a:rPr>
              <a:t>Renal cortex- </a:t>
            </a:r>
            <a:r>
              <a:rPr lang="en-GB" b="0" i="0" dirty="0">
                <a:solidFill>
                  <a:srgbClr val="555555"/>
                </a:solidFill>
                <a:effectLst/>
                <a:latin typeface="__Roboto_44e537"/>
              </a:rPr>
              <a:t>The outer layer of your kidney, where the nephrons (blood-filtering units) begin. The renal cortex also creates the hormone erythropoietin (EPO), which helps make red blood cells in your bone marrow.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63636"/>
                </a:solidFill>
                <a:effectLst/>
                <a:latin typeface="__Roboto_44e537"/>
              </a:rPr>
              <a:t>Renal medulla- </a:t>
            </a:r>
            <a:r>
              <a:rPr lang="en-GB" b="0" i="0" dirty="0">
                <a:solidFill>
                  <a:srgbClr val="555555"/>
                </a:solidFill>
                <a:effectLst/>
                <a:latin typeface="__Roboto_44e537"/>
              </a:rPr>
              <a:t>The renal medulla is the inner part of your kidney. It contains most of the nephrons with their glomeruli and renal tubules. The renal tubules carry urine to the renal pelvis.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63636"/>
                </a:solidFill>
                <a:effectLst/>
                <a:latin typeface="__Roboto_44e537"/>
              </a:rPr>
              <a:t>Renal pelvis-</a:t>
            </a:r>
            <a:r>
              <a:rPr lang="en-GB" b="0" i="0" dirty="0">
                <a:solidFill>
                  <a:srgbClr val="555555"/>
                </a:solidFill>
                <a:effectLst/>
                <a:latin typeface="__Roboto_44e537"/>
              </a:rPr>
              <a:t>This funnel-shaped structure collects urine and passes it down two ureters. Urine travels from the ureters to the bladder, where it’s stored.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555555"/>
              </a:solidFill>
              <a:effectLst/>
              <a:latin typeface="__Roboto_44e537"/>
            </a:endParaRPr>
          </a:p>
          <a:p>
            <a:pPr algn="l"/>
            <a:r>
              <a:rPr lang="en-GB" b="1" i="0" dirty="0">
                <a:solidFill>
                  <a:srgbClr val="363636"/>
                </a:solidFill>
                <a:effectLst/>
                <a:latin typeface="__Roboto_44e537"/>
              </a:rPr>
              <a:t>How do my kidneys filter blood?</a:t>
            </a:r>
          </a:p>
          <a:p>
            <a:pPr algn="l"/>
            <a:r>
              <a:rPr lang="en-GB" b="0" i="0" dirty="0">
                <a:solidFill>
                  <a:srgbClr val="555555"/>
                </a:solidFill>
                <a:effectLst/>
                <a:latin typeface="__Roboto_44e537"/>
              </a:rPr>
              <a:t>Each kidney contains more than a million filtering units called nephrons. Each nephron consists of:</a:t>
            </a:r>
          </a:p>
          <a:p>
            <a:pPr algn="l">
              <a:buFont typeface="Arial" panose="020B0604020202020204" pitchFamily="34" charset="0"/>
              <a:buChar char="•"/>
            </a:pPr>
            <a:r>
              <a:rPr lang="en-GB" b="1" i="0" dirty="0">
                <a:solidFill>
                  <a:srgbClr val="555555"/>
                </a:solidFill>
                <a:effectLst/>
                <a:latin typeface="__Roboto_44e537"/>
              </a:rPr>
              <a:t>Glomeruli</a:t>
            </a:r>
            <a:r>
              <a:rPr lang="en-GB" b="0" i="0" dirty="0">
                <a:solidFill>
                  <a:srgbClr val="555555"/>
                </a:solidFill>
                <a:effectLst/>
                <a:latin typeface="__Roboto_44e537"/>
              </a:rPr>
              <a:t>: Glomeruli are groups of tiny blood vessels that perform the first stage of filtering your blood. They then pass filtered substances to the renal tubules. The name for this process is glomerular filtration.</a:t>
            </a:r>
          </a:p>
          <a:p>
            <a:pPr algn="l">
              <a:buFont typeface="Arial" panose="020B0604020202020204" pitchFamily="34" charset="0"/>
              <a:buChar char="•"/>
            </a:pPr>
            <a:r>
              <a:rPr lang="en-GB" b="1" i="0" dirty="0">
                <a:solidFill>
                  <a:srgbClr val="555555"/>
                </a:solidFill>
                <a:effectLst/>
                <a:latin typeface="__Roboto_44e537"/>
              </a:rPr>
              <a:t>Renal tubules</a:t>
            </a:r>
            <a:r>
              <a:rPr lang="en-GB" b="0" i="0" dirty="0">
                <a:solidFill>
                  <a:srgbClr val="555555"/>
                </a:solidFill>
                <a:effectLst/>
                <a:latin typeface="__Roboto_44e537"/>
              </a:rPr>
              <a:t>: These tiny tubes reabsorb and return water, nutrients and minerals your body needs (including sodium and potassium). The tubules remove waste, including excess acid and fluids through a process called diffusion. Your body sends the remaining waste through your kidneys’ collecting chambers. Eventually, it leaves your body as pee.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63636"/>
              </a:solidFill>
              <a:effectLst/>
              <a:latin typeface="__Roboto_44e53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63636"/>
              </a:solidFill>
              <a:effectLst/>
              <a:latin typeface="__Roboto_44e53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63636"/>
              </a:solidFill>
              <a:effectLst/>
              <a:latin typeface="__Roboto_44e537"/>
            </a:endParaRPr>
          </a:p>
          <a:p>
            <a:endParaRPr lang="en-GB" dirty="0"/>
          </a:p>
        </p:txBody>
      </p:sp>
      <p:sp>
        <p:nvSpPr>
          <p:cNvPr id="4" name="Slide Number Placeholder 3"/>
          <p:cNvSpPr>
            <a:spLocks noGrp="1"/>
          </p:cNvSpPr>
          <p:nvPr>
            <p:ph type="sldNum" sz="quarter" idx="5"/>
          </p:nvPr>
        </p:nvSpPr>
        <p:spPr/>
        <p:txBody>
          <a:bodyPr/>
          <a:lstStyle/>
          <a:p>
            <a:fld id="{D0DCCF0F-AC4A-4BE3-BF55-E5466E09C00A}" type="slidenum">
              <a:rPr lang="en-GB" smtClean="0"/>
              <a:t>3</a:t>
            </a:fld>
            <a:endParaRPr lang="en-GB"/>
          </a:p>
        </p:txBody>
      </p:sp>
    </p:spTree>
    <p:extLst>
      <p:ext uri="{BB962C8B-B14F-4D97-AF65-F5344CB8AC3E}">
        <p14:creationId xmlns:p14="http://schemas.microsoft.com/office/powerpoint/2010/main" val="190951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Approx 170 litre a day to produce 1 to 2 L of urine</a:t>
            </a:r>
          </a:p>
          <a:p>
            <a:r>
              <a:rPr lang="en-GB" dirty="0"/>
              <a:t>Vit D activation - </a:t>
            </a:r>
            <a:r>
              <a:rPr lang="en-GB" b="0" i="0" dirty="0">
                <a:solidFill>
                  <a:srgbClr val="202124"/>
                </a:solidFill>
                <a:effectLst/>
                <a:highlight>
                  <a:srgbClr val="FFFFFF"/>
                </a:highlight>
                <a:latin typeface="Google Sans"/>
              </a:rPr>
              <a:t>This helps balance calcium and phosphorus in your body by controlling absorption of these minerals from the food you eat and regulates parathyroid hormone (PTH).</a:t>
            </a:r>
          </a:p>
          <a:p>
            <a:r>
              <a:rPr lang="en-GB" b="0" i="0" dirty="0">
                <a:solidFill>
                  <a:srgbClr val="202124"/>
                </a:solidFill>
                <a:effectLst/>
                <a:highlight>
                  <a:srgbClr val="FFFFFF"/>
                </a:highlight>
                <a:latin typeface="Google Sans"/>
              </a:rPr>
              <a:t>PTH - </a:t>
            </a:r>
            <a:r>
              <a:rPr lang="en-GB" b="0" i="0" dirty="0">
                <a:solidFill>
                  <a:srgbClr val="040C28"/>
                </a:solidFill>
                <a:effectLst/>
                <a:highlight>
                  <a:srgbClr val="D3E3FD"/>
                </a:highlight>
                <a:latin typeface="Google Sans"/>
              </a:rPr>
              <a:t>regulates the amounts of calcium, phosphorus and magnesium in the bones and blood</a:t>
            </a:r>
            <a:r>
              <a:rPr lang="en-GB" b="0" i="0" dirty="0">
                <a:solidFill>
                  <a:srgbClr val="4D5156"/>
                </a:solidFill>
                <a:effectLst/>
                <a:highlight>
                  <a:srgbClr val="FFFFFF"/>
                </a:highlight>
                <a:latin typeface="Google Sans"/>
              </a:rPr>
              <a:t>. The minerals calcium and phosphorus are crucial for healthy bones.</a:t>
            </a:r>
          </a:p>
          <a:p>
            <a:r>
              <a:rPr lang="en-GB" b="0" i="0" dirty="0">
                <a:solidFill>
                  <a:srgbClr val="4D5156"/>
                </a:solidFill>
                <a:effectLst/>
                <a:highlight>
                  <a:srgbClr val="FFFFFF"/>
                </a:highlight>
                <a:latin typeface="Google Sans"/>
              </a:rPr>
              <a:t>Renin - </a:t>
            </a:r>
            <a:r>
              <a:rPr lang="en-GB" b="0" i="0" dirty="0">
                <a:solidFill>
                  <a:srgbClr val="202124"/>
                </a:solidFill>
                <a:effectLst/>
                <a:highlight>
                  <a:srgbClr val="FFFFFF"/>
                </a:highlight>
                <a:latin typeface="Google Sans"/>
              </a:rPr>
              <a:t> </a:t>
            </a:r>
            <a:r>
              <a:rPr lang="en-GB" b="0" i="0" dirty="0">
                <a:solidFill>
                  <a:srgbClr val="040C28"/>
                </a:solidFill>
                <a:effectLst/>
                <a:latin typeface="Google Sans"/>
              </a:rPr>
              <a:t>helps control your blood pressure and maintain healthy levels of sodium and potassium in your body</a:t>
            </a:r>
            <a:r>
              <a:rPr lang="en-GB" b="0" i="0" dirty="0">
                <a:solidFill>
                  <a:srgbClr val="202124"/>
                </a:solidFill>
                <a:effectLst/>
                <a:highlight>
                  <a:srgbClr val="FFFFFF"/>
                </a:highlight>
                <a:latin typeface="Google Sans"/>
              </a:rPr>
              <a:t>. </a:t>
            </a:r>
            <a:r>
              <a:rPr lang="en-GB" b="0" i="0">
                <a:solidFill>
                  <a:srgbClr val="202124"/>
                </a:solidFill>
                <a:effectLst/>
                <a:highlight>
                  <a:srgbClr val="FFFFFF"/>
                </a:highlight>
                <a:latin typeface="Google Sans"/>
              </a:rPr>
              <a:t>Made by special cells in your kidneys, renin is released into your bloodstream when your blood pressure drops too low.</a:t>
            </a:r>
            <a:endParaRPr lang="en-GB"/>
          </a:p>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4</a:t>
            </a:fld>
            <a:endParaRPr lang="en-GB"/>
          </a:p>
        </p:txBody>
      </p:sp>
    </p:spTree>
    <p:extLst>
      <p:ext uri="{BB962C8B-B14F-4D97-AF65-F5344CB8AC3E}">
        <p14:creationId xmlns:p14="http://schemas.microsoft.com/office/powerpoint/2010/main" val="97511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5</a:t>
            </a:fld>
            <a:endParaRPr lang="en-GB"/>
          </a:p>
        </p:txBody>
      </p:sp>
    </p:spTree>
    <p:extLst>
      <p:ext uri="{BB962C8B-B14F-4D97-AF65-F5344CB8AC3E}">
        <p14:creationId xmlns:p14="http://schemas.microsoft.com/office/powerpoint/2010/main" val="359015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6</a:t>
            </a:fld>
            <a:endParaRPr lang="en-GB"/>
          </a:p>
        </p:txBody>
      </p:sp>
    </p:spTree>
    <p:extLst>
      <p:ext uri="{BB962C8B-B14F-4D97-AF65-F5344CB8AC3E}">
        <p14:creationId xmlns:p14="http://schemas.microsoft.com/office/powerpoint/2010/main" val="119022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7</a:t>
            </a:fld>
            <a:endParaRPr lang="en-GB"/>
          </a:p>
        </p:txBody>
      </p:sp>
    </p:spTree>
    <p:extLst>
      <p:ext uri="{BB962C8B-B14F-4D97-AF65-F5344CB8AC3E}">
        <p14:creationId xmlns:p14="http://schemas.microsoft.com/office/powerpoint/2010/main" val="70097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8</a:t>
            </a:fld>
            <a:endParaRPr lang="en-GB"/>
          </a:p>
        </p:txBody>
      </p:sp>
    </p:spTree>
    <p:extLst>
      <p:ext uri="{BB962C8B-B14F-4D97-AF65-F5344CB8AC3E}">
        <p14:creationId xmlns:p14="http://schemas.microsoft.com/office/powerpoint/2010/main" val="268406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CCF0F-AC4A-4BE3-BF55-E5466E09C00A}" type="slidenum">
              <a:rPr lang="en-GB" smtClean="0"/>
              <a:t>9</a:t>
            </a:fld>
            <a:endParaRPr lang="en-GB"/>
          </a:p>
        </p:txBody>
      </p:sp>
    </p:spTree>
    <p:extLst>
      <p:ext uri="{BB962C8B-B14F-4D97-AF65-F5344CB8AC3E}">
        <p14:creationId xmlns:p14="http://schemas.microsoft.com/office/powerpoint/2010/main" val="262902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BAFF17-77AD-4115-B186-DAA8C4959367}" type="datetime1">
              <a:rPr lang="en-GB" smtClean="0">
                <a:solidFill>
                  <a:prstClr val="black">
                    <a:tint val="75000"/>
                  </a:prstClr>
                </a:solidFill>
              </a:rPr>
              <a:pPr/>
              <a:t>11/11/2024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305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BAEC78-85BE-49CC-846D-010346FAC59D}" type="datetime1">
              <a:rPr lang="en-GB" smtClean="0">
                <a:solidFill>
                  <a:prstClr val="black">
                    <a:tint val="75000"/>
                  </a:prstClr>
                </a:solidFill>
              </a:rPr>
              <a:pPr/>
              <a:t>11/11/2024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738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0D074C-78CC-4C1B-9849-270CD5A09ACF}" type="datetime1">
              <a:rPr lang="en-GB" smtClean="0">
                <a:solidFill>
                  <a:prstClr val="black">
                    <a:tint val="75000"/>
                  </a:prstClr>
                </a:solidFill>
              </a:rPr>
              <a:pPr/>
              <a:t>11/11/2024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719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DE621F-9F16-4AC3-BCED-B00AD37B66E9}" type="datetime1">
              <a:rPr lang="en-GB" smtClean="0">
                <a:solidFill>
                  <a:prstClr val="black">
                    <a:tint val="75000"/>
                  </a:prstClr>
                </a:solidFill>
              </a:rPr>
              <a:pPr/>
              <a:t>11/11/2024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574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46928-54AF-4E25-88CC-17313F465FF7}" type="datetime1">
              <a:rPr lang="en-GB" smtClean="0">
                <a:solidFill>
                  <a:prstClr val="black">
                    <a:tint val="75000"/>
                  </a:prstClr>
                </a:solidFill>
              </a:rPr>
              <a:pPr/>
              <a:t>11/11/2024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309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C728A6-D6AE-48A3-BE13-0A8C865AD10B}" type="datetime1">
              <a:rPr lang="en-GB" smtClean="0">
                <a:solidFill>
                  <a:prstClr val="black">
                    <a:tint val="75000"/>
                  </a:prstClr>
                </a:solidFill>
              </a:rPr>
              <a:pPr/>
              <a:t>11/11/2024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73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89D6D9-DEEA-4B2D-8480-60BE28D8D222}" type="datetime1">
              <a:rPr lang="en-GB" smtClean="0">
                <a:solidFill>
                  <a:prstClr val="black">
                    <a:tint val="75000"/>
                  </a:prstClr>
                </a:solidFill>
              </a:rPr>
              <a:pPr/>
              <a:t>11/11/2024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844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5DBE6C-14E8-469A-8F29-6739FF82AD54}" type="datetime1">
              <a:rPr lang="en-GB" smtClean="0">
                <a:solidFill>
                  <a:prstClr val="black">
                    <a:tint val="75000"/>
                  </a:prstClr>
                </a:solidFill>
              </a:rPr>
              <a:pPr/>
              <a:t>11/11/2024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42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8DBCC-50EC-4071-8EFA-8A3942AD1E54}" type="datetime1">
              <a:rPr lang="en-GB" smtClean="0">
                <a:solidFill>
                  <a:prstClr val="black">
                    <a:tint val="75000"/>
                  </a:prstClr>
                </a:solidFill>
              </a:rPr>
              <a:pPr/>
              <a:t>11/11/2024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147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A5D20-3F5D-43A9-96E1-72D53377E096}" type="datetime1">
              <a:rPr lang="en-GB" smtClean="0">
                <a:solidFill>
                  <a:prstClr val="black">
                    <a:tint val="75000"/>
                  </a:prstClr>
                </a:solidFill>
              </a:rPr>
              <a:pPr/>
              <a:t>11/11/2024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847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D294AE-05DC-4651-ADE6-3ADFDC11DE6F}" type="datetime1">
              <a:rPr lang="en-GB" smtClean="0">
                <a:solidFill>
                  <a:prstClr val="black">
                    <a:tint val="75000"/>
                  </a:prstClr>
                </a:solidFill>
              </a:rPr>
              <a:pPr/>
              <a:t>11/11/2024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462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79083-3951-4A73-865A-85CBB12CB8FD}" type="datetime1">
              <a:rPr lang="en-GB" smtClean="0">
                <a:solidFill>
                  <a:prstClr val="black">
                    <a:tint val="75000"/>
                  </a:prstClr>
                </a:solidFill>
              </a:rPr>
              <a:pPr/>
              <a:t>11/11/2024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9616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16.jpeg"/><Relationship Id="rId10" Type="http://schemas.microsoft.com/office/2007/relationships/diagramDrawing" Target="../diagrams/drawing3.xml"/><Relationship Id="rId4" Type="http://schemas.openxmlformats.org/officeDocument/2006/relationships/image" Target="../media/image15.jpeg"/><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kidneyfailurerisk.co.uk/" TargetMode="External"/><Relationship Id="rId4" Type="http://schemas.openxmlformats.org/officeDocument/2006/relationships/hyperlink" Target="http://kidneyfailurerisk.com/"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bhamcommunity.nhs.uk/patients-public/adults/chronic-kidney-diseas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992B6BC6-8C74-4AD5-A663-95EA4FF08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4 BCHC NHS 2018"/>
          <p:cNvPicPr/>
          <p:nvPr/>
        </p:nvPicPr>
        <p:blipFill>
          <a:blip r:embed="rId3" cstate="print">
            <a:extLst>
              <a:ext uri="{28A0092B-C50C-407E-A947-70E740481C1C}">
                <a14:useLocalDpi xmlns:a14="http://schemas.microsoft.com/office/drawing/2010/main" val="0"/>
              </a:ext>
            </a:extLst>
          </a:blip>
          <a:stretch>
            <a:fillRect/>
          </a:stretch>
        </p:blipFill>
        <p:spPr bwMode="auto">
          <a:xfrm>
            <a:off x="710279" y="1014341"/>
            <a:ext cx="2748619" cy="1010117"/>
          </a:xfrm>
          <a:prstGeom prst="rect">
            <a:avLst/>
          </a:prstGeom>
          <a:noFill/>
        </p:spPr>
      </p:pic>
      <p:pic>
        <p:nvPicPr>
          <p:cNvPr id="8"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0278" y="3119478"/>
            <a:ext cx="2748619" cy="6253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W:\BCHC\Communications\Brandingandidentity\01 - VVS - December 2018\Values Imagery\Values images\Values as M.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0087" y="4661987"/>
            <a:ext cx="2758811" cy="1390043"/>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7">
            <a:extLst>
              <a:ext uri="{FF2B5EF4-FFF2-40B4-BE49-F238E27FC236}">
                <a16:creationId xmlns:a16="http://schemas.microsoft.com/office/drawing/2014/main" id="{DE475B31-B192-41B7-A5BA-DE9AE24A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714313" y="1362075"/>
            <a:ext cx="260400" cy="369230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AF7C4C88-C07D-428F-A6E6-EAAB98991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89774" y="1898236"/>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25EA4A3B-C50E-4AC0-B80B-6C967E596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90827" y="1555204"/>
            <a:ext cx="515816"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C809B51E-69BA-46AF-AE9A-48BA81A8A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90827" y="1370805"/>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a16="http://schemas.microsoft.com/office/drawing/2014/main" id="{25C2D141-7F3D-4BC3-907C-1A68AD3C9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042" y="1362075"/>
            <a:ext cx="423518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3974713" y="1671038"/>
            <a:ext cx="3772434" cy="2887686"/>
          </a:xfrm>
        </p:spPr>
        <p:txBody>
          <a:bodyPr>
            <a:normAutofit fontScale="90000"/>
          </a:bodyPr>
          <a:lstStyle/>
          <a:p>
            <a:pPr algn="l">
              <a:lnSpc>
                <a:spcPct val="90000"/>
              </a:lnSpc>
            </a:pPr>
            <a:r>
              <a:rPr lang="en-GB" sz="3700" b="1" dirty="0">
                <a:solidFill>
                  <a:srgbClr val="FEFFFF"/>
                </a:solidFill>
                <a:latin typeface="Arial" panose="020B0604020202020204" pitchFamily="34" charset="0"/>
                <a:cs typeface="Arial" panose="020B0604020202020204" pitchFamily="34" charset="0"/>
              </a:rPr>
              <a:t>CHRONIC KIDNEY DISEASE AWARENESS</a:t>
            </a:r>
            <a:br>
              <a:rPr lang="en-GB" sz="3700" b="1" dirty="0">
                <a:solidFill>
                  <a:srgbClr val="FEFFFF"/>
                </a:solidFill>
                <a:latin typeface="Arial" panose="020B0604020202020204" pitchFamily="34" charset="0"/>
                <a:cs typeface="Arial" panose="020B0604020202020204" pitchFamily="34" charset="0"/>
              </a:rPr>
            </a:br>
            <a:br>
              <a:rPr lang="en-GB" sz="3700" b="1" dirty="0">
                <a:solidFill>
                  <a:srgbClr val="FEFFFF"/>
                </a:solidFill>
                <a:latin typeface="Arial" panose="020B0604020202020204" pitchFamily="34" charset="0"/>
                <a:cs typeface="Arial" panose="020B0604020202020204" pitchFamily="34" charset="0"/>
              </a:rPr>
            </a:br>
            <a:endParaRPr lang="en-GB" sz="2000" dirty="0">
              <a:solidFill>
                <a:srgbClr val="FEFFFF"/>
              </a:solidFill>
            </a:endParaRPr>
          </a:p>
        </p:txBody>
      </p:sp>
      <p:sp>
        <p:nvSpPr>
          <p:cNvPr id="3" name="Subtitle 2"/>
          <p:cNvSpPr>
            <a:spLocks noGrp="1"/>
          </p:cNvSpPr>
          <p:nvPr>
            <p:ph type="subTitle" idx="1"/>
          </p:nvPr>
        </p:nvSpPr>
        <p:spPr>
          <a:xfrm>
            <a:off x="3952274" y="5054376"/>
            <a:ext cx="3511634" cy="1076551"/>
          </a:xfrm>
        </p:spPr>
        <p:txBody>
          <a:bodyPr>
            <a:normAutofit fontScale="85000" lnSpcReduction="10000"/>
          </a:bodyPr>
          <a:lstStyle/>
          <a:p>
            <a:pPr algn="r"/>
            <a:endParaRPr lang="en-GB" sz="1800" dirty="0"/>
          </a:p>
          <a:p>
            <a:pPr algn="r"/>
            <a:r>
              <a:rPr lang="en-GB" sz="2000" dirty="0"/>
              <a:t>Marivic Wright</a:t>
            </a:r>
          </a:p>
          <a:p>
            <a:pPr algn="r"/>
            <a:r>
              <a:rPr lang="en-GB" sz="2000" dirty="0"/>
              <a:t>Advanced Clinical Practitioner - CKD</a:t>
            </a:r>
          </a:p>
        </p:txBody>
      </p:sp>
      <p:sp>
        <p:nvSpPr>
          <p:cNvPr id="4" name="AutoShape 2" descr="Green Christmas Holly Leaves - Free Clip Art | Christmas clipart free,  Christmas clipart, Christmas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6" name="AutoShape 4" descr="Green Christmas Holly Leaves - Free Clip Art | Christmas clipart free,  Christmas clipart, Christmas images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AutoShape 6" descr="Green Christmas Holly Leaves - Free Clip Art | Christmas clipart free,  Christmas clipart, Christmas images clip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107024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0A40-48EC-6319-3855-C2645DCE8A93}"/>
              </a:ext>
            </a:extLst>
          </p:cNvPr>
          <p:cNvSpPr>
            <a:spLocks noGrp="1"/>
          </p:cNvSpPr>
          <p:nvPr>
            <p:ph type="title"/>
          </p:nvPr>
        </p:nvSpPr>
        <p:spPr/>
        <p:txBody>
          <a:bodyPr/>
          <a:lstStyle/>
          <a:p>
            <a:r>
              <a:rPr lang="en-GB"/>
              <a:t>Symptoms of CKD</a:t>
            </a:r>
            <a:endParaRPr lang="en-GB" dirty="0"/>
          </a:p>
        </p:txBody>
      </p:sp>
      <p:sp>
        <p:nvSpPr>
          <p:cNvPr id="4" name="Slide Number Placeholder 3">
            <a:extLst>
              <a:ext uri="{FF2B5EF4-FFF2-40B4-BE49-F238E27FC236}">
                <a16:creationId xmlns:a16="http://schemas.microsoft.com/office/drawing/2014/main" id="{8FDB5167-B339-ADC7-F245-CF0390DB90DA}"/>
              </a:ext>
            </a:extLst>
          </p:cNvPr>
          <p:cNvSpPr>
            <a:spLocks noGrp="1"/>
          </p:cNvSpPr>
          <p:nvPr>
            <p:ph type="sldNum" sz="quarter" idx="12"/>
          </p:nvPr>
        </p:nvSpPr>
        <p:spPr/>
        <p:txBody>
          <a:bodyPr/>
          <a:lstStyle/>
          <a:p>
            <a:fld id="{B4E065AA-8417-42B6-93BE-0215F7A21DC9}" type="slidenum">
              <a:rPr lang="en-GB" smtClean="0">
                <a:solidFill>
                  <a:prstClr val="black">
                    <a:tint val="75000"/>
                  </a:prstClr>
                </a:solidFill>
              </a:rPr>
              <a:pPr/>
              <a:t>10</a:t>
            </a:fld>
            <a:endParaRPr lang="en-GB">
              <a:solidFill>
                <a:prstClr val="black">
                  <a:tint val="75000"/>
                </a:prstClr>
              </a:solidFill>
            </a:endParaRPr>
          </a:p>
        </p:txBody>
      </p:sp>
      <p:pic>
        <p:nvPicPr>
          <p:cNvPr id="3078" name="Picture 6">
            <a:extLst>
              <a:ext uri="{FF2B5EF4-FFF2-40B4-BE49-F238E27FC236}">
                <a16:creationId xmlns:a16="http://schemas.microsoft.com/office/drawing/2014/main" id="{1CE97CAE-8DAA-5429-0F62-0A648CADA0D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8922" y="1600201"/>
            <a:ext cx="3086974" cy="240486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C99F902-91BC-88E6-A763-27F70DD258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1844824"/>
            <a:ext cx="424847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32F26E26-CBC2-F1E4-70E8-FEAB69EF22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922" y="3714821"/>
            <a:ext cx="3106544" cy="24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B9FF60-4DAF-7B8B-AC30-CEE750592C68}"/>
              </a:ext>
            </a:extLst>
          </p:cNvPr>
          <p:cNvSpPr txBox="1"/>
          <p:nvPr/>
        </p:nvSpPr>
        <p:spPr>
          <a:xfrm>
            <a:off x="4067944" y="4585334"/>
            <a:ext cx="4248472" cy="365125"/>
          </a:xfrm>
          <a:prstGeom prst="rect">
            <a:avLst/>
          </a:prstGeom>
          <a:solidFill>
            <a:schemeClr val="tx2"/>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09C43426-438D-9979-E4BB-2DFC0BBE3CE5}"/>
              </a:ext>
            </a:extLst>
          </p:cNvPr>
          <p:cNvSpPr txBox="1"/>
          <p:nvPr/>
        </p:nvSpPr>
        <p:spPr>
          <a:xfrm>
            <a:off x="457200" y="5788758"/>
            <a:ext cx="3178696" cy="365125"/>
          </a:xfrm>
          <a:prstGeom prst="rect">
            <a:avLst/>
          </a:prstGeom>
          <a:solidFill>
            <a:schemeClr val="tx2"/>
          </a:solidFill>
        </p:spPr>
        <p:txBody>
          <a:bodyPr wrap="square" rtlCol="0">
            <a:spAutoFit/>
          </a:bodyPr>
          <a:lstStyle/>
          <a:p>
            <a:endParaRPr lang="en-GB" dirty="0"/>
          </a:p>
        </p:txBody>
      </p:sp>
      <p:pic>
        <p:nvPicPr>
          <p:cNvPr id="7" name="Picture 1">
            <a:extLst>
              <a:ext uri="{FF2B5EF4-FFF2-40B4-BE49-F238E27FC236}">
                <a16:creationId xmlns:a16="http://schemas.microsoft.com/office/drawing/2014/main" id="{A2A17748-1AE0-EAA7-C075-2BDE63240B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62" y="5700366"/>
            <a:ext cx="5170677" cy="1176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81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Text&#10;&#10;Description automatically generated with medium confid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1886" y="0"/>
            <a:ext cx="8523088" cy="712643"/>
          </a:xfrm>
        </p:spPr>
        <p:txBody>
          <a:bodyPr>
            <a:noAutofit/>
          </a:bodyPr>
          <a:lstStyle/>
          <a:p>
            <a:pPr algn="l"/>
            <a:r>
              <a:rPr lang="en-GB" sz="3200" dirty="0">
                <a:solidFill>
                  <a:schemeClr val="accent1"/>
                </a:solidFill>
                <a:latin typeface="Arial" panose="020B0604020202020204" pitchFamily="34" charset="0"/>
                <a:cs typeface="Arial" panose="020B0604020202020204" pitchFamily="34" charset="0"/>
              </a:rPr>
              <a:t>Symptoms</a:t>
            </a:r>
            <a:endParaRPr lang="en-GB" sz="3200" b="1" dirty="0">
              <a:solidFill>
                <a:schemeClr val="accent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4E065AA-8417-42B6-93BE-0215F7A21DC9}" type="slidenum">
              <a:rPr lang="en-GB" smtClean="0">
                <a:solidFill>
                  <a:prstClr val="black">
                    <a:tint val="75000"/>
                  </a:prstClr>
                </a:solidFill>
              </a:rPr>
              <a:pPr/>
              <a:t>11</a:t>
            </a:fld>
            <a:endParaRPr lang="en-GB" dirty="0">
              <a:solidFill>
                <a:prstClr val="black">
                  <a:tint val="75000"/>
                </a:prstClr>
              </a:solidFill>
            </a:endParaRPr>
          </a:p>
        </p:txBody>
      </p:sp>
      <p:sp>
        <p:nvSpPr>
          <p:cNvPr id="4" name="TextBox 3">
            <a:extLst>
              <a:ext uri="{FF2B5EF4-FFF2-40B4-BE49-F238E27FC236}">
                <a16:creationId xmlns:a16="http://schemas.microsoft.com/office/drawing/2014/main" id="{7570637F-A18A-4BD3-BC24-1AB5EF402919}"/>
              </a:ext>
            </a:extLst>
          </p:cNvPr>
          <p:cNvSpPr txBox="1"/>
          <p:nvPr/>
        </p:nvSpPr>
        <p:spPr>
          <a:xfrm>
            <a:off x="5878008" y="5833413"/>
            <a:ext cx="2520280" cy="400110"/>
          </a:xfrm>
          <a:prstGeom prst="rect">
            <a:avLst/>
          </a:prstGeom>
          <a:noFill/>
        </p:spPr>
        <p:txBody>
          <a:bodyPr wrap="square" rtlCol="0">
            <a:spAutoFit/>
          </a:bodyPr>
          <a:lstStyle/>
          <a:p>
            <a:r>
              <a:rPr lang="en-GB" sz="2000" dirty="0"/>
              <a:t>NKF 2014</a:t>
            </a:r>
          </a:p>
        </p:txBody>
      </p:sp>
      <p:graphicFrame>
        <p:nvGraphicFramePr>
          <p:cNvPr id="13" name="TextBox 6">
            <a:extLst>
              <a:ext uri="{FF2B5EF4-FFF2-40B4-BE49-F238E27FC236}">
                <a16:creationId xmlns:a16="http://schemas.microsoft.com/office/drawing/2014/main" id="{D19E539B-11F0-576A-1B6B-692299735073}"/>
              </a:ext>
            </a:extLst>
          </p:cNvPr>
          <p:cNvGraphicFramePr/>
          <p:nvPr>
            <p:extLst>
              <p:ext uri="{D42A27DB-BD31-4B8C-83A1-F6EECF244321}">
                <p14:modId xmlns:p14="http://schemas.microsoft.com/office/powerpoint/2010/main" val="3335108934"/>
              </p:ext>
            </p:extLst>
          </p:nvPr>
        </p:nvGraphicFramePr>
        <p:xfrm>
          <a:off x="713773" y="647803"/>
          <a:ext cx="7803008" cy="5262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20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a:t>Chronic Kidney Disease</a:t>
            </a:r>
            <a:endParaRPr lang="en-GB" sz="3200" b="1" dirty="0">
              <a:solidFill>
                <a:schemeClr val="accent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4E065AA-8417-42B6-93BE-0215F7A21DC9}" type="slidenum">
              <a:rPr lang="en-GB" smtClean="0">
                <a:solidFill>
                  <a:prstClr val="black">
                    <a:tint val="75000"/>
                  </a:prstClr>
                </a:solidFill>
              </a:rPr>
              <a:pPr/>
              <a:t>12</a:t>
            </a:fld>
            <a:endParaRPr lang="en-GB" dirty="0">
              <a:solidFill>
                <a:prstClr val="black">
                  <a:tint val="75000"/>
                </a:prstClr>
              </a:solidFill>
            </a:endParaRPr>
          </a:p>
        </p:txBody>
      </p:sp>
      <p:pic>
        <p:nvPicPr>
          <p:cNvPr id="8" name="Content Placeholder 7">
            <a:extLst>
              <a:ext uri="{FF2B5EF4-FFF2-40B4-BE49-F238E27FC236}">
                <a16:creationId xmlns:a16="http://schemas.microsoft.com/office/drawing/2014/main" id="{94286613-B94F-4C43-B2AF-9C018C84965F}"/>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75656" y="692697"/>
            <a:ext cx="5976664" cy="5184576"/>
          </a:xfrm>
          <a:prstGeom prst="rect">
            <a:avLst/>
          </a:prstGeom>
          <a:noFill/>
          <a:ln>
            <a:noFill/>
          </a:ln>
        </p:spPr>
      </p:pic>
    </p:spTree>
    <p:extLst>
      <p:ext uri="{BB962C8B-B14F-4D97-AF65-F5344CB8AC3E}">
        <p14:creationId xmlns:p14="http://schemas.microsoft.com/office/powerpoint/2010/main" val="414445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dirty="0">
                <a:solidFill>
                  <a:schemeClr val="accent1"/>
                </a:solidFill>
                <a:latin typeface="Arial" panose="020B0604020202020204" pitchFamily="34" charset="0"/>
                <a:cs typeface="Arial" panose="020B0604020202020204" pitchFamily="34" charset="0"/>
              </a:rPr>
              <a:t>How to detect kidney disease</a:t>
            </a:r>
            <a:endParaRPr lang="en-GB" sz="3200" b="1" dirty="0">
              <a:solidFill>
                <a:schemeClr val="accent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4E065AA-8417-42B6-93BE-0215F7A21DC9}" type="slidenum">
              <a:rPr lang="en-GB" smtClean="0">
                <a:solidFill>
                  <a:prstClr val="black">
                    <a:tint val="75000"/>
                  </a:prstClr>
                </a:solidFill>
              </a:rPr>
              <a:pPr/>
              <a:t>13</a:t>
            </a:fld>
            <a:endParaRPr lang="en-GB" dirty="0">
              <a:solidFill>
                <a:prstClr val="black">
                  <a:tint val="75000"/>
                </a:prstClr>
              </a:solidFill>
            </a:endParaRPr>
          </a:p>
        </p:txBody>
      </p:sp>
      <p:pic>
        <p:nvPicPr>
          <p:cNvPr id="3" name="Picture 2" descr="Blood Test Tube Images - Free Download on Freepik">
            <a:extLst>
              <a:ext uri="{FF2B5EF4-FFF2-40B4-BE49-F238E27FC236}">
                <a16:creationId xmlns:a16="http://schemas.microsoft.com/office/drawing/2014/main" id="{A0AA31A6-A032-0C7A-0220-1D87B4BA71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4039" y="3789040"/>
            <a:ext cx="2142490" cy="1430655"/>
          </a:xfrm>
          <a:prstGeom prst="rect">
            <a:avLst/>
          </a:prstGeom>
          <a:noFill/>
          <a:ln>
            <a:noFill/>
          </a:ln>
        </p:spPr>
      </p:pic>
      <p:pic>
        <p:nvPicPr>
          <p:cNvPr id="4" name="Picture 3" descr="Premium Vector | Urinalysis urine sample empty and full plastic containers">
            <a:extLst>
              <a:ext uri="{FF2B5EF4-FFF2-40B4-BE49-F238E27FC236}">
                <a16:creationId xmlns:a16="http://schemas.microsoft.com/office/drawing/2014/main" id="{3A5DA986-D091-0104-ED04-C71CA3DDF5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7747" y="4014905"/>
            <a:ext cx="2762250" cy="1657350"/>
          </a:xfrm>
          <a:prstGeom prst="rect">
            <a:avLst/>
          </a:prstGeom>
          <a:noFill/>
          <a:ln>
            <a:noFill/>
          </a:ln>
        </p:spPr>
      </p:pic>
      <p:graphicFrame>
        <p:nvGraphicFramePr>
          <p:cNvPr id="13" name="TextBox 6">
            <a:extLst>
              <a:ext uri="{FF2B5EF4-FFF2-40B4-BE49-F238E27FC236}">
                <a16:creationId xmlns:a16="http://schemas.microsoft.com/office/drawing/2014/main" id="{4D0937A7-2F6C-7A63-BEF3-FFE1BB16BABA}"/>
              </a:ext>
            </a:extLst>
          </p:cNvPr>
          <p:cNvGraphicFramePr/>
          <p:nvPr>
            <p:extLst>
              <p:ext uri="{D42A27DB-BD31-4B8C-83A1-F6EECF244321}">
                <p14:modId xmlns:p14="http://schemas.microsoft.com/office/powerpoint/2010/main" val="884723015"/>
              </p:ext>
            </p:extLst>
          </p:nvPr>
        </p:nvGraphicFramePr>
        <p:xfrm>
          <a:off x="1159890" y="1185745"/>
          <a:ext cx="6552728" cy="30469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76706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dirty="0">
                <a:solidFill>
                  <a:schemeClr val="accent1"/>
                </a:solidFill>
                <a:latin typeface="Arial" panose="020B0604020202020204" pitchFamily="34" charset="0"/>
                <a:cs typeface="Arial" panose="020B0604020202020204" pitchFamily="34" charset="0"/>
              </a:rPr>
              <a:t>How to detect kidney disease - Urinalysis</a:t>
            </a:r>
            <a:endParaRPr lang="en-GB" sz="3200" b="1" dirty="0">
              <a:solidFill>
                <a:schemeClr val="accent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4E065AA-8417-42B6-93BE-0215F7A21DC9}" type="slidenum">
              <a:rPr lang="en-GB" smtClean="0">
                <a:solidFill>
                  <a:prstClr val="black">
                    <a:tint val="75000"/>
                  </a:prstClr>
                </a:solidFill>
              </a:rPr>
              <a:pPr/>
              <a:t>14</a:t>
            </a:fld>
            <a:endParaRPr lang="en-GB" dirty="0">
              <a:solidFill>
                <a:prstClr val="black">
                  <a:tint val="75000"/>
                </a:prstClr>
              </a:solidFill>
            </a:endParaRPr>
          </a:p>
        </p:txBody>
      </p:sp>
      <p:pic>
        <p:nvPicPr>
          <p:cNvPr id="1026" name="Picture 2">
            <a:extLst>
              <a:ext uri="{FF2B5EF4-FFF2-40B4-BE49-F238E27FC236}">
                <a16:creationId xmlns:a16="http://schemas.microsoft.com/office/drawing/2014/main" id="{954E1986-A311-4610-BF6A-BCCFF1319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51" y="844341"/>
            <a:ext cx="8091040" cy="4514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6DB27F-2C9C-4392-8465-612297C25E10}"/>
              </a:ext>
            </a:extLst>
          </p:cNvPr>
          <p:cNvSpPr txBox="1"/>
          <p:nvPr/>
        </p:nvSpPr>
        <p:spPr>
          <a:xfrm>
            <a:off x="4427984" y="5729310"/>
            <a:ext cx="2723232" cy="369332"/>
          </a:xfrm>
          <a:prstGeom prst="rect">
            <a:avLst/>
          </a:prstGeom>
          <a:noFill/>
        </p:spPr>
        <p:txBody>
          <a:bodyPr wrap="square" rtlCol="0">
            <a:spAutoFit/>
          </a:bodyPr>
          <a:lstStyle/>
          <a:p>
            <a:r>
              <a:rPr lang="en-GB"/>
              <a:t>Cadogan 2020</a:t>
            </a:r>
            <a:endParaRPr lang="en-GB" dirty="0"/>
          </a:p>
        </p:txBody>
      </p:sp>
    </p:spTree>
    <p:extLst>
      <p:ext uri="{BB962C8B-B14F-4D97-AF65-F5344CB8AC3E}">
        <p14:creationId xmlns:p14="http://schemas.microsoft.com/office/powerpoint/2010/main" val="113961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1CF5-499C-4EA7-8E61-73CCBE35CD9B}"/>
              </a:ext>
            </a:extLst>
          </p:cNvPr>
          <p:cNvSpPr>
            <a:spLocks noGrp="1"/>
          </p:cNvSpPr>
          <p:nvPr>
            <p:ph type="title"/>
          </p:nvPr>
        </p:nvSpPr>
        <p:spPr/>
        <p:txBody>
          <a:bodyPr/>
          <a:lstStyle/>
          <a:p>
            <a:r>
              <a:rPr lang="en-GB"/>
              <a:t>Further Test:</a:t>
            </a:r>
            <a:endParaRPr lang="en-GB" dirty="0"/>
          </a:p>
        </p:txBody>
      </p:sp>
      <p:sp>
        <p:nvSpPr>
          <p:cNvPr id="4" name="Slide Number Placeholder 3">
            <a:extLst>
              <a:ext uri="{FF2B5EF4-FFF2-40B4-BE49-F238E27FC236}">
                <a16:creationId xmlns:a16="http://schemas.microsoft.com/office/drawing/2014/main" id="{F69B3EFA-316C-F501-9BB8-747B6483CFC3}"/>
              </a:ext>
            </a:extLst>
          </p:cNvPr>
          <p:cNvSpPr>
            <a:spLocks noGrp="1"/>
          </p:cNvSpPr>
          <p:nvPr>
            <p:ph type="sldNum" sz="quarter" idx="12"/>
          </p:nvPr>
        </p:nvSpPr>
        <p:spPr/>
        <p:txBody>
          <a:bodyPr/>
          <a:lstStyle/>
          <a:p>
            <a:fld id="{B4E065AA-8417-42B6-93BE-0215F7A21DC9}" type="slidenum">
              <a:rPr lang="en-GB" smtClean="0">
                <a:solidFill>
                  <a:prstClr val="black">
                    <a:tint val="75000"/>
                  </a:prstClr>
                </a:solidFill>
              </a:rPr>
              <a:pPr/>
              <a:t>15</a:t>
            </a:fld>
            <a:endParaRPr lang="en-GB">
              <a:solidFill>
                <a:prstClr val="black">
                  <a:tint val="75000"/>
                </a:prstClr>
              </a:solidFill>
            </a:endParaRPr>
          </a:p>
        </p:txBody>
      </p:sp>
      <p:pic>
        <p:nvPicPr>
          <p:cNvPr id="4098" name="Picture 2">
            <a:extLst>
              <a:ext uri="{FF2B5EF4-FFF2-40B4-BE49-F238E27FC236}">
                <a16:creationId xmlns:a16="http://schemas.microsoft.com/office/drawing/2014/main" id="{0714470A-CBE2-56C2-C89C-8DD3333103F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2325" y="1161480"/>
            <a:ext cx="3591030" cy="27649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02F82AD5-32D1-0659-C4B2-66F606BCAC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230" y="1182897"/>
            <a:ext cx="4546848" cy="36724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9E77E3D6-DECF-CFC2-89CC-FC5DE416A1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154" y="3523425"/>
            <a:ext cx="4311110" cy="22726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206AF2-94EB-B450-8D17-53AAAA5A6226}"/>
              </a:ext>
            </a:extLst>
          </p:cNvPr>
          <p:cNvSpPr txBox="1"/>
          <p:nvPr/>
        </p:nvSpPr>
        <p:spPr>
          <a:xfrm>
            <a:off x="4749123" y="4437137"/>
            <a:ext cx="3845956" cy="352491"/>
          </a:xfrm>
          <a:prstGeom prst="rect">
            <a:avLst/>
          </a:prstGeom>
          <a:solidFill>
            <a:schemeClr val="tx2"/>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27E29455-525B-657B-2706-9F51C0EFF815}"/>
              </a:ext>
            </a:extLst>
          </p:cNvPr>
          <p:cNvSpPr txBox="1"/>
          <p:nvPr/>
        </p:nvSpPr>
        <p:spPr>
          <a:xfrm>
            <a:off x="4748026" y="4789628"/>
            <a:ext cx="3847052" cy="365125"/>
          </a:xfrm>
          <a:prstGeom prst="rect">
            <a:avLst/>
          </a:prstGeom>
          <a:solidFill>
            <a:schemeClr val="tx2"/>
          </a:solidFill>
        </p:spPr>
        <p:txBody>
          <a:bodyPr wrap="square" rtlCol="0">
            <a:spAutoFit/>
          </a:bodyPr>
          <a:lstStyle/>
          <a:p>
            <a:endParaRPr lang="en-GB" dirty="0"/>
          </a:p>
        </p:txBody>
      </p:sp>
      <p:pic>
        <p:nvPicPr>
          <p:cNvPr id="3" name="Picture 1">
            <a:extLst>
              <a:ext uri="{FF2B5EF4-FFF2-40B4-BE49-F238E27FC236}">
                <a16:creationId xmlns:a16="http://schemas.microsoft.com/office/drawing/2014/main" id="{025E1901-B2A4-1C65-CAD1-4416CC6CAE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51520" y="5528503"/>
            <a:ext cx="5170677" cy="1176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22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5B57EE-8EE7-AE2D-93E3-BF9E483E7E30}"/>
              </a:ext>
            </a:extLst>
          </p:cNvPr>
          <p:cNvSpPr>
            <a:spLocks noGrp="1"/>
          </p:cNvSpPr>
          <p:nvPr>
            <p:ph type="body" idx="1"/>
          </p:nvPr>
        </p:nvSpPr>
        <p:spPr/>
        <p:txBody>
          <a:bodyPr>
            <a:normAutofit/>
          </a:bodyPr>
          <a:lstStyle/>
          <a:p>
            <a:pPr algn="ctr"/>
            <a:r>
              <a:rPr lang="en-GB" sz="4000" b="1" dirty="0">
                <a:solidFill>
                  <a:schemeClr val="tx1"/>
                </a:solidFill>
                <a:latin typeface="Arial" panose="020B0604020202020204" pitchFamily="34" charset="0"/>
                <a:cs typeface="Arial" panose="020B0604020202020204" pitchFamily="34" charset="0"/>
              </a:rPr>
              <a:t>SECOND PART AFTER FIRST BREAK</a:t>
            </a:r>
          </a:p>
        </p:txBody>
      </p:sp>
      <p:sp>
        <p:nvSpPr>
          <p:cNvPr id="4" name="Slide Number Placeholder 3">
            <a:extLst>
              <a:ext uri="{FF2B5EF4-FFF2-40B4-BE49-F238E27FC236}">
                <a16:creationId xmlns:a16="http://schemas.microsoft.com/office/drawing/2014/main" id="{A015F0B0-6B0D-D52C-7F5B-27DEC62B980C}"/>
              </a:ext>
            </a:extLst>
          </p:cNvPr>
          <p:cNvSpPr>
            <a:spLocks noGrp="1"/>
          </p:cNvSpPr>
          <p:nvPr>
            <p:ph type="sldNum" sz="quarter" idx="12"/>
          </p:nvPr>
        </p:nvSpPr>
        <p:spPr/>
        <p:txBody>
          <a:bodyPr/>
          <a:lstStyle/>
          <a:p>
            <a:fld id="{B4E065AA-8417-42B6-93BE-0215F7A21DC9}" type="slidenum">
              <a:rPr lang="en-GB" smtClean="0">
                <a:solidFill>
                  <a:prstClr val="black">
                    <a:tint val="75000"/>
                  </a:prstClr>
                </a:solidFill>
              </a:rPr>
              <a:pPr/>
              <a:t>16</a:t>
            </a:fld>
            <a:endParaRPr lang="en-GB">
              <a:solidFill>
                <a:prstClr val="black">
                  <a:tint val="75000"/>
                </a:prstClr>
              </a:solidFill>
            </a:endParaRPr>
          </a:p>
        </p:txBody>
      </p:sp>
    </p:spTree>
    <p:extLst>
      <p:ext uri="{BB962C8B-B14F-4D97-AF65-F5344CB8AC3E}">
        <p14:creationId xmlns:p14="http://schemas.microsoft.com/office/powerpoint/2010/main" val="309502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9DDCAC-7A60-8A25-B96F-2ECEC4165A6A}"/>
              </a:ext>
            </a:extLst>
          </p:cNvPr>
          <p:cNvSpPr>
            <a:spLocks noGrp="1"/>
          </p:cNvSpPr>
          <p:nvPr>
            <p:ph type="sldNum" sz="quarter" idx="12"/>
          </p:nvPr>
        </p:nvSpPr>
        <p:spPr/>
        <p:txBody>
          <a:bodyPr/>
          <a:lstStyle/>
          <a:p>
            <a:fld id="{B4E065AA-8417-42B6-93BE-0215F7A21DC9}" type="slidenum">
              <a:rPr lang="en-GB" smtClean="0">
                <a:solidFill>
                  <a:prstClr val="black">
                    <a:tint val="75000"/>
                  </a:prstClr>
                </a:solidFill>
              </a:rPr>
              <a:pPr/>
              <a:t>17</a:t>
            </a:fld>
            <a:endParaRPr lang="en-GB">
              <a:solidFill>
                <a:prstClr val="black">
                  <a:tint val="75000"/>
                </a:prstClr>
              </a:solidFill>
            </a:endParaRPr>
          </a:p>
        </p:txBody>
      </p:sp>
      <p:pic>
        <p:nvPicPr>
          <p:cNvPr id="4" name="Picture 3">
            <a:extLst>
              <a:ext uri="{FF2B5EF4-FFF2-40B4-BE49-F238E27FC236}">
                <a16:creationId xmlns:a16="http://schemas.microsoft.com/office/drawing/2014/main" id="{62460960-E7A8-7399-9880-72E604E50FD8}"/>
              </a:ext>
            </a:extLst>
          </p:cNvPr>
          <p:cNvPicPr>
            <a:picLocks noChangeAspect="1"/>
          </p:cNvPicPr>
          <p:nvPr/>
        </p:nvPicPr>
        <p:blipFill>
          <a:blip r:embed="rId3"/>
          <a:stretch>
            <a:fillRect/>
          </a:stretch>
        </p:blipFill>
        <p:spPr>
          <a:xfrm>
            <a:off x="0" y="0"/>
            <a:ext cx="9144000" cy="6721475"/>
          </a:xfrm>
          <a:prstGeom prst="rect">
            <a:avLst/>
          </a:prstGeom>
        </p:spPr>
      </p:pic>
    </p:spTree>
    <p:extLst>
      <p:ext uri="{BB962C8B-B14F-4D97-AF65-F5344CB8AC3E}">
        <p14:creationId xmlns:p14="http://schemas.microsoft.com/office/powerpoint/2010/main" val="146543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9406AAB3-8FE2-077A-99D7-70A1D576F19F}"/>
              </a:ext>
            </a:extLst>
          </p:cNvPr>
          <p:cNvPicPr>
            <a:picLocks noChangeAspect="1"/>
          </p:cNvPicPr>
          <p:nvPr/>
        </p:nvPicPr>
        <p:blipFill rotWithShape="1">
          <a:blip r:embed="rId3"/>
          <a:srcRect l="10005" r="14981" b="-1"/>
          <a:stretch/>
        </p:blipFill>
        <p:spPr>
          <a:xfrm>
            <a:off x="20" y="1282"/>
            <a:ext cx="9143980" cy="6856718"/>
          </a:xfrm>
          <a:prstGeom prst="rect">
            <a:avLst/>
          </a:prstGeom>
        </p:spPr>
      </p:pic>
      <p:sp>
        <p:nvSpPr>
          <p:cNvPr id="2" name="Slide Number Placeholder 1">
            <a:extLst>
              <a:ext uri="{FF2B5EF4-FFF2-40B4-BE49-F238E27FC236}">
                <a16:creationId xmlns:a16="http://schemas.microsoft.com/office/drawing/2014/main" id="{221D6BFA-BC81-E9B0-97A3-A44763BEF809}"/>
              </a:ext>
            </a:extLst>
          </p:cNvPr>
          <p:cNvSpPr>
            <a:spLocks noGrp="1"/>
          </p:cNvSpPr>
          <p:nvPr>
            <p:ph type="sldNum" sz="quarter" idx="12"/>
          </p:nvPr>
        </p:nvSpPr>
        <p:spPr>
          <a:xfrm>
            <a:off x="6457950" y="6356350"/>
            <a:ext cx="2057400" cy="365125"/>
          </a:xfrm>
        </p:spPr>
        <p:txBody>
          <a:bodyPr>
            <a:normAutofit/>
          </a:bodyPr>
          <a:lstStyle/>
          <a:p>
            <a:pPr>
              <a:spcAft>
                <a:spcPts val="600"/>
              </a:spcAft>
            </a:pPr>
            <a:fld id="{B4E065AA-8417-42B6-93BE-0215F7A21DC9}" type="slidenum">
              <a:rPr lang="en-GB">
                <a:solidFill>
                  <a:srgbClr val="FFFFFF"/>
                </a:solidFill>
              </a:rPr>
              <a:pPr>
                <a:spcAft>
                  <a:spcPts val="600"/>
                </a:spcAft>
              </a:pPr>
              <a:t>18</a:t>
            </a:fld>
            <a:endParaRPr lang="en-GB">
              <a:solidFill>
                <a:srgbClr val="FFFFFF"/>
              </a:solidFill>
            </a:endParaRPr>
          </a:p>
        </p:txBody>
      </p:sp>
    </p:spTree>
    <p:extLst>
      <p:ext uri="{BB962C8B-B14F-4D97-AF65-F5344CB8AC3E}">
        <p14:creationId xmlns:p14="http://schemas.microsoft.com/office/powerpoint/2010/main" val="27487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A480-AC0F-3AE1-9BF3-85181F6AC40C}"/>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5CD1CFA3-EE50-80B7-FD7B-89934CACC3C3}"/>
              </a:ext>
            </a:extLst>
          </p:cNvPr>
          <p:cNvSpPr>
            <a:spLocks noGrp="1"/>
          </p:cNvSpPr>
          <p:nvPr>
            <p:ph type="sldNum" sz="quarter" idx="12"/>
          </p:nvPr>
        </p:nvSpPr>
        <p:spPr/>
        <p:txBody>
          <a:bodyPr/>
          <a:lstStyle/>
          <a:p>
            <a:fld id="{B4E065AA-8417-42B6-93BE-0215F7A21DC9}" type="slidenum">
              <a:rPr lang="en-GB" smtClean="0">
                <a:solidFill>
                  <a:prstClr val="black">
                    <a:tint val="75000"/>
                  </a:prstClr>
                </a:solidFill>
              </a:rPr>
              <a:pPr/>
              <a:t>19</a:t>
            </a:fld>
            <a:endParaRPr lang="en-GB">
              <a:solidFill>
                <a:prstClr val="black">
                  <a:tint val="75000"/>
                </a:prstClr>
              </a:solidFill>
            </a:endParaRPr>
          </a:p>
        </p:txBody>
      </p:sp>
      <p:pic>
        <p:nvPicPr>
          <p:cNvPr id="5122" name="Picture 2">
            <a:extLst>
              <a:ext uri="{FF2B5EF4-FFF2-40B4-BE49-F238E27FC236}">
                <a16:creationId xmlns:a16="http://schemas.microsoft.com/office/drawing/2014/main" id="{DDC4ABC0-14CB-4C98-4D2F-9FED53596520}"/>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1639" y="270460"/>
            <a:ext cx="7560840" cy="39207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884484-B2F3-06F5-63DC-1F2FF3AA4E51}"/>
              </a:ext>
            </a:extLst>
          </p:cNvPr>
          <p:cNvSpPr txBox="1"/>
          <p:nvPr/>
        </p:nvSpPr>
        <p:spPr>
          <a:xfrm>
            <a:off x="2286000" y="3240586"/>
            <a:ext cx="4572000" cy="369332"/>
          </a:xfrm>
          <a:prstGeom prst="rect">
            <a:avLst/>
          </a:prstGeom>
          <a:noFill/>
        </p:spPr>
        <p:txBody>
          <a:bodyPr wrap="square">
            <a:spAutoFit/>
          </a:bodyPr>
          <a:lstStyle/>
          <a:p>
            <a:r>
              <a:rPr lang="en-GB" sz="1800" dirty="0">
                <a:hlinkClick r:id="rId4"/>
              </a:rPr>
              <a:t>.</a:t>
            </a:r>
            <a:endParaRPr lang="en-GB" dirty="0"/>
          </a:p>
        </p:txBody>
      </p:sp>
      <p:sp>
        <p:nvSpPr>
          <p:cNvPr id="8" name="TextBox 7">
            <a:extLst>
              <a:ext uri="{FF2B5EF4-FFF2-40B4-BE49-F238E27FC236}">
                <a16:creationId xmlns:a16="http://schemas.microsoft.com/office/drawing/2014/main" id="{B97BEE80-408C-BE64-793F-7D73A25C7726}"/>
              </a:ext>
            </a:extLst>
          </p:cNvPr>
          <p:cNvSpPr txBox="1"/>
          <p:nvPr/>
        </p:nvSpPr>
        <p:spPr>
          <a:xfrm>
            <a:off x="1691680" y="4426733"/>
            <a:ext cx="6624736" cy="646331"/>
          </a:xfrm>
          <a:prstGeom prst="rect">
            <a:avLst/>
          </a:prstGeom>
          <a:noFill/>
        </p:spPr>
        <p:txBody>
          <a:bodyPr wrap="square">
            <a:spAutoFit/>
          </a:bodyPr>
          <a:lstStyle/>
          <a:p>
            <a:r>
              <a:rPr lang="en-GB" sz="3600" dirty="0">
                <a:hlinkClick r:id="rId5"/>
              </a:rPr>
              <a:t>The Kidney Failure Risk Equation</a:t>
            </a:r>
            <a:endParaRPr lang="en-GB" sz="3600" dirty="0"/>
          </a:p>
        </p:txBody>
      </p:sp>
      <p:sp>
        <p:nvSpPr>
          <p:cNvPr id="9" name="TextBox 8">
            <a:extLst>
              <a:ext uri="{FF2B5EF4-FFF2-40B4-BE49-F238E27FC236}">
                <a16:creationId xmlns:a16="http://schemas.microsoft.com/office/drawing/2014/main" id="{378C9F00-2EC5-A043-E56E-9E4429DF742E}"/>
              </a:ext>
            </a:extLst>
          </p:cNvPr>
          <p:cNvSpPr txBox="1"/>
          <p:nvPr/>
        </p:nvSpPr>
        <p:spPr>
          <a:xfrm>
            <a:off x="911639" y="3801931"/>
            <a:ext cx="7560840" cy="365125"/>
          </a:xfrm>
          <a:prstGeom prst="rect">
            <a:avLst/>
          </a:prstGeom>
          <a:solidFill>
            <a:schemeClr val="tx2"/>
          </a:solidFill>
        </p:spPr>
        <p:txBody>
          <a:bodyPr wrap="square" rtlCol="0">
            <a:spAutoFit/>
          </a:bodyPr>
          <a:lstStyle/>
          <a:p>
            <a:endParaRPr lang="en-GB" dirty="0"/>
          </a:p>
        </p:txBody>
      </p:sp>
      <p:pic>
        <p:nvPicPr>
          <p:cNvPr id="5" name="Picture 1">
            <a:extLst>
              <a:ext uri="{FF2B5EF4-FFF2-40B4-BE49-F238E27FC236}">
                <a16:creationId xmlns:a16="http://schemas.microsoft.com/office/drawing/2014/main" id="{D9458C7D-139A-995D-DE06-BC6EA40AC2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0532" y="5545146"/>
            <a:ext cx="5170677" cy="1176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62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15" y="5729313"/>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b="1" dirty="0">
                <a:solidFill>
                  <a:schemeClr val="accent1"/>
                </a:solidFill>
                <a:latin typeface="Arial" panose="020B0604020202020204" pitchFamily="34" charset="0"/>
                <a:cs typeface="Arial" panose="020B0604020202020204" pitchFamily="34" charset="0"/>
              </a:rPr>
              <a:t>Anatomy of the Kidneys</a:t>
            </a:r>
          </a:p>
        </p:txBody>
      </p:sp>
      <p:sp>
        <p:nvSpPr>
          <p:cNvPr id="2" name="Slide Number Placeholder 1"/>
          <p:cNvSpPr>
            <a:spLocks noGrp="1"/>
          </p:cNvSpPr>
          <p:nvPr>
            <p:ph type="sldNum" sz="quarter" idx="12"/>
          </p:nvPr>
        </p:nvSpPr>
        <p:spPr/>
        <p:txBody>
          <a:bodyPr/>
          <a:lstStyle/>
          <a:p>
            <a:fld id="{B4E065AA-8417-42B6-93BE-0215F7A21DC9}" type="slidenum">
              <a:rPr lang="en-GB" smtClean="0">
                <a:solidFill>
                  <a:prstClr val="black">
                    <a:tint val="75000"/>
                  </a:prstClr>
                </a:solidFill>
              </a:rPr>
              <a:pPr/>
              <a:t>2</a:t>
            </a:fld>
            <a:endParaRPr lang="en-GB" dirty="0">
              <a:solidFill>
                <a:prstClr val="black">
                  <a:tint val="75000"/>
                </a:prstClr>
              </a:solidFill>
            </a:endParaRPr>
          </a:p>
        </p:txBody>
      </p:sp>
      <p:pic>
        <p:nvPicPr>
          <p:cNvPr id="7" name="Picture 6" descr="Kidney6">
            <a:extLst>
              <a:ext uri="{FF2B5EF4-FFF2-40B4-BE49-F238E27FC236}">
                <a16:creationId xmlns:a16="http://schemas.microsoft.com/office/drawing/2014/main" id="{1E0D8F93-C427-4FFC-9F6B-C55569C98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020334" y="1474079"/>
            <a:ext cx="3600400" cy="4466185"/>
          </a:xfrm>
          <a:prstGeom prst="rect">
            <a:avLst/>
          </a:prstGeom>
          <a:noFill/>
        </p:spPr>
      </p:pic>
      <p:graphicFrame>
        <p:nvGraphicFramePr>
          <p:cNvPr id="11" name="TextBox 7">
            <a:extLst>
              <a:ext uri="{FF2B5EF4-FFF2-40B4-BE49-F238E27FC236}">
                <a16:creationId xmlns:a16="http://schemas.microsoft.com/office/drawing/2014/main" id="{C765DED3-C2A0-E068-A551-054636747046}"/>
              </a:ext>
            </a:extLst>
          </p:cNvPr>
          <p:cNvGraphicFramePr/>
          <p:nvPr>
            <p:extLst>
              <p:ext uri="{D42A27DB-BD31-4B8C-83A1-F6EECF244321}">
                <p14:modId xmlns:p14="http://schemas.microsoft.com/office/powerpoint/2010/main" val="4216419486"/>
              </p:ext>
            </p:extLst>
          </p:nvPr>
        </p:nvGraphicFramePr>
        <p:xfrm>
          <a:off x="197535" y="1326836"/>
          <a:ext cx="4598632" cy="39049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5558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red and white sign&#10;&#10;Description automatically generated with low confidence">
            <a:extLst>
              <a:ext uri="{FF2B5EF4-FFF2-40B4-BE49-F238E27FC236}">
                <a16:creationId xmlns:a16="http://schemas.microsoft.com/office/drawing/2014/main" id="{9E83EE19-72B3-18E3-B7BB-5200C08F566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182" y="1600200"/>
            <a:ext cx="1828800" cy="1828800"/>
          </a:xfrm>
          <a:prstGeom prst="rect">
            <a:avLst/>
          </a:prstGeom>
        </p:spPr>
      </p:pic>
      <p:pic>
        <p:nvPicPr>
          <p:cNvPr id="6" name="Picture 5" descr="No Alcohol Drink Sign. Vector. Logo Element. No Drinking Sign, No Alcohol  Sign, Isolated On White Background, Vector Illustration. Royalty Free SVG,  Cliparts, Vectors, And Stock Illustration. Image 94912556.">
            <a:extLst>
              <a:ext uri="{FF2B5EF4-FFF2-40B4-BE49-F238E27FC236}">
                <a16:creationId xmlns:a16="http://schemas.microsoft.com/office/drawing/2014/main" id="{DD55AAF6-07E3-2F79-2998-EDA6526EF3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629" y="3640898"/>
            <a:ext cx="1828800" cy="1948342"/>
          </a:xfrm>
          <a:prstGeom prst="rect">
            <a:avLst/>
          </a:prstGeom>
        </p:spPr>
      </p:pic>
      <p:pic>
        <p:nvPicPr>
          <p:cNvPr id="7" name="Picture 6" descr="A group of people running&#10;&#10;Description automatically generated with medium confidence">
            <a:extLst>
              <a:ext uri="{FF2B5EF4-FFF2-40B4-BE49-F238E27FC236}">
                <a16:creationId xmlns:a16="http://schemas.microsoft.com/office/drawing/2014/main" id="{D45AF874-A11B-C3AD-6977-378210555D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6196" y="4733926"/>
            <a:ext cx="2712228" cy="1719410"/>
          </a:xfrm>
          <a:prstGeom prst="rect">
            <a:avLst/>
          </a:prstGeom>
        </p:spPr>
      </p:pic>
      <p:pic>
        <p:nvPicPr>
          <p:cNvPr id="9" name="Picture 8" descr="14,739 Man Taking Pill Images, Stock Photos &amp; Vectors | Shutterstock">
            <a:extLst>
              <a:ext uri="{FF2B5EF4-FFF2-40B4-BE49-F238E27FC236}">
                <a16:creationId xmlns:a16="http://schemas.microsoft.com/office/drawing/2014/main" id="{A1DA304A-836C-2917-6BB2-D784EBB4CE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4162" y="1820722"/>
            <a:ext cx="1828800" cy="2090232"/>
          </a:xfrm>
          <a:prstGeom prst="rect">
            <a:avLst/>
          </a:prstGeom>
        </p:spPr>
      </p:pic>
      <p:pic>
        <p:nvPicPr>
          <p:cNvPr id="8" name="Picture 7" descr="Drinking water sign - Stocksigns">
            <a:extLst>
              <a:ext uri="{FF2B5EF4-FFF2-40B4-BE49-F238E27FC236}">
                <a16:creationId xmlns:a16="http://schemas.microsoft.com/office/drawing/2014/main" id="{C08CD991-3292-F93E-41B6-52F56CA35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3374" y="2265734"/>
            <a:ext cx="1640788" cy="2145444"/>
          </a:xfrm>
          <a:prstGeom prst="rect">
            <a:avLst/>
          </a:prstGeom>
        </p:spPr>
      </p:pic>
      <p:pic>
        <p:nvPicPr>
          <p:cNvPr id="10" name="Picture 9" descr="The salty truth| Times Now">
            <a:extLst>
              <a:ext uri="{FF2B5EF4-FFF2-40B4-BE49-F238E27FC236}">
                <a16:creationId xmlns:a16="http://schemas.microsoft.com/office/drawing/2014/main" id="{53ED5198-2C30-19DF-D21A-CE7BC1AE764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4592266"/>
            <a:ext cx="2232248" cy="1719409"/>
          </a:xfrm>
          <a:prstGeom prst="rect">
            <a:avLst/>
          </a:prstGeom>
        </p:spPr>
      </p:pic>
      <p:pic>
        <p:nvPicPr>
          <p:cNvPr id="3" name="Picture 1" descr="Text&#10;&#10;Description automatically generated with medium confidence">
            <a:extLst>
              <a:ext uri="{FF2B5EF4-FFF2-40B4-BE49-F238E27FC236}">
                <a16:creationId xmlns:a16="http://schemas.microsoft.com/office/drawing/2014/main" id="{44F5911C-CFF4-A897-7E5B-B93BE25C8E7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55600" y="5791201"/>
            <a:ext cx="2704232" cy="9302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lood Pressure Vector Art, Icons, and Graphics for Free Download">
            <a:extLst>
              <a:ext uri="{FF2B5EF4-FFF2-40B4-BE49-F238E27FC236}">
                <a16:creationId xmlns:a16="http://schemas.microsoft.com/office/drawing/2014/main" id="{B65EBB11-AF66-92BE-7516-EA3BFDD64F3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76196" y="1674813"/>
            <a:ext cx="3239417" cy="3024336"/>
          </a:xfrm>
          <a:prstGeom prst="rect">
            <a:avLst/>
          </a:prstGeom>
        </p:spPr>
      </p:pic>
      <p:sp>
        <p:nvSpPr>
          <p:cNvPr id="2" name="Title 1">
            <a:extLst>
              <a:ext uri="{FF2B5EF4-FFF2-40B4-BE49-F238E27FC236}">
                <a16:creationId xmlns:a16="http://schemas.microsoft.com/office/drawing/2014/main" id="{55E1C69C-1EB4-8045-3C5D-64BD69C57B58}"/>
              </a:ext>
            </a:extLst>
          </p:cNvPr>
          <p:cNvSpPr>
            <a:spLocks noGrp="1"/>
          </p:cNvSpPr>
          <p:nvPr>
            <p:ph type="title"/>
          </p:nvPr>
        </p:nvSpPr>
        <p:spPr>
          <a:xfrm>
            <a:off x="417399" y="643467"/>
            <a:ext cx="8408193" cy="744836"/>
          </a:xfrm>
          <a:solidFill>
            <a:schemeClr val="accent1"/>
          </a:solidFill>
        </p:spPr>
        <p:txBody>
          <a:bodyPr vert="horz" lIns="91440" tIns="45720" rIns="91440" bIns="45720" rtlCol="0" anchor="ctr">
            <a:normAutofit/>
          </a:bodyPr>
          <a:lstStyle/>
          <a:p>
            <a:pPr>
              <a:lnSpc>
                <a:spcPct val="90000"/>
              </a:lnSpc>
            </a:pPr>
            <a:r>
              <a:rPr lang="en-US" sz="2800" kern="1200" dirty="0">
                <a:solidFill>
                  <a:schemeClr val="bg1"/>
                </a:solidFill>
                <a:latin typeface="+mj-lt"/>
                <a:ea typeface="+mj-ea"/>
                <a:cs typeface="+mj-cs"/>
              </a:rPr>
              <a:t>Management of CKD</a:t>
            </a:r>
          </a:p>
        </p:txBody>
      </p:sp>
      <p:sp>
        <p:nvSpPr>
          <p:cNvPr id="4" name="Slide Number Placeholder 3">
            <a:extLst>
              <a:ext uri="{FF2B5EF4-FFF2-40B4-BE49-F238E27FC236}">
                <a16:creationId xmlns:a16="http://schemas.microsoft.com/office/drawing/2014/main" id="{9A84FC46-9520-4A9B-FC44-D42B3620993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B4E065AA-8417-42B6-93BE-0215F7A21DC9}" type="slidenum">
              <a:rPr lang="en-US"/>
              <a:pPr>
                <a:spcAft>
                  <a:spcPts val="600"/>
                </a:spcAft>
              </a:pPr>
              <a:t>20</a:t>
            </a:fld>
            <a:endParaRPr lang="en-US"/>
          </a:p>
        </p:txBody>
      </p:sp>
    </p:spTree>
    <p:extLst>
      <p:ext uri="{BB962C8B-B14F-4D97-AF65-F5344CB8AC3E}">
        <p14:creationId xmlns:p14="http://schemas.microsoft.com/office/powerpoint/2010/main" val="374320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51" name="Straight Connector 615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53" name="Rectangle 615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8A459-F289-1005-8782-778D723068B8}"/>
              </a:ext>
            </a:extLst>
          </p:cNvPr>
          <p:cNvSpPr>
            <a:spLocks noGrp="1"/>
          </p:cNvSpPr>
          <p:nvPr>
            <p:ph type="title"/>
          </p:nvPr>
        </p:nvSpPr>
        <p:spPr>
          <a:xfrm>
            <a:off x="394554" y="489439"/>
            <a:ext cx="8354891" cy="930447"/>
          </a:xfrm>
          <a:solidFill>
            <a:schemeClr val="accent1"/>
          </a:solidFill>
        </p:spPr>
        <p:txBody>
          <a:bodyPr vert="horz" lIns="91440" tIns="45720" rIns="91440" bIns="45720" rtlCol="0" anchor="b">
            <a:normAutofit/>
          </a:bodyPr>
          <a:lstStyle/>
          <a:p>
            <a:pPr>
              <a:lnSpc>
                <a:spcPct val="90000"/>
              </a:lnSpc>
            </a:pPr>
            <a:r>
              <a:rPr lang="en-US" sz="4700" kern="1200" dirty="0">
                <a:solidFill>
                  <a:schemeClr val="bg1"/>
                </a:solidFill>
                <a:latin typeface="+mj-lt"/>
                <a:ea typeface="+mj-ea"/>
                <a:cs typeface="+mj-cs"/>
              </a:rPr>
              <a:t>Further management</a:t>
            </a:r>
          </a:p>
        </p:txBody>
      </p:sp>
      <p:cxnSp>
        <p:nvCxnSpPr>
          <p:cNvPr id="6155" name="Straight Connector 615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157" name="Straight Connector 615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Graphical user interface&#10;&#10;Description automatically generated">
            <a:extLst>
              <a:ext uri="{FF2B5EF4-FFF2-40B4-BE49-F238E27FC236}">
                <a16:creationId xmlns:a16="http://schemas.microsoft.com/office/drawing/2014/main" id="{5AFDB039-5241-FD2B-6FF3-E85067D2E038}"/>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78403" y="2072778"/>
            <a:ext cx="7106911" cy="39976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361B874-AEF2-4DF4-89AC-7AAC3E8E2EE4}"/>
              </a:ext>
            </a:extLst>
          </p:cNvPr>
          <p:cNvSpPr>
            <a:spLocks noGrp="1"/>
          </p:cNvSpPr>
          <p:nvPr>
            <p:ph type="sldNum" sz="quarter" idx="12"/>
          </p:nvPr>
        </p:nvSpPr>
        <p:spPr>
          <a:xfrm>
            <a:off x="6457950" y="6522430"/>
            <a:ext cx="2057400" cy="347472"/>
          </a:xfrm>
        </p:spPr>
        <p:txBody>
          <a:bodyPr vert="horz" lIns="91440" tIns="45720" rIns="91440" bIns="45720" rtlCol="0" anchor="ctr">
            <a:normAutofit/>
          </a:bodyPr>
          <a:lstStyle/>
          <a:p>
            <a:pPr>
              <a:spcAft>
                <a:spcPts val="600"/>
              </a:spcAft>
            </a:pPr>
            <a:fld id="{B4E065AA-8417-42B6-93BE-0215F7A21DC9}" type="slidenum">
              <a:rPr lang="en-US" sz="1000">
                <a:solidFill>
                  <a:srgbClr val="898989"/>
                </a:solidFill>
              </a:rPr>
              <a:pPr>
                <a:spcAft>
                  <a:spcPts val="600"/>
                </a:spcAft>
              </a:pPr>
              <a:t>21</a:t>
            </a:fld>
            <a:endParaRPr lang="en-US" sz="1000">
              <a:solidFill>
                <a:srgbClr val="898989"/>
              </a:solidFill>
            </a:endParaRPr>
          </a:p>
        </p:txBody>
      </p:sp>
      <p:sp>
        <p:nvSpPr>
          <p:cNvPr id="5" name="TextBox 4">
            <a:extLst>
              <a:ext uri="{FF2B5EF4-FFF2-40B4-BE49-F238E27FC236}">
                <a16:creationId xmlns:a16="http://schemas.microsoft.com/office/drawing/2014/main" id="{864757BB-FEFA-24B5-ED6C-9F3AF9E16623}"/>
              </a:ext>
            </a:extLst>
          </p:cNvPr>
          <p:cNvSpPr txBox="1"/>
          <p:nvPr/>
        </p:nvSpPr>
        <p:spPr>
          <a:xfrm>
            <a:off x="987215" y="5731498"/>
            <a:ext cx="7106911" cy="365125"/>
          </a:xfrm>
          <a:prstGeom prst="rect">
            <a:avLst/>
          </a:prstGeom>
          <a:solidFill>
            <a:schemeClr val="tx2"/>
          </a:solidFill>
        </p:spPr>
        <p:txBody>
          <a:bodyPr wrap="square" rtlCol="0">
            <a:spAutoFit/>
          </a:bodyPr>
          <a:lstStyle/>
          <a:p>
            <a:endParaRPr lang="en-GB" dirty="0"/>
          </a:p>
        </p:txBody>
      </p:sp>
      <p:pic>
        <p:nvPicPr>
          <p:cNvPr id="3" name="Picture 1">
            <a:extLst>
              <a:ext uri="{FF2B5EF4-FFF2-40B4-BE49-F238E27FC236}">
                <a16:creationId xmlns:a16="http://schemas.microsoft.com/office/drawing/2014/main" id="{5F785DD8-0F2C-794C-F97E-BF34B94A0F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 y="5661249"/>
            <a:ext cx="4355975" cy="990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DA6A964-6A35-2DD3-A0E4-C4E446559B0B}"/>
              </a:ext>
            </a:extLst>
          </p:cNvPr>
          <p:cNvSpPr txBox="1"/>
          <p:nvPr/>
        </p:nvSpPr>
        <p:spPr>
          <a:xfrm>
            <a:off x="5945662" y="2324739"/>
            <a:ext cx="2139652" cy="461665"/>
          </a:xfrm>
          <a:prstGeom prst="rect">
            <a:avLst/>
          </a:prstGeom>
          <a:noFill/>
        </p:spPr>
        <p:txBody>
          <a:bodyPr wrap="square" rtlCol="0">
            <a:spAutoFit/>
          </a:bodyPr>
          <a:lstStyle/>
          <a:p>
            <a:r>
              <a:rPr lang="en-GB" sz="2400" dirty="0"/>
              <a:t>SGLT2</a:t>
            </a:r>
            <a:r>
              <a:rPr lang="en-GB" sz="2000" dirty="0"/>
              <a:t> </a:t>
            </a:r>
            <a:r>
              <a:rPr lang="en-GB" sz="2400" dirty="0"/>
              <a:t>inhibitor</a:t>
            </a:r>
          </a:p>
        </p:txBody>
      </p:sp>
      <p:sp>
        <p:nvSpPr>
          <p:cNvPr id="7" name="TextBox 6">
            <a:extLst>
              <a:ext uri="{FF2B5EF4-FFF2-40B4-BE49-F238E27FC236}">
                <a16:creationId xmlns:a16="http://schemas.microsoft.com/office/drawing/2014/main" id="{B0C89B05-DECA-7470-8E21-0A7BC29EB1EA}"/>
              </a:ext>
            </a:extLst>
          </p:cNvPr>
          <p:cNvSpPr txBox="1"/>
          <p:nvPr/>
        </p:nvSpPr>
        <p:spPr>
          <a:xfrm>
            <a:off x="6672968" y="3735618"/>
            <a:ext cx="1627364" cy="461665"/>
          </a:xfrm>
          <a:prstGeom prst="rect">
            <a:avLst/>
          </a:prstGeom>
          <a:noFill/>
        </p:spPr>
        <p:txBody>
          <a:bodyPr wrap="square" rtlCol="0">
            <a:spAutoFit/>
          </a:bodyPr>
          <a:lstStyle/>
          <a:p>
            <a:r>
              <a:rPr lang="en-GB" sz="2400" dirty="0"/>
              <a:t>Statin</a:t>
            </a:r>
          </a:p>
        </p:txBody>
      </p:sp>
    </p:spTree>
    <p:extLst>
      <p:ext uri="{BB962C8B-B14F-4D97-AF65-F5344CB8AC3E}">
        <p14:creationId xmlns:p14="http://schemas.microsoft.com/office/powerpoint/2010/main" val="205371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2CDF36-79CD-4896-99D4-3D80E4F7F75F}"/>
              </a:ext>
            </a:extLst>
          </p:cNvPr>
          <p:cNvSpPr txBox="1"/>
          <p:nvPr/>
        </p:nvSpPr>
        <p:spPr>
          <a:xfrm>
            <a:off x="311005" y="925866"/>
            <a:ext cx="9888278" cy="300082"/>
          </a:xfrm>
          <a:prstGeom prst="rect">
            <a:avLst/>
          </a:prstGeom>
          <a:noFill/>
        </p:spPr>
        <p:txBody>
          <a:bodyPr wrap="square">
            <a:spAutoFit/>
          </a:bodyPr>
          <a:lstStyle/>
          <a:p>
            <a:r>
              <a:rPr lang="en-GB" sz="1350" b="1" dirty="0"/>
              <a:t>CKD -  Current Pathway</a:t>
            </a:r>
          </a:p>
        </p:txBody>
      </p:sp>
      <p:sp>
        <p:nvSpPr>
          <p:cNvPr id="6" name="Rectangle 5">
            <a:extLst>
              <a:ext uri="{FF2B5EF4-FFF2-40B4-BE49-F238E27FC236}">
                <a16:creationId xmlns:a16="http://schemas.microsoft.com/office/drawing/2014/main" id="{78280116-70D2-47DB-B324-35E1CD6C3578}"/>
              </a:ext>
            </a:extLst>
          </p:cNvPr>
          <p:cNvSpPr/>
          <p:nvPr/>
        </p:nvSpPr>
        <p:spPr>
          <a:xfrm>
            <a:off x="5498715" y="1138269"/>
            <a:ext cx="2313407" cy="440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75" b="1" dirty="0"/>
              <a:t>Citywide referrals from  Birmingham GP’s </a:t>
            </a:r>
          </a:p>
          <a:p>
            <a:pPr algn="ctr"/>
            <a:r>
              <a:rPr lang="en-GB" sz="675" b="1" dirty="0"/>
              <a:t> Specialist Adult Service  - Internal              </a:t>
            </a:r>
          </a:p>
          <a:p>
            <a:pPr algn="ctr"/>
            <a:r>
              <a:rPr lang="en-GB" sz="675" b="1" dirty="0"/>
              <a:t>   Other multi-disciplinary team - Internal &amp; External</a:t>
            </a:r>
          </a:p>
        </p:txBody>
      </p:sp>
      <p:sp>
        <p:nvSpPr>
          <p:cNvPr id="8" name="Arrow: Down 7">
            <a:extLst>
              <a:ext uri="{FF2B5EF4-FFF2-40B4-BE49-F238E27FC236}">
                <a16:creationId xmlns:a16="http://schemas.microsoft.com/office/drawing/2014/main" id="{488C23E0-72C6-435D-B37D-003C914DB377}"/>
              </a:ext>
            </a:extLst>
          </p:cNvPr>
          <p:cNvSpPr/>
          <p:nvPr/>
        </p:nvSpPr>
        <p:spPr>
          <a:xfrm>
            <a:off x="3930170" y="1224073"/>
            <a:ext cx="320195" cy="152384"/>
          </a:xfrm>
          <a:prstGeom prst="down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dirty="0"/>
          </a:p>
        </p:txBody>
      </p:sp>
      <p:sp>
        <p:nvSpPr>
          <p:cNvPr id="9" name="Rectangle: Rounded Corners 8">
            <a:extLst>
              <a:ext uri="{FF2B5EF4-FFF2-40B4-BE49-F238E27FC236}">
                <a16:creationId xmlns:a16="http://schemas.microsoft.com/office/drawing/2014/main" id="{3364849D-9FB5-40E2-8054-DF6E6D61768B}"/>
              </a:ext>
            </a:extLst>
          </p:cNvPr>
          <p:cNvSpPr/>
          <p:nvPr/>
        </p:nvSpPr>
        <p:spPr>
          <a:xfrm>
            <a:off x="1778082" y="1980498"/>
            <a:ext cx="2312185" cy="240611"/>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t>Book CKD Clinic Appointment F/F or Non F/</a:t>
            </a:r>
            <a:r>
              <a:rPr lang="en-GB" sz="788" b="1" dirty="0"/>
              <a:t>F </a:t>
            </a:r>
          </a:p>
          <a:p>
            <a:pPr algn="ctr"/>
            <a:r>
              <a:rPr lang="en-GB" sz="788" b="1" dirty="0"/>
              <a:t>Send PT Appointment letter  (Routine).</a:t>
            </a:r>
          </a:p>
        </p:txBody>
      </p:sp>
      <p:sp>
        <p:nvSpPr>
          <p:cNvPr id="10" name="Rectangle: Rounded Corners 9">
            <a:extLst>
              <a:ext uri="{FF2B5EF4-FFF2-40B4-BE49-F238E27FC236}">
                <a16:creationId xmlns:a16="http://schemas.microsoft.com/office/drawing/2014/main" id="{2111EE0E-602D-48CC-BD1D-52711CF7C4DA}"/>
              </a:ext>
            </a:extLst>
          </p:cNvPr>
          <p:cNvSpPr/>
          <p:nvPr/>
        </p:nvSpPr>
        <p:spPr>
          <a:xfrm>
            <a:off x="3153925" y="1636650"/>
            <a:ext cx="2023238" cy="12979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E-Triage by Clinician</a:t>
            </a:r>
            <a:endParaRPr lang="en-GB" sz="1050" dirty="0"/>
          </a:p>
        </p:txBody>
      </p:sp>
      <p:sp>
        <p:nvSpPr>
          <p:cNvPr id="11" name="Rectangle: Rounded Corners 10">
            <a:extLst>
              <a:ext uri="{FF2B5EF4-FFF2-40B4-BE49-F238E27FC236}">
                <a16:creationId xmlns:a16="http://schemas.microsoft.com/office/drawing/2014/main" id="{E5E632E7-1EEA-4D75-8FA9-5011902C591C}"/>
              </a:ext>
            </a:extLst>
          </p:cNvPr>
          <p:cNvSpPr/>
          <p:nvPr/>
        </p:nvSpPr>
        <p:spPr>
          <a:xfrm>
            <a:off x="4384761" y="1980499"/>
            <a:ext cx="1913264" cy="20035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88" b="1" dirty="0">
                <a:solidFill>
                  <a:schemeClr val="tx1"/>
                </a:solidFill>
              </a:rPr>
              <a:t>Urgent  Review 2-6 Weeks  </a:t>
            </a:r>
          </a:p>
        </p:txBody>
      </p:sp>
      <p:sp>
        <p:nvSpPr>
          <p:cNvPr id="14" name="Rectangle: Rounded Corners 13">
            <a:extLst>
              <a:ext uri="{FF2B5EF4-FFF2-40B4-BE49-F238E27FC236}">
                <a16:creationId xmlns:a16="http://schemas.microsoft.com/office/drawing/2014/main" id="{8DD41084-9B44-455A-9891-F04ACC663A3F}"/>
              </a:ext>
            </a:extLst>
          </p:cNvPr>
          <p:cNvSpPr/>
          <p:nvPr/>
        </p:nvSpPr>
        <p:spPr>
          <a:xfrm>
            <a:off x="1794245" y="2282558"/>
            <a:ext cx="2312185" cy="1146443"/>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Arial" panose="020B0604020202020204" pitchFamily="34" charset="0"/>
              <a:buChar char="•"/>
            </a:pPr>
            <a:r>
              <a:rPr lang="en-GB" sz="788" dirty="0"/>
              <a:t>Refractory HPN</a:t>
            </a:r>
          </a:p>
          <a:p>
            <a:pPr marL="128588" indent="-128588">
              <a:buFont typeface="Arial" panose="020B0604020202020204" pitchFamily="34" charset="0"/>
              <a:buChar char="•"/>
            </a:pPr>
            <a:r>
              <a:rPr lang="en-GB" sz="788" dirty="0"/>
              <a:t>20% Decline kidney function, 30% increase in creatinine associated w/ the use of ACE/ARB’s</a:t>
            </a:r>
          </a:p>
          <a:p>
            <a:pPr marL="128588" indent="-128588">
              <a:buFont typeface="Arial" panose="020B0604020202020204" pitchFamily="34" charset="0"/>
              <a:buChar char="•"/>
            </a:pPr>
            <a:r>
              <a:rPr lang="en-GB" sz="788" dirty="0"/>
              <a:t>ACR &gt;100mg/mmol without nephrotic syndrome</a:t>
            </a:r>
          </a:p>
          <a:p>
            <a:pPr marL="128588" indent="-128588">
              <a:buFont typeface="Arial" panose="020B0604020202020204" pitchFamily="34" charset="0"/>
              <a:buChar char="•"/>
            </a:pPr>
            <a:r>
              <a:rPr lang="en-GB" sz="788" dirty="0"/>
              <a:t>Proteinuria w/ haematuria</a:t>
            </a:r>
          </a:p>
          <a:p>
            <a:pPr marL="128588" indent="-128588">
              <a:buFont typeface="Arial" panose="020B0604020202020204" pitchFamily="34" charset="0"/>
              <a:buChar char="•"/>
            </a:pPr>
            <a:r>
              <a:rPr lang="en-GB" sz="788" dirty="0"/>
              <a:t>Diabetes w/ increase proteinuria</a:t>
            </a:r>
          </a:p>
          <a:p>
            <a:pPr marL="128588" indent="-128588">
              <a:buFont typeface="Arial" panose="020B0604020202020204" pitchFamily="34" charset="0"/>
              <a:buChar char="•"/>
            </a:pPr>
            <a:r>
              <a:rPr lang="en-GB" sz="788" dirty="0"/>
              <a:t>Oedema , Haematuria repeated 3x</a:t>
            </a:r>
          </a:p>
          <a:p>
            <a:pPr marL="128588" indent="-128588">
              <a:buFont typeface="Arial" panose="020B0604020202020204" pitchFamily="34" charset="0"/>
              <a:buChar char="•"/>
            </a:pPr>
            <a:r>
              <a:rPr lang="en-GB" sz="788" dirty="0"/>
              <a:t>Renal outflow obstruction↗</a:t>
            </a:r>
          </a:p>
        </p:txBody>
      </p:sp>
      <p:sp>
        <p:nvSpPr>
          <p:cNvPr id="13" name="Rectangle: Rounded Corners 12">
            <a:extLst>
              <a:ext uri="{FF2B5EF4-FFF2-40B4-BE49-F238E27FC236}">
                <a16:creationId xmlns:a16="http://schemas.microsoft.com/office/drawing/2014/main" id="{B50A273D-547D-4ED5-A0C0-368936C117CA}"/>
              </a:ext>
            </a:extLst>
          </p:cNvPr>
          <p:cNvSpPr/>
          <p:nvPr/>
        </p:nvSpPr>
        <p:spPr>
          <a:xfrm>
            <a:off x="6977736" y="2457942"/>
            <a:ext cx="1392719" cy="12178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solidFill>
                  <a:schemeClr val="tx1"/>
                </a:solidFill>
              </a:rPr>
              <a:t>ACP Liaise with Consultant</a:t>
            </a:r>
          </a:p>
        </p:txBody>
      </p:sp>
      <p:sp>
        <p:nvSpPr>
          <p:cNvPr id="17" name="Rectangle: Rounded Corners 16">
            <a:extLst>
              <a:ext uri="{FF2B5EF4-FFF2-40B4-BE49-F238E27FC236}">
                <a16:creationId xmlns:a16="http://schemas.microsoft.com/office/drawing/2014/main" id="{448B17F5-FF42-46AE-A60E-DA6F4EBA7C9E}"/>
              </a:ext>
            </a:extLst>
          </p:cNvPr>
          <p:cNvSpPr/>
          <p:nvPr/>
        </p:nvSpPr>
        <p:spPr>
          <a:xfrm>
            <a:off x="7004345" y="2678188"/>
            <a:ext cx="1448540" cy="25391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solidFill>
                  <a:schemeClr val="tx1"/>
                </a:solidFill>
              </a:rPr>
              <a:t>Discharged to Secondary care &amp; Inform GP by letter </a:t>
            </a:r>
          </a:p>
        </p:txBody>
      </p:sp>
      <p:sp>
        <p:nvSpPr>
          <p:cNvPr id="19" name="Rectangle: Rounded Corners 18">
            <a:extLst>
              <a:ext uri="{FF2B5EF4-FFF2-40B4-BE49-F238E27FC236}">
                <a16:creationId xmlns:a16="http://schemas.microsoft.com/office/drawing/2014/main" id="{E3C6FECB-0B77-4A75-A60C-D54C9CF08C9C}"/>
              </a:ext>
            </a:extLst>
          </p:cNvPr>
          <p:cNvSpPr/>
          <p:nvPr/>
        </p:nvSpPr>
        <p:spPr>
          <a:xfrm>
            <a:off x="4280908" y="2276283"/>
            <a:ext cx="2561143" cy="1215809"/>
          </a:xfrm>
          <a:prstGeom prst="roundRect">
            <a:avLst>
              <a:gd name="adj" fmla="val 1605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buFont typeface="Arial" panose="020B0604020202020204" pitchFamily="34" charset="0"/>
              <a:buChar char="•"/>
            </a:pPr>
            <a:r>
              <a:rPr lang="en-GB" sz="750" dirty="0">
                <a:solidFill>
                  <a:schemeClr val="tx1"/>
                </a:solidFill>
              </a:rPr>
              <a:t>Accelerated or malignant phase HPN w/ underlying kidney disease (? To see HPN specialist)</a:t>
            </a:r>
          </a:p>
          <a:p>
            <a:pPr marL="128588" indent="-128588">
              <a:buFont typeface="Arial" panose="020B0604020202020204" pitchFamily="34" charset="0"/>
              <a:buChar char="•"/>
            </a:pPr>
            <a:r>
              <a:rPr lang="en-GB" sz="750" dirty="0">
                <a:solidFill>
                  <a:schemeClr val="tx1"/>
                </a:solidFill>
              </a:rPr>
              <a:t>Suspected AKI</a:t>
            </a:r>
          </a:p>
          <a:p>
            <a:pPr marL="128588" indent="-128588">
              <a:buFont typeface="Arial" panose="020B0604020202020204" pitchFamily="34" charset="0"/>
              <a:buChar char="•"/>
            </a:pPr>
            <a:r>
              <a:rPr lang="en-GB" sz="750" dirty="0">
                <a:solidFill>
                  <a:schemeClr val="tx1"/>
                </a:solidFill>
              </a:rPr>
              <a:t>KFRE moderate to high risk</a:t>
            </a:r>
          </a:p>
          <a:p>
            <a:pPr marL="128588" indent="-128588">
              <a:buFont typeface="Arial" panose="020B0604020202020204" pitchFamily="34" charset="0"/>
              <a:buChar char="•"/>
            </a:pPr>
            <a:endParaRPr lang="en-GB" sz="750" dirty="0">
              <a:solidFill>
                <a:schemeClr val="tx1"/>
              </a:solidFill>
            </a:endParaRPr>
          </a:p>
          <a:p>
            <a:pPr marL="128588" indent="-128588">
              <a:buFont typeface="Arial" panose="020B0604020202020204" pitchFamily="34" charset="0"/>
              <a:buChar char="•"/>
            </a:pPr>
            <a:r>
              <a:rPr lang="en-GB" sz="750" dirty="0">
                <a:solidFill>
                  <a:schemeClr val="tx1"/>
                </a:solidFill>
              </a:rPr>
              <a:t>Nephrotic syndrome</a:t>
            </a:r>
          </a:p>
          <a:p>
            <a:pPr marL="128588" indent="-128588">
              <a:buFont typeface="Arial" panose="020B0604020202020204" pitchFamily="34" charset="0"/>
              <a:buChar char="•"/>
            </a:pPr>
            <a:r>
              <a:rPr lang="en-GB" sz="750" dirty="0">
                <a:solidFill>
                  <a:schemeClr val="tx1"/>
                </a:solidFill>
              </a:rPr>
              <a:t>Newly detected CKD Stage 4 &amp; </a:t>
            </a:r>
          </a:p>
          <a:p>
            <a:pPr marL="128588" indent="-128588">
              <a:buFont typeface="Arial" panose="020B0604020202020204" pitchFamily="34" charset="0"/>
              <a:buChar char="•"/>
            </a:pPr>
            <a:r>
              <a:rPr lang="en-GB" sz="750" dirty="0">
                <a:solidFill>
                  <a:schemeClr val="tx1"/>
                </a:solidFill>
              </a:rPr>
              <a:t>Multi system disease w/   evidence of kidney disease</a:t>
            </a:r>
          </a:p>
          <a:p>
            <a:pPr marL="128588" indent="-128588">
              <a:buFont typeface="Arial" panose="020B0604020202020204" pitchFamily="34" charset="0"/>
              <a:buChar char="•"/>
            </a:pPr>
            <a:r>
              <a:rPr lang="en-GB" sz="750" dirty="0">
                <a:solidFill>
                  <a:schemeClr val="tx1"/>
                </a:solidFill>
              </a:rPr>
              <a:t>Hyperkalaemia</a:t>
            </a:r>
          </a:p>
          <a:p>
            <a:pPr marL="128588" indent="-128588">
              <a:buFont typeface="Arial" panose="020B0604020202020204" pitchFamily="34" charset="0"/>
              <a:buChar char="•"/>
            </a:pPr>
            <a:r>
              <a:rPr lang="en-GB" sz="750" dirty="0">
                <a:solidFill>
                  <a:schemeClr val="tx1"/>
                </a:solidFill>
              </a:rPr>
              <a:t>Stage 2 to 3 AKI</a:t>
            </a:r>
          </a:p>
        </p:txBody>
      </p:sp>
      <p:sp>
        <p:nvSpPr>
          <p:cNvPr id="3" name="Oval 2">
            <a:extLst>
              <a:ext uri="{FF2B5EF4-FFF2-40B4-BE49-F238E27FC236}">
                <a16:creationId xmlns:a16="http://schemas.microsoft.com/office/drawing/2014/main" id="{E9BD1892-3C97-4CF8-A71A-A44FE455EFC9}"/>
              </a:ext>
            </a:extLst>
          </p:cNvPr>
          <p:cNvSpPr/>
          <p:nvPr/>
        </p:nvSpPr>
        <p:spPr>
          <a:xfrm>
            <a:off x="3458063" y="871257"/>
            <a:ext cx="1264407" cy="3603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t>Referral received Fax2Mail</a:t>
            </a:r>
          </a:p>
        </p:txBody>
      </p:sp>
      <p:sp>
        <p:nvSpPr>
          <p:cNvPr id="21" name="Rectangle: Rounded Corners 20">
            <a:extLst>
              <a:ext uri="{FF2B5EF4-FFF2-40B4-BE49-F238E27FC236}">
                <a16:creationId xmlns:a16="http://schemas.microsoft.com/office/drawing/2014/main" id="{26848DE3-84C0-41B4-A842-155CEB124B73}"/>
              </a:ext>
            </a:extLst>
          </p:cNvPr>
          <p:cNvSpPr/>
          <p:nvPr/>
        </p:nvSpPr>
        <p:spPr>
          <a:xfrm>
            <a:off x="3153925" y="1374218"/>
            <a:ext cx="2023239" cy="21345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Referral uploaded onto RiO by Admin</a:t>
            </a:r>
          </a:p>
        </p:txBody>
      </p:sp>
      <p:sp>
        <p:nvSpPr>
          <p:cNvPr id="22" name="Arrow: Down 21">
            <a:extLst>
              <a:ext uri="{FF2B5EF4-FFF2-40B4-BE49-F238E27FC236}">
                <a16:creationId xmlns:a16="http://schemas.microsoft.com/office/drawing/2014/main" id="{1D6CCC32-8135-42FE-B7B9-0D4500706CFE}"/>
              </a:ext>
            </a:extLst>
          </p:cNvPr>
          <p:cNvSpPr/>
          <p:nvPr/>
        </p:nvSpPr>
        <p:spPr>
          <a:xfrm>
            <a:off x="3930169" y="1783590"/>
            <a:ext cx="352521" cy="129793"/>
          </a:xfrm>
          <a:prstGeom prst="down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dirty="0"/>
          </a:p>
        </p:txBody>
      </p:sp>
      <p:sp>
        <p:nvSpPr>
          <p:cNvPr id="12" name="Minus Sign 11">
            <a:extLst>
              <a:ext uri="{FF2B5EF4-FFF2-40B4-BE49-F238E27FC236}">
                <a16:creationId xmlns:a16="http://schemas.microsoft.com/office/drawing/2014/main" id="{863375FA-2C3C-4F9D-9375-F37098870B40}"/>
              </a:ext>
            </a:extLst>
          </p:cNvPr>
          <p:cNvSpPr/>
          <p:nvPr/>
        </p:nvSpPr>
        <p:spPr>
          <a:xfrm>
            <a:off x="2635149" y="1869567"/>
            <a:ext cx="3090484" cy="6965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8" name="Straight Arrow Connector 27">
            <a:extLst>
              <a:ext uri="{FF2B5EF4-FFF2-40B4-BE49-F238E27FC236}">
                <a16:creationId xmlns:a16="http://schemas.microsoft.com/office/drawing/2014/main" id="{1927CC47-4545-4934-B441-4767686E7A4A}"/>
              </a:ext>
            </a:extLst>
          </p:cNvPr>
          <p:cNvCxnSpPr>
            <a:cxnSpLocks/>
          </p:cNvCxnSpPr>
          <p:nvPr/>
        </p:nvCxnSpPr>
        <p:spPr>
          <a:xfrm>
            <a:off x="3036405" y="1904783"/>
            <a:ext cx="9410" cy="10844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a:extLst>
              <a:ext uri="{FF2B5EF4-FFF2-40B4-BE49-F238E27FC236}">
                <a16:creationId xmlns:a16="http://schemas.microsoft.com/office/drawing/2014/main" id="{D0F34C4A-AD2A-416C-85C5-DF47874A5F02}"/>
              </a:ext>
            </a:extLst>
          </p:cNvPr>
          <p:cNvCxnSpPr>
            <a:cxnSpLocks/>
          </p:cNvCxnSpPr>
          <p:nvPr/>
        </p:nvCxnSpPr>
        <p:spPr>
          <a:xfrm>
            <a:off x="5322451" y="1931349"/>
            <a:ext cx="6752" cy="373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46C5A178-0638-4529-BFD1-294B3D1EFD47}"/>
              </a:ext>
            </a:extLst>
          </p:cNvPr>
          <p:cNvCxnSpPr/>
          <p:nvPr/>
        </p:nvCxnSpPr>
        <p:spPr>
          <a:xfrm flipH="1">
            <a:off x="1045192" y="3353243"/>
            <a:ext cx="82751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Straight Arrow Connector 36">
            <a:extLst>
              <a:ext uri="{FF2B5EF4-FFF2-40B4-BE49-F238E27FC236}">
                <a16:creationId xmlns:a16="http://schemas.microsoft.com/office/drawing/2014/main" id="{A2B10917-65AE-452F-9D85-C3BD6FDC72DC}"/>
              </a:ext>
            </a:extLst>
          </p:cNvPr>
          <p:cNvCxnSpPr/>
          <p:nvPr/>
        </p:nvCxnSpPr>
        <p:spPr>
          <a:xfrm>
            <a:off x="1045192" y="3353243"/>
            <a:ext cx="0" cy="2551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8" name="Rectangle: Rounded Corners 37">
            <a:extLst>
              <a:ext uri="{FF2B5EF4-FFF2-40B4-BE49-F238E27FC236}">
                <a16:creationId xmlns:a16="http://schemas.microsoft.com/office/drawing/2014/main" id="{A31796E2-0905-44C2-9CA7-A2E32276DFFA}"/>
              </a:ext>
            </a:extLst>
          </p:cNvPr>
          <p:cNvSpPr/>
          <p:nvPr/>
        </p:nvSpPr>
        <p:spPr>
          <a:xfrm>
            <a:off x="95693" y="3608425"/>
            <a:ext cx="1467293" cy="310998"/>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t>Refer to urology (Secondary care)</a:t>
            </a:r>
          </a:p>
        </p:txBody>
      </p:sp>
      <p:sp>
        <p:nvSpPr>
          <p:cNvPr id="39" name="Rectangle: Rounded Corners 38">
            <a:extLst>
              <a:ext uri="{FF2B5EF4-FFF2-40B4-BE49-F238E27FC236}">
                <a16:creationId xmlns:a16="http://schemas.microsoft.com/office/drawing/2014/main" id="{CFA1E635-6DE6-478D-BBF3-7ABCCC5D1572}"/>
              </a:ext>
            </a:extLst>
          </p:cNvPr>
          <p:cNvSpPr/>
          <p:nvPr/>
        </p:nvSpPr>
        <p:spPr>
          <a:xfrm>
            <a:off x="1794245" y="3492091"/>
            <a:ext cx="2375063" cy="680426"/>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88" dirty="0"/>
              <a:t>      Assessment </a:t>
            </a:r>
          </a:p>
          <a:p>
            <a:pPr marL="128588" indent="-128588">
              <a:buFont typeface="Arial" panose="020B0604020202020204" pitchFamily="34" charset="0"/>
              <a:buChar char="•"/>
            </a:pPr>
            <a:r>
              <a:rPr lang="en-GB" sz="788" dirty="0"/>
              <a:t>Review HPN meds ,Assess contributory factors</a:t>
            </a:r>
          </a:p>
          <a:p>
            <a:pPr marL="128588" indent="-128588">
              <a:buFont typeface="Arial" panose="020B0604020202020204" pitchFamily="34" charset="0"/>
              <a:buChar char="•"/>
            </a:pPr>
            <a:r>
              <a:rPr lang="en-GB" sz="788" dirty="0"/>
              <a:t>24 hour ABPM if necessary ,Health teaching (modify lifestyles, exercise, weight lost, diet)</a:t>
            </a:r>
          </a:p>
          <a:p>
            <a:pPr marL="128588" indent="-128588">
              <a:buFont typeface="Arial" panose="020B0604020202020204" pitchFamily="34" charset="0"/>
              <a:buChar char="•"/>
            </a:pPr>
            <a:r>
              <a:rPr lang="en-GB" sz="788" dirty="0"/>
              <a:t>Request USS if needed</a:t>
            </a:r>
          </a:p>
          <a:p>
            <a:pPr marL="128588" indent="-128588">
              <a:buFont typeface="Arial" panose="020B0604020202020204" pitchFamily="34" charset="0"/>
              <a:buChar char="•"/>
            </a:pPr>
            <a:r>
              <a:rPr lang="en-GB" sz="788" dirty="0"/>
              <a:t>Follow KDIGO and NICE Guidelines</a:t>
            </a:r>
          </a:p>
        </p:txBody>
      </p:sp>
      <p:sp>
        <p:nvSpPr>
          <p:cNvPr id="40" name="Rectangle: Rounded Corners 39">
            <a:extLst>
              <a:ext uri="{FF2B5EF4-FFF2-40B4-BE49-F238E27FC236}">
                <a16:creationId xmlns:a16="http://schemas.microsoft.com/office/drawing/2014/main" id="{86160441-2BF8-4144-983F-6E5E8CF89F4F}"/>
              </a:ext>
            </a:extLst>
          </p:cNvPr>
          <p:cNvSpPr/>
          <p:nvPr/>
        </p:nvSpPr>
        <p:spPr>
          <a:xfrm>
            <a:off x="4280908" y="3587523"/>
            <a:ext cx="2631725" cy="349312"/>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88" dirty="0">
                <a:solidFill>
                  <a:schemeClr val="bg1"/>
                </a:solidFill>
              </a:rPr>
              <a:t>Education on CKD – Lifestyle, Medications Diet , Risk Factors Prevention &amp; Empowerment</a:t>
            </a:r>
          </a:p>
        </p:txBody>
      </p:sp>
      <p:sp>
        <p:nvSpPr>
          <p:cNvPr id="42" name="Rectangle: Rounded Corners 41">
            <a:extLst>
              <a:ext uri="{FF2B5EF4-FFF2-40B4-BE49-F238E27FC236}">
                <a16:creationId xmlns:a16="http://schemas.microsoft.com/office/drawing/2014/main" id="{D483400C-19EA-40F9-8B2E-B1FA8F46EA2D}"/>
              </a:ext>
            </a:extLst>
          </p:cNvPr>
          <p:cNvSpPr/>
          <p:nvPr/>
        </p:nvSpPr>
        <p:spPr>
          <a:xfrm>
            <a:off x="724414" y="4279498"/>
            <a:ext cx="1677144" cy="144431"/>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88" dirty="0"/>
              <a:t>Good Clinical Outcome for PT </a:t>
            </a:r>
          </a:p>
        </p:txBody>
      </p:sp>
      <p:sp>
        <p:nvSpPr>
          <p:cNvPr id="43" name="Rectangle: Rounded Corners 42">
            <a:extLst>
              <a:ext uri="{FF2B5EF4-FFF2-40B4-BE49-F238E27FC236}">
                <a16:creationId xmlns:a16="http://schemas.microsoft.com/office/drawing/2014/main" id="{4AAD291C-B11D-4C96-A2B6-A572D43711E9}"/>
              </a:ext>
            </a:extLst>
          </p:cNvPr>
          <p:cNvSpPr/>
          <p:nvPr/>
        </p:nvSpPr>
        <p:spPr>
          <a:xfrm>
            <a:off x="724414" y="4530910"/>
            <a:ext cx="1677144" cy="144431"/>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600"/>
              </a:spcAft>
            </a:pPr>
            <a:r>
              <a:rPr lang="en-GB" sz="825" dirty="0">
                <a:latin typeface="Calibri" panose="020F0502020204030204" pitchFamily="34" charset="0"/>
                <a:ea typeface="Calibri" panose="020F0502020204030204" pitchFamily="34" charset="0"/>
                <a:cs typeface="Times New Roman" panose="02020603050405020304" pitchFamily="18" charset="0"/>
              </a:rPr>
              <a:t>Discharged back to GP with advice</a:t>
            </a:r>
          </a:p>
        </p:txBody>
      </p:sp>
      <p:sp>
        <p:nvSpPr>
          <p:cNvPr id="45" name="Rectangle: Rounded Corners 44">
            <a:extLst>
              <a:ext uri="{FF2B5EF4-FFF2-40B4-BE49-F238E27FC236}">
                <a16:creationId xmlns:a16="http://schemas.microsoft.com/office/drawing/2014/main" id="{E2E9EE3E-4A5C-4566-8340-6F274161AA6C}"/>
              </a:ext>
            </a:extLst>
          </p:cNvPr>
          <p:cNvSpPr/>
          <p:nvPr/>
        </p:nvSpPr>
        <p:spPr>
          <a:xfrm>
            <a:off x="2503246" y="4278645"/>
            <a:ext cx="1677144" cy="144431"/>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88" dirty="0"/>
              <a:t>Poor Clinical Outcome for PT </a:t>
            </a:r>
          </a:p>
        </p:txBody>
      </p:sp>
      <p:sp>
        <p:nvSpPr>
          <p:cNvPr id="46" name="Rectangle: Rounded Corners 45">
            <a:extLst>
              <a:ext uri="{FF2B5EF4-FFF2-40B4-BE49-F238E27FC236}">
                <a16:creationId xmlns:a16="http://schemas.microsoft.com/office/drawing/2014/main" id="{1FE30E89-DE9B-4A14-B8C8-CF9E8FD37C8B}"/>
              </a:ext>
            </a:extLst>
          </p:cNvPr>
          <p:cNvSpPr/>
          <p:nvPr/>
        </p:nvSpPr>
        <p:spPr>
          <a:xfrm>
            <a:off x="2492164" y="4536907"/>
            <a:ext cx="1677144" cy="144431"/>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latin typeface="Calibri" panose="020F0502020204030204" pitchFamily="34" charset="0"/>
                <a:ea typeface="Calibri" panose="020F0502020204030204" pitchFamily="34" charset="0"/>
                <a:cs typeface="Times New Roman" panose="02020603050405020304" pitchFamily="18" charset="0"/>
              </a:rPr>
              <a:t>Monitor with FU &amp; Reassessment</a:t>
            </a:r>
          </a:p>
        </p:txBody>
      </p:sp>
      <p:sp>
        <p:nvSpPr>
          <p:cNvPr id="49" name="Rectangle: Rounded Corners 48">
            <a:extLst>
              <a:ext uri="{FF2B5EF4-FFF2-40B4-BE49-F238E27FC236}">
                <a16:creationId xmlns:a16="http://schemas.microsoft.com/office/drawing/2014/main" id="{8D35F88B-8227-4E87-8CEA-E2C813E12924}"/>
              </a:ext>
            </a:extLst>
          </p:cNvPr>
          <p:cNvSpPr/>
          <p:nvPr/>
        </p:nvSpPr>
        <p:spPr>
          <a:xfrm>
            <a:off x="4299515" y="4556539"/>
            <a:ext cx="1677144" cy="144431"/>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latin typeface="Calibri" panose="020F0502020204030204" pitchFamily="34" charset="0"/>
                <a:ea typeface="Calibri" panose="020F0502020204030204" pitchFamily="34" charset="0"/>
                <a:cs typeface="Times New Roman" panose="02020603050405020304" pitchFamily="18" charset="0"/>
              </a:rPr>
              <a:t>Good PT Outcomes achieved </a:t>
            </a:r>
          </a:p>
        </p:txBody>
      </p:sp>
      <p:sp>
        <p:nvSpPr>
          <p:cNvPr id="50" name="Rectangle: Rounded Corners 49">
            <a:extLst>
              <a:ext uri="{FF2B5EF4-FFF2-40B4-BE49-F238E27FC236}">
                <a16:creationId xmlns:a16="http://schemas.microsoft.com/office/drawing/2014/main" id="{FD5C9E51-A296-4354-B62A-C21ACA263A32}"/>
              </a:ext>
            </a:extLst>
          </p:cNvPr>
          <p:cNvSpPr/>
          <p:nvPr/>
        </p:nvSpPr>
        <p:spPr>
          <a:xfrm>
            <a:off x="4280908" y="4782220"/>
            <a:ext cx="1677144" cy="144431"/>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latin typeface="Calibri" panose="020F0502020204030204" pitchFamily="34" charset="0"/>
                <a:ea typeface="Calibri" panose="020F0502020204030204" pitchFamily="34" charset="0"/>
                <a:cs typeface="Times New Roman" panose="02020603050405020304" pitchFamily="18" charset="0"/>
              </a:rPr>
              <a:t> PT Discharged back to GP  </a:t>
            </a:r>
          </a:p>
        </p:txBody>
      </p:sp>
      <p:sp>
        <p:nvSpPr>
          <p:cNvPr id="58" name="Rectangle: Rounded Corners 57">
            <a:extLst>
              <a:ext uri="{FF2B5EF4-FFF2-40B4-BE49-F238E27FC236}">
                <a16:creationId xmlns:a16="http://schemas.microsoft.com/office/drawing/2014/main" id="{B0491CE8-AB5B-4FB2-B398-4807ADE579E8}"/>
              </a:ext>
            </a:extLst>
          </p:cNvPr>
          <p:cNvSpPr/>
          <p:nvPr/>
        </p:nvSpPr>
        <p:spPr>
          <a:xfrm>
            <a:off x="2492164" y="4755347"/>
            <a:ext cx="1677144" cy="244310"/>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latin typeface="Calibri" panose="020F0502020204030204" pitchFamily="34" charset="0"/>
                <a:ea typeface="Calibri" panose="020F0502020204030204" pitchFamily="34" charset="0"/>
                <a:cs typeface="Times New Roman" panose="02020603050405020304" pitchFamily="18" charset="0"/>
              </a:rPr>
              <a:t>Poor PT Outcomes following Reassessment</a:t>
            </a:r>
          </a:p>
        </p:txBody>
      </p:sp>
      <p:sp>
        <p:nvSpPr>
          <p:cNvPr id="59" name="Rectangle: Rounded Corners 58">
            <a:extLst>
              <a:ext uri="{FF2B5EF4-FFF2-40B4-BE49-F238E27FC236}">
                <a16:creationId xmlns:a16="http://schemas.microsoft.com/office/drawing/2014/main" id="{563B8F30-98D7-456A-93BD-0495CF18C5CD}"/>
              </a:ext>
            </a:extLst>
          </p:cNvPr>
          <p:cNvSpPr/>
          <p:nvPr/>
        </p:nvSpPr>
        <p:spPr>
          <a:xfrm>
            <a:off x="2503246" y="5099195"/>
            <a:ext cx="1677144" cy="244310"/>
          </a:xfrm>
          <a:prstGeom prst="roundRect">
            <a:avLst/>
          </a:prstGeom>
          <a:solidFill>
            <a:srgbClr val="DB6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dirty="0">
                <a:latin typeface="Calibri" panose="020F0502020204030204" pitchFamily="34" charset="0"/>
                <a:ea typeface="Calibri" panose="020F0502020204030204" pitchFamily="34" charset="0"/>
                <a:cs typeface="Times New Roman" panose="02020603050405020304" pitchFamily="18" charset="0"/>
              </a:rPr>
              <a:t>Discharge and inform GP, PT transferred to Secondary Care.</a:t>
            </a:r>
          </a:p>
        </p:txBody>
      </p:sp>
      <p:cxnSp>
        <p:nvCxnSpPr>
          <p:cNvPr id="61" name="Straight Connector 60">
            <a:extLst>
              <a:ext uri="{FF2B5EF4-FFF2-40B4-BE49-F238E27FC236}">
                <a16:creationId xmlns:a16="http://schemas.microsoft.com/office/drawing/2014/main" id="{FE820C09-1885-43FB-AAED-B69EEFDE283B}"/>
              </a:ext>
            </a:extLst>
          </p:cNvPr>
          <p:cNvCxnSpPr>
            <a:stCxn id="39" idx="2"/>
            <a:endCxn id="39" idx="2"/>
          </p:cNvCxnSpPr>
          <p:nvPr/>
        </p:nvCxnSpPr>
        <p:spPr>
          <a:xfrm>
            <a:off x="2981777" y="41725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314F2D6-9163-4877-B830-27256BA192B3}"/>
              </a:ext>
            </a:extLst>
          </p:cNvPr>
          <p:cNvCxnSpPr/>
          <p:nvPr/>
        </p:nvCxnSpPr>
        <p:spPr>
          <a:xfrm>
            <a:off x="3153925" y="4423076"/>
            <a:ext cx="0" cy="133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64" name="Straight Connector 63">
            <a:extLst>
              <a:ext uri="{FF2B5EF4-FFF2-40B4-BE49-F238E27FC236}">
                <a16:creationId xmlns:a16="http://schemas.microsoft.com/office/drawing/2014/main" id="{46173CE4-83E0-4C45-9F9A-AC19C9E884D6}"/>
              </a:ext>
            </a:extLst>
          </p:cNvPr>
          <p:cNvCxnSpPr/>
          <p:nvPr/>
        </p:nvCxnSpPr>
        <p:spPr>
          <a:xfrm>
            <a:off x="3268225" y="4537376"/>
            <a:ext cx="0" cy="133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FB4F271-9678-40E3-A8AB-BF76467AAC4E}"/>
              </a:ext>
            </a:extLst>
          </p:cNvPr>
          <p:cNvCxnSpPr>
            <a:cxnSpLocks/>
          </p:cNvCxnSpPr>
          <p:nvPr/>
        </p:nvCxnSpPr>
        <p:spPr>
          <a:xfrm flipV="1">
            <a:off x="3150610" y="4172517"/>
            <a:ext cx="3315" cy="95583"/>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83258234-9F8C-44DD-8D97-20833D123E5B}"/>
              </a:ext>
            </a:extLst>
          </p:cNvPr>
          <p:cNvCxnSpPr/>
          <p:nvPr/>
        </p:nvCxnSpPr>
        <p:spPr>
          <a:xfrm>
            <a:off x="3151981" y="4648757"/>
            <a:ext cx="0" cy="133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72" name="Straight Connector 71">
            <a:extLst>
              <a:ext uri="{FF2B5EF4-FFF2-40B4-BE49-F238E27FC236}">
                <a16:creationId xmlns:a16="http://schemas.microsoft.com/office/drawing/2014/main" id="{D09BE4EA-F7D7-42C5-88EF-016E04C92098}"/>
              </a:ext>
            </a:extLst>
          </p:cNvPr>
          <p:cNvCxnSpPr/>
          <p:nvPr/>
        </p:nvCxnSpPr>
        <p:spPr>
          <a:xfrm>
            <a:off x="3151981" y="4965731"/>
            <a:ext cx="0" cy="133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id="{47C928D3-1535-42CA-8ABF-A0FE82D9BCDA}"/>
              </a:ext>
            </a:extLst>
          </p:cNvPr>
          <p:cNvCxnSpPr/>
          <p:nvPr/>
        </p:nvCxnSpPr>
        <p:spPr>
          <a:xfrm>
            <a:off x="1562986" y="4403444"/>
            <a:ext cx="0" cy="133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92EF005B-CCF8-4E2E-BFDC-6A8E63B02341}"/>
              </a:ext>
            </a:extLst>
          </p:cNvPr>
          <p:cNvCxnSpPr/>
          <p:nvPr/>
        </p:nvCxnSpPr>
        <p:spPr>
          <a:xfrm>
            <a:off x="5104902" y="4682180"/>
            <a:ext cx="0" cy="133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id="{52DF5BD3-2A52-4E15-AF49-A211EB5AD164}"/>
              </a:ext>
            </a:extLst>
          </p:cNvPr>
          <p:cNvCxnSpPr>
            <a:stCxn id="39" idx="3"/>
          </p:cNvCxnSpPr>
          <p:nvPr/>
        </p:nvCxnSpPr>
        <p:spPr>
          <a:xfrm>
            <a:off x="4169308" y="3832304"/>
            <a:ext cx="1302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2" name="Straight Connector 81">
            <a:extLst>
              <a:ext uri="{FF2B5EF4-FFF2-40B4-BE49-F238E27FC236}">
                <a16:creationId xmlns:a16="http://schemas.microsoft.com/office/drawing/2014/main" id="{2A080FB3-B4D8-435C-872B-FB26F6F89428}"/>
              </a:ext>
            </a:extLst>
          </p:cNvPr>
          <p:cNvCxnSpPr/>
          <p:nvPr/>
        </p:nvCxnSpPr>
        <p:spPr>
          <a:xfrm>
            <a:off x="3142437" y="3394166"/>
            <a:ext cx="0" cy="133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84" name="Straight Connector 83">
            <a:extLst>
              <a:ext uri="{FF2B5EF4-FFF2-40B4-BE49-F238E27FC236}">
                <a16:creationId xmlns:a16="http://schemas.microsoft.com/office/drawing/2014/main" id="{3623F298-70FA-46FA-A1C7-3C69B3226BCA}"/>
              </a:ext>
            </a:extLst>
          </p:cNvPr>
          <p:cNvCxnSpPr>
            <a:cxnSpLocks/>
            <a:stCxn id="46" idx="3"/>
          </p:cNvCxnSpPr>
          <p:nvPr/>
        </p:nvCxnSpPr>
        <p:spPr>
          <a:xfrm>
            <a:off x="4169308" y="4609123"/>
            <a:ext cx="130207" cy="13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E213E31-2E28-41E9-9552-3CD2DBDFBD55}"/>
              </a:ext>
            </a:extLst>
          </p:cNvPr>
          <p:cNvCxnSpPr/>
          <p:nvPr/>
        </p:nvCxnSpPr>
        <p:spPr>
          <a:xfrm>
            <a:off x="6847530" y="2518834"/>
            <a:ext cx="1302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9" name="Straight Connector 88">
            <a:extLst>
              <a:ext uri="{FF2B5EF4-FFF2-40B4-BE49-F238E27FC236}">
                <a16:creationId xmlns:a16="http://schemas.microsoft.com/office/drawing/2014/main" id="{78303E1F-0C69-407A-93AB-C7EDAADE4217}"/>
              </a:ext>
            </a:extLst>
          </p:cNvPr>
          <p:cNvCxnSpPr>
            <a:cxnSpLocks/>
            <a:stCxn id="13" idx="2"/>
          </p:cNvCxnSpPr>
          <p:nvPr/>
        </p:nvCxnSpPr>
        <p:spPr>
          <a:xfrm>
            <a:off x="7674095" y="2579725"/>
            <a:ext cx="0" cy="98462"/>
          </a:xfrm>
          <a:prstGeom prst="line">
            <a:avLst/>
          </a:prstGeom>
        </p:spPr>
        <p:style>
          <a:lnRef idx="3">
            <a:schemeClr val="accent1"/>
          </a:lnRef>
          <a:fillRef idx="0">
            <a:schemeClr val="accent1"/>
          </a:fillRef>
          <a:effectRef idx="2">
            <a:schemeClr val="accent1"/>
          </a:effectRef>
          <a:fontRef idx="minor">
            <a:schemeClr val="tx1"/>
          </a:fontRef>
        </p:style>
      </p:cxnSp>
      <p:cxnSp>
        <p:nvCxnSpPr>
          <p:cNvPr id="94" name="Straight Arrow Connector 93">
            <a:extLst>
              <a:ext uri="{FF2B5EF4-FFF2-40B4-BE49-F238E27FC236}">
                <a16:creationId xmlns:a16="http://schemas.microsoft.com/office/drawing/2014/main" id="{C619F74C-2BDC-4AD4-A8E3-B36CDB239543}"/>
              </a:ext>
            </a:extLst>
          </p:cNvPr>
          <p:cNvCxnSpPr>
            <a:cxnSpLocks/>
          </p:cNvCxnSpPr>
          <p:nvPr/>
        </p:nvCxnSpPr>
        <p:spPr>
          <a:xfrm>
            <a:off x="3050520" y="2229799"/>
            <a:ext cx="0" cy="908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8" name="Straight Arrow Connector 97">
            <a:extLst>
              <a:ext uri="{FF2B5EF4-FFF2-40B4-BE49-F238E27FC236}">
                <a16:creationId xmlns:a16="http://schemas.microsoft.com/office/drawing/2014/main" id="{ABC0394F-492C-47B7-9661-F2675EB4670D}"/>
              </a:ext>
            </a:extLst>
          </p:cNvPr>
          <p:cNvCxnSpPr>
            <a:cxnSpLocks/>
          </p:cNvCxnSpPr>
          <p:nvPr/>
        </p:nvCxnSpPr>
        <p:spPr>
          <a:xfrm>
            <a:off x="5356317" y="2172878"/>
            <a:ext cx="0" cy="1138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7AC182CC-A320-918A-55BA-69F9C6B76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5661248"/>
            <a:ext cx="2771798" cy="990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657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22DA-4EF3-8144-CAC2-0709435A6763}"/>
              </a:ext>
            </a:extLst>
          </p:cNvPr>
          <p:cNvSpPr>
            <a:spLocks noGrp="1"/>
          </p:cNvSpPr>
          <p:nvPr>
            <p:ph type="title"/>
          </p:nvPr>
        </p:nvSpPr>
        <p:spPr/>
        <p:txBody>
          <a:bodyPr/>
          <a:lstStyle/>
          <a:p>
            <a:r>
              <a:rPr lang="en-GB" dirty="0"/>
              <a:t>How to refer to CKD team?</a:t>
            </a:r>
          </a:p>
        </p:txBody>
      </p:sp>
      <p:sp>
        <p:nvSpPr>
          <p:cNvPr id="3" name="Content Placeholder 2">
            <a:extLst>
              <a:ext uri="{FF2B5EF4-FFF2-40B4-BE49-F238E27FC236}">
                <a16:creationId xmlns:a16="http://schemas.microsoft.com/office/drawing/2014/main" id="{49EA5258-157A-763F-FA4D-8F540BB66361}"/>
              </a:ext>
            </a:extLst>
          </p:cNvPr>
          <p:cNvSpPr>
            <a:spLocks noGrp="1"/>
          </p:cNvSpPr>
          <p:nvPr>
            <p:ph idx="1"/>
          </p:nvPr>
        </p:nvSpPr>
        <p:spPr/>
        <p:txBody>
          <a:bodyPr/>
          <a:lstStyle/>
          <a:p>
            <a:pPr marL="342900" marR="209550" lvl="0" indent="-342900">
              <a:lnSpc>
                <a:spcPct val="104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Referrals are accepted from GP’s and </a:t>
            </a:r>
            <a:r>
              <a:rPr lang="en-GB" sz="1800" dirty="0">
                <a:effectLst/>
                <a:latin typeface="Arial" panose="020B0604020202020204" pitchFamily="34" charset="0"/>
                <a:ea typeface="Arial" panose="020B0604020202020204" pitchFamily="34" charset="0"/>
              </a:rPr>
              <a:t>multi-disciplinary teams e.g., Diabetes Team, Heart Failure Team, District Nurses, and other adult services. </a:t>
            </a:r>
            <a:endParaRPr lang="en-GB" sz="1800" dirty="0">
              <a:effectLst/>
              <a:latin typeface="Times New Roman" panose="02020603050405020304" pitchFamily="18" charset="0"/>
              <a:ea typeface="Times New Roman" panose="02020603050405020304" pitchFamily="18" charset="0"/>
            </a:endParaRPr>
          </a:p>
          <a:p>
            <a:pPr marL="114300" indent="0">
              <a:buNone/>
            </a:pPr>
            <a:endParaRPr lang="en-GB" sz="1800" dirty="0">
              <a:effectLst/>
              <a:latin typeface="Times New Roman" panose="02020603050405020304" pitchFamily="18" charset="0"/>
              <a:ea typeface="Times New Roman" panose="02020603050405020304" pitchFamily="18" charset="0"/>
            </a:endParaRPr>
          </a:p>
          <a:p>
            <a:pPr marL="342900" marR="209550" lvl="0" indent="-342900">
              <a:lnSpc>
                <a:spcPct val="104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Referral forms can be downloaded from the Birmingham Community Healthcare NHS Foundation Trust website:</a:t>
            </a:r>
            <a:endParaRPr lang="en-GB" sz="1800" dirty="0">
              <a:effectLst/>
              <a:latin typeface="Times New Roman" panose="02020603050405020304" pitchFamily="18" charset="0"/>
              <a:ea typeface="Times New Roman" panose="02020603050405020304" pitchFamily="18" charset="0"/>
            </a:endParaRPr>
          </a:p>
          <a:p>
            <a:pPr marL="114300" indent="0">
              <a:buNone/>
            </a:pPr>
            <a:endParaRPr lang="en-GB" sz="1800" dirty="0">
              <a:effectLst/>
              <a:latin typeface="Times New Roman" panose="02020603050405020304" pitchFamily="18" charset="0"/>
              <a:ea typeface="Times New Roman" panose="02020603050405020304" pitchFamily="18" charset="0"/>
            </a:endParaRPr>
          </a:p>
          <a:p>
            <a:pPr marL="457200" marR="209550">
              <a:lnSpc>
                <a:spcPct val="104000"/>
              </a:lnSpc>
            </a:pPr>
            <a:r>
              <a:rPr lang="en-GB" sz="1800" u="sng" dirty="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https://www.bhamcommunity.nhs.uk/patients-public/adults/chronic-kidney-disease/</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114300" marR="209550" indent="0">
              <a:lnSpc>
                <a:spcPct val="104000"/>
              </a:lnSpc>
              <a:buNone/>
            </a:pPr>
            <a:endParaRPr lang="en-GB" sz="1800" dirty="0">
              <a:effectLst/>
              <a:latin typeface="Times New Roman" panose="02020603050405020304" pitchFamily="18" charset="0"/>
              <a:ea typeface="Times New Roman" panose="02020603050405020304" pitchFamily="18" charset="0"/>
            </a:endParaRPr>
          </a:p>
          <a:p>
            <a:pPr marL="457200" marR="209550">
              <a:lnSpc>
                <a:spcPct val="104000"/>
              </a:lnSpc>
            </a:pPr>
            <a:r>
              <a:rPr lang="en-GB" sz="1800" dirty="0">
                <a:effectLst/>
                <a:latin typeface="Arial" panose="020B0604020202020204" pitchFamily="34" charset="0"/>
                <a:ea typeface="Arial" panose="020B0604020202020204" pitchFamily="34" charset="0"/>
                <a:cs typeface="Times New Roman" panose="02020603050405020304" pitchFamily="18" charset="0"/>
              </a:rPr>
              <a:t>Referrals can be posted to the CKD Service, St Stephens Centre, 171 Nineveh Road, Handsworth, Birmingham B21 0SY </a:t>
            </a:r>
            <a:endParaRPr lang="en-GB" sz="1800" dirty="0">
              <a:effectLst/>
              <a:latin typeface="Times New Roman" panose="02020603050405020304" pitchFamily="18" charset="0"/>
              <a:ea typeface="Times New Roman" panose="02020603050405020304" pitchFamily="18" charset="0"/>
            </a:endParaRPr>
          </a:p>
          <a:p>
            <a:pPr marL="457200" marR="209550">
              <a:lnSpc>
                <a:spcPct val="104000"/>
              </a:lnSpc>
            </a:pPr>
            <a:r>
              <a:rPr lang="en-GB" sz="1800" dirty="0">
                <a:effectLst/>
                <a:latin typeface="Arial" panose="020B0604020202020204" pitchFamily="34" charset="0"/>
                <a:ea typeface="Arial" panose="020B0604020202020204" pitchFamily="34" charset="0"/>
                <a:cs typeface="Times New Roman" panose="02020603050405020304" pitchFamily="18" charset="0"/>
              </a:rPr>
              <a:t>Or sent via </a:t>
            </a:r>
            <a:r>
              <a:rPr lang="en-GB" sz="1800" dirty="0">
                <a:effectLst/>
                <a:latin typeface="Arial" panose="020B0604020202020204" pitchFamily="34" charset="0"/>
                <a:ea typeface="Times New Roman" panose="02020603050405020304" pitchFamily="18" charset="0"/>
              </a:rPr>
              <a:t>Fax2Mail :0116 227 3073</a:t>
            </a:r>
            <a:r>
              <a:rPr lang="en-GB" sz="1800" dirty="0">
                <a:effectLst/>
                <a:latin typeface="Arial" panose="020B0604020202020204" pitchFamily="34" charset="0"/>
                <a:ea typeface="Arial" panose="020B0604020202020204" pitchFamily="34" charset="0"/>
                <a:cs typeface="Times New Roman" panose="02020603050405020304" pitchFamily="18" charset="0"/>
              </a:rPr>
              <a:t> or email via </a:t>
            </a:r>
            <a:r>
              <a:rPr lang="en-GB" sz="1800" b="1" dirty="0">
                <a:effectLst/>
                <a:latin typeface="Arial" panose="020B0604020202020204" pitchFamily="34" charset="0"/>
                <a:ea typeface="Times New Roman" panose="02020603050405020304" pitchFamily="18" charset="0"/>
              </a:rPr>
              <a:t>bchnt.ckdreferrals@nhs.net</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F091B052-8BF7-E166-4F61-30D92EB9C88B}"/>
              </a:ext>
            </a:extLst>
          </p:cNvPr>
          <p:cNvSpPr>
            <a:spLocks noGrp="1"/>
          </p:cNvSpPr>
          <p:nvPr>
            <p:ph type="sldNum" sz="quarter" idx="12"/>
          </p:nvPr>
        </p:nvSpPr>
        <p:spPr/>
        <p:txBody>
          <a:bodyPr/>
          <a:lstStyle/>
          <a:p>
            <a:fld id="{B4E065AA-8417-42B6-93BE-0215F7A21DC9}" type="slidenum">
              <a:rPr lang="en-GB" smtClean="0">
                <a:solidFill>
                  <a:prstClr val="black">
                    <a:tint val="75000"/>
                  </a:prstClr>
                </a:solidFill>
              </a:rPr>
              <a:pPr/>
              <a:t>23</a:t>
            </a:fld>
            <a:endParaRPr lang="en-GB">
              <a:solidFill>
                <a:prstClr val="black">
                  <a:tint val="75000"/>
                </a:prstClr>
              </a:solidFill>
            </a:endParaRPr>
          </a:p>
        </p:txBody>
      </p:sp>
      <p:pic>
        <p:nvPicPr>
          <p:cNvPr id="5" name="Picture 4">
            <a:extLst>
              <a:ext uri="{FF2B5EF4-FFF2-40B4-BE49-F238E27FC236}">
                <a16:creationId xmlns:a16="http://schemas.microsoft.com/office/drawing/2014/main" id="{7D54A448-76CF-39A8-4F73-9928713823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907" y="6021288"/>
            <a:ext cx="2020813" cy="84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698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4F8A-E3F9-BCED-610B-0977AD9AE10A}"/>
              </a:ext>
            </a:extLst>
          </p:cNvPr>
          <p:cNvSpPr>
            <a:spLocks noGrp="1"/>
          </p:cNvSpPr>
          <p:nvPr>
            <p:ph type="title"/>
          </p:nvPr>
        </p:nvSpPr>
        <p:spPr/>
        <p:txBody>
          <a:bodyPr/>
          <a:lstStyle/>
          <a:p>
            <a:r>
              <a:rPr lang="en-GB" dirty="0"/>
              <a:t>Case study 1</a:t>
            </a:r>
          </a:p>
        </p:txBody>
      </p:sp>
      <p:sp>
        <p:nvSpPr>
          <p:cNvPr id="3" name="Content Placeholder 2">
            <a:extLst>
              <a:ext uri="{FF2B5EF4-FFF2-40B4-BE49-F238E27FC236}">
                <a16:creationId xmlns:a16="http://schemas.microsoft.com/office/drawing/2014/main" id="{8094FBF8-A65A-BB3F-E822-8362C31BAD57}"/>
              </a:ext>
            </a:extLst>
          </p:cNvPr>
          <p:cNvSpPr>
            <a:spLocks noGrp="1"/>
          </p:cNvSpPr>
          <p:nvPr>
            <p:ph idx="1"/>
          </p:nvPr>
        </p:nvSpPr>
        <p:spPr/>
        <p:txBody>
          <a:bodyPr/>
          <a:lstStyle/>
          <a:p>
            <a:r>
              <a:rPr lang="en-GB" kern="0" dirty="0">
                <a:effectLst/>
                <a:latin typeface="Arial" panose="020B0604020202020204" pitchFamily="34" charset="0"/>
                <a:ea typeface="Calibri" panose="020F0502020204030204" pitchFamily="34" charset="0"/>
                <a:cs typeface="Times New Roman" panose="02020603050405020304" pitchFamily="18" charset="0"/>
              </a:rPr>
              <a:t>Mr Joe, a 65-year-old retired labourer was referred by GP due to significant proteinuria and declining eGFR. He has a long history of hypertension, and diabetes. eGFR 48 ml/min previously 52 ml/min. Urine ACR 60mg/mmol, Hba1c 68 mmol/mol.  Blood pressure158/90. </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C579100C-9BF3-3978-51B1-661AB56B95CB}"/>
              </a:ext>
            </a:extLst>
          </p:cNvPr>
          <p:cNvSpPr>
            <a:spLocks noGrp="1"/>
          </p:cNvSpPr>
          <p:nvPr>
            <p:ph type="sldNum" sz="quarter" idx="12"/>
          </p:nvPr>
        </p:nvSpPr>
        <p:spPr/>
        <p:txBody>
          <a:bodyPr/>
          <a:lstStyle/>
          <a:p>
            <a:fld id="{B4E065AA-8417-42B6-93BE-0215F7A21DC9}" type="slidenum">
              <a:rPr lang="en-GB" smtClean="0">
                <a:solidFill>
                  <a:prstClr val="black">
                    <a:tint val="75000"/>
                  </a:prstClr>
                </a:solidFill>
              </a:rPr>
              <a:pPr/>
              <a:t>24</a:t>
            </a:fld>
            <a:endParaRPr lang="en-GB">
              <a:solidFill>
                <a:prstClr val="black">
                  <a:tint val="75000"/>
                </a:prstClr>
              </a:solidFill>
            </a:endParaRPr>
          </a:p>
        </p:txBody>
      </p:sp>
    </p:spTree>
    <p:extLst>
      <p:ext uri="{BB962C8B-B14F-4D97-AF65-F5344CB8AC3E}">
        <p14:creationId xmlns:p14="http://schemas.microsoft.com/office/powerpoint/2010/main" val="9000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85D2-7508-CE66-014B-7C9F50824AF5}"/>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875B5549-0C2F-6E31-4A30-3FC70A5D7DA8}"/>
              </a:ext>
            </a:extLst>
          </p:cNvPr>
          <p:cNvSpPr>
            <a:spLocks noGrp="1"/>
          </p:cNvSpPr>
          <p:nvPr>
            <p:ph idx="1"/>
          </p:nvPr>
        </p:nvSpPr>
        <p:spPr/>
        <p:txBody>
          <a:bodyPr/>
          <a:lstStyle/>
          <a:p>
            <a:r>
              <a:rPr lang="en-GB" dirty="0"/>
              <a:t>What are the risk factors?</a:t>
            </a:r>
          </a:p>
          <a:p>
            <a:r>
              <a:rPr lang="en-GB" dirty="0"/>
              <a:t>Calculate KFRE</a:t>
            </a:r>
          </a:p>
          <a:p>
            <a:r>
              <a:rPr lang="en-GB" dirty="0"/>
              <a:t>Does the patient have CKD?</a:t>
            </a:r>
          </a:p>
        </p:txBody>
      </p:sp>
      <p:sp>
        <p:nvSpPr>
          <p:cNvPr id="4" name="Slide Number Placeholder 3">
            <a:extLst>
              <a:ext uri="{FF2B5EF4-FFF2-40B4-BE49-F238E27FC236}">
                <a16:creationId xmlns:a16="http://schemas.microsoft.com/office/drawing/2014/main" id="{6C9AB9CA-E5E8-B8CE-BA97-64C3C8EA5F33}"/>
              </a:ext>
            </a:extLst>
          </p:cNvPr>
          <p:cNvSpPr>
            <a:spLocks noGrp="1"/>
          </p:cNvSpPr>
          <p:nvPr>
            <p:ph type="sldNum" sz="quarter" idx="12"/>
          </p:nvPr>
        </p:nvSpPr>
        <p:spPr/>
        <p:txBody>
          <a:bodyPr/>
          <a:lstStyle/>
          <a:p>
            <a:fld id="{B4E065AA-8417-42B6-93BE-0215F7A21DC9}" type="slidenum">
              <a:rPr lang="en-GB" smtClean="0">
                <a:solidFill>
                  <a:prstClr val="black">
                    <a:tint val="75000"/>
                  </a:prstClr>
                </a:solidFill>
              </a:rPr>
              <a:pPr/>
              <a:t>25</a:t>
            </a:fld>
            <a:endParaRPr lang="en-GB">
              <a:solidFill>
                <a:prstClr val="black">
                  <a:tint val="75000"/>
                </a:prstClr>
              </a:solidFill>
            </a:endParaRPr>
          </a:p>
        </p:txBody>
      </p:sp>
    </p:spTree>
    <p:extLst>
      <p:ext uri="{BB962C8B-B14F-4D97-AF65-F5344CB8AC3E}">
        <p14:creationId xmlns:p14="http://schemas.microsoft.com/office/powerpoint/2010/main" val="3928315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65E7155-E2F7-11A0-8036-22C4EB9E4034}"/>
              </a:ext>
            </a:extLst>
          </p:cNvPr>
          <p:cNvSpPr>
            <a:spLocks noGrp="1"/>
          </p:cNvSpPr>
          <p:nvPr>
            <p:ph type="title"/>
          </p:nvPr>
        </p:nvSpPr>
        <p:spPr>
          <a:xfrm>
            <a:off x="685800" y="152400"/>
            <a:ext cx="7772400" cy="1143000"/>
          </a:xfrm>
        </p:spPr>
        <p:txBody>
          <a:bodyPr/>
          <a:lstStyle/>
          <a:p>
            <a:pPr algn="ctr" eaLnBrk="1" hangingPunct="1"/>
            <a:r>
              <a:rPr lang="en-US" altLang="en-US">
                <a:solidFill>
                  <a:schemeClr val="bg1"/>
                </a:solidFill>
                <a:latin typeface="Arial" panose="020B0604020202020204" pitchFamily="34" charset="0"/>
                <a:cs typeface="Arial" panose="020B0604020202020204" pitchFamily="34" charset="0"/>
              </a:rPr>
              <a:t>Summary</a:t>
            </a:r>
          </a:p>
        </p:txBody>
      </p:sp>
      <p:sp>
        <p:nvSpPr>
          <p:cNvPr id="28675" name="TextBox 5">
            <a:extLst>
              <a:ext uri="{FF2B5EF4-FFF2-40B4-BE49-F238E27FC236}">
                <a16:creationId xmlns:a16="http://schemas.microsoft.com/office/drawing/2014/main" id="{9094A964-F996-47EF-F292-788B7ECA01CD}"/>
              </a:ext>
            </a:extLst>
          </p:cNvPr>
          <p:cNvSpPr txBox="1">
            <a:spLocks noChangeArrowheads="1"/>
          </p:cNvSpPr>
          <p:nvPr/>
        </p:nvSpPr>
        <p:spPr bwMode="auto">
          <a:xfrm>
            <a:off x="685800" y="1819275"/>
            <a:ext cx="77724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8676" name="Content Placeholder 2">
            <a:extLst>
              <a:ext uri="{FF2B5EF4-FFF2-40B4-BE49-F238E27FC236}">
                <a16:creationId xmlns:a16="http://schemas.microsoft.com/office/drawing/2014/main" id="{C4AA5BF2-E51E-4734-853B-EDF1C4479325}"/>
              </a:ext>
            </a:extLst>
          </p:cNvPr>
          <p:cNvSpPr>
            <a:spLocks noGrp="1"/>
          </p:cNvSpPr>
          <p:nvPr>
            <p:ph idx="1"/>
          </p:nvPr>
        </p:nvSpPr>
        <p:spPr>
          <a:xfrm>
            <a:off x="4419600" y="3036888"/>
            <a:ext cx="4549775" cy="533400"/>
          </a:xfrm>
        </p:spPr>
        <p:txBody>
          <a:bodyPr>
            <a:normAutofit fontScale="85000" lnSpcReduction="20000"/>
          </a:bodyPr>
          <a:lstStyle/>
          <a:p>
            <a:pPr marL="914400" lvl="2" indent="0" eaLnBrk="1" hangingPunct="1">
              <a:buFont typeface="Arial" panose="020B0604020202020204" pitchFamily="34" charset="0"/>
              <a:buNone/>
            </a:pPr>
            <a:r>
              <a:rPr lang="en-US" altLang="en-US" sz="4000">
                <a:latin typeface="Arial" panose="020B0604020202020204" pitchFamily="34" charset="0"/>
                <a:cs typeface="Arial" panose="020B0604020202020204" pitchFamily="34" charset="0"/>
              </a:rPr>
              <a:t>Any Questions</a:t>
            </a:r>
          </a:p>
        </p:txBody>
      </p:sp>
      <p:pic>
        <p:nvPicPr>
          <p:cNvPr id="28677" name="Picture 5">
            <a:extLst>
              <a:ext uri="{FF2B5EF4-FFF2-40B4-BE49-F238E27FC236}">
                <a16:creationId xmlns:a16="http://schemas.microsoft.com/office/drawing/2014/main" id="{C0F8C484-3255-64BB-F3DA-23E815D0C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19325"/>
            <a:ext cx="3051175" cy="320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7BB1-8C4D-4024-198A-23466EB60E72}"/>
              </a:ext>
            </a:extLst>
          </p:cNvPr>
          <p:cNvSpPr>
            <a:spLocks noGrp="1"/>
          </p:cNvSpPr>
          <p:nvPr>
            <p:ph type="title"/>
          </p:nvPr>
        </p:nvSpPr>
        <p:spPr/>
        <p:txBody>
          <a:bodyPr/>
          <a:lstStyle/>
          <a:p>
            <a:r>
              <a:rPr lang="en-GB" dirty="0"/>
              <a:t>Anatomy of the Kidney</a:t>
            </a:r>
          </a:p>
        </p:txBody>
      </p:sp>
      <p:sp>
        <p:nvSpPr>
          <p:cNvPr id="4" name="Slide Number Placeholder 3">
            <a:extLst>
              <a:ext uri="{FF2B5EF4-FFF2-40B4-BE49-F238E27FC236}">
                <a16:creationId xmlns:a16="http://schemas.microsoft.com/office/drawing/2014/main" id="{788F7062-54A1-3ADE-BC8E-9382FC0B0B12}"/>
              </a:ext>
            </a:extLst>
          </p:cNvPr>
          <p:cNvSpPr>
            <a:spLocks noGrp="1"/>
          </p:cNvSpPr>
          <p:nvPr>
            <p:ph type="sldNum" sz="quarter" idx="12"/>
          </p:nvPr>
        </p:nvSpPr>
        <p:spPr/>
        <p:txBody>
          <a:bodyPr/>
          <a:lstStyle/>
          <a:p>
            <a:fld id="{B4E065AA-8417-42B6-93BE-0215F7A21DC9}" type="slidenum">
              <a:rPr lang="en-GB" smtClean="0">
                <a:solidFill>
                  <a:prstClr val="black">
                    <a:tint val="75000"/>
                  </a:prstClr>
                </a:solidFill>
              </a:rPr>
              <a:pPr/>
              <a:t>3</a:t>
            </a:fld>
            <a:endParaRPr lang="en-GB">
              <a:solidFill>
                <a:prstClr val="black">
                  <a:tint val="75000"/>
                </a:prstClr>
              </a:solidFill>
            </a:endParaRPr>
          </a:p>
        </p:txBody>
      </p:sp>
      <p:pic>
        <p:nvPicPr>
          <p:cNvPr id="1026" name="Picture 2" descr="Kidneys: Location, Anatomy, Function &amp; Health">
            <a:extLst>
              <a:ext uri="{FF2B5EF4-FFF2-40B4-BE49-F238E27FC236}">
                <a16:creationId xmlns:a16="http://schemas.microsoft.com/office/drawing/2014/main" id="{41325C88-6F53-63A0-4803-32A39DCDD8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1600201"/>
            <a:ext cx="5040560" cy="44930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a:extLst>
              <a:ext uri="{FF2B5EF4-FFF2-40B4-BE49-F238E27FC236}">
                <a16:creationId xmlns:a16="http://schemas.microsoft.com/office/drawing/2014/main" id="{5A9C988D-EA29-356B-BD83-D6A41F85C9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93" y="5729310"/>
            <a:ext cx="3172571"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5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8"/>
          <p:cNvSpPr txBox="1">
            <a:spLocks noChangeArrowheads="1"/>
          </p:cNvSpPr>
          <p:nvPr/>
        </p:nvSpPr>
        <p:spPr bwMode="auto">
          <a:xfrm>
            <a:off x="4147875" y="5575323"/>
            <a:ext cx="28003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lvl="1" eaLnBrk="1" hangingPunct="1">
              <a:spcBef>
                <a:spcPct val="20000"/>
              </a:spcBef>
              <a:buClrTx/>
              <a:buSzTx/>
              <a:buFontTx/>
              <a:buNone/>
            </a:pPr>
            <a:r>
              <a:rPr lang="de-DE" altLang="en-US" sz="1800" dirty="0">
                <a:solidFill>
                  <a:schemeClr val="accent2"/>
                </a:solidFill>
                <a:latin typeface="Arial" charset="0"/>
              </a:rPr>
              <a:t>Secretion of hormones such as renin to help regulate blood pressure</a:t>
            </a:r>
          </a:p>
        </p:txBody>
      </p:sp>
      <p:sp>
        <p:nvSpPr>
          <p:cNvPr id="12293" name="Text Box 9"/>
          <p:cNvSpPr txBox="1">
            <a:spLocks noChangeArrowheads="1"/>
          </p:cNvSpPr>
          <p:nvPr/>
        </p:nvSpPr>
        <p:spPr bwMode="auto">
          <a:xfrm>
            <a:off x="455092" y="4365625"/>
            <a:ext cx="2232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lvl="1" eaLnBrk="1" hangingPunct="1">
              <a:spcBef>
                <a:spcPct val="20000"/>
              </a:spcBef>
              <a:buClrTx/>
              <a:buSzTx/>
              <a:buFontTx/>
              <a:buNone/>
            </a:pPr>
            <a:r>
              <a:rPr lang="de-DE" altLang="en-US" sz="1800" dirty="0">
                <a:solidFill>
                  <a:schemeClr val="accent2"/>
                </a:solidFill>
                <a:latin typeface="Arial" charset="0"/>
              </a:rPr>
              <a:t>Releasing hormone called erythropoeitin</a:t>
            </a:r>
          </a:p>
        </p:txBody>
      </p:sp>
      <p:sp>
        <p:nvSpPr>
          <p:cNvPr id="12294" name="Text Box 12"/>
          <p:cNvSpPr txBox="1">
            <a:spLocks noChangeArrowheads="1"/>
          </p:cNvSpPr>
          <p:nvPr/>
        </p:nvSpPr>
        <p:spPr bwMode="auto">
          <a:xfrm>
            <a:off x="487363" y="2609850"/>
            <a:ext cx="2232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GB" altLang="en-US" sz="1800" dirty="0">
                <a:solidFill>
                  <a:schemeClr val="accent2"/>
                </a:solidFill>
                <a:latin typeface="Arial" charset="0"/>
              </a:rPr>
              <a:t>Removal of waste products/filters blood </a:t>
            </a:r>
          </a:p>
          <a:p>
            <a:pPr lvl="1" eaLnBrk="1" hangingPunct="1">
              <a:spcBef>
                <a:spcPct val="0"/>
              </a:spcBef>
              <a:buClrTx/>
              <a:buSzTx/>
              <a:buFontTx/>
              <a:buNone/>
            </a:pPr>
            <a:endParaRPr lang="de-DE" altLang="en-US" sz="1800" dirty="0">
              <a:solidFill>
                <a:schemeClr val="accent2"/>
              </a:solidFill>
              <a:latin typeface="Arial" charset="0"/>
            </a:endParaRPr>
          </a:p>
        </p:txBody>
      </p:sp>
      <p:sp>
        <p:nvSpPr>
          <p:cNvPr id="12295" name="Line 14"/>
          <p:cNvSpPr>
            <a:spLocks noChangeShapeType="1"/>
          </p:cNvSpPr>
          <p:nvPr/>
        </p:nvSpPr>
        <p:spPr bwMode="auto">
          <a:xfrm flipH="1">
            <a:off x="5004048" y="4545013"/>
            <a:ext cx="0"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296" name="Line 16"/>
          <p:cNvSpPr>
            <a:spLocks noChangeShapeType="1"/>
          </p:cNvSpPr>
          <p:nvPr/>
        </p:nvSpPr>
        <p:spPr bwMode="auto">
          <a:xfrm>
            <a:off x="5651500" y="4437063"/>
            <a:ext cx="720725" cy="2174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297" name="Line 18"/>
          <p:cNvSpPr>
            <a:spLocks noChangeShapeType="1"/>
          </p:cNvSpPr>
          <p:nvPr/>
        </p:nvSpPr>
        <p:spPr bwMode="auto">
          <a:xfrm flipV="1">
            <a:off x="5076825" y="26368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2298" name="Picture 42" descr="!NIERES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7381" y="2142024"/>
            <a:ext cx="235743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21"/>
          <p:cNvSpPr txBox="1">
            <a:spLocks noChangeArrowheads="1"/>
          </p:cNvSpPr>
          <p:nvPr/>
        </p:nvSpPr>
        <p:spPr bwMode="auto">
          <a:xfrm>
            <a:off x="3635896" y="824406"/>
            <a:ext cx="22320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GB" altLang="en-US" sz="1800" dirty="0">
                <a:solidFill>
                  <a:schemeClr val="accent2"/>
                </a:solidFill>
                <a:latin typeface="Arial" charset="0"/>
              </a:rPr>
              <a:t>Removal of </a:t>
            </a:r>
          </a:p>
          <a:p>
            <a:pPr eaLnBrk="1" hangingPunct="1">
              <a:spcBef>
                <a:spcPct val="0"/>
              </a:spcBef>
              <a:buClrTx/>
              <a:buSzTx/>
              <a:buFontTx/>
              <a:buNone/>
            </a:pPr>
            <a:r>
              <a:rPr lang="en-GB" altLang="en-US" sz="1800" dirty="0">
                <a:solidFill>
                  <a:schemeClr val="accent2"/>
                </a:solidFill>
                <a:latin typeface="Arial" charset="0"/>
              </a:rPr>
              <a:t>excess fluid</a:t>
            </a:r>
          </a:p>
          <a:p>
            <a:pPr lvl="1" eaLnBrk="1" hangingPunct="1">
              <a:spcBef>
                <a:spcPct val="0"/>
              </a:spcBef>
              <a:buClrTx/>
              <a:buSzTx/>
              <a:buFontTx/>
              <a:buNone/>
            </a:pPr>
            <a:endParaRPr lang="de-DE" altLang="en-US" sz="1800" dirty="0">
              <a:solidFill>
                <a:schemeClr val="accent2"/>
              </a:solidFill>
              <a:latin typeface="Arial" charset="0"/>
            </a:endParaRPr>
          </a:p>
        </p:txBody>
      </p:sp>
      <p:sp>
        <p:nvSpPr>
          <p:cNvPr id="12300" name="Text Box 22"/>
          <p:cNvSpPr txBox="1">
            <a:spLocks noChangeArrowheads="1"/>
          </p:cNvSpPr>
          <p:nvPr/>
        </p:nvSpPr>
        <p:spPr bwMode="auto">
          <a:xfrm>
            <a:off x="6588125" y="2492375"/>
            <a:ext cx="2232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GB" altLang="en-US" sz="1800" dirty="0">
                <a:solidFill>
                  <a:schemeClr val="accent2"/>
                </a:solidFill>
                <a:latin typeface="Arial" charset="0"/>
              </a:rPr>
              <a:t>Regulates salt and water in your body making around 2 L of urine everyday</a:t>
            </a:r>
            <a:endParaRPr lang="de-DE" altLang="en-US" sz="1800" dirty="0">
              <a:solidFill>
                <a:schemeClr val="accent2"/>
              </a:solidFill>
              <a:latin typeface="Arial" charset="0"/>
            </a:endParaRPr>
          </a:p>
        </p:txBody>
      </p:sp>
      <p:sp>
        <p:nvSpPr>
          <p:cNvPr id="12301" name="Text Box 23"/>
          <p:cNvSpPr txBox="1">
            <a:spLocks noChangeArrowheads="1"/>
          </p:cNvSpPr>
          <p:nvPr/>
        </p:nvSpPr>
        <p:spPr bwMode="auto">
          <a:xfrm>
            <a:off x="6443663" y="4365625"/>
            <a:ext cx="2232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0"/>
              </a:spcBef>
              <a:buClrTx/>
              <a:buSzTx/>
              <a:buFontTx/>
              <a:buNone/>
            </a:pPr>
            <a:r>
              <a:rPr lang="en-GB" altLang="en-US" sz="1800" dirty="0">
                <a:solidFill>
                  <a:schemeClr val="accent2"/>
                </a:solidFill>
                <a:latin typeface="Arial" charset="0"/>
              </a:rPr>
              <a:t>Process Vit D from your diet</a:t>
            </a:r>
            <a:endParaRPr lang="de-DE" altLang="en-US" sz="1800" dirty="0">
              <a:solidFill>
                <a:schemeClr val="accent2"/>
              </a:solidFill>
              <a:latin typeface="Arial" charset="0"/>
            </a:endParaRPr>
          </a:p>
        </p:txBody>
      </p:sp>
      <p:sp>
        <p:nvSpPr>
          <p:cNvPr id="12302" name="Line 25"/>
          <p:cNvSpPr>
            <a:spLocks noChangeShapeType="1"/>
          </p:cNvSpPr>
          <p:nvPr/>
        </p:nvSpPr>
        <p:spPr bwMode="auto">
          <a:xfrm flipV="1">
            <a:off x="5651500" y="2924175"/>
            <a:ext cx="865188"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03" name="Line 26"/>
          <p:cNvSpPr>
            <a:spLocks noChangeShapeType="1"/>
          </p:cNvSpPr>
          <p:nvPr/>
        </p:nvSpPr>
        <p:spPr bwMode="auto">
          <a:xfrm flipH="1">
            <a:off x="2484438" y="4437063"/>
            <a:ext cx="7921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04" name="Line 28"/>
          <p:cNvSpPr>
            <a:spLocks noChangeShapeType="1"/>
          </p:cNvSpPr>
          <p:nvPr/>
        </p:nvSpPr>
        <p:spPr bwMode="auto">
          <a:xfrm flipH="1" flipV="1">
            <a:off x="2339975" y="2997200"/>
            <a:ext cx="9366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305" name="Line 29"/>
          <p:cNvSpPr>
            <a:spLocks noChangeShapeType="1"/>
          </p:cNvSpPr>
          <p:nvPr/>
        </p:nvSpPr>
        <p:spPr bwMode="auto">
          <a:xfrm flipV="1">
            <a:off x="4315958" y="1545624"/>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8" name="Picture 1">
            <a:extLst>
              <a:ext uri="{FF2B5EF4-FFF2-40B4-BE49-F238E27FC236}">
                <a16:creationId xmlns:a16="http://schemas.microsoft.com/office/drawing/2014/main" id="{79F35FFE-1962-4B0A-B9BE-B04EC91961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E366225-7DA8-41AC-A2F2-FE1DD87BE86F}"/>
              </a:ext>
            </a:extLst>
          </p:cNvPr>
          <p:cNvSpPr txBox="1"/>
          <p:nvPr/>
        </p:nvSpPr>
        <p:spPr>
          <a:xfrm>
            <a:off x="71624" y="111563"/>
            <a:ext cx="5832102" cy="584775"/>
          </a:xfrm>
          <a:prstGeom prst="rect">
            <a:avLst/>
          </a:prstGeom>
          <a:noFill/>
        </p:spPr>
        <p:txBody>
          <a:bodyPr wrap="square" rtlCol="0">
            <a:spAutoFit/>
          </a:bodyPr>
          <a:lstStyle/>
          <a:p>
            <a:r>
              <a:rPr lang="en-GB" sz="3200" dirty="0">
                <a:solidFill>
                  <a:schemeClr val="accent1"/>
                </a:solidFill>
                <a:latin typeface="Arial" panose="020B0604020202020204" pitchFamily="34" charset="0"/>
                <a:cs typeface="Arial" panose="020B0604020202020204" pitchFamily="34" charset="0"/>
              </a:rPr>
              <a:t>What do Kidneys do?</a:t>
            </a:r>
          </a:p>
        </p:txBody>
      </p:sp>
    </p:spTree>
    <p:extLst>
      <p:ext uri="{BB962C8B-B14F-4D97-AF65-F5344CB8AC3E}">
        <p14:creationId xmlns:p14="http://schemas.microsoft.com/office/powerpoint/2010/main" val="20569592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0C55-38F0-672C-BF7C-9FC147615CE6}"/>
              </a:ext>
            </a:extLst>
          </p:cNvPr>
          <p:cNvSpPr>
            <a:spLocks noGrp="1"/>
          </p:cNvSpPr>
          <p:nvPr>
            <p:ph type="title"/>
          </p:nvPr>
        </p:nvSpPr>
        <p:spPr/>
        <p:txBody>
          <a:bodyPr/>
          <a:lstStyle/>
          <a:p>
            <a:r>
              <a:rPr lang="en-GB" dirty="0"/>
              <a:t>RAAS System</a:t>
            </a:r>
          </a:p>
        </p:txBody>
      </p:sp>
      <p:sp>
        <p:nvSpPr>
          <p:cNvPr id="4" name="Slide Number Placeholder 3">
            <a:extLst>
              <a:ext uri="{FF2B5EF4-FFF2-40B4-BE49-F238E27FC236}">
                <a16:creationId xmlns:a16="http://schemas.microsoft.com/office/drawing/2014/main" id="{31B68D3A-2229-4CD4-2899-AC1F36008220}"/>
              </a:ext>
            </a:extLst>
          </p:cNvPr>
          <p:cNvSpPr>
            <a:spLocks noGrp="1"/>
          </p:cNvSpPr>
          <p:nvPr>
            <p:ph type="sldNum" sz="quarter" idx="12"/>
          </p:nvPr>
        </p:nvSpPr>
        <p:spPr/>
        <p:txBody>
          <a:bodyPr/>
          <a:lstStyle/>
          <a:p>
            <a:fld id="{B4E065AA-8417-42B6-93BE-0215F7A21DC9}" type="slidenum">
              <a:rPr lang="en-GB" smtClean="0">
                <a:solidFill>
                  <a:prstClr val="black">
                    <a:tint val="75000"/>
                  </a:prstClr>
                </a:solidFill>
              </a:rPr>
              <a:pPr/>
              <a:t>5</a:t>
            </a:fld>
            <a:endParaRPr lang="en-GB">
              <a:solidFill>
                <a:prstClr val="black">
                  <a:tint val="75000"/>
                </a:prstClr>
              </a:solidFill>
            </a:endParaRPr>
          </a:p>
        </p:txBody>
      </p:sp>
      <p:pic>
        <p:nvPicPr>
          <p:cNvPr id="5" name="Content Placeholder 3">
            <a:extLst>
              <a:ext uri="{FF2B5EF4-FFF2-40B4-BE49-F238E27FC236}">
                <a16:creationId xmlns:a16="http://schemas.microsoft.com/office/drawing/2014/main" id="{8427AEF1-29E2-EA1B-41D3-F9EB2A003B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417638"/>
            <a:ext cx="7776864" cy="4350543"/>
          </a:xfrm>
        </p:spPr>
      </p:pic>
      <p:pic>
        <p:nvPicPr>
          <p:cNvPr id="6" name="Picture 1">
            <a:extLst>
              <a:ext uri="{FF2B5EF4-FFF2-40B4-BE49-F238E27FC236}">
                <a16:creationId xmlns:a16="http://schemas.microsoft.com/office/drawing/2014/main" id="{8EFEA4CF-BE99-20AB-E37E-0065F1EBFF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5571307"/>
            <a:ext cx="2133601"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3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F1BE611-B29D-8B71-C003-668DC4BA045E}"/>
              </a:ext>
            </a:extLst>
          </p:cNvPr>
          <p:cNvSpPr>
            <a:spLocks noGrp="1"/>
          </p:cNvSpPr>
          <p:nvPr>
            <p:ph type="title"/>
          </p:nvPr>
        </p:nvSpPr>
        <p:spPr/>
        <p:txBody>
          <a:bodyPr/>
          <a:lstStyle/>
          <a:p>
            <a:r>
              <a:rPr lang="en-GB" altLang="en-US"/>
              <a:t>Comparison</a:t>
            </a:r>
          </a:p>
        </p:txBody>
      </p:sp>
      <p:graphicFrame>
        <p:nvGraphicFramePr>
          <p:cNvPr id="4" name="Content Placeholder 3">
            <a:extLst>
              <a:ext uri="{FF2B5EF4-FFF2-40B4-BE49-F238E27FC236}">
                <a16:creationId xmlns:a16="http://schemas.microsoft.com/office/drawing/2014/main" id="{97ADC8D8-B704-1013-DBC8-47197644BFF2}"/>
              </a:ext>
            </a:extLst>
          </p:cNvPr>
          <p:cNvGraphicFramePr>
            <a:graphicFrameLocks noGrp="1"/>
          </p:cNvGraphicFramePr>
          <p:nvPr>
            <p:ph idx="1"/>
          </p:nvPr>
        </p:nvGraphicFramePr>
        <p:xfrm>
          <a:off x="696913" y="1341438"/>
          <a:ext cx="7375525" cy="4194175"/>
        </p:xfrm>
        <a:graphic>
          <a:graphicData uri="http://schemas.openxmlformats.org/drawingml/2006/table">
            <a:tbl>
              <a:tblPr firstRow="1" firstCol="1" bandRow="1">
                <a:tableStyleId>{5C22544A-7EE6-4342-B048-85BDC9FD1C3A}</a:tableStyleId>
              </a:tblPr>
              <a:tblGrid>
                <a:gridCol w="3667440">
                  <a:extLst>
                    <a:ext uri="{9D8B030D-6E8A-4147-A177-3AD203B41FA5}">
                      <a16:colId xmlns:a16="http://schemas.microsoft.com/office/drawing/2014/main" val="20000"/>
                    </a:ext>
                  </a:extLst>
                </a:gridCol>
                <a:gridCol w="3708085">
                  <a:extLst>
                    <a:ext uri="{9D8B030D-6E8A-4147-A177-3AD203B41FA5}">
                      <a16:colId xmlns:a16="http://schemas.microsoft.com/office/drawing/2014/main" val="20001"/>
                    </a:ext>
                  </a:extLst>
                </a:gridCol>
              </a:tblGrid>
              <a:tr h="498696">
                <a:tc>
                  <a:txBody>
                    <a:bodyPr/>
                    <a:lstStyle/>
                    <a:p>
                      <a:pPr>
                        <a:lnSpc>
                          <a:spcPct val="115000"/>
                        </a:lnSpc>
                        <a:spcAft>
                          <a:spcPts val="0"/>
                        </a:spcAft>
                      </a:pPr>
                      <a:r>
                        <a:rPr lang="en-GB" sz="2000" dirty="0">
                          <a:effectLst/>
                          <a:latin typeface="Arial" panose="020B0604020202020204" pitchFamily="34" charset="0"/>
                          <a:cs typeface="Arial" panose="020B0604020202020204" pitchFamily="34" charset="0"/>
                        </a:rPr>
                        <a:t>AKI</a:t>
                      </a:r>
                      <a:endParaRPr lang="en-GB" sz="2000" dirty="0">
                        <a:effectLst/>
                        <a:latin typeface="Arial" panose="020B0604020202020204" pitchFamily="34" charset="0"/>
                        <a:ea typeface="Calibri"/>
                        <a:cs typeface="Arial" panose="020B0604020202020204" pitchFamily="34" charset="0"/>
                      </a:endParaRPr>
                    </a:p>
                  </a:txBody>
                  <a:tcPr marL="68574" marR="68574" marT="0" marB="0"/>
                </a:tc>
                <a:tc>
                  <a:txBody>
                    <a:bodyPr/>
                    <a:lstStyle/>
                    <a:p>
                      <a:pPr>
                        <a:lnSpc>
                          <a:spcPct val="115000"/>
                        </a:lnSpc>
                        <a:spcAft>
                          <a:spcPts val="0"/>
                        </a:spcAft>
                      </a:pPr>
                      <a:r>
                        <a:rPr lang="en-GB" sz="2000" dirty="0">
                          <a:effectLst/>
                          <a:latin typeface="Arial" panose="020B0604020202020204" pitchFamily="34" charset="0"/>
                          <a:cs typeface="Arial" panose="020B0604020202020204" pitchFamily="34" charset="0"/>
                        </a:rPr>
                        <a:t>CKD</a:t>
                      </a:r>
                      <a:endParaRPr lang="en-GB" sz="2000" dirty="0">
                        <a:effectLst/>
                        <a:latin typeface="Arial" panose="020B0604020202020204" pitchFamily="34" charset="0"/>
                        <a:ea typeface="Calibri"/>
                        <a:cs typeface="Arial" panose="020B0604020202020204" pitchFamily="34" charset="0"/>
                      </a:endParaRPr>
                    </a:p>
                  </a:txBody>
                  <a:tcPr marL="68574" marR="68574" marT="0" marB="0"/>
                </a:tc>
                <a:extLst>
                  <a:ext uri="{0D108BD9-81ED-4DB2-BD59-A6C34878D82A}">
                    <a16:rowId xmlns:a16="http://schemas.microsoft.com/office/drawing/2014/main" val="10000"/>
                  </a:ext>
                </a:extLst>
              </a:tr>
              <a:tr h="3695479">
                <a:tc>
                  <a:txBody>
                    <a:bodyPr/>
                    <a:lstStyle/>
                    <a:p>
                      <a:pPr>
                        <a:lnSpc>
                          <a:spcPct val="115000"/>
                        </a:lnSpc>
                        <a:spcAft>
                          <a:spcPts val="0"/>
                        </a:spcAft>
                      </a:pPr>
                      <a:r>
                        <a:rPr lang="en-GB" sz="1200" spc="-20" dirty="0">
                          <a:effectLst/>
                        </a:rPr>
                        <a:t> </a:t>
                      </a:r>
                      <a:endParaRPr lang="en-GB" sz="1100" dirty="0">
                        <a:effectLst/>
                      </a:endParaRPr>
                    </a:p>
                    <a:p>
                      <a:pPr>
                        <a:lnSpc>
                          <a:spcPct val="115000"/>
                        </a:lnSpc>
                        <a:spcAft>
                          <a:spcPts val="0"/>
                        </a:spcAft>
                      </a:pPr>
                      <a:r>
                        <a:rPr lang="en-GB" sz="2000" spc="-20" dirty="0">
                          <a:effectLst/>
                          <a:latin typeface="Arial" panose="020B0604020202020204" pitchFamily="34" charset="0"/>
                          <a:cs typeface="Arial" panose="020B0604020202020204" pitchFamily="34" charset="0"/>
                        </a:rPr>
                        <a:t>caused by an event that leads to kidney malfunction, such as dehydration, blood loss from major surgery or injury, or the use of medicines.</a:t>
                      </a:r>
                      <a:endParaRPr lang="en-GB" sz="2000" dirty="0">
                        <a:effectLst/>
                        <a:latin typeface="Arial" panose="020B0604020202020204" pitchFamily="34" charset="0"/>
                        <a:cs typeface="Arial" panose="020B0604020202020204" pitchFamily="34" charset="0"/>
                      </a:endParaRPr>
                    </a:p>
                    <a:p>
                      <a:pPr>
                        <a:lnSpc>
                          <a:spcPct val="115000"/>
                        </a:lnSpc>
                        <a:spcAft>
                          <a:spcPts val="0"/>
                        </a:spcAft>
                      </a:pPr>
                      <a:r>
                        <a:rPr lang="en-GB" sz="2000" spc="-2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cs typeface="Arial" panose="020B0604020202020204" pitchFamily="34" charset="0"/>
                      </a:endParaRPr>
                    </a:p>
                    <a:p>
                      <a:pPr>
                        <a:lnSpc>
                          <a:spcPct val="115000"/>
                        </a:lnSpc>
                        <a:spcAft>
                          <a:spcPts val="0"/>
                        </a:spcAft>
                      </a:pPr>
                      <a:r>
                        <a:rPr lang="en-GB" sz="2000" spc="-20" dirty="0">
                          <a:effectLst/>
                          <a:latin typeface="Arial" panose="020B0604020202020204" pitchFamily="34" charset="0"/>
                          <a:cs typeface="Arial" panose="020B0604020202020204" pitchFamily="34" charset="0"/>
                        </a:rPr>
                        <a:t>reversible</a:t>
                      </a:r>
                      <a:endParaRPr lang="en-GB" sz="2000" dirty="0">
                        <a:effectLst/>
                        <a:latin typeface="Arial" panose="020B0604020202020204" pitchFamily="34" charset="0"/>
                        <a:ea typeface="Calibri"/>
                        <a:cs typeface="Arial" panose="020B0604020202020204" pitchFamily="34" charset="0"/>
                      </a:endParaRPr>
                    </a:p>
                  </a:txBody>
                  <a:tcPr marL="68574" marR="68574" marT="0" marB="0"/>
                </a:tc>
                <a:tc>
                  <a:txBody>
                    <a:bodyPr/>
                    <a:lstStyle/>
                    <a:p>
                      <a:pPr>
                        <a:lnSpc>
                          <a:spcPct val="115000"/>
                        </a:lnSpc>
                        <a:spcAft>
                          <a:spcPts val="0"/>
                        </a:spcAft>
                      </a:pPr>
                      <a:r>
                        <a:rPr lang="en-GB" sz="1200" dirty="0">
                          <a:effectLst/>
                        </a:rPr>
                        <a:t> </a:t>
                      </a:r>
                      <a:endParaRPr lang="en-GB" sz="1100" dirty="0">
                        <a:effectLst/>
                      </a:endParaRPr>
                    </a:p>
                    <a:p>
                      <a:pPr>
                        <a:lnSpc>
                          <a:spcPct val="115000"/>
                        </a:lnSpc>
                        <a:spcAft>
                          <a:spcPts val="0"/>
                        </a:spcAft>
                      </a:pPr>
                      <a:r>
                        <a:rPr lang="en-GB" sz="1200" spc="-20" dirty="0">
                          <a:effectLst/>
                        </a:rPr>
                        <a:t> </a:t>
                      </a:r>
                      <a:r>
                        <a:rPr lang="en-GB" sz="2000" spc="-20" dirty="0">
                          <a:effectLst/>
                          <a:latin typeface="Arial" panose="020B0604020202020204" pitchFamily="34" charset="0"/>
                          <a:cs typeface="Arial" panose="020B0604020202020204" pitchFamily="34" charset="0"/>
                        </a:rPr>
                        <a:t>caused by a long-term disease, such as high blood pressure or diabetes, that slowly damages the kidneys and reduces their function over time.</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Abnormalities of function or structure present for more than 3 months (Renal Association 2020)</a:t>
                      </a:r>
                    </a:p>
                    <a:p>
                      <a:pPr>
                        <a:lnSpc>
                          <a:spcPct val="115000"/>
                        </a:lnSpc>
                        <a:spcAft>
                          <a:spcPts val="0"/>
                        </a:spcAft>
                      </a:pPr>
                      <a:endParaRPr lang="en-GB" sz="2000" dirty="0">
                        <a:effectLst/>
                        <a:latin typeface="Calibri"/>
                        <a:ea typeface="Calibri"/>
                        <a:cs typeface="Times New Roman"/>
                      </a:endParaRPr>
                    </a:p>
                  </a:txBody>
                  <a:tcPr marL="68574" marR="68574" marT="0" marB="0"/>
                </a:tc>
                <a:extLst>
                  <a:ext uri="{0D108BD9-81ED-4DB2-BD59-A6C34878D82A}">
                    <a16:rowId xmlns:a16="http://schemas.microsoft.com/office/drawing/2014/main" val="10001"/>
                  </a:ext>
                </a:extLst>
              </a:tr>
            </a:tbl>
          </a:graphicData>
        </a:graphic>
      </p:graphicFrame>
      <p:pic>
        <p:nvPicPr>
          <p:cNvPr id="6158" name="Picture 1">
            <a:extLst>
              <a:ext uri="{FF2B5EF4-FFF2-40B4-BE49-F238E27FC236}">
                <a16:creationId xmlns:a16="http://schemas.microsoft.com/office/drawing/2014/main" id="{0278216E-91E1-9492-4462-FCC76A6E8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5770563"/>
            <a:ext cx="44402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289D28-94DB-7612-FE21-63B580F8F9CF}"/>
              </a:ext>
            </a:extLst>
          </p:cNvPr>
          <p:cNvSpPr>
            <a:spLocks noGrp="1"/>
          </p:cNvSpPr>
          <p:nvPr>
            <p:ph type="title"/>
          </p:nvPr>
        </p:nvSpPr>
        <p:spPr>
          <a:xfrm>
            <a:off x="482600" y="640080"/>
            <a:ext cx="2322320" cy="5613236"/>
          </a:xfrm>
        </p:spPr>
        <p:txBody>
          <a:bodyPr anchor="ctr">
            <a:normAutofit/>
          </a:bodyPr>
          <a:lstStyle/>
          <a:p>
            <a:r>
              <a:rPr lang="en-GB">
                <a:solidFill>
                  <a:srgbClr val="FFFFFF"/>
                </a:solidFill>
              </a:rPr>
              <a:t>What is Chronic Kidney Disease (CKD)?</a:t>
            </a:r>
          </a:p>
        </p:txBody>
      </p:sp>
      <p:sp>
        <p:nvSpPr>
          <p:cNvPr id="3" name="Content Placeholder 2">
            <a:extLst>
              <a:ext uri="{FF2B5EF4-FFF2-40B4-BE49-F238E27FC236}">
                <a16:creationId xmlns:a16="http://schemas.microsoft.com/office/drawing/2014/main" id="{A73EDAA3-6D0E-0B98-6411-B00A1CF384B6}"/>
              </a:ext>
            </a:extLst>
          </p:cNvPr>
          <p:cNvSpPr>
            <a:spLocks noGrp="1"/>
          </p:cNvSpPr>
          <p:nvPr>
            <p:ph idx="1"/>
          </p:nvPr>
        </p:nvSpPr>
        <p:spPr>
          <a:xfrm>
            <a:off x="3378814" y="1196752"/>
            <a:ext cx="5136536" cy="2484884"/>
          </a:xfrm>
        </p:spPr>
        <p:txBody>
          <a:bodyPr anchor="ctr">
            <a:noAutofit/>
          </a:bodyPr>
          <a:lstStyle/>
          <a:p>
            <a:r>
              <a:rPr lang="en-GB" sz="2400" dirty="0">
                <a:latin typeface="Arial" panose="020B0604020202020204" pitchFamily="34" charset="0"/>
                <a:cs typeface="Arial" panose="020B0604020202020204" pitchFamily="34" charset="0"/>
              </a:rPr>
              <a:t>Long term condition where the kidneys do not work effectively.</a:t>
            </a:r>
          </a:p>
          <a:p>
            <a:r>
              <a:rPr lang="en-GB" sz="2400" dirty="0">
                <a:latin typeface="Arial" panose="020B0604020202020204" pitchFamily="34" charset="0"/>
                <a:cs typeface="Arial" panose="020B0604020202020204" pitchFamily="34" charset="0"/>
              </a:rPr>
              <a:t>Caused by long term diseases such as diabetes, high blood pressure that slowly damages the kidneys and reduces its functions over time.</a:t>
            </a:r>
          </a:p>
          <a:p>
            <a:r>
              <a:rPr lang="en-GB" sz="2400" dirty="0">
                <a:latin typeface="Arial" panose="020B0604020202020204" pitchFamily="34" charset="0"/>
                <a:cs typeface="Arial" panose="020B0604020202020204" pitchFamily="34" charset="0"/>
              </a:rPr>
              <a:t>Abnormalities of function or structure present for more than 3 months (Renal Association 2020)</a:t>
            </a:r>
          </a:p>
        </p:txBody>
      </p:sp>
      <p:pic>
        <p:nvPicPr>
          <p:cNvPr id="5" name="Picture 1">
            <a:extLst>
              <a:ext uri="{FF2B5EF4-FFF2-40B4-BE49-F238E27FC236}">
                <a16:creationId xmlns:a16="http://schemas.microsoft.com/office/drawing/2014/main" id="{4D215F0A-68A8-A66F-4133-DFE568D81A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69087" y="4869160"/>
            <a:ext cx="5170677" cy="1176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9901C9A-67EB-44A0-9048-B3BE7F5F2EFD}"/>
              </a:ext>
            </a:extLst>
          </p:cNvPr>
          <p:cNvSpPr>
            <a:spLocks noGrp="1"/>
          </p:cNvSpPr>
          <p:nvPr>
            <p:ph type="sldNum" sz="quarter" idx="12"/>
          </p:nvPr>
        </p:nvSpPr>
        <p:spPr>
          <a:xfrm>
            <a:off x="7900987" y="6356350"/>
            <a:ext cx="614363" cy="365125"/>
          </a:xfrm>
        </p:spPr>
        <p:txBody>
          <a:bodyPr>
            <a:normAutofit/>
          </a:bodyPr>
          <a:lstStyle/>
          <a:p>
            <a:pPr>
              <a:spcAft>
                <a:spcPts val="600"/>
              </a:spcAft>
            </a:pPr>
            <a:fld id="{B4E065AA-8417-42B6-93BE-0215F7A21DC9}" type="slidenum">
              <a:rPr lang="en-GB" sz="1000">
                <a:solidFill>
                  <a:prstClr val="black">
                    <a:tint val="75000"/>
                  </a:prstClr>
                </a:solidFill>
              </a:rPr>
              <a:pPr>
                <a:spcAft>
                  <a:spcPts val="600"/>
                </a:spcAft>
              </a:pPr>
              <a:t>7</a:t>
            </a:fld>
            <a:endParaRPr lang="en-GB" sz="1000">
              <a:solidFill>
                <a:prstClr val="black">
                  <a:tint val="75000"/>
                </a:prstClr>
              </a:solidFill>
            </a:endParaRPr>
          </a:p>
        </p:txBody>
      </p:sp>
    </p:spTree>
    <p:extLst>
      <p:ext uri="{BB962C8B-B14F-4D97-AF65-F5344CB8AC3E}">
        <p14:creationId xmlns:p14="http://schemas.microsoft.com/office/powerpoint/2010/main" val="323041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0ED904-FD9A-48CB-C8BB-3F5179A2B601}"/>
              </a:ext>
            </a:extLst>
          </p:cNvPr>
          <p:cNvSpPr>
            <a:spLocks noGrp="1"/>
          </p:cNvSpPr>
          <p:nvPr>
            <p:ph type="title"/>
          </p:nvPr>
        </p:nvSpPr>
        <p:spPr>
          <a:xfrm>
            <a:off x="482600" y="640080"/>
            <a:ext cx="2322320" cy="5613236"/>
          </a:xfrm>
        </p:spPr>
        <p:txBody>
          <a:bodyPr anchor="ctr">
            <a:normAutofit/>
          </a:bodyPr>
          <a:lstStyle/>
          <a:p>
            <a:r>
              <a:rPr lang="en-GB">
                <a:solidFill>
                  <a:srgbClr val="FFFFFF"/>
                </a:solidFill>
              </a:rPr>
              <a:t>CKD</a:t>
            </a:r>
          </a:p>
        </p:txBody>
      </p:sp>
      <p:sp>
        <p:nvSpPr>
          <p:cNvPr id="3" name="Content Placeholder 2">
            <a:extLst>
              <a:ext uri="{FF2B5EF4-FFF2-40B4-BE49-F238E27FC236}">
                <a16:creationId xmlns:a16="http://schemas.microsoft.com/office/drawing/2014/main" id="{86E29EE2-8397-E9E0-8C8F-F677BB828A6D}"/>
              </a:ext>
            </a:extLst>
          </p:cNvPr>
          <p:cNvSpPr>
            <a:spLocks noGrp="1"/>
          </p:cNvSpPr>
          <p:nvPr>
            <p:ph idx="1"/>
          </p:nvPr>
        </p:nvSpPr>
        <p:spPr>
          <a:xfrm>
            <a:off x="3391690" y="2204256"/>
            <a:ext cx="5136536" cy="2484884"/>
          </a:xfrm>
        </p:spPr>
        <p:txBody>
          <a:bodyPr anchor="ctr">
            <a:normAutofit fontScale="25000" lnSpcReduction="20000"/>
          </a:bodyPr>
          <a:lstStyle/>
          <a:p>
            <a:r>
              <a:rPr lang="en-GB" sz="11200" dirty="0">
                <a:latin typeface="Arial" panose="020B0604020202020204" pitchFamily="34" charset="0"/>
                <a:cs typeface="Arial" panose="020B0604020202020204" pitchFamily="34" charset="0"/>
              </a:rPr>
              <a:t>Around 3 million people in the UK have CKD.</a:t>
            </a:r>
          </a:p>
          <a:p>
            <a:r>
              <a:rPr lang="en-GB" sz="11200" dirty="0">
                <a:latin typeface="Arial" panose="020B0604020202020204" pitchFamily="34" charset="0"/>
                <a:cs typeface="Arial" panose="020B0604020202020204" pitchFamily="34" charset="0"/>
              </a:rPr>
              <a:t>63 thousand people in the UK are being treated for kidney failure.</a:t>
            </a:r>
          </a:p>
          <a:p>
            <a:r>
              <a:rPr lang="en-GB" sz="11200" dirty="0">
                <a:latin typeface="Arial" panose="020B0604020202020204" pitchFamily="34" charset="0"/>
                <a:cs typeface="Arial" panose="020B0604020202020204" pitchFamily="34" charset="0"/>
              </a:rPr>
              <a:t>40, 000 to 45,000 premature deaths in the UK every year.</a:t>
            </a:r>
          </a:p>
          <a:p>
            <a:endParaRPr lang="en-GB" sz="11200" dirty="0">
              <a:latin typeface="Arial" panose="020B0604020202020204" pitchFamily="34" charset="0"/>
              <a:cs typeface="Arial" panose="020B0604020202020204" pitchFamily="34" charset="0"/>
            </a:endParaRPr>
          </a:p>
          <a:p>
            <a:pPr marL="0" indent="0">
              <a:buNone/>
            </a:pPr>
            <a:r>
              <a:rPr lang="en-GB" sz="11200" dirty="0">
                <a:latin typeface="Arial" panose="020B0604020202020204" pitchFamily="34" charset="0"/>
                <a:cs typeface="Arial" panose="020B0604020202020204" pitchFamily="34" charset="0"/>
              </a:rPr>
              <a:t>                                                      </a:t>
            </a:r>
          </a:p>
          <a:p>
            <a:pPr marL="0" indent="0">
              <a:buNone/>
            </a:pPr>
            <a:r>
              <a:rPr lang="en-GB" sz="11200" dirty="0">
                <a:latin typeface="Arial" panose="020B0604020202020204" pitchFamily="34" charset="0"/>
                <a:cs typeface="Arial" panose="020B0604020202020204" pitchFamily="34" charset="0"/>
              </a:rPr>
              <a:t>                                             </a:t>
            </a:r>
            <a:r>
              <a:rPr lang="en-GB" sz="8000" dirty="0">
                <a:latin typeface="Arial" panose="020B0604020202020204" pitchFamily="34" charset="0"/>
                <a:cs typeface="Arial" panose="020B0604020202020204" pitchFamily="34" charset="0"/>
              </a:rPr>
              <a:t>(Kidney Care 2020)</a:t>
            </a:r>
          </a:p>
          <a:p>
            <a:pPr marL="0" indent="0">
              <a:buNone/>
            </a:pPr>
            <a:endParaRPr lang="en-GB" sz="1700" dirty="0"/>
          </a:p>
          <a:p>
            <a:endParaRPr lang="en-GB" sz="1700" dirty="0"/>
          </a:p>
          <a:p>
            <a:endParaRPr lang="en-GB" sz="1700" dirty="0"/>
          </a:p>
        </p:txBody>
      </p:sp>
      <p:pic>
        <p:nvPicPr>
          <p:cNvPr id="5" name="Picture 1">
            <a:extLst>
              <a:ext uri="{FF2B5EF4-FFF2-40B4-BE49-F238E27FC236}">
                <a16:creationId xmlns:a16="http://schemas.microsoft.com/office/drawing/2014/main" id="{CBD88D74-AE61-5274-C422-C0E90B27B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76560" y="5605324"/>
            <a:ext cx="5170677" cy="1176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3A5AADE-64A3-0B28-D437-FED3E86FD661}"/>
              </a:ext>
            </a:extLst>
          </p:cNvPr>
          <p:cNvSpPr>
            <a:spLocks noGrp="1"/>
          </p:cNvSpPr>
          <p:nvPr>
            <p:ph type="sldNum" sz="quarter" idx="12"/>
          </p:nvPr>
        </p:nvSpPr>
        <p:spPr>
          <a:xfrm>
            <a:off x="7900987" y="6356350"/>
            <a:ext cx="614363" cy="365125"/>
          </a:xfrm>
        </p:spPr>
        <p:txBody>
          <a:bodyPr>
            <a:normAutofit/>
          </a:bodyPr>
          <a:lstStyle/>
          <a:p>
            <a:pPr>
              <a:spcAft>
                <a:spcPts val="600"/>
              </a:spcAft>
            </a:pPr>
            <a:fld id="{B4E065AA-8417-42B6-93BE-0215F7A21DC9}" type="slidenum">
              <a:rPr lang="en-GB" sz="1000">
                <a:solidFill>
                  <a:prstClr val="black">
                    <a:tint val="75000"/>
                  </a:prstClr>
                </a:solidFill>
              </a:rPr>
              <a:pPr>
                <a:spcAft>
                  <a:spcPts val="600"/>
                </a:spcAft>
              </a:pPr>
              <a:t>8</a:t>
            </a:fld>
            <a:endParaRPr lang="en-GB" sz="1000">
              <a:solidFill>
                <a:prstClr val="black">
                  <a:tint val="75000"/>
                </a:prstClr>
              </a:solidFill>
            </a:endParaRPr>
          </a:p>
        </p:txBody>
      </p:sp>
    </p:spTree>
    <p:extLst>
      <p:ext uri="{BB962C8B-B14F-4D97-AF65-F5344CB8AC3E}">
        <p14:creationId xmlns:p14="http://schemas.microsoft.com/office/powerpoint/2010/main" val="401920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0EDD1-81C7-2BF8-E82A-513F5C742D2F}"/>
              </a:ext>
            </a:extLst>
          </p:cNvPr>
          <p:cNvSpPr>
            <a:spLocks noGrp="1"/>
          </p:cNvSpPr>
          <p:nvPr>
            <p:ph type="title"/>
          </p:nvPr>
        </p:nvSpPr>
        <p:spPr>
          <a:xfrm>
            <a:off x="371000" y="1988840"/>
            <a:ext cx="3112935" cy="1800165"/>
          </a:xfrm>
        </p:spPr>
        <p:txBody>
          <a:bodyPr anchor="t">
            <a:normAutofit/>
          </a:bodyPr>
          <a:lstStyle/>
          <a:p>
            <a:pPr algn="r"/>
            <a:r>
              <a:rPr lang="en-GB" sz="3500" dirty="0"/>
              <a:t>Causes of CKD</a:t>
            </a:r>
          </a:p>
        </p:txBody>
      </p:sp>
      <p:pic>
        <p:nvPicPr>
          <p:cNvPr id="5" name="Picture 1">
            <a:extLst>
              <a:ext uri="{FF2B5EF4-FFF2-40B4-BE49-F238E27FC236}">
                <a16:creationId xmlns:a16="http://schemas.microsoft.com/office/drawing/2014/main" id="{8FBFFA41-9ED2-D806-3524-35D81318D1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5256" y="4317463"/>
            <a:ext cx="3549555" cy="1900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57298804-3F7B-7206-BCC1-A769FF3316E0}"/>
              </a:ext>
            </a:extLst>
          </p:cNvPr>
          <p:cNvSpPr>
            <a:spLocks noGrp="1"/>
          </p:cNvSpPr>
          <p:nvPr>
            <p:ph idx="1"/>
          </p:nvPr>
        </p:nvSpPr>
        <p:spPr>
          <a:xfrm>
            <a:off x="3883447" y="502811"/>
            <a:ext cx="4676451" cy="3897402"/>
          </a:xfrm>
        </p:spPr>
        <p:txBody>
          <a:bodyPr anchor="t">
            <a:noAutofit/>
          </a:bodyPr>
          <a:lstStyle/>
          <a:p>
            <a:pPr>
              <a:lnSpc>
                <a:spcPct val="90000"/>
              </a:lnSpc>
              <a:buClr>
                <a:schemeClr val="accent2"/>
              </a:buClr>
              <a:buSzPct val="46000"/>
              <a:buFont typeface="Monotype Sorts" pitchFamily="2" charset="2"/>
              <a:buChar char="n"/>
            </a:pPr>
            <a:r>
              <a:rPr lang="en-GB" altLang="en-US" sz="2800" dirty="0">
                <a:latin typeface="Arial" panose="020B0604020202020204" pitchFamily="34" charset="0"/>
                <a:cs typeface="Arial" panose="020B0604020202020204" pitchFamily="34" charset="0"/>
              </a:rPr>
              <a:t>Hypertension</a:t>
            </a:r>
          </a:p>
          <a:p>
            <a:pPr>
              <a:lnSpc>
                <a:spcPct val="90000"/>
              </a:lnSpc>
              <a:buClr>
                <a:schemeClr val="accent2"/>
              </a:buClr>
              <a:buSzPct val="46000"/>
              <a:buFont typeface="Monotype Sorts" pitchFamily="2" charset="2"/>
              <a:buChar char="n"/>
            </a:pPr>
            <a:r>
              <a:rPr lang="en-GB" altLang="en-US" sz="2800" dirty="0">
                <a:latin typeface="Arial" panose="020B0604020202020204" pitchFamily="34" charset="0"/>
                <a:cs typeface="Arial" panose="020B0604020202020204" pitchFamily="34" charset="0"/>
              </a:rPr>
              <a:t>Diabetes</a:t>
            </a:r>
          </a:p>
          <a:p>
            <a:pPr>
              <a:lnSpc>
                <a:spcPct val="90000"/>
              </a:lnSpc>
              <a:buClr>
                <a:schemeClr val="accent2"/>
              </a:buClr>
              <a:buSzPct val="46000"/>
              <a:buFont typeface="Monotype Sorts" pitchFamily="2" charset="2"/>
              <a:buChar char="n"/>
            </a:pPr>
            <a:r>
              <a:rPr lang="en-GB" altLang="en-US" sz="2800" dirty="0">
                <a:latin typeface="Arial" panose="020B0604020202020204" pitchFamily="34" charset="0"/>
                <a:cs typeface="Arial" panose="020B0604020202020204" pitchFamily="34" charset="0"/>
              </a:rPr>
              <a:t>Ageing</a:t>
            </a:r>
          </a:p>
          <a:p>
            <a:pPr>
              <a:lnSpc>
                <a:spcPct val="90000"/>
              </a:lnSpc>
              <a:buClr>
                <a:schemeClr val="accent2"/>
              </a:buClr>
              <a:buSzPct val="46000"/>
              <a:buFont typeface="Monotype Sorts" pitchFamily="2" charset="2"/>
              <a:buChar char="n"/>
            </a:pPr>
            <a:r>
              <a:rPr lang="en-GB" altLang="en-US" sz="2800" dirty="0">
                <a:latin typeface="Arial" panose="020B0604020202020204" pitchFamily="34" charset="0"/>
                <a:cs typeface="Arial" panose="020B0604020202020204" pitchFamily="34" charset="0"/>
              </a:rPr>
              <a:t>Glomerulonephritis</a:t>
            </a:r>
          </a:p>
          <a:p>
            <a:pPr>
              <a:lnSpc>
                <a:spcPct val="90000"/>
              </a:lnSpc>
              <a:buClr>
                <a:schemeClr val="accent2"/>
              </a:buClr>
              <a:buSzPct val="46000"/>
              <a:buFont typeface="Monotype Sorts" pitchFamily="2" charset="2"/>
              <a:buChar char="n"/>
            </a:pPr>
            <a:r>
              <a:rPr lang="en-GB" altLang="en-US" sz="2800" dirty="0">
                <a:latin typeface="Arial" panose="020B0604020202020204" pitchFamily="34" charset="0"/>
                <a:cs typeface="Arial" panose="020B0604020202020204" pitchFamily="34" charset="0"/>
              </a:rPr>
              <a:t>Renal artery stenosis</a:t>
            </a:r>
          </a:p>
          <a:p>
            <a:pPr>
              <a:lnSpc>
                <a:spcPct val="90000"/>
              </a:lnSpc>
              <a:buClr>
                <a:schemeClr val="accent2"/>
              </a:buClr>
              <a:buSzPct val="46000"/>
              <a:buFont typeface="Monotype Sorts" pitchFamily="2" charset="2"/>
              <a:buChar char="n"/>
            </a:pPr>
            <a:r>
              <a:rPr lang="en-GB" altLang="en-US" sz="2800" dirty="0">
                <a:latin typeface="Arial" panose="020B0604020202020204" pitchFamily="34" charset="0"/>
                <a:cs typeface="Arial" panose="020B0604020202020204" pitchFamily="34" charset="0"/>
              </a:rPr>
              <a:t>Polycystic Kidney Disease</a:t>
            </a:r>
          </a:p>
          <a:p>
            <a:pPr>
              <a:lnSpc>
                <a:spcPct val="90000"/>
              </a:lnSpc>
              <a:buClr>
                <a:schemeClr val="accent2"/>
              </a:buClr>
              <a:buSzPct val="46000"/>
              <a:buFont typeface="Monotype Sorts" pitchFamily="2" charset="2"/>
              <a:buChar char="n"/>
            </a:pPr>
            <a:r>
              <a:rPr lang="en-GB" altLang="en-US" sz="2800" dirty="0">
                <a:latin typeface="Arial" panose="020B0604020202020204" pitchFamily="34" charset="0"/>
                <a:cs typeface="Arial" panose="020B0604020202020204" pitchFamily="34" charset="0"/>
              </a:rPr>
              <a:t>Blockages to the flow of urine</a:t>
            </a:r>
          </a:p>
          <a:p>
            <a:pPr>
              <a:lnSpc>
                <a:spcPct val="90000"/>
              </a:lnSpc>
              <a:buClr>
                <a:schemeClr val="accent2"/>
              </a:buClr>
              <a:buSzPct val="46000"/>
              <a:buFont typeface="Monotype Sorts" pitchFamily="2" charset="2"/>
              <a:buChar char="n"/>
            </a:pPr>
            <a:r>
              <a:rPr lang="en-GB" altLang="en-US" sz="2800" dirty="0">
                <a:latin typeface="Arial" panose="020B0604020202020204" pitchFamily="34" charset="0"/>
                <a:cs typeface="Arial" panose="020B0604020202020204" pitchFamily="34" charset="0"/>
              </a:rPr>
              <a:t>Drug-induced and toxin-induced kidney damage</a:t>
            </a:r>
          </a:p>
          <a:p>
            <a:pPr>
              <a:lnSpc>
                <a:spcPct val="90000"/>
              </a:lnSpc>
              <a:buClr>
                <a:schemeClr val="accent2"/>
              </a:buClr>
              <a:buSzPct val="46000"/>
              <a:buFont typeface="Monotype Sorts" pitchFamily="2" charset="2"/>
              <a:buChar char="n"/>
            </a:pPr>
            <a:r>
              <a:rPr lang="en-GB" altLang="en-US" sz="2800" dirty="0">
                <a:latin typeface="Arial" panose="020B0604020202020204" pitchFamily="34" charset="0"/>
                <a:cs typeface="Arial" panose="020B0604020202020204" pitchFamily="34" charset="0"/>
              </a:rPr>
              <a:t>Repeated kidney infections (Pyelonephritis</a:t>
            </a:r>
            <a:endParaRPr lang="en-GB" sz="2800" dirty="0"/>
          </a:p>
        </p:txBody>
      </p:sp>
      <p:sp>
        <p:nvSpPr>
          <p:cNvPr id="12" name="Rectangle 11">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EE095B-1D59-0F2D-698C-21F1AD0F98CB}"/>
              </a:ext>
            </a:extLst>
          </p:cNvPr>
          <p:cNvSpPr>
            <a:spLocks noGrp="1"/>
          </p:cNvSpPr>
          <p:nvPr>
            <p:ph type="sldNum" sz="quarter" idx="12"/>
          </p:nvPr>
        </p:nvSpPr>
        <p:spPr>
          <a:xfrm>
            <a:off x="8778240" y="6451877"/>
            <a:ext cx="336042" cy="365125"/>
          </a:xfrm>
        </p:spPr>
        <p:txBody>
          <a:bodyPr>
            <a:normAutofit/>
          </a:bodyPr>
          <a:lstStyle/>
          <a:p>
            <a:pPr>
              <a:spcAft>
                <a:spcPts val="600"/>
              </a:spcAft>
            </a:pPr>
            <a:fld id="{B4E065AA-8417-42B6-93BE-0215F7A21DC9}" type="slidenum">
              <a:rPr lang="en-GB" sz="1000">
                <a:solidFill>
                  <a:srgbClr val="FFFFFF"/>
                </a:solidFill>
              </a:rPr>
              <a:pPr>
                <a:spcAft>
                  <a:spcPts val="600"/>
                </a:spcAft>
              </a:pPr>
              <a:t>9</a:t>
            </a:fld>
            <a:endParaRPr lang="en-GB" sz="1000">
              <a:solidFill>
                <a:srgbClr val="FFFFFF"/>
              </a:solidFill>
            </a:endParaRPr>
          </a:p>
        </p:txBody>
      </p:sp>
    </p:spTree>
    <p:extLst>
      <p:ext uri="{BB962C8B-B14F-4D97-AF65-F5344CB8AC3E}">
        <p14:creationId xmlns:p14="http://schemas.microsoft.com/office/powerpoint/2010/main" val="13612852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TotalTime>
  <Words>2241</Words>
  <Application>Microsoft Office PowerPoint</Application>
  <PresentationFormat>On-screen Show (4:3)</PresentationFormat>
  <Paragraphs>223</Paragraphs>
  <Slides>26</Slides>
  <Notes>26</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__Roboto_44e537</vt:lpstr>
      <vt:lpstr>Arial</vt:lpstr>
      <vt:lpstr>Calibri</vt:lpstr>
      <vt:lpstr>Google Sans</vt:lpstr>
      <vt:lpstr>Monotype Sorts</vt:lpstr>
      <vt:lpstr>Open Sans</vt:lpstr>
      <vt:lpstr>Raleway</vt:lpstr>
      <vt:lpstr>Symbol</vt:lpstr>
      <vt:lpstr>Times New Roman</vt:lpstr>
      <vt:lpstr>1_Office Theme</vt:lpstr>
      <vt:lpstr>CHRONIC KIDNEY DISEASE AWARENESS  </vt:lpstr>
      <vt:lpstr>Anatomy of the Kidneys</vt:lpstr>
      <vt:lpstr>Anatomy of the Kidney</vt:lpstr>
      <vt:lpstr>PowerPoint Presentation</vt:lpstr>
      <vt:lpstr>RAAS System</vt:lpstr>
      <vt:lpstr>Comparison</vt:lpstr>
      <vt:lpstr>What is Chronic Kidney Disease (CKD)?</vt:lpstr>
      <vt:lpstr>CKD</vt:lpstr>
      <vt:lpstr>Causes of CKD</vt:lpstr>
      <vt:lpstr>Symptoms of CKD</vt:lpstr>
      <vt:lpstr>Symptoms</vt:lpstr>
      <vt:lpstr>Chronic Kidney Disease</vt:lpstr>
      <vt:lpstr>How to detect kidney disease</vt:lpstr>
      <vt:lpstr>How to detect kidney disease - Urinalysis</vt:lpstr>
      <vt:lpstr>Further Test:</vt:lpstr>
      <vt:lpstr>PowerPoint Presentation</vt:lpstr>
      <vt:lpstr>PowerPoint Presentation</vt:lpstr>
      <vt:lpstr>PowerPoint Presentation</vt:lpstr>
      <vt:lpstr>PowerPoint Presentation</vt:lpstr>
      <vt:lpstr>Management of CKD</vt:lpstr>
      <vt:lpstr>Further management</vt:lpstr>
      <vt:lpstr>PowerPoint Presentation</vt:lpstr>
      <vt:lpstr>How to refer to CKD team?</vt:lpstr>
      <vt:lpstr>Case study 1</vt:lpstr>
      <vt:lpstr>Questions</vt:lpstr>
      <vt:lpstr>Summary</vt:lpstr>
    </vt:vector>
  </TitlesOfParts>
  <Company>BCHC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Shelton Richard</dc:creator>
  <cp:lastModifiedBy>WRIGHT, Marivic (BIRMINGHAM COMMUNITY HEALTHCARE NHS FOUNDATION TRUST)</cp:lastModifiedBy>
  <cp:revision>23</cp:revision>
  <cp:lastPrinted>2024-03-12T11:11:46Z</cp:lastPrinted>
  <dcterms:created xsi:type="dcterms:W3CDTF">2021-06-02T12:23:54Z</dcterms:created>
  <dcterms:modified xsi:type="dcterms:W3CDTF">2024-11-11T22:28:14Z</dcterms:modified>
</cp:coreProperties>
</file>