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 r:id="rId2"/>
    <p:sldId id="318" r:id="rId3"/>
    <p:sldId id="340" r:id="rId4"/>
    <p:sldId id="267" r:id="rId5"/>
    <p:sldId id="327" r:id="rId6"/>
    <p:sldId id="310" r:id="rId7"/>
    <p:sldId id="286" r:id="rId8"/>
    <p:sldId id="328" r:id="rId9"/>
    <p:sldId id="330" r:id="rId10"/>
    <p:sldId id="331" r:id="rId11"/>
    <p:sldId id="337" r:id="rId12"/>
    <p:sldId id="341" r:id="rId13"/>
    <p:sldId id="344" r:id="rId14"/>
    <p:sldId id="339" r:id="rId15"/>
    <p:sldId id="295" r:id="rId16"/>
    <p:sldId id="343" r:id="rId17"/>
    <p:sldId id="345" r:id="rId18"/>
    <p:sldId id="342" r:id="rId19"/>
    <p:sldId id="308" r:id="rId2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p:scale>
          <a:sx n="150" d="100"/>
          <a:sy n="150" d="100"/>
        </p:scale>
        <p:origin x="1638" y="-17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3038E-C187-49A3-B5A3-1F592CF4E1F5}" type="doc">
      <dgm:prSet loTypeId="urn:microsoft.com/office/officeart/2005/8/layout/pyramid4" loCatId="pyramid" qsTypeId="urn:microsoft.com/office/officeart/2005/8/quickstyle/simple1" qsCatId="simple" csTypeId="urn:microsoft.com/office/officeart/2005/8/colors/colorful4" csCatId="colorful" phldr="1"/>
      <dgm:spPr/>
    </dgm:pt>
    <dgm:pt modelId="{28107DBD-1E1E-4146-8258-57D797B2A143}">
      <dgm:prSet phldrT="[Text]"/>
      <dgm:spPr/>
      <dgm:t>
        <a:bodyPr/>
        <a:lstStyle/>
        <a:p>
          <a:r>
            <a:rPr lang="en-GB" dirty="0"/>
            <a:t>Empower</a:t>
          </a:r>
        </a:p>
        <a:p>
          <a:endParaRPr lang="en-GB" dirty="0"/>
        </a:p>
      </dgm:t>
    </dgm:pt>
    <dgm:pt modelId="{15F2B93F-5FA6-436E-8552-9290EFB501CE}" type="parTrans" cxnId="{17BDEE49-7AAC-4D0E-903A-79438BF7771E}">
      <dgm:prSet/>
      <dgm:spPr/>
      <dgm:t>
        <a:bodyPr/>
        <a:lstStyle/>
        <a:p>
          <a:endParaRPr lang="en-GB"/>
        </a:p>
      </dgm:t>
    </dgm:pt>
    <dgm:pt modelId="{0825046F-162D-4AD9-92BF-152CB8F59713}" type="sibTrans" cxnId="{17BDEE49-7AAC-4D0E-903A-79438BF7771E}">
      <dgm:prSet/>
      <dgm:spPr/>
      <dgm:t>
        <a:bodyPr/>
        <a:lstStyle/>
        <a:p>
          <a:endParaRPr lang="en-GB"/>
        </a:p>
      </dgm:t>
    </dgm:pt>
    <dgm:pt modelId="{D38931A5-3431-4A61-A37D-225555E74A22}">
      <dgm:prSet phldrT="[Text]"/>
      <dgm:spPr/>
      <dgm:t>
        <a:bodyPr/>
        <a:lstStyle/>
        <a:p>
          <a:r>
            <a:rPr lang="en-GB"/>
            <a:t>Educate</a:t>
          </a:r>
        </a:p>
      </dgm:t>
    </dgm:pt>
    <dgm:pt modelId="{E04DD3B3-7991-420A-AB63-5A93BF94680F}" type="parTrans" cxnId="{09D409C0-51DE-47DB-BA13-C5447A8A06A2}">
      <dgm:prSet/>
      <dgm:spPr/>
      <dgm:t>
        <a:bodyPr/>
        <a:lstStyle/>
        <a:p>
          <a:endParaRPr lang="en-GB"/>
        </a:p>
      </dgm:t>
    </dgm:pt>
    <dgm:pt modelId="{A3B31E52-6E75-439A-A27E-9B419C4CCAD7}" type="sibTrans" cxnId="{09D409C0-51DE-47DB-BA13-C5447A8A06A2}">
      <dgm:prSet/>
      <dgm:spPr/>
      <dgm:t>
        <a:bodyPr/>
        <a:lstStyle/>
        <a:p>
          <a:endParaRPr lang="en-GB"/>
        </a:p>
      </dgm:t>
    </dgm:pt>
    <dgm:pt modelId="{4E0EBC9F-B606-4FF3-AADC-5146192F3043}">
      <dgm:prSet phldrT="[Text]"/>
      <dgm:spPr/>
      <dgm:t>
        <a:bodyPr/>
        <a:lstStyle/>
        <a:p>
          <a:r>
            <a:rPr lang="en-GB"/>
            <a:t>Self-Care</a:t>
          </a:r>
        </a:p>
        <a:p>
          <a:r>
            <a:rPr lang="en-GB"/>
            <a:t>Supported Self-Care</a:t>
          </a:r>
        </a:p>
      </dgm:t>
    </dgm:pt>
    <dgm:pt modelId="{68724FAC-F190-4A85-8FE8-F577D72C258D}" type="parTrans" cxnId="{03198E07-B23A-4350-A797-1193A953C4E8}">
      <dgm:prSet/>
      <dgm:spPr/>
      <dgm:t>
        <a:bodyPr/>
        <a:lstStyle/>
        <a:p>
          <a:endParaRPr lang="en-GB"/>
        </a:p>
      </dgm:t>
    </dgm:pt>
    <dgm:pt modelId="{F99B79CE-6807-49B1-B4E6-8B19F24354E5}" type="sibTrans" cxnId="{03198E07-B23A-4350-A797-1193A953C4E8}">
      <dgm:prSet/>
      <dgm:spPr/>
      <dgm:t>
        <a:bodyPr/>
        <a:lstStyle/>
        <a:p>
          <a:endParaRPr lang="en-GB"/>
        </a:p>
      </dgm:t>
    </dgm:pt>
    <dgm:pt modelId="{D0525213-4E29-4EAC-BD15-04F4E2024951}">
      <dgm:prSet/>
      <dgm:spPr/>
      <dgm:t>
        <a:bodyPr/>
        <a:lstStyle/>
        <a:p>
          <a:r>
            <a:rPr lang="en-GB"/>
            <a:t>Engage</a:t>
          </a:r>
        </a:p>
      </dgm:t>
    </dgm:pt>
    <dgm:pt modelId="{3C3A7BE1-0108-4C43-B793-AF515318F73C}" type="parTrans" cxnId="{D61870A9-1A43-484B-B3A2-D5C3BA29A7E3}">
      <dgm:prSet/>
      <dgm:spPr/>
      <dgm:t>
        <a:bodyPr/>
        <a:lstStyle/>
        <a:p>
          <a:endParaRPr lang="en-GB"/>
        </a:p>
      </dgm:t>
    </dgm:pt>
    <dgm:pt modelId="{F675A915-C32F-4501-B5E3-A39F9C91671F}" type="sibTrans" cxnId="{D61870A9-1A43-484B-B3A2-D5C3BA29A7E3}">
      <dgm:prSet/>
      <dgm:spPr/>
      <dgm:t>
        <a:bodyPr/>
        <a:lstStyle/>
        <a:p>
          <a:endParaRPr lang="en-GB"/>
        </a:p>
      </dgm:t>
    </dgm:pt>
    <dgm:pt modelId="{8B1E377E-4C6E-4353-B0FB-A08AA215DB67}" type="pres">
      <dgm:prSet presAssocID="{1663038E-C187-49A3-B5A3-1F592CF4E1F5}" presName="compositeShape" presStyleCnt="0">
        <dgm:presLayoutVars>
          <dgm:chMax val="9"/>
          <dgm:dir/>
          <dgm:resizeHandles val="exact"/>
        </dgm:presLayoutVars>
      </dgm:prSet>
      <dgm:spPr/>
    </dgm:pt>
    <dgm:pt modelId="{5BFB5D00-D9BD-4DE0-9A8F-4B509366F999}" type="pres">
      <dgm:prSet presAssocID="{1663038E-C187-49A3-B5A3-1F592CF4E1F5}" presName="triangle1" presStyleLbl="node1" presStyleIdx="0" presStyleCnt="4" custLinFactNeighborY="-5448">
        <dgm:presLayoutVars>
          <dgm:bulletEnabled val="1"/>
        </dgm:presLayoutVars>
      </dgm:prSet>
      <dgm:spPr/>
    </dgm:pt>
    <dgm:pt modelId="{B88E139C-3EAE-4F40-93FF-4FE0C184C33C}" type="pres">
      <dgm:prSet presAssocID="{1663038E-C187-49A3-B5A3-1F592CF4E1F5}" presName="triangle2" presStyleLbl="node1" presStyleIdx="1" presStyleCnt="4">
        <dgm:presLayoutVars>
          <dgm:bulletEnabled val="1"/>
        </dgm:presLayoutVars>
      </dgm:prSet>
      <dgm:spPr/>
    </dgm:pt>
    <dgm:pt modelId="{63526FCC-D4DC-4DA1-BC52-E8F98F5F2944}" type="pres">
      <dgm:prSet presAssocID="{1663038E-C187-49A3-B5A3-1F592CF4E1F5}" presName="triangle3" presStyleLbl="node1" presStyleIdx="2" presStyleCnt="4" custLinFactNeighborY="-1429">
        <dgm:presLayoutVars>
          <dgm:bulletEnabled val="1"/>
        </dgm:presLayoutVars>
      </dgm:prSet>
      <dgm:spPr/>
    </dgm:pt>
    <dgm:pt modelId="{FCFC5C8A-8E04-4D60-9083-C7CF634361E1}" type="pres">
      <dgm:prSet presAssocID="{1663038E-C187-49A3-B5A3-1F592CF4E1F5}" presName="triangle4" presStyleLbl="node1" presStyleIdx="3" presStyleCnt="4">
        <dgm:presLayoutVars>
          <dgm:bulletEnabled val="1"/>
        </dgm:presLayoutVars>
      </dgm:prSet>
      <dgm:spPr/>
    </dgm:pt>
  </dgm:ptLst>
  <dgm:cxnLst>
    <dgm:cxn modelId="{03198E07-B23A-4350-A797-1193A953C4E8}" srcId="{1663038E-C187-49A3-B5A3-1F592CF4E1F5}" destId="{4E0EBC9F-B606-4FF3-AADC-5146192F3043}" srcOrd="2" destOrd="0" parTransId="{68724FAC-F190-4A85-8FE8-F577D72C258D}" sibTransId="{F99B79CE-6807-49B1-B4E6-8B19F24354E5}"/>
    <dgm:cxn modelId="{E56E7B32-CCE1-44B8-B0CA-C0673EEBDB43}" type="presOf" srcId="{D38931A5-3431-4A61-A37D-225555E74A22}" destId="{B88E139C-3EAE-4F40-93FF-4FE0C184C33C}" srcOrd="0" destOrd="0" presId="urn:microsoft.com/office/officeart/2005/8/layout/pyramid4"/>
    <dgm:cxn modelId="{482DA544-BC0E-4A60-8F98-F6A81E59F91C}" type="presOf" srcId="{4E0EBC9F-B606-4FF3-AADC-5146192F3043}" destId="{63526FCC-D4DC-4DA1-BC52-E8F98F5F2944}" srcOrd="0" destOrd="0" presId="urn:microsoft.com/office/officeart/2005/8/layout/pyramid4"/>
    <dgm:cxn modelId="{3A6BFF65-9779-4992-998C-41FC47AC2BE7}" type="presOf" srcId="{1663038E-C187-49A3-B5A3-1F592CF4E1F5}" destId="{8B1E377E-4C6E-4353-B0FB-A08AA215DB67}" srcOrd="0" destOrd="0" presId="urn:microsoft.com/office/officeart/2005/8/layout/pyramid4"/>
    <dgm:cxn modelId="{17BDEE49-7AAC-4D0E-903A-79438BF7771E}" srcId="{1663038E-C187-49A3-B5A3-1F592CF4E1F5}" destId="{28107DBD-1E1E-4146-8258-57D797B2A143}" srcOrd="0" destOrd="0" parTransId="{15F2B93F-5FA6-436E-8552-9290EFB501CE}" sibTransId="{0825046F-162D-4AD9-92BF-152CB8F59713}"/>
    <dgm:cxn modelId="{2CAC9D87-95DC-4293-B106-9D86BEAF74BE}" type="presOf" srcId="{D0525213-4E29-4EAC-BD15-04F4E2024951}" destId="{FCFC5C8A-8E04-4D60-9083-C7CF634361E1}" srcOrd="0" destOrd="0" presId="urn:microsoft.com/office/officeart/2005/8/layout/pyramid4"/>
    <dgm:cxn modelId="{D61870A9-1A43-484B-B3A2-D5C3BA29A7E3}" srcId="{1663038E-C187-49A3-B5A3-1F592CF4E1F5}" destId="{D0525213-4E29-4EAC-BD15-04F4E2024951}" srcOrd="3" destOrd="0" parTransId="{3C3A7BE1-0108-4C43-B793-AF515318F73C}" sibTransId="{F675A915-C32F-4501-B5E3-A39F9C91671F}"/>
    <dgm:cxn modelId="{9FAE7ABB-A4F5-4144-8840-832BA25D4C7E}" type="presOf" srcId="{28107DBD-1E1E-4146-8258-57D797B2A143}" destId="{5BFB5D00-D9BD-4DE0-9A8F-4B509366F999}" srcOrd="0" destOrd="0" presId="urn:microsoft.com/office/officeart/2005/8/layout/pyramid4"/>
    <dgm:cxn modelId="{09D409C0-51DE-47DB-BA13-C5447A8A06A2}" srcId="{1663038E-C187-49A3-B5A3-1F592CF4E1F5}" destId="{D38931A5-3431-4A61-A37D-225555E74A22}" srcOrd="1" destOrd="0" parTransId="{E04DD3B3-7991-420A-AB63-5A93BF94680F}" sibTransId="{A3B31E52-6E75-439A-A27E-9B419C4CCAD7}"/>
    <dgm:cxn modelId="{CED6D30E-D84C-4807-B9A6-0E65BCE9C099}" type="presParOf" srcId="{8B1E377E-4C6E-4353-B0FB-A08AA215DB67}" destId="{5BFB5D00-D9BD-4DE0-9A8F-4B509366F999}" srcOrd="0" destOrd="0" presId="urn:microsoft.com/office/officeart/2005/8/layout/pyramid4"/>
    <dgm:cxn modelId="{C6EAEB25-2013-403D-8F0F-2C94518B8055}" type="presParOf" srcId="{8B1E377E-4C6E-4353-B0FB-A08AA215DB67}" destId="{B88E139C-3EAE-4F40-93FF-4FE0C184C33C}" srcOrd="1" destOrd="0" presId="urn:microsoft.com/office/officeart/2005/8/layout/pyramid4"/>
    <dgm:cxn modelId="{2BCB151A-F4BD-48DF-A0A1-CCCDD3989D20}" type="presParOf" srcId="{8B1E377E-4C6E-4353-B0FB-A08AA215DB67}" destId="{63526FCC-D4DC-4DA1-BC52-E8F98F5F2944}" srcOrd="2" destOrd="0" presId="urn:microsoft.com/office/officeart/2005/8/layout/pyramid4"/>
    <dgm:cxn modelId="{015EFF4D-A57B-40D3-907B-85CFBD6F93EC}" type="presParOf" srcId="{8B1E377E-4C6E-4353-B0FB-A08AA215DB67}" destId="{FCFC5C8A-8E04-4D60-9083-C7CF634361E1}" srcOrd="3" destOrd="0" presId="urn:microsoft.com/office/officeart/2005/8/layout/pyramid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B5D00-D9BD-4DE0-9A8F-4B509366F999}">
      <dsp:nvSpPr>
        <dsp:cNvPr id="0" name=""/>
        <dsp:cNvSpPr/>
      </dsp:nvSpPr>
      <dsp:spPr>
        <a:xfrm>
          <a:off x="863900" y="19567"/>
          <a:ext cx="1727801" cy="1727801"/>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Empower</a:t>
          </a:r>
        </a:p>
        <a:p>
          <a:pPr marL="0" lvl="0" indent="0" algn="ctr" defTabSz="622300">
            <a:lnSpc>
              <a:spcPct val="90000"/>
            </a:lnSpc>
            <a:spcBef>
              <a:spcPct val="0"/>
            </a:spcBef>
            <a:spcAft>
              <a:spcPct val="35000"/>
            </a:spcAft>
            <a:buNone/>
          </a:pPr>
          <a:endParaRPr lang="en-GB" sz="1400" kern="1200" dirty="0"/>
        </a:p>
      </dsp:txBody>
      <dsp:txXfrm>
        <a:off x="1295850" y="883468"/>
        <a:ext cx="863901" cy="863900"/>
      </dsp:txXfrm>
    </dsp:sp>
    <dsp:sp modelId="{B88E139C-3EAE-4F40-93FF-4FE0C184C33C}">
      <dsp:nvSpPr>
        <dsp:cNvPr id="0" name=""/>
        <dsp:cNvSpPr/>
      </dsp:nvSpPr>
      <dsp:spPr>
        <a:xfrm>
          <a:off x="0" y="1841499"/>
          <a:ext cx="1727801" cy="1727801"/>
        </a:xfrm>
        <a:prstGeom prst="triangl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Educate</a:t>
          </a:r>
        </a:p>
      </dsp:txBody>
      <dsp:txXfrm>
        <a:off x="431950" y="2705400"/>
        <a:ext cx="863901" cy="863900"/>
      </dsp:txXfrm>
    </dsp:sp>
    <dsp:sp modelId="{63526FCC-D4DC-4DA1-BC52-E8F98F5F2944}">
      <dsp:nvSpPr>
        <dsp:cNvPr id="0" name=""/>
        <dsp:cNvSpPr/>
      </dsp:nvSpPr>
      <dsp:spPr>
        <a:xfrm rot="10800000">
          <a:off x="863900" y="1816809"/>
          <a:ext cx="1727801" cy="1727801"/>
        </a:xfrm>
        <a:prstGeom prst="triangl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Self-Care</a:t>
          </a:r>
        </a:p>
        <a:p>
          <a:pPr marL="0" lvl="0" indent="0" algn="ctr" defTabSz="622300">
            <a:lnSpc>
              <a:spcPct val="90000"/>
            </a:lnSpc>
            <a:spcBef>
              <a:spcPct val="0"/>
            </a:spcBef>
            <a:spcAft>
              <a:spcPct val="35000"/>
            </a:spcAft>
            <a:buNone/>
          </a:pPr>
          <a:r>
            <a:rPr lang="en-GB" sz="1400" kern="1200"/>
            <a:t>Supported Self-Care</a:t>
          </a:r>
        </a:p>
      </dsp:txBody>
      <dsp:txXfrm rot="10800000">
        <a:off x="1295850" y="1816809"/>
        <a:ext cx="863901" cy="863900"/>
      </dsp:txXfrm>
    </dsp:sp>
    <dsp:sp modelId="{FCFC5C8A-8E04-4D60-9083-C7CF634361E1}">
      <dsp:nvSpPr>
        <dsp:cNvPr id="0" name=""/>
        <dsp:cNvSpPr/>
      </dsp:nvSpPr>
      <dsp:spPr>
        <a:xfrm>
          <a:off x="1727801" y="1841499"/>
          <a:ext cx="1727801" cy="1727801"/>
        </a:xfrm>
        <a:prstGeom prst="triangl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Engage</a:t>
          </a:r>
        </a:p>
      </dsp:txBody>
      <dsp:txXfrm>
        <a:off x="2159751" y="2705400"/>
        <a:ext cx="863901" cy="8639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B3C5BA7E-C12E-44EC-B475-D205E8210AEC}" type="datetimeFigureOut">
              <a:rPr lang="en-GB" smtClean="0"/>
              <a:t>29/11/2024</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3EF650A7-0A44-4E48-AB1E-8D6B0E39EB1F}" type="slidenum">
              <a:rPr lang="en-GB" smtClean="0"/>
              <a:t>‹#›</a:t>
            </a:fld>
            <a:endParaRPr lang="en-GB" dirty="0"/>
          </a:p>
        </p:txBody>
      </p:sp>
    </p:spTree>
    <p:extLst>
      <p:ext uri="{BB962C8B-B14F-4D97-AF65-F5344CB8AC3E}">
        <p14:creationId xmlns:p14="http://schemas.microsoft.com/office/powerpoint/2010/main" val="805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650A7-0A44-4E48-AB1E-8D6B0E39EB1F}" type="slidenum">
              <a:rPr lang="en-GB" smtClean="0"/>
              <a:t>1</a:t>
            </a:fld>
            <a:endParaRPr lang="en-GB" dirty="0"/>
          </a:p>
        </p:txBody>
      </p:sp>
    </p:spTree>
    <p:extLst>
      <p:ext uri="{BB962C8B-B14F-4D97-AF65-F5344CB8AC3E}">
        <p14:creationId xmlns:p14="http://schemas.microsoft.com/office/powerpoint/2010/main" val="277179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650A7-0A44-4E48-AB1E-8D6B0E39EB1F}" type="slidenum">
              <a:rPr lang="en-GB" smtClean="0"/>
              <a:t>11</a:t>
            </a:fld>
            <a:endParaRPr lang="en-GB" dirty="0"/>
          </a:p>
        </p:txBody>
      </p:sp>
    </p:spTree>
    <p:extLst>
      <p:ext uri="{BB962C8B-B14F-4D97-AF65-F5344CB8AC3E}">
        <p14:creationId xmlns:p14="http://schemas.microsoft.com/office/powerpoint/2010/main" val="2158107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74E54-5158-B461-D9C0-F385E1AE7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7023C-6BEA-72E9-26E2-9841EB0C2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D0C3C-68D1-2564-1597-F5BABB5DF1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8AEF782-CE07-8C7D-C26F-4D93F98E012A}"/>
              </a:ext>
            </a:extLst>
          </p:cNvPr>
          <p:cNvSpPr>
            <a:spLocks noGrp="1"/>
          </p:cNvSpPr>
          <p:nvPr>
            <p:ph type="sldNum" sz="quarter" idx="5"/>
          </p:nvPr>
        </p:nvSpPr>
        <p:spPr/>
        <p:txBody>
          <a:bodyPr/>
          <a:lstStyle/>
          <a:p>
            <a:fld id="{3EF650A7-0A44-4E48-AB1E-8D6B0E39EB1F}" type="slidenum">
              <a:rPr lang="en-GB" smtClean="0"/>
              <a:t>12</a:t>
            </a:fld>
            <a:endParaRPr lang="en-GB" dirty="0"/>
          </a:p>
        </p:txBody>
      </p:sp>
    </p:spTree>
    <p:extLst>
      <p:ext uri="{BB962C8B-B14F-4D97-AF65-F5344CB8AC3E}">
        <p14:creationId xmlns:p14="http://schemas.microsoft.com/office/powerpoint/2010/main" val="15909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15BF9-37AF-0903-C55A-C9D41F02E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49D1C-279B-328F-D7D9-1575F32CC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3ADC3-A713-715C-D758-BE23CF9C2AA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DD4A36-F420-D3C4-B4BD-0862C1E11174}"/>
              </a:ext>
            </a:extLst>
          </p:cNvPr>
          <p:cNvSpPr>
            <a:spLocks noGrp="1"/>
          </p:cNvSpPr>
          <p:nvPr>
            <p:ph type="sldNum" sz="quarter" idx="5"/>
          </p:nvPr>
        </p:nvSpPr>
        <p:spPr/>
        <p:txBody>
          <a:bodyPr/>
          <a:lstStyle/>
          <a:p>
            <a:fld id="{3EF650A7-0A44-4E48-AB1E-8D6B0E39EB1F}" type="slidenum">
              <a:rPr lang="en-GB" smtClean="0"/>
              <a:t>13</a:t>
            </a:fld>
            <a:endParaRPr lang="en-GB"/>
          </a:p>
        </p:txBody>
      </p:sp>
    </p:spTree>
    <p:extLst>
      <p:ext uri="{BB962C8B-B14F-4D97-AF65-F5344CB8AC3E}">
        <p14:creationId xmlns:p14="http://schemas.microsoft.com/office/powerpoint/2010/main" val="84239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FC127-107C-0A42-4F98-09754A8A8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E47C5-3CA4-7A0D-2CA2-55867E4F4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D7595-1B0D-D7CE-1F65-519E272431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Community Nursing Teams have been provided with a screening tool, updated continence assessment and reassessment and a 3 self-care contact personalised care plan (PCP)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self-care team are currently supporting with review of continence patients. These are patients who have schedules for a reassessment as well as none-active patients on </a:t>
            </a:r>
            <a:r>
              <a:rPr lang="en-GB" dirty="0" err="1"/>
              <a:t>abena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D854591A-86E0-F541-7901-8BE7154F87B7}"/>
              </a:ext>
            </a:extLst>
          </p:cNvPr>
          <p:cNvSpPr>
            <a:spLocks noGrp="1"/>
          </p:cNvSpPr>
          <p:nvPr>
            <p:ph type="sldNum" sz="quarter" idx="5"/>
          </p:nvPr>
        </p:nvSpPr>
        <p:spPr/>
        <p:txBody>
          <a:bodyPr/>
          <a:lstStyle/>
          <a:p>
            <a:fld id="{3EF650A7-0A44-4E48-AB1E-8D6B0E39EB1F}" type="slidenum">
              <a:rPr lang="en-GB" smtClean="0"/>
              <a:t>14</a:t>
            </a:fld>
            <a:endParaRPr lang="en-GB" dirty="0"/>
          </a:p>
        </p:txBody>
      </p:sp>
    </p:spTree>
    <p:extLst>
      <p:ext uri="{BB962C8B-B14F-4D97-AF65-F5344CB8AC3E}">
        <p14:creationId xmlns:p14="http://schemas.microsoft.com/office/powerpoint/2010/main" val="117899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650A7-0A44-4E48-AB1E-8D6B0E39EB1F}" type="slidenum">
              <a:rPr lang="en-GB" smtClean="0"/>
              <a:t>15</a:t>
            </a:fld>
            <a:endParaRPr lang="en-GB"/>
          </a:p>
        </p:txBody>
      </p:sp>
    </p:spTree>
    <p:extLst>
      <p:ext uri="{BB962C8B-B14F-4D97-AF65-F5344CB8AC3E}">
        <p14:creationId xmlns:p14="http://schemas.microsoft.com/office/powerpoint/2010/main" val="85831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650A7-0A44-4E48-AB1E-8D6B0E39EB1F}" type="slidenum">
              <a:rPr lang="en-GB" smtClean="0"/>
              <a:t>16</a:t>
            </a:fld>
            <a:endParaRPr lang="en-GB"/>
          </a:p>
        </p:txBody>
      </p:sp>
    </p:spTree>
    <p:extLst>
      <p:ext uri="{BB962C8B-B14F-4D97-AF65-F5344CB8AC3E}">
        <p14:creationId xmlns:p14="http://schemas.microsoft.com/office/powerpoint/2010/main" val="249290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5BBAF-86F3-7BEE-DB79-7A89B5355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69DDF-F32F-37CD-EF30-ECA10C8D2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9D60F-73F2-A1AC-D117-3D3E4271B29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EC6E436-F94B-4255-1DD6-C3B85DF3EE2C}"/>
              </a:ext>
            </a:extLst>
          </p:cNvPr>
          <p:cNvSpPr>
            <a:spLocks noGrp="1"/>
          </p:cNvSpPr>
          <p:nvPr>
            <p:ph type="sldNum" sz="quarter" idx="5"/>
          </p:nvPr>
        </p:nvSpPr>
        <p:spPr/>
        <p:txBody>
          <a:bodyPr/>
          <a:lstStyle/>
          <a:p>
            <a:fld id="{3EF650A7-0A44-4E48-AB1E-8D6B0E39EB1F}" type="slidenum">
              <a:rPr lang="en-GB" smtClean="0"/>
              <a:t>17</a:t>
            </a:fld>
            <a:endParaRPr lang="en-GB" dirty="0"/>
          </a:p>
        </p:txBody>
      </p:sp>
    </p:spTree>
    <p:extLst>
      <p:ext uri="{BB962C8B-B14F-4D97-AF65-F5344CB8AC3E}">
        <p14:creationId xmlns:p14="http://schemas.microsoft.com/office/powerpoint/2010/main" val="2412591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A9B7B-FA6C-78A6-BA6D-EC02167F1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68C0A-B6C8-B085-F1F5-D9117BD55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86EB5-BB5A-B6A5-9410-B981D37EA6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FFAAE9-5466-B5B4-465C-589621FF5C2A}"/>
              </a:ext>
            </a:extLst>
          </p:cNvPr>
          <p:cNvSpPr>
            <a:spLocks noGrp="1"/>
          </p:cNvSpPr>
          <p:nvPr>
            <p:ph type="sldNum" sz="quarter" idx="5"/>
          </p:nvPr>
        </p:nvSpPr>
        <p:spPr/>
        <p:txBody>
          <a:bodyPr/>
          <a:lstStyle/>
          <a:p>
            <a:fld id="{3EF650A7-0A44-4E48-AB1E-8D6B0E39EB1F}" type="slidenum">
              <a:rPr lang="en-GB" smtClean="0"/>
              <a:t>18</a:t>
            </a:fld>
            <a:endParaRPr lang="en-GB" dirty="0"/>
          </a:p>
        </p:txBody>
      </p:sp>
    </p:spTree>
    <p:extLst>
      <p:ext uri="{BB962C8B-B14F-4D97-AF65-F5344CB8AC3E}">
        <p14:creationId xmlns:p14="http://schemas.microsoft.com/office/powerpoint/2010/main" val="130442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650A7-0A44-4E48-AB1E-8D6B0E39EB1F}" type="slidenum">
              <a:rPr lang="en-GB" smtClean="0"/>
              <a:t>19</a:t>
            </a:fld>
            <a:endParaRPr lang="en-GB" dirty="0"/>
          </a:p>
        </p:txBody>
      </p:sp>
    </p:spTree>
    <p:extLst>
      <p:ext uri="{BB962C8B-B14F-4D97-AF65-F5344CB8AC3E}">
        <p14:creationId xmlns:p14="http://schemas.microsoft.com/office/powerpoint/2010/main" val="307971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59BD7-20CD-5608-9237-62525325E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F7296-B37C-7FE5-17C6-536B84AC7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FCD86-64B5-77F0-6268-A423830FE6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2418A-D482-C6EB-759A-7B412099889B}"/>
              </a:ext>
            </a:extLst>
          </p:cNvPr>
          <p:cNvSpPr>
            <a:spLocks noGrp="1"/>
          </p:cNvSpPr>
          <p:nvPr>
            <p:ph type="sldNum" sz="quarter" idx="5"/>
          </p:nvPr>
        </p:nvSpPr>
        <p:spPr/>
        <p:txBody>
          <a:bodyPr/>
          <a:lstStyle/>
          <a:p>
            <a:fld id="{3EF650A7-0A44-4E48-AB1E-8D6B0E39EB1F}" type="slidenum">
              <a:rPr lang="en-GB" smtClean="0"/>
              <a:t>2</a:t>
            </a:fld>
            <a:endParaRPr lang="en-GB" dirty="0"/>
          </a:p>
        </p:txBody>
      </p:sp>
    </p:spTree>
    <p:extLst>
      <p:ext uri="{BB962C8B-B14F-4D97-AF65-F5344CB8AC3E}">
        <p14:creationId xmlns:p14="http://schemas.microsoft.com/office/powerpoint/2010/main" val="324707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BBD18-3BB2-C988-0BA8-4F9AD4F3B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F18E7-3E09-5942-EDC4-41D722788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BE9E0-F29F-5A93-2046-A3D8BA43D3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C3426B-2777-945D-27DC-71DCF7F62B89}"/>
              </a:ext>
            </a:extLst>
          </p:cNvPr>
          <p:cNvSpPr>
            <a:spLocks noGrp="1"/>
          </p:cNvSpPr>
          <p:nvPr>
            <p:ph type="sldNum" sz="quarter" idx="5"/>
          </p:nvPr>
        </p:nvSpPr>
        <p:spPr/>
        <p:txBody>
          <a:bodyPr/>
          <a:lstStyle/>
          <a:p>
            <a:fld id="{3EF650A7-0A44-4E48-AB1E-8D6B0E39EB1F}" type="slidenum">
              <a:rPr lang="en-GB" smtClean="0"/>
              <a:t>3</a:t>
            </a:fld>
            <a:endParaRPr lang="en-GB" dirty="0"/>
          </a:p>
        </p:txBody>
      </p:sp>
    </p:spTree>
    <p:extLst>
      <p:ext uri="{BB962C8B-B14F-4D97-AF65-F5344CB8AC3E}">
        <p14:creationId xmlns:p14="http://schemas.microsoft.com/office/powerpoint/2010/main" val="81833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1E80-74DB-2062-B68E-445E70EDE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C5BAB-77E6-10B4-94E2-FA43D9D8D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49C70-BDC6-7B02-16F8-4078D865EBE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CC2EC6-7F49-C556-6626-29C07D6070F2}"/>
              </a:ext>
            </a:extLst>
          </p:cNvPr>
          <p:cNvSpPr>
            <a:spLocks noGrp="1"/>
          </p:cNvSpPr>
          <p:nvPr>
            <p:ph type="sldNum" sz="quarter" idx="5"/>
          </p:nvPr>
        </p:nvSpPr>
        <p:spPr/>
        <p:txBody>
          <a:bodyPr/>
          <a:lstStyle/>
          <a:p>
            <a:fld id="{3EF650A7-0A44-4E48-AB1E-8D6B0E39EB1F}" type="slidenum">
              <a:rPr lang="en-GB" smtClean="0"/>
              <a:t>5</a:t>
            </a:fld>
            <a:endParaRPr lang="en-GB" dirty="0"/>
          </a:p>
        </p:txBody>
      </p:sp>
    </p:spTree>
    <p:extLst>
      <p:ext uri="{BB962C8B-B14F-4D97-AF65-F5344CB8AC3E}">
        <p14:creationId xmlns:p14="http://schemas.microsoft.com/office/powerpoint/2010/main" val="258958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74E54-5158-B461-D9C0-F385E1AE7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7023C-6BEA-72E9-26E2-9841EB0C2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D0C3C-68D1-2564-1597-F5BABB5DF1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8AEF782-CE07-8C7D-C26F-4D93F98E012A}"/>
              </a:ext>
            </a:extLst>
          </p:cNvPr>
          <p:cNvSpPr>
            <a:spLocks noGrp="1"/>
          </p:cNvSpPr>
          <p:nvPr>
            <p:ph type="sldNum" sz="quarter" idx="5"/>
          </p:nvPr>
        </p:nvSpPr>
        <p:spPr/>
        <p:txBody>
          <a:bodyPr/>
          <a:lstStyle/>
          <a:p>
            <a:fld id="{3EF650A7-0A44-4E48-AB1E-8D6B0E39EB1F}" type="slidenum">
              <a:rPr lang="en-GB" smtClean="0"/>
              <a:t>6</a:t>
            </a:fld>
            <a:endParaRPr lang="en-GB" dirty="0"/>
          </a:p>
        </p:txBody>
      </p:sp>
    </p:spTree>
    <p:extLst>
      <p:ext uri="{BB962C8B-B14F-4D97-AF65-F5344CB8AC3E}">
        <p14:creationId xmlns:p14="http://schemas.microsoft.com/office/powerpoint/2010/main" val="15909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650A7-0A44-4E48-AB1E-8D6B0E39EB1F}" type="slidenum">
              <a:rPr lang="en-GB" smtClean="0"/>
              <a:t>7</a:t>
            </a:fld>
            <a:endParaRPr lang="en-GB" dirty="0"/>
          </a:p>
        </p:txBody>
      </p:sp>
    </p:spTree>
    <p:extLst>
      <p:ext uri="{BB962C8B-B14F-4D97-AF65-F5344CB8AC3E}">
        <p14:creationId xmlns:p14="http://schemas.microsoft.com/office/powerpoint/2010/main" val="24929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650A7-0A44-4E48-AB1E-8D6B0E39EB1F}" type="slidenum">
              <a:rPr lang="en-GB" smtClean="0"/>
              <a:t>8</a:t>
            </a:fld>
            <a:endParaRPr lang="en-GB" dirty="0"/>
          </a:p>
        </p:txBody>
      </p:sp>
    </p:spTree>
    <p:extLst>
      <p:ext uri="{BB962C8B-B14F-4D97-AF65-F5344CB8AC3E}">
        <p14:creationId xmlns:p14="http://schemas.microsoft.com/office/powerpoint/2010/main" val="110754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650A7-0A44-4E48-AB1E-8D6B0E39EB1F}" type="slidenum">
              <a:rPr lang="en-GB" smtClean="0"/>
              <a:t>9</a:t>
            </a:fld>
            <a:endParaRPr lang="en-GB" dirty="0"/>
          </a:p>
        </p:txBody>
      </p:sp>
    </p:spTree>
    <p:extLst>
      <p:ext uri="{BB962C8B-B14F-4D97-AF65-F5344CB8AC3E}">
        <p14:creationId xmlns:p14="http://schemas.microsoft.com/office/powerpoint/2010/main" val="387067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F650A7-0A44-4E48-AB1E-8D6B0E39EB1F}" type="slidenum">
              <a:rPr lang="en-GB" smtClean="0"/>
              <a:t>10</a:t>
            </a:fld>
            <a:endParaRPr lang="en-GB" dirty="0"/>
          </a:p>
        </p:txBody>
      </p:sp>
    </p:spTree>
    <p:extLst>
      <p:ext uri="{BB962C8B-B14F-4D97-AF65-F5344CB8AC3E}">
        <p14:creationId xmlns:p14="http://schemas.microsoft.com/office/powerpoint/2010/main" val="31936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AB13-D2E2-127C-DC7A-712F63E1D9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C95BAF-461E-4E1F-2B3B-4ABC734BB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A10F65-9000-7AF4-5FEC-980715E91BAC}"/>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5" name="Footer Placeholder 4">
            <a:extLst>
              <a:ext uri="{FF2B5EF4-FFF2-40B4-BE49-F238E27FC236}">
                <a16:creationId xmlns:a16="http://schemas.microsoft.com/office/drawing/2014/main" id="{58CA187B-B0C9-2ECA-DC27-1CDD072F52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E497AB-12F5-DAB5-AE6F-79861D98C537}"/>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213529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DAC1-7FC9-0D87-F67E-30C0165EED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46DC16-51FB-3DEC-1F29-F64B26B36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EB60D1-7FB5-C83D-47EA-C9664CDAA17F}"/>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5" name="Footer Placeholder 4">
            <a:extLst>
              <a:ext uri="{FF2B5EF4-FFF2-40B4-BE49-F238E27FC236}">
                <a16:creationId xmlns:a16="http://schemas.microsoft.com/office/drawing/2014/main" id="{11A67CE4-CA13-B941-AE33-5573E1F723E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113221-85AB-D15D-F750-5FD26133744E}"/>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361928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9A156B-D823-765C-D70A-D4F461F3A7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949BD0-A37E-8EFA-0B11-E6A65591D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ED66D5-D35F-3C58-0132-3D19EDD39FBC}"/>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5" name="Footer Placeholder 4">
            <a:extLst>
              <a:ext uri="{FF2B5EF4-FFF2-40B4-BE49-F238E27FC236}">
                <a16:creationId xmlns:a16="http://schemas.microsoft.com/office/drawing/2014/main" id="{613EDEF8-457F-7164-DAC6-95DD443FC8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CC64D8B-D4F3-A87B-6BEA-858803B60313}"/>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49925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0B0D-B9E2-130D-F8AF-6299E69D42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3D9FAB-1123-E7CA-5FC3-ACB1EC451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FFE977-4332-EA77-F4E4-B944AD636ABB}"/>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5" name="Footer Placeholder 4">
            <a:extLst>
              <a:ext uri="{FF2B5EF4-FFF2-40B4-BE49-F238E27FC236}">
                <a16:creationId xmlns:a16="http://schemas.microsoft.com/office/drawing/2014/main" id="{EC0CAB0C-2846-64BC-C681-1A71F3DC6AB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B437C1-6D22-6EA0-0FDF-F2641E7A410E}"/>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54608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8379-49B3-9AE4-BEF5-F75A3270C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FE7BB0-5952-DBDF-0894-B495B008E9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7DDF9-1253-4983-C38D-B34F30BDB86D}"/>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5" name="Footer Placeholder 4">
            <a:extLst>
              <a:ext uri="{FF2B5EF4-FFF2-40B4-BE49-F238E27FC236}">
                <a16:creationId xmlns:a16="http://schemas.microsoft.com/office/drawing/2014/main" id="{077E8A01-95CF-8856-A7AD-2D365B55FA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787E91-3896-8666-61FC-C47BBCDF285B}"/>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258117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49DE-9452-413F-3C09-9D21F9E2D7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FB175A-E6A4-FB0E-65DF-BD42B3405F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5AD204-2E76-4572-F870-AAC013F291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022053-99BE-33A0-B384-80AA98848315}"/>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6" name="Footer Placeholder 5">
            <a:extLst>
              <a:ext uri="{FF2B5EF4-FFF2-40B4-BE49-F238E27FC236}">
                <a16:creationId xmlns:a16="http://schemas.microsoft.com/office/drawing/2014/main" id="{24377DF5-9CBA-5E0B-FE43-4CA2C1019E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9A83107-F60E-AD86-5399-447B45FCF511}"/>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23999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BC26-8A11-168D-0F29-EC3883B1FD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F18235-F7A1-E235-1608-D0F7AE989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08982-D189-FE16-1E18-8F61BECB42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76BEA3-6CE7-1CFC-B17F-CFC4A4C5A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10C767-31BE-DE35-7BB7-8AB1B3304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EE1B13-6B13-0240-91FA-65E4519E5D4B}"/>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8" name="Footer Placeholder 7">
            <a:extLst>
              <a:ext uri="{FF2B5EF4-FFF2-40B4-BE49-F238E27FC236}">
                <a16:creationId xmlns:a16="http://schemas.microsoft.com/office/drawing/2014/main" id="{55553317-2444-328C-0512-C37A1471C98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C6502DD-F7D8-DC8B-1345-5B3C9270FFE0}"/>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62148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54B9-97FC-217E-A3D5-60946F2530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2EBC6E-F80C-B427-E783-1CD8137AE034}"/>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4" name="Footer Placeholder 3">
            <a:extLst>
              <a:ext uri="{FF2B5EF4-FFF2-40B4-BE49-F238E27FC236}">
                <a16:creationId xmlns:a16="http://schemas.microsoft.com/office/drawing/2014/main" id="{6683D9E3-B827-B5EA-0CDC-900361011ED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D7474-A5BE-BA24-1141-70714FC58544}"/>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348213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5D62F-28E4-A1FD-747D-C8FD2A8893A8}"/>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3" name="Footer Placeholder 2">
            <a:extLst>
              <a:ext uri="{FF2B5EF4-FFF2-40B4-BE49-F238E27FC236}">
                <a16:creationId xmlns:a16="http://schemas.microsoft.com/office/drawing/2014/main" id="{145F88D2-6B79-06EA-855D-82077014929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B2A5714-EAEA-CAD5-B4B7-878A9DBCE289}"/>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192276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D4AB-23F0-C35B-04DF-83A7E1469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46CA66-AF7D-CD17-1058-5E88F064A6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1A81E2-C4A6-6528-6440-742AF7D58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1A7B2-5431-5803-D07E-7E8B373A791A}"/>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6" name="Footer Placeholder 5">
            <a:extLst>
              <a:ext uri="{FF2B5EF4-FFF2-40B4-BE49-F238E27FC236}">
                <a16:creationId xmlns:a16="http://schemas.microsoft.com/office/drawing/2014/main" id="{9EAE5578-717F-F2B3-36AD-5A69FB745A7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18992FD-3DCC-BE05-1157-025DFB765F41}"/>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16635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0D61-B7C1-8185-5B16-BE31F1726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145461-1FE8-DD40-AD66-DCCA70F04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DECD484-0549-C819-B4B9-891B76205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A342A-C90A-7D18-6910-AFEFA1BA9218}"/>
              </a:ext>
            </a:extLst>
          </p:cNvPr>
          <p:cNvSpPr>
            <a:spLocks noGrp="1"/>
          </p:cNvSpPr>
          <p:nvPr>
            <p:ph type="dt" sz="half" idx="10"/>
          </p:nvPr>
        </p:nvSpPr>
        <p:spPr/>
        <p:txBody>
          <a:bodyPr/>
          <a:lstStyle/>
          <a:p>
            <a:fld id="{B56EEDE9-923E-4932-A6D8-DC84C82A7551}" type="datetimeFigureOut">
              <a:rPr lang="en-GB" smtClean="0"/>
              <a:t>29/11/2024</a:t>
            </a:fld>
            <a:endParaRPr lang="en-GB" dirty="0"/>
          </a:p>
        </p:txBody>
      </p:sp>
      <p:sp>
        <p:nvSpPr>
          <p:cNvPr id="6" name="Footer Placeholder 5">
            <a:extLst>
              <a:ext uri="{FF2B5EF4-FFF2-40B4-BE49-F238E27FC236}">
                <a16:creationId xmlns:a16="http://schemas.microsoft.com/office/drawing/2014/main" id="{6D218AFC-657D-70F6-384B-2A9763CBDA7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135C39-E67B-0B75-C068-0473922752F8}"/>
              </a:ext>
            </a:extLst>
          </p:cNvPr>
          <p:cNvSpPr>
            <a:spLocks noGrp="1"/>
          </p:cNvSpPr>
          <p:nvPr>
            <p:ph type="sldNum" sz="quarter" idx="12"/>
          </p:nvPr>
        </p:nvSpPr>
        <p:spPr/>
        <p:txBody>
          <a:bodyPr/>
          <a:lstStyle/>
          <a:p>
            <a:fld id="{2ADD1517-374D-4F58-99D7-DEE26177139D}" type="slidenum">
              <a:rPr lang="en-GB" smtClean="0"/>
              <a:t>‹#›</a:t>
            </a:fld>
            <a:endParaRPr lang="en-GB" dirty="0"/>
          </a:p>
        </p:txBody>
      </p:sp>
    </p:spTree>
    <p:extLst>
      <p:ext uri="{BB962C8B-B14F-4D97-AF65-F5344CB8AC3E}">
        <p14:creationId xmlns:p14="http://schemas.microsoft.com/office/powerpoint/2010/main" val="2016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E33A9F-F931-ECEF-2F3E-32ABB37BF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D511A7-9118-A542-3324-3E8E92D04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E4D329-4E8B-C824-7519-7A0BADD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EEDE9-923E-4932-A6D8-DC84C82A7551}" type="datetimeFigureOut">
              <a:rPr lang="en-GB" smtClean="0"/>
              <a:t>29/11/2024</a:t>
            </a:fld>
            <a:endParaRPr lang="en-GB" dirty="0"/>
          </a:p>
        </p:txBody>
      </p:sp>
      <p:sp>
        <p:nvSpPr>
          <p:cNvPr id="5" name="Footer Placeholder 4">
            <a:extLst>
              <a:ext uri="{FF2B5EF4-FFF2-40B4-BE49-F238E27FC236}">
                <a16:creationId xmlns:a16="http://schemas.microsoft.com/office/drawing/2014/main" id="{2EEB9A06-AAFD-3474-743E-0F6F0D00A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06150AC-287B-4A52-CB0B-4B8644C40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D1517-374D-4F58-99D7-DEE26177139D}" type="slidenum">
              <a:rPr lang="en-GB" smtClean="0"/>
              <a:t>‹#›</a:t>
            </a:fld>
            <a:endParaRPr lang="en-GB" dirty="0"/>
          </a:p>
        </p:txBody>
      </p:sp>
    </p:spTree>
    <p:extLst>
      <p:ext uri="{BB962C8B-B14F-4D97-AF65-F5344CB8AC3E}">
        <p14:creationId xmlns:p14="http://schemas.microsoft.com/office/powerpoint/2010/main" val="260746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bhamcommunity.nhs.uk/community-nursing-service" TargetMode="External"/><Relationship Id="rId5" Type="http://schemas.openxmlformats.org/officeDocument/2006/relationships/image" Target="../media/image1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C0997-BBFF-2944-AD03-42FF996ED502}"/>
              </a:ext>
            </a:extLst>
          </p:cNvPr>
          <p:cNvSpPr txBox="1"/>
          <p:nvPr/>
        </p:nvSpPr>
        <p:spPr>
          <a:xfrm>
            <a:off x="5749590" y="1474883"/>
            <a:ext cx="5624694" cy="2781544"/>
          </a:xfrm>
          <a:prstGeom prst="rect">
            <a:avLst/>
          </a:prstGeom>
        </p:spPr>
        <p:txBody>
          <a:bodyPr vert="horz" lIns="91440" tIns="45720" rIns="91440" bIns="45720" rtlCol="0" anchor="t">
            <a:normAutofit fontScale="25000" lnSpcReduction="20000"/>
          </a:bodyPr>
          <a:lstStyle/>
          <a:p>
            <a:pPr algn="ctr">
              <a:lnSpc>
                <a:spcPct val="90000"/>
              </a:lnSpc>
              <a:spcBef>
                <a:spcPct val="0"/>
              </a:spcBef>
              <a:spcAft>
                <a:spcPts val="600"/>
              </a:spcAft>
            </a:pPr>
            <a:endParaRPr lang="en-US" sz="19200" b="1" i="1" dirty="0">
              <a:solidFill>
                <a:srgbClr val="002060"/>
              </a:solidFill>
              <a:latin typeface="+mj-lt"/>
              <a:ea typeface="+mj-ea"/>
              <a:cs typeface="+mj-cs"/>
            </a:endParaRPr>
          </a:p>
          <a:p>
            <a:pPr algn="ctr">
              <a:lnSpc>
                <a:spcPct val="90000"/>
              </a:lnSpc>
              <a:spcBef>
                <a:spcPct val="0"/>
              </a:spcBef>
              <a:spcAft>
                <a:spcPts val="600"/>
              </a:spcAft>
            </a:pPr>
            <a:r>
              <a:rPr lang="en-US" sz="19200" b="1" i="1" kern="1200" dirty="0">
                <a:solidFill>
                  <a:srgbClr val="0070C0"/>
                </a:solidFill>
                <a:latin typeface="Arial" panose="020B0604020202020204" pitchFamily="34" charset="0"/>
                <a:ea typeface="+mj-ea"/>
                <a:cs typeface="Arial" panose="020B0604020202020204" pitchFamily="34" charset="0"/>
              </a:rPr>
              <a:t>Self Care Model</a:t>
            </a:r>
            <a:endParaRPr lang="en-US" sz="4000" b="1" dirty="0">
              <a:solidFill>
                <a:srgbClr val="0070C0"/>
              </a:solidFill>
              <a:latin typeface="Arial" panose="020B0604020202020204" pitchFamily="34" charset="0"/>
              <a:ea typeface="+mj-ea"/>
              <a:cs typeface="Arial" panose="020B0604020202020204" pitchFamily="34" charset="0"/>
            </a:endParaRPr>
          </a:p>
          <a:p>
            <a:pPr algn="ctr">
              <a:lnSpc>
                <a:spcPct val="90000"/>
              </a:lnSpc>
              <a:spcBef>
                <a:spcPct val="0"/>
              </a:spcBef>
              <a:spcAft>
                <a:spcPts val="600"/>
              </a:spcAft>
            </a:pPr>
            <a:endParaRPr lang="en-US" sz="12800" b="1" dirty="0">
              <a:solidFill>
                <a:srgbClr val="002060"/>
              </a:solidFill>
              <a:latin typeface="+mj-lt"/>
              <a:ea typeface="+mj-ea"/>
              <a:cs typeface="+mj-cs"/>
            </a:endParaRPr>
          </a:p>
          <a:p>
            <a:pPr algn="ctr">
              <a:lnSpc>
                <a:spcPct val="90000"/>
              </a:lnSpc>
              <a:spcBef>
                <a:spcPct val="0"/>
              </a:spcBef>
              <a:spcAft>
                <a:spcPts val="600"/>
              </a:spcAft>
            </a:pPr>
            <a:r>
              <a:rPr lang="en-US" sz="12800" b="1" dirty="0">
                <a:latin typeface="+mj-lt"/>
                <a:ea typeface="+mj-ea"/>
                <a:cs typeface="+mj-cs"/>
              </a:rPr>
              <a:t>Sam Tullett</a:t>
            </a:r>
          </a:p>
          <a:p>
            <a:pPr algn="ctr">
              <a:lnSpc>
                <a:spcPct val="90000"/>
              </a:lnSpc>
              <a:spcBef>
                <a:spcPct val="0"/>
              </a:spcBef>
              <a:spcAft>
                <a:spcPts val="600"/>
              </a:spcAft>
            </a:pPr>
            <a:endParaRPr lang="en-US" sz="12800" b="1" dirty="0">
              <a:latin typeface="+mj-lt"/>
              <a:ea typeface="+mj-ea"/>
              <a:cs typeface="+mj-cs"/>
            </a:endParaRPr>
          </a:p>
          <a:p>
            <a:pPr algn="ctr">
              <a:lnSpc>
                <a:spcPct val="90000"/>
              </a:lnSpc>
              <a:spcBef>
                <a:spcPct val="0"/>
              </a:spcBef>
              <a:spcAft>
                <a:spcPts val="600"/>
              </a:spcAft>
            </a:pPr>
            <a:r>
              <a:rPr lang="en-US" sz="12800" b="1" kern="1200" dirty="0">
                <a:latin typeface="+mj-lt"/>
                <a:ea typeface="+mj-ea"/>
                <a:cs typeface="+mj-cs"/>
              </a:rPr>
              <a:t>Service Manager</a:t>
            </a:r>
            <a:endParaRPr lang="en-US" sz="11200" b="1" kern="1200" dirty="0">
              <a:latin typeface="+mj-lt"/>
              <a:ea typeface="+mj-ea"/>
              <a:cs typeface="+mj-cs"/>
            </a:endParaRPr>
          </a:p>
        </p:txBody>
      </p:sp>
      <p:pic>
        <p:nvPicPr>
          <p:cNvPr id="11" name="Picture 10" descr="A black background with blue text&#10;&#10;Description automatically generated">
            <a:extLst>
              <a:ext uri="{FF2B5EF4-FFF2-40B4-BE49-F238E27FC236}">
                <a16:creationId xmlns:a16="http://schemas.microsoft.com/office/drawing/2014/main" id="{C693D445-2F9C-CC29-43A2-6CF7F1EC6C9E}"/>
              </a:ext>
            </a:extLst>
          </p:cNvPr>
          <p:cNvPicPr>
            <a:picLocks noChangeAspect="1"/>
          </p:cNvPicPr>
          <p:nvPr/>
        </p:nvPicPr>
        <p:blipFill>
          <a:blip r:embed="rId3"/>
          <a:stretch>
            <a:fillRect/>
          </a:stretch>
        </p:blipFill>
        <p:spPr>
          <a:xfrm>
            <a:off x="10680499" y="128637"/>
            <a:ext cx="1387570" cy="555028"/>
          </a:xfrm>
          <a:prstGeom prst="rect">
            <a:avLst/>
          </a:prstGeom>
        </p:spPr>
      </p:pic>
      <p:pic>
        <p:nvPicPr>
          <p:cNvPr id="13" name="Picture 12" descr="A close-up of several logos&#10;&#10;Description automatically generated">
            <a:extLst>
              <a:ext uri="{FF2B5EF4-FFF2-40B4-BE49-F238E27FC236}">
                <a16:creationId xmlns:a16="http://schemas.microsoft.com/office/drawing/2014/main" id="{F0343001-24AB-F0AE-559B-057226D1CD61}"/>
              </a:ext>
            </a:extLst>
          </p:cNvPr>
          <p:cNvPicPr>
            <a:picLocks noChangeAspect="1"/>
          </p:cNvPicPr>
          <p:nvPr/>
        </p:nvPicPr>
        <p:blipFill>
          <a:blip r:embed="rId4"/>
          <a:stretch>
            <a:fillRect/>
          </a:stretch>
        </p:blipFill>
        <p:spPr>
          <a:xfrm>
            <a:off x="10757315" y="6245296"/>
            <a:ext cx="1310754" cy="469433"/>
          </a:xfrm>
          <a:prstGeom prst="rect">
            <a:avLst/>
          </a:prstGeom>
        </p:spPr>
      </p:pic>
      <p:pic>
        <p:nvPicPr>
          <p:cNvPr id="7" name="Picture 6">
            <a:extLst>
              <a:ext uri="{FF2B5EF4-FFF2-40B4-BE49-F238E27FC236}">
                <a16:creationId xmlns:a16="http://schemas.microsoft.com/office/drawing/2014/main" id="{C4BEBFEC-8E2B-3236-2562-E50024A1AE23}"/>
              </a:ext>
            </a:extLst>
          </p:cNvPr>
          <p:cNvPicPr>
            <a:picLocks noChangeAspect="1"/>
          </p:cNvPicPr>
          <p:nvPr/>
        </p:nvPicPr>
        <p:blipFill>
          <a:blip r:embed="rId5"/>
          <a:stretch>
            <a:fillRect/>
          </a:stretch>
        </p:blipFill>
        <p:spPr>
          <a:xfrm>
            <a:off x="60792" y="6462810"/>
            <a:ext cx="1194920" cy="280440"/>
          </a:xfrm>
          <a:prstGeom prst="rect">
            <a:avLst/>
          </a:prstGeom>
        </p:spPr>
      </p:pic>
      <p:pic>
        <p:nvPicPr>
          <p:cNvPr id="3074" name="Picture 2" descr="How to Practice Self-Care? | The Warrior">
            <a:extLst>
              <a:ext uri="{FF2B5EF4-FFF2-40B4-BE49-F238E27FC236}">
                <a16:creationId xmlns:a16="http://schemas.microsoft.com/office/drawing/2014/main" id="{1EAA818B-8C07-B7B2-BA3A-BBB2415EA1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89" y="1738438"/>
            <a:ext cx="4833262" cy="30207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5FBA67-E07C-29B7-8C41-D77ABFE92C5C}"/>
              </a:ext>
            </a:extLst>
          </p:cNvPr>
          <p:cNvSpPr/>
          <p:nvPr/>
        </p:nvSpPr>
        <p:spPr>
          <a:xfrm>
            <a:off x="327545" y="4836945"/>
            <a:ext cx="4649805" cy="523220"/>
          </a:xfrm>
          <a:prstGeom prst="rect">
            <a:avLst/>
          </a:prstGeom>
          <a:noFill/>
        </p:spPr>
        <p:txBody>
          <a:bodyPr wrap="square" lIns="91440" tIns="45720" rIns="91440" bIns="45720">
            <a:spAutoFit/>
          </a:bodyPr>
          <a:lstStyle/>
          <a:p>
            <a:pPr algn="ctr"/>
            <a:r>
              <a:rPr lang="en-US" sz="1400" b="1" i="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Culture Change: </a:t>
            </a:r>
          </a:p>
          <a:p>
            <a:pPr algn="ctr"/>
            <a:r>
              <a:rPr lang="en-US" sz="1400" b="1" i="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Think Self-Care and Supported Self-Care</a:t>
            </a:r>
          </a:p>
        </p:txBody>
      </p:sp>
    </p:spTree>
    <p:extLst>
      <p:ext uri="{BB962C8B-B14F-4D97-AF65-F5344CB8AC3E}">
        <p14:creationId xmlns:p14="http://schemas.microsoft.com/office/powerpoint/2010/main" val="146177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C1FD8-02DD-D110-4412-D5AE8D3A8149}"/>
              </a:ext>
            </a:extLst>
          </p:cNvPr>
          <p:cNvSpPr txBox="1"/>
          <p:nvPr/>
        </p:nvSpPr>
        <p:spPr>
          <a:xfrm>
            <a:off x="106666" y="936542"/>
            <a:ext cx="5747079" cy="5909310"/>
          </a:xfrm>
          <a:prstGeom prst="rect">
            <a:avLst/>
          </a:prstGeom>
          <a:noFill/>
        </p:spPr>
        <p:txBody>
          <a:bodyPr wrap="square" rtlCol="0">
            <a:spAutoFit/>
          </a:bodyPr>
          <a:lstStyle/>
          <a:p>
            <a:pPr marL="285750" indent="-285750">
              <a:buFont typeface="Wingdings" panose="05000000000000000000" pitchFamily="2" charset="2"/>
              <a:buChar char="ü"/>
            </a:pPr>
            <a:r>
              <a:rPr lang="en-GB" sz="1800" dirty="0">
                <a:effectLst/>
                <a:ea typeface="Aptos" panose="020B0004020202020204" pitchFamily="34" charset="0"/>
                <a:cs typeface="Times New Roman" panose="02020603050405020304" pitchFamily="18" charset="0"/>
              </a:rPr>
              <a:t>Be mindful that language, both verbal and nonverbal (body language) can have positive or negative consequences.</a:t>
            </a:r>
          </a:p>
          <a:p>
            <a:pPr marL="285750" indent="-285750">
              <a:buFont typeface="Wingdings" panose="05000000000000000000" pitchFamily="2" charset="2"/>
              <a:buChar char="ü"/>
            </a:pPr>
            <a:endParaRPr lang="en-GB" sz="1800" dirty="0">
              <a:effectLst/>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dirty="0">
                <a:ea typeface="Aptos" panose="020B0004020202020204" pitchFamily="34" charset="0"/>
                <a:cs typeface="Times New Roman" panose="02020603050405020304" pitchFamily="18" charset="0"/>
              </a:rPr>
              <a:t>Communication should be relatable to the patient/ family/ carer- do not use jargon that they will not understand or feel intimidated by.</a:t>
            </a:r>
          </a:p>
          <a:p>
            <a:pPr marL="285750" indent="-285750">
              <a:buFont typeface="Wingdings" panose="05000000000000000000" pitchFamily="2" charset="2"/>
              <a:buChar char="ü"/>
            </a:pPr>
            <a:endParaRPr lang="en-GB" sz="1800" dirty="0">
              <a:effectLst/>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sz="1800" dirty="0">
                <a:effectLst/>
                <a:ea typeface="Aptos" panose="020B0004020202020204" pitchFamily="34" charset="0"/>
                <a:cs typeface="Times New Roman" panose="02020603050405020304" pitchFamily="18" charset="0"/>
              </a:rPr>
              <a:t>Take your time! Understanding takes time.</a:t>
            </a:r>
          </a:p>
          <a:p>
            <a:pPr marL="285750" indent="-285750">
              <a:buFont typeface="Wingdings" panose="05000000000000000000" pitchFamily="2" charset="2"/>
              <a:buChar char="ü"/>
            </a:pPr>
            <a:endParaRPr lang="en-GB" sz="1800" dirty="0">
              <a:effectLst/>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sz="1800" dirty="0">
                <a:effectLst/>
                <a:ea typeface="Aptos" panose="020B0004020202020204" pitchFamily="34" charset="0"/>
                <a:cs typeface="Times New Roman" panose="02020603050405020304" pitchFamily="18" charset="0"/>
              </a:rPr>
              <a:t>Recognise that some words, phrases and descriptions are potentially problematic.</a:t>
            </a:r>
          </a:p>
          <a:p>
            <a:pPr marL="285750" indent="-285750">
              <a:buFont typeface="Wingdings" panose="05000000000000000000" pitchFamily="2" charset="2"/>
              <a:buChar char="ü"/>
            </a:pPr>
            <a:endParaRPr lang="en-GB" sz="1800" dirty="0">
              <a:effectLst/>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sz="1800" dirty="0">
                <a:effectLst/>
                <a:ea typeface="Aptos" panose="020B0004020202020204" pitchFamily="34" charset="0"/>
                <a:cs typeface="Times New Roman" panose="02020603050405020304" pitchFamily="18" charset="0"/>
              </a:rPr>
              <a:t>Use language that is free from judgement and prejudice and is inclusive, values-based, person-centred and collaborative.</a:t>
            </a:r>
          </a:p>
          <a:p>
            <a:pPr marL="285750" indent="-285750">
              <a:buFont typeface="Wingdings" panose="05000000000000000000" pitchFamily="2" charset="2"/>
              <a:buChar char="ü"/>
            </a:pPr>
            <a:endParaRPr lang="en-GB" dirty="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sz="1800" dirty="0">
                <a:effectLst/>
                <a:ea typeface="Aptos" panose="020B0004020202020204" pitchFamily="34" charset="0"/>
                <a:cs typeface="Times New Roman" panose="02020603050405020304" pitchFamily="18" charset="0"/>
              </a:rPr>
              <a:t>Avoid language which attributes blame or shame.</a:t>
            </a:r>
          </a:p>
          <a:p>
            <a:pPr marL="285750" indent="-285750">
              <a:buFont typeface="Wingdings" panose="05000000000000000000" pitchFamily="2" charset="2"/>
              <a:buChar char="ü"/>
            </a:pPr>
            <a:endParaRPr lang="en-GB" dirty="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sz="1800" dirty="0">
                <a:effectLst/>
                <a:ea typeface="Aptos" panose="020B0004020202020204" pitchFamily="34" charset="0"/>
                <a:cs typeface="Times New Roman" panose="02020603050405020304" pitchFamily="18" charset="0"/>
              </a:rPr>
              <a:t>Avoid language that infers generalisations or stereotypes.</a:t>
            </a:r>
          </a:p>
        </p:txBody>
      </p:sp>
      <p:sp>
        <p:nvSpPr>
          <p:cNvPr id="3" name="TextBox 2">
            <a:extLst>
              <a:ext uri="{FF2B5EF4-FFF2-40B4-BE49-F238E27FC236}">
                <a16:creationId xmlns:a16="http://schemas.microsoft.com/office/drawing/2014/main" id="{6988254C-B18F-4521-EC5C-487638E83891}"/>
              </a:ext>
            </a:extLst>
          </p:cNvPr>
          <p:cNvSpPr txBox="1"/>
          <p:nvPr/>
        </p:nvSpPr>
        <p:spPr>
          <a:xfrm>
            <a:off x="5920218" y="903573"/>
            <a:ext cx="6165116" cy="5632311"/>
          </a:xfrm>
          <a:prstGeom prst="rect">
            <a:avLst/>
          </a:prstGeom>
          <a:noFill/>
        </p:spPr>
        <p:txBody>
          <a:bodyPr wrap="square" rtlCol="0">
            <a:spAutoFit/>
          </a:bodyPr>
          <a:lstStyle/>
          <a:p>
            <a:pPr marL="285750" indent="-285750">
              <a:buFont typeface="Wingdings" panose="05000000000000000000" pitchFamily="2" charset="2"/>
              <a:buChar char="ü"/>
            </a:pPr>
            <a:r>
              <a:rPr lang="en-GB" sz="1800" dirty="0">
                <a:effectLst/>
                <a:ea typeface="Aptos" panose="020B0004020202020204" pitchFamily="34" charset="0"/>
                <a:cs typeface="Times New Roman" panose="02020603050405020304" pitchFamily="18" charset="0"/>
              </a:rPr>
              <a:t>To ensure a collaborative approach, remember to include family and carers where appropriate.</a:t>
            </a:r>
          </a:p>
          <a:p>
            <a:pPr marL="285750" indent="-285750">
              <a:buFont typeface="Wingdings" panose="05000000000000000000" pitchFamily="2" charset="2"/>
              <a:buChar char="ü"/>
            </a:pPr>
            <a:endParaRPr lang="en-GB" sz="1800" dirty="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dirty="0">
                <a:effectLst/>
                <a:ea typeface="Aptos" panose="020B0004020202020204" pitchFamily="34" charset="0"/>
                <a:cs typeface="Times New Roman" panose="02020603050405020304" pitchFamily="18" charset="0"/>
              </a:rPr>
              <a:t>By asking </a:t>
            </a:r>
            <a:r>
              <a:rPr lang="en-GB" b="1" dirty="0">
                <a:solidFill>
                  <a:srgbClr val="0070C0"/>
                </a:solidFill>
                <a:effectLst/>
                <a:ea typeface="Aptos" panose="020B0004020202020204" pitchFamily="34" charset="0"/>
                <a:cs typeface="Times New Roman" panose="02020603050405020304" pitchFamily="18" charset="0"/>
              </a:rPr>
              <a:t>open-ended questions</a:t>
            </a:r>
            <a:r>
              <a:rPr lang="en-GB" dirty="0">
                <a:effectLst/>
                <a:ea typeface="Aptos" panose="020B0004020202020204" pitchFamily="34" charset="0"/>
                <a:cs typeface="Times New Roman" panose="02020603050405020304" pitchFamily="18" charset="0"/>
              </a:rPr>
              <a:t>, the clinician can find out what </a:t>
            </a:r>
            <a:r>
              <a:rPr lang="en-GB" dirty="0">
                <a:ea typeface="Aptos" panose="020B0004020202020204" pitchFamily="34" charset="0"/>
                <a:cs typeface="Times New Roman" panose="02020603050405020304" pitchFamily="18" charset="0"/>
              </a:rPr>
              <a:t>is </a:t>
            </a:r>
            <a:r>
              <a:rPr lang="en-GB" dirty="0">
                <a:effectLst/>
                <a:ea typeface="Aptos" panose="020B0004020202020204" pitchFamily="34" charset="0"/>
                <a:cs typeface="Times New Roman" panose="02020603050405020304" pitchFamily="18" charset="0"/>
              </a:rPr>
              <a:t>already knows about self-care/ supported self-care</a:t>
            </a:r>
            <a:r>
              <a:rPr lang="en-GB" dirty="0">
                <a:ea typeface="Aptos" panose="020B0004020202020204" pitchFamily="34" charset="0"/>
                <a:cs typeface="Times New Roman" panose="02020603050405020304" pitchFamily="18" charset="0"/>
              </a:rPr>
              <a:t>.</a:t>
            </a:r>
          </a:p>
          <a:p>
            <a:endParaRPr lang="en-GB" dirty="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dirty="0">
                <a:effectLst/>
                <a:ea typeface="Aptos" panose="020B0004020202020204" pitchFamily="34" charset="0"/>
                <a:cs typeface="Times New Roman" panose="02020603050405020304" pitchFamily="18" charset="0"/>
              </a:rPr>
              <a:t>Allow t</a:t>
            </a:r>
            <a:r>
              <a:rPr lang="en-GB" dirty="0">
                <a:ea typeface="Aptos" panose="020B0004020202020204" pitchFamily="34" charset="0"/>
                <a:cs typeface="Times New Roman" panose="02020603050405020304" pitchFamily="18" charset="0"/>
              </a:rPr>
              <a:t>ime for</a:t>
            </a:r>
            <a:r>
              <a:rPr lang="en-GB" dirty="0">
                <a:effectLst/>
                <a:ea typeface="Aptos" panose="020B0004020202020204" pitchFamily="34" charset="0"/>
                <a:cs typeface="Times New Roman" panose="02020603050405020304" pitchFamily="18" charset="0"/>
              </a:rPr>
              <a:t> patient/ family/ carer to raise concerns, ask advice and have any misconceptions corrected by the clinician. </a:t>
            </a:r>
          </a:p>
          <a:p>
            <a:pPr marL="285750" indent="-285750">
              <a:buFont typeface="Wingdings" panose="05000000000000000000" pitchFamily="2" charset="2"/>
              <a:buChar char="ü"/>
            </a:pPr>
            <a:endParaRPr lang="en-GB" dirty="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dirty="0">
                <a:effectLst/>
                <a:ea typeface="Aptos" panose="020B0004020202020204" pitchFamily="34" charset="0"/>
                <a:cs typeface="Times New Roman" panose="02020603050405020304" pitchFamily="18" charset="0"/>
              </a:rPr>
              <a:t>Allow a silence or pause</a:t>
            </a:r>
            <a:r>
              <a:rPr lang="en-GB" dirty="0">
                <a:ea typeface="Aptos" panose="020B0004020202020204" pitchFamily="34" charset="0"/>
                <a:cs typeface="Times New Roman" panose="02020603050405020304" pitchFamily="18" charset="0"/>
              </a:rPr>
              <a:t>- this enables time to</a:t>
            </a:r>
            <a:r>
              <a:rPr lang="en-GB" dirty="0">
                <a:effectLst/>
                <a:ea typeface="Aptos" panose="020B0004020202020204" pitchFamily="34" charset="0"/>
                <a:cs typeface="Times New Roman" panose="02020603050405020304" pitchFamily="18" charset="0"/>
              </a:rPr>
              <a:t> think and reflect.</a:t>
            </a:r>
          </a:p>
          <a:p>
            <a:endParaRPr lang="en-GB" dirty="0">
              <a:effectLst/>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b="1" dirty="0">
                <a:solidFill>
                  <a:srgbClr val="0070C0"/>
                </a:solidFill>
                <a:effectLst/>
                <a:ea typeface="Aptos" panose="020B0004020202020204" pitchFamily="34" charset="0"/>
                <a:cs typeface="Times New Roman" panose="02020603050405020304" pitchFamily="18" charset="0"/>
              </a:rPr>
              <a:t>Clinicians need to emphasise that self-care is a collaboration </a:t>
            </a:r>
            <a:r>
              <a:rPr lang="en-GB" dirty="0">
                <a:effectLst/>
                <a:ea typeface="Aptos" panose="020B0004020202020204" pitchFamily="34" charset="0"/>
                <a:cs typeface="Times New Roman" panose="02020603050405020304" pitchFamily="18" charset="0"/>
              </a:rPr>
              <a:t>between the patient/ family/carer and the clinician/ wider MDT</a:t>
            </a:r>
          </a:p>
          <a:p>
            <a:endParaRPr lang="en-GB" dirty="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dirty="0">
                <a:effectLst/>
                <a:ea typeface="Aptos" panose="020B0004020202020204" pitchFamily="34" charset="0"/>
                <a:cs typeface="Times New Roman" panose="02020603050405020304" pitchFamily="18" charset="0"/>
              </a:rPr>
              <a:t>Be clear that the patient will not be left to cope on their own or be made to feel like a ‘burden’. </a:t>
            </a:r>
            <a:endParaRPr lang="en-GB" kern="100" dirty="0">
              <a:effectLs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chemeClr val="tx1"/>
              </a:solidFill>
            </a:endParaRPr>
          </a:p>
        </p:txBody>
      </p:sp>
      <p:sp>
        <p:nvSpPr>
          <p:cNvPr id="4" name="TextBox 3">
            <a:extLst>
              <a:ext uri="{FF2B5EF4-FFF2-40B4-BE49-F238E27FC236}">
                <a16:creationId xmlns:a16="http://schemas.microsoft.com/office/drawing/2014/main" id="{9ED1C4EC-0049-D5C1-A811-376CDB186A61}"/>
              </a:ext>
            </a:extLst>
          </p:cNvPr>
          <p:cNvSpPr txBox="1"/>
          <p:nvPr/>
        </p:nvSpPr>
        <p:spPr>
          <a:xfrm>
            <a:off x="478645" y="208577"/>
            <a:ext cx="11165157" cy="727965"/>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4800" b="1" kern="1200" dirty="0">
                <a:solidFill>
                  <a:srgbClr val="0070C0"/>
                </a:solidFill>
                <a:latin typeface="Arial" panose="020B0604020202020204" pitchFamily="34" charset="0"/>
                <a:ea typeface="+mj-ea"/>
                <a:cs typeface="Arial" panose="020B0604020202020204" pitchFamily="34" charset="0"/>
              </a:rPr>
              <a:t>Communication Continued</a:t>
            </a:r>
          </a:p>
          <a:p>
            <a:pPr algn="ctr">
              <a:lnSpc>
                <a:spcPct val="90000"/>
              </a:lnSpc>
              <a:spcBef>
                <a:spcPct val="0"/>
              </a:spcBef>
              <a:spcAft>
                <a:spcPts val="600"/>
              </a:spcAft>
            </a:pPr>
            <a:endParaRPr lang="en-US" sz="4800" b="1" u="sng" kern="1200" dirty="0">
              <a:solidFill>
                <a:schemeClr val="tx2"/>
              </a:solidFill>
              <a:ea typeface="+mj-ea"/>
              <a:cs typeface="+mj-cs"/>
            </a:endParaRPr>
          </a:p>
          <a:p>
            <a:pPr lvl="2">
              <a:lnSpc>
                <a:spcPct val="90000"/>
              </a:lnSpc>
              <a:spcBef>
                <a:spcPct val="0"/>
              </a:spcBef>
              <a:spcAft>
                <a:spcPts val="600"/>
              </a:spcAft>
            </a:pPr>
            <a:endParaRPr lang="en-US" sz="2800" dirty="0">
              <a:solidFill>
                <a:schemeClr val="tx2"/>
              </a:solidFill>
              <a:ea typeface="+mj-ea"/>
              <a:cs typeface="+mj-cs"/>
            </a:endParaRPr>
          </a:p>
          <a:p>
            <a:pPr marL="1371600" lvl="2" indent="-457200">
              <a:lnSpc>
                <a:spcPct val="90000"/>
              </a:lnSpc>
              <a:spcBef>
                <a:spcPct val="0"/>
              </a:spcBef>
              <a:spcAft>
                <a:spcPts val="600"/>
              </a:spcAft>
              <a:buFont typeface="Wingdings" panose="05000000000000000000" pitchFamily="2" charset="2"/>
              <a:buChar char="ü"/>
            </a:pPr>
            <a:endParaRPr lang="en-US" sz="2800" dirty="0">
              <a:solidFill>
                <a:schemeClr val="tx2"/>
              </a:solidFill>
              <a:ea typeface="+mj-ea"/>
              <a:cs typeface="+mj-cs"/>
            </a:endParaRPr>
          </a:p>
          <a:p>
            <a:pPr>
              <a:lnSpc>
                <a:spcPct val="90000"/>
              </a:lnSpc>
              <a:spcBef>
                <a:spcPct val="0"/>
              </a:spcBef>
              <a:spcAft>
                <a:spcPts val="600"/>
              </a:spcAft>
            </a:pPr>
            <a:endParaRPr lang="en-US" sz="2800" dirty="0">
              <a:solidFill>
                <a:schemeClr val="tx2"/>
              </a:solidFill>
              <a:ea typeface="+mj-ea"/>
              <a:cs typeface="+mj-cs"/>
            </a:endParaRPr>
          </a:p>
          <a:p>
            <a:pPr>
              <a:lnSpc>
                <a:spcPct val="90000"/>
              </a:lnSpc>
              <a:spcBef>
                <a:spcPct val="0"/>
              </a:spcBef>
              <a:spcAft>
                <a:spcPts val="600"/>
              </a:spcAft>
            </a:pPr>
            <a:endParaRPr lang="en-US" sz="2800" dirty="0">
              <a:solidFill>
                <a:schemeClr val="tx2"/>
              </a:solidFill>
              <a:latin typeface="+mj-lt"/>
              <a:ea typeface="+mj-ea"/>
              <a:cs typeface="+mj-cs"/>
            </a:endParaRPr>
          </a:p>
        </p:txBody>
      </p:sp>
    </p:spTree>
    <p:extLst>
      <p:ext uri="{BB962C8B-B14F-4D97-AF65-F5344CB8AC3E}">
        <p14:creationId xmlns:p14="http://schemas.microsoft.com/office/powerpoint/2010/main" val="334093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BEF947-AB4D-04E0-B8E8-DC262154AEDE}"/>
              </a:ext>
            </a:extLst>
          </p:cNvPr>
          <p:cNvPicPr>
            <a:picLocks noChangeAspect="1"/>
          </p:cNvPicPr>
          <p:nvPr/>
        </p:nvPicPr>
        <p:blipFill>
          <a:blip r:embed="rId3"/>
          <a:stretch>
            <a:fillRect/>
          </a:stretch>
        </p:blipFill>
        <p:spPr>
          <a:xfrm>
            <a:off x="1628100" y="32723"/>
            <a:ext cx="8792688" cy="3621965"/>
          </a:xfrm>
          <a:prstGeom prst="rect">
            <a:avLst/>
          </a:prstGeom>
        </p:spPr>
      </p:pic>
      <p:pic>
        <p:nvPicPr>
          <p:cNvPr id="8" name="Picture 7">
            <a:extLst>
              <a:ext uri="{FF2B5EF4-FFF2-40B4-BE49-F238E27FC236}">
                <a16:creationId xmlns:a16="http://schemas.microsoft.com/office/drawing/2014/main" id="{825191AF-2675-ABA7-E686-B57B1561076A}"/>
              </a:ext>
            </a:extLst>
          </p:cNvPr>
          <p:cNvPicPr>
            <a:picLocks noChangeAspect="1"/>
          </p:cNvPicPr>
          <p:nvPr/>
        </p:nvPicPr>
        <p:blipFill>
          <a:blip r:embed="rId4"/>
          <a:stretch>
            <a:fillRect/>
          </a:stretch>
        </p:blipFill>
        <p:spPr>
          <a:xfrm>
            <a:off x="1861572" y="3782080"/>
            <a:ext cx="8325743" cy="1245402"/>
          </a:xfrm>
          <a:prstGeom prst="rect">
            <a:avLst/>
          </a:prstGeom>
        </p:spPr>
      </p:pic>
      <p:pic>
        <p:nvPicPr>
          <p:cNvPr id="10" name="Picture 9">
            <a:extLst>
              <a:ext uri="{FF2B5EF4-FFF2-40B4-BE49-F238E27FC236}">
                <a16:creationId xmlns:a16="http://schemas.microsoft.com/office/drawing/2014/main" id="{C8959884-108B-707F-78BC-1BC861FD4729}"/>
              </a:ext>
            </a:extLst>
          </p:cNvPr>
          <p:cNvPicPr>
            <a:picLocks noChangeAspect="1"/>
          </p:cNvPicPr>
          <p:nvPr/>
        </p:nvPicPr>
        <p:blipFill>
          <a:blip r:embed="rId5"/>
          <a:stretch>
            <a:fillRect/>
          </a:stretch>
        </p:blipFill>
        <p:spPr>
          <a:xfrm>
            <a:off x="1861572" y="5154874"/>
            <a:ext cx="8325742" cy="1417539"/>
          </a:xfrm>
          <a:prstGeom prst="rect">
            <a:avLst/>
          </a:prstGeom>
        </p:spPr>
      </p:pic>
    </p:spTree>
    <p:extLst>
      <p:ext uri="{BB962C8B-B14F-4D97-AF65-F5344CB8AC3E}">
        <p14:creationId xmlns:p14="http://schemas.microsoft.com/office/powerpoint/2010/main" val="342549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39804-2E6A-91C1-A696-2244617A88DB}"/>
            </a:ext>
          </a:extLst>
        </p:cNvPr>
        <p:cNvGrpSpPr/>
        <p:nvPr/>
      </p:nvGrpSpPr>
      <p:grpSpPr>
        <a:xfrm>
          <a:off x="0" y="0"/>
          <a:ext cx="0" cy="0"/>
          <a:chOff x="0" y="0"/>
          <a:chExt cx="0" cy="0"/>
        </a:xfrm>
      </p:grpSpPr>
      <p:pic>
        <p:nvPicPr>
          <p:cNvPr id="11" name="Picture 10" descr="A black background with blue text&#10;&#10;Description automatically generated">
            <a:extLst>
              <a:ext uri="{FF2B5EF4-FFF2-40B4-BE49-F238E27FC236}">
                <a16:creationId xmlns:a16="http://schemas.microsoft.com/office/drawing/2014/main" id="{DF7D8F5F-CB66-8CD4-D67E-109FD92648CD}"/>
              </a:ext>
            </a:extLst>
          </p:cNvPr>
          <p:cNvPicPr>
            <a:picLocks noChangeAspect="1"/>
          </p:cNvPicPr>
          <p:nvPr/>
        </p:nvPicPr>
        <p:blipFill>
          <a:blip r:embed="rId3"/>
          <a:stretch>
            <a:fillRect/>
          </a:stretch>
        </p:blipFill>
        <p:spPr>
          <a:xfrm>
            <a:off x="10718907" y="83666"/>
            <a:ext cx="1387570" cy="555028"/>
          </a:xfrm>
          <a:prstGeom prst="rect">
            <a:avLst/>
          </a:prstGeom>
        </p:spPr>
      </p:pic>
      <p:pic>
        <p:nvPicPr>
          <p:cNvPr id="7" name="Picture 6">
            <a:extLst>
              <a:ext uri="{FF2B5EF4-FFF2-40B4-BE49-F238E27FC236}">
                <a16:creationId xmlns:a16="http://schemas.microsoft.com/office/drawing/2014/main" id="{4F7A606A-D00D-26BB-9050-C7146B2C6A3C}"/>
              </a:ext>
            </a:extLst>
          </p:cNvPr>
          <p:cNvPicPr>
            <a:picLocks noChangeAspect="1"/>
          </p:cNvPicPr>
          <p:nvPr/>
        </p:nvPicPr>
        <p:blipFill>
          <a:blip r:embed="rId4"/>
          <a:stretch>
            <a:fillRect/>
          </a:stretch>
        </p:blipFill>
        <p:spPr>
          <a:xfrm>
            <a:off x="60792" y="6462810"/>
            <a:ext cx="1194920" cy="280440"/>
          </a:xfrm>
          <a:prstGeom prst="rect">
            <a:avLst/>
          </a:prstGeom>
        </p:spPr>
      </p:pic>
      <p:sp>
        <p:nvSpPr>
          <p:cNvPr id="3" name="TextBox 2">
            <a:extLst>
              <a:ext uri="{FF2B5EF4-FFF2-40B4-BE49-F238E27FC236}">
                <a16:creationId xmlns:a16="http://schemas.microsoft.com/office/drawing/2014/main" id="{2798F36F-CB7B-1665-C361-9C2D9C8CF830}"/>
              </a:ext>
            </a:extLst>
          </p:cNvPr>
          <p:cNvSpPr txBox="1"/>
          <p:nvPr/>
        </p:nvSpPr>
        <p:spPr>
          <a:xfrm>
            <a:off x="185282" y="63887"/>
            <a:ext cx="8926989" cy="757130"/>
          </a:xfrm>
          <a:prstGeom prst="rect">
            <a:avLst/>
          </a:prstGeom>
          <a:noFill/>
        </p:spPr>
        <p:txBody>
          <a:bodyPr wrap="square">
            <a:spAutoFit/>
          </a:bodyPr>
          <a:lstStyle/>
          <a:p>
            <a:pPr>
              <a:lnSpc>
                <a:spcPct val="90000"/>
              </a:lnSpc>
              <a:spcBef>
                <a:spcPct val="0"/>
              </a:spcBef>
              <a:spcAft>
                <a:spcPts val="600"/>
              </a:spcAft>
            </a:pPr>
            <a:r>
              <a:rPr lang="en-US" sz="4800" b="1" kern="1200" dirty="0">
                <a:solidFill>
                  <a:srgbClr val="0070C0"/>
                </a:solidFill>
                <a:latin typeface="Arial" panose="020B0604020202020204" pitchFamily="34" charset="0"/>
                <a:ea typeface="+mj-ea"/>
                <a:cs typeface="Arial" panose="020B0604020202020204" pitchFamily="34" charset="0"/>
              </a:rPr>
              <a:t>Work to date…</a:t>
            </a:r>
            <a:endParaRPr lang="en-US" sz="2400" b="1" kern="1200" dirty="0">
              <a:solidFill>
                <a:srgbClr val="0070C0"/>
              </a:solidFill>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8D2AF4FD-0B43-AA25-DCC6-9C9058CD3D6C}"/>
              </a:ext>
            </a:extLst>
          </p:cNvPr>
          <p:cNvSpPr txBox="1"/>
          <p:nvPr/>
        </p:nvSpPr>
        <p:spPr>
          <a:xfrm>
            <a:off x="185282" y="684077"/>
            <a:ext cx="11564758" cy="1200329"/>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At Risk of Pressure Damage Patients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Standardised process for safe discharge to self-care &amp; supported self-care launched early 2023</a:t>
            </a:r>
          </a:p>
          <a:p>
            <a:pPr marL="342900" indent="-342900">
              <a:buFont typeface="Arial" panose="020B0604020202020204" pitchFamily="34" charset="0"/>
              <a:buChar char="•"/>
            </a:pPr>
            <a:r>
              <a:rPr lang="en-GB" b="1" u="sng" dirty="0">
                <a:latin typeface="Arial" panose="020B0604020202020204" pitchFamily="34" charset="0"/>
                <a:cs typeface="Arial" panose="020B0604020202020204" pitchFamily="34" charset="0"/>
              </a:rPr>
              <a:t>2337</a:t>
            </a:r>
            <a:r>
              <a:rPr lang="en-GB" dirty="0">
                <a:latin typeface="Arial" panose="020B0604020202020204" pitchFamily="34" charset="0"/>
                <a:cs typeface="Arial" panose="020B0604020202020204" pitchFamily="34" charset="0"/>
              </a:rPr>
              <a:t> pressure area care schedules have been discharged.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That is equivalent to </a:t>
            </a:r>
            <a:r>
              <a:rPr lang="en-GB" b="1" u="sng" dirty="0">
                <a:latin typeface="Arial" panose="020B0604020202020204" pitchFamily="34" charset="0"/>
                <a:cs typeface="Arial" panose="020B0604020202020204" pitchFamily="34" charset="0"/>
              </a:rPr>
              <a:t>7011</a:t>
            </a:r>
            <a:r>
              <a:rPr lang="en-GB" dirty="0">
                <a:latin typeface="Arial" panose="020B0604020202020204" pitchFamily="34" charset="0"/>
                <a:cs typeface="Arial" panose="020B0604020202020204" pitchFamily="34" charset="0"/>
              </a:rPr>
              <a:t> hours minimum released back into teams (based on schedules being 3 monthly). </a:t>
            </a:r>
          </a:p>
        </p:txBody>
      </p:sp>
      <p:sp>
        <p:nvSpPr>
          <p:cNvPr id="5" name="TextBox 4">
            <a:extLst>
              <a:ext uri="{FF2B5EF4-FFF2-40B4-BE49-F238E27FC236}">
                <a16:creationId xmlns:a16="http://schemas.microsoft.com/office/drawing/2014/main" id="{05326A37-9076-9B65-658B-DBECEF162AEC}"/>
              </a:ext>
            </a:extLst>
          </p:cNvPr>
          <p:cNvSpPr txBox="1"/>
          <p:nvPr/>
        </p:nvSpPr>
        <p:spPr>
          <a:xfrm>
            <a:off x="185282" y="1884217"/>
            <a:ext cx="11656198" cy="1477328"/>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Annual Continence Reassessment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Standardised process for safe discharge to self-care &amp; supported self-care launched late 2023</a:t>
            </a:r>
          </a:p>
          <a:p>
            <a:pPr marL="342900" indent="-342900">
              <a:buFont typeface="Arial" panose="020B0604020202020204" pitchFamily="34" charset="0"/>
              <a:buChar char="•"/>
            </a:pPr>
            <a:r>
              <a:rPr lang="en-GB" b="1" u="sng" dirty="0">
                <a:latin typeface="Arial" panose="020B0604020202020204" pitchFamily="34" charset="0"/>
                <a:cs typeface="Arial" panose="020B0604020202020204" pitchFamily="34" charset="0"/>
              </a:rPr>
              <a:t>3440</a:t>
            </a:r>
            <a:r>
              <a:rPr lang="en-GB" dirty="0">
                <a:latin typeface="Arial" panose="020B0604020202020204" pitchFamily="34" charset="0"/>
                <a:cs typeface="Arial" panose="020B0604020202020204" pitchFamily="34" charset="0"/>
              </a:rPr>
              <a:t>  patients fully discharged to self-care or supported self-care. </a:t>
            </a:r>
          </a:p>
          <a:p>
            <a:pPr marL="342900" indent="-342900">
              <a:buFont typeface="Arial" panose="020B0604020202020204" pitchFamily="34" charset="0"/>
              <a:buChar char="•"/>
            </a:pPr>
            <a:r>
              <a:rPr lang="en-GB" b="1" u="sng" dirty="0">
                <a:latin typeface="Arial" panose="020B0604020202020204" pitchFamily="34" charset="0"/>
                <a:cs typeface="Arial" panose="020B0604020202020204" pitchFamily="34" charset="0"/>
              </a:rPr>
              <a:t>510 </a:t>
            </a:r>
            <a:r>
              <a:rPr lang="en-GB" dirty="0">
                <a:latin typeface="Arial" panose="020B0604020202020204" pitchFamily="34" charset="0"/>
                <a:cs typeface="Arial" panose="020B0604020202020204" pitchFamily="34" charset="0"/>
              </a:rPr>
              <a:t>annual continence assessment schedules discharged ( remain on caseloads for other nursing needs)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That is equivalent to </a:t>
            </a:r>
            <a:r>
              <a:rPr lang="en-GB" b="1" u="sng" dirty="0">
                <a:latin typeface="Arial" panose="020B0604020202020204" pitchFamily="34" charset="0"/>
                <a:cs typeface="Arial" panose="020B0604020202020204" pitchFamily="34" charset="0"/>
              </a:rPr>
              <a:t>5925</a:t>
            </a:r>
            <a:r>
              <a:rPr lang="en-GB" dirty="0">
                <a:latin typeface="Arial" panose="020B0604020202020204" pitchFamily="34" charset="0"/>
                <a:cs typeface="Arial" panose="020B0604020202020204" pitchFamily="34" charset="0"/>
              </a:rPr>
              <a:t> hours minimum released back into teams (based on  annual 1.5 hour review). </a:t>
            </a:r>
          </a:p>
        </p:txBody>
      </p:sp>
      <p:sp>
        <p:nvSpPr>
          <p:cNvPr id="6" name="TextBox 5">
            <a:extLst>
              <a:ext uri="{FF2B5EF4-FFF2-40B4-BE49-F238E27FC236}">
                <a16:creationId xmlns:a16="http://schemas.microsoft.com/office/drawing/2014/main" id="{E920E357-92AB-D34E-E2C5-F68F4391BD81}"/>
              </a:ext>
            </a:extLst>
          </p:cNvPr>
          <p:cNvSpPr txBox="1"/>
          <p:nvPr/>
        </p:nvSpPr>
        <p:spPr>
          <a:xfrm>
            <a:off x="249290" y="4168052"/>
            <a:ext cx="11163402" cy="646331"/>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Eye Drop Administration</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Introduction of eye-drop aid kits to support teaching self-care</a:t>
            </a:r>
          </a:p>
        </p:txBody>
      </p:sp>
      <p:sp>
        <p:nvSpPr>
          <p:cNvPr id="14" name="TextBox 13">
            <a:extLst>
              <a:ext uri="{FF2B5EF4-FFF2-40B4-BE49-F238E27FC236}">
                <a16:creationId xmlns:a16="http://schemas.microsoft.com/office/drawing/2014/main" id="{5F58C2DA-BA26-8D9F-10E7-95BC191AD761}"/>
              </a:ext>
            </a:extLst>
          </p:cNvPr>
          <p:cNvSpPr txBox="1"/>
          <p:nvPr/>
        </p:nvSpPr>
        <p:spPr>
          <a:xfrm>
            <a:off x="249290" y="4996110"/>
            <a:ext cx="11163402" cy="646331"/>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Use of Technology</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Introducing ISLA to support patient/ carer/ family engagement</a:t>
            </a:r>
          </a:p>
        </p:txBody>
      </p:sp>
      <p:sp>
        <p:nvSpPr>
          <p:cNvPr id="15" name="TextBox 14">
            <a:extLst>
              <a:ext uri="{FF2B5EF4-FFF2-40B4-BE49-F238E27FC236}">
                <a16:creationId xmlns:a16="http://schemas.microsoft.com/office/drawing/2014/main" id="{4819DE38-C50E-2E89-3961-56C85C3CE550}"/>
              </a:ext>
            </a:extLst>
          </p:cNvPr>
          <p:cNvSpPr txBox="1"/>
          <p:nvPr/>
        </p:nvSpPr>
        <p:spPr>
          <a:xfrm>
            <a:off x="249290" y="5816441"/>
            <a:ext cx="11163402" cy="646331"/>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Patient Information</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Intranet and patient info</a:t>
            </a:r>
          </a:p>
        </p:txBody>
      </p:sp>
      <p:pic>
        <p:nvPicPr>
          <p:cNvPr id="17" name="Picture 16">
            <a:extLst>
              <a:ext uri="{FF2B5EF4-FFF2-40B4-BE49-F238E27FC236}">
                <a16:creationId xmlns:a16="http://schemas.microsoft.com/office/drawing/2014/main" id="{94644F00-6400-6087-7752-C7482CEA89B1}"/>
              </a:ext>
            </a:extLst>
          </p:cNvPr>
          <p:cNvPicPr>
            <a:picLocks noChangeAspect="1"/>
          </p:cNvPicPr>
          <p:nvPr/>
        </p:nvPicPr>
        <p:blipFill>
          <a:blip r:embed="rId5"/>
          <a:stretch>
            <a:fillRect/>
          </a:stretch>
        </p:blipFill>
        <p:spPr>
          <a:xfrm>
            <a:off x="7727830" y="4396729"/>
            <a:ext cx="4214880" cy="2246459"/>
          </a:xfrm>
          <a:prstGeom prst="rect">
            <a:avLst/>
          </a:prstGeom>
        </p:spPr>
      </p:pic>
      <p:sp>
        <p:nvSpPr>
          <p:cNvPr id="18" name="Arrow: Down 17">
            <a:extLst>
              <a:ext uri="{FF2B5EF4-FFF2-40B4-BE49-F238E27FC236}">
                <a16:creationId xmlns:a16="http://schemas.microsoft.com/office/drawing/2014/main" id="{ED3507E7-C497-FB72-1100-3AC957B79DCA}"/>
              </a:ext>
            </a:extLst>
          </p:cNvPr>
          <p:cNvSpPr/>
          <p:nvPr/>
        </p:nvSpPr>
        <p:spPr>
          <a:xfrm rot="16200000">
            <a:off x="5146911" y="3796424"/>
            <a:ext cx="982945" cy="45398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50CF8C7-D910-F329-771F-A6ECA6759830}"/>
              </a:ext>
            </a:extLst>
          </p:cNvPr>
          <p:cNvSpPr txBox="1"/>
          <p:nvPr/>
        </p:nvSpPr>
        <p:spPr>
          <a:xfrm>
            <a:off x="185282" y="3446289"/>
            <a:ext cx="11163402" cy="646331"/>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Insulin Administration</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Training around self-care and promotion of management of diabetes, introducing teaching kits. </a:t>
            </a:r>
          </a:p>
        </p:txBody>
      </p:sp>
    </p:spTree>
    <p:extLst>
      <p:ext uri="{BB962C8B-B14F-4D97-AF65-F5344CB8AC3E}">
        <p14:creationId xmlns:p14="http://schemas.microsoft.com/office/powerpoint/2010/main" val="268280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C1DAA-F54E-28AB-AA73-26B730F3C9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934991-540A-92B2-A332-ECC705E44847}"/>
              </a:ext>
            </a:extLst>
          </p:cNvPr>
          <p:cNvSpPr txBox="1"/>
          <p:nvPr/>
        </p:nvSpPr>
        <p:spPr>
          <a:xfrm>
            <a:off x="-37809" y="28876"/>
            <a:ext cx="11706550" cy="5709328"/>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2400" b="1" dirty="0">
                <a:solidFill>
                  <a:schemeClr val="accent1"/>
                </a:solidFill>
                <a:latin typeface="Arial" panose="020B0604020202020204" pitchFamily="34" charset="0"/>
                <a:ea typeface="+mj-ea"/>
                <a:cs typeface="Arial" panose="020B0604020202020204" pitchFamily="34" charset="0"/>
              </a:rPr>
              <a:t>Pressure Risk Self-Care and Supported Self-Care </a:t>
            </a:r>
          </a:p>
          <a:p>
            <a:pPr algn="ctr">
              <a:lnSpc>
                <a:spcPct val="90000"/>
              </a:lnSpc>
              <a:spcBef>
                <a:spcPct val="0"/>
              </a:spcBef>
              <a:spcAft>
                <a:spcPts val="600"/>
              </a:spcAft>
            </a:pPr>
            <a:r>
              <a:rPr lang="en-US" sz="2400" b="1" dirty="0">
                <a:solidFill>
                  <a:schemeClr val="accent1"/>
                </a:solidFill>
                <a:latin typeface="Arial" panose="020B0604020202020204" pitchFamily="34" charset="0"/>
                <a:ea typeface="+mj-ea"/>
                <a:cs typeface="Arial" panose="020B0604020202020204" pitchFamily="34" charset="0"/>
              </a:rPr>
              <a:t>Criteria for </a:t>
            </a:r>
            <a:r>
              <a:rPr lang="en-US" sz="2400" b="1" kern="1200" dirty="0">
                <a:solidFill>
                  <a:schemeClr val="accent1"/>
                </a:solidFill>
                <a:latin typeface="Arial" panose="020B0604020202020204" pitchFamily="34" charset="0"/>
                <a:ea typeface="+mj-ea"/>
                <a:cs typeface="Arial" panose="020B0604020202020204" pitchFamily="34" charset="0"/>
              </a:rPr>
              <a:t>Inclusion/ Exclusion </a:t>
            </a:r>
            <a:endParaRPr lang="en-US" sz="2400" b="1" dirty="0">
              <a:solidFill>
                <a:schemeClr val="accent1"/>
              </a:solidFill>
              <a:latin typeface="Arial" panose="020B0604020202020204" pitchFamily="34" charset="0"/>
              <a:ea typeface="+mj-ea"/>
              <a:cs typeface="Arial" panose="020B0604020202020204" pitchFamily="34" charset="0"/>
            </a:endParaRPr>
          </a:p>
          <a:p>
            <a:pPr>
              <a:lnSpc>
                <a:spcPct val="90000"/>
              </a:lnSpc>
              <a:spcBef>
                <a:spcPct val="0"/>
              </a:spcBef>
              <a:spcAft>
                <a:spcPts val="600"/>
              </a:spcAft>
            </a:pPr>
            <a:endParaRPr lang="en-US" sz="2800" b="1" dirty="0">
              <a:solidFill>
                <a:schemeClr val="tx2"/>
              </a:solidFill>
              <a:latin typeface="+mj-lt"/>
              <a:ea typeface="+mj-ea"/>
              <a:cs typeface="+mj-cs"/>
            </a:endParaRPr>
          </a:p>
          <a:p>
            <a:pPr>
              <a:lnSpc>
                <a:spcPct val="90000"/>
              </a:lnSpc>
              <a:spcBef>
                <a:spcPct val="0"/>
              </a:spcBef>
              <a:spcAft>
                <a:spcPts val="600"/>
              </a:spcAft>
            </a:pPr>
            <a:endParaRPr lang="en-US" sz="2800" dirty="0">
              <a:solidFill>
                <a:schemeClr val="tx2"/>
              </a:solidFill>
              <a:latin typeface="+mj-lt"/>
              <a:ea typeface="+mj-ea"/>
              <a:cs typeface="+mj-cs"/>
            </a:endParaRPr>
          </a:p>
        </p:txBody>
      </p:sp>
      <p:pic>
        <p:nvPicPr>
          <p:cNvPr id="11" name="Picture 10" descr="A black background with blue text&#10;&#10;Description automatically generated">
            <a:extLst>
              <a:ext uri="{FF2B5EF4-FFF2-40B4-BE49-F238E27FC236}">
                <a16:creationId xmlns:a16="http://schemas.microsoft.com/office/drawing/2014/main" id="{0BE888CF-FB64-32E2-239F-9F86BFA4ABDE}"/>
              </a:ext>
            </a:extLst>
          </p:cNvPr>
          <p:cNvPicPr>
            <a:picLocks noChangeAspect="1"/>
          </p:cNvPicPr>
          <p:nvPr/>
        </p:nvPicPr>
        <p:blipFill>
          <a:blip r:embed="rId3"/>
          <a:stretch>
            <a:fillRect/>
          </a:stretch>
        </p:blipFill>
        <p:spPr>
          <a:xfrm>
            <a:off x="10633250" y="190757"/>
            <a:ext cx="1387570" cy="555028"/>
          </a:xfrm>
          <a:prstGeom prst="rect">
            <a:avLst/>
          </a:prstGeom>
        </p:spPr>
      </p:pic>
      <p:graphicFrame>
        <p:nvGraphicFramePr>
          <p:cNvPr id="5" name="Table 5">
            <a:extLst>
              <a:ext uri="{FF2B5EF4-FFF2-40B4-BE49-F238E27FC236}">
                <a16:creationId xmlns:a16="http://schemas.microsoft.com/office/drawing/2014/main" id="{324DB3AD-4710-9F2E-96A1-9782739EF59D}"/>
              </a:ext>
            </a:extLst>
          </p:cNvPr>
          <p:cNvGraphicFramePr>
            <a:graphicFrameLocks noGrp="1"/>
          </p:cNvGraphicFramePr>
          <p:nvPr>
            <p:extLst>
              <p:ext uri="{D42A27DB-BD31-4B8C-83A1-F6EECF244321}">
                <p14:modId xmlns:p14="http://schemas.microsoft.com/office/powerpoint/2010/main" val="1870476146"/>
              </p:ext>
            </p:extLst>
          </p:nvPr>
        </p:nvGraphicFramePr>
        <p:xfrm>
          <a:off x="0" y="790925"/>
          <a:ext cx="12192000" cy="6210605"/>
        </p:xfrm>
        <a:graphic>
          <a:graphicData uri="http://schemas.openxmlformats.org/drawingml/2006/table">
            <a:tbl>
              <a:tblPr firstRow="1" bandRow="1">
                <a:tableStyleId>{5C22544A-7EE6-4342-B048-85BDC9FD1C3A}</a:tableStyleId>
              </a:tblPr>
              <a:tblGrid>
                <a:gridCol w="6687471">
                  <a:extLst>
                    <a:ext uri="{9D8B030D-6E8A-4147-A177-3AD203B41FA5}">
                      <a16:colId xmlns:a16="http://schemas.microsoft.com/office/drawing/2014/main" val="639526134"/>
                    </a:ext>
                  </a:extLst>
                </a:gridCol>
                <a:gridCol w="5504529">
                  <a:extLst>
                    <a:ext uri="{9D8B030D-6E8A-4147-A177-3AD203B41FA5}">
                      <a16:colId xmlns:a16="http://schemas.microsoft.com/office/drawing/2014/main" val="2118502420"/>
                    </a:ext>
                  </a:extLst>
                </a:gridCol>
              </a:tblGrid>
              <a:tr h="311302">
                <a:tc>
                  <a:txBody>
                    <a:bodyPr/>
                    <a:lstStyle/>
                    <a:p>
                      <a:r>
                        <a:rPr lang="en-GB" sz="1800" dirty="0"/>
                        <a:t>Inclusion ‘Low Risk’ for discharge</a:t>
                      </a:r>
                    </a:p>
                  </a:txBody>
                  <a:tcPr/>
                </a:tc>
                <a:tc>
                  <a:txBody>
                    <a:bodyPr/>
                    <a:lstStyle/>
                    <a:p>
                      <a:r>
                        <a:rPr lang="en-GB" sz="1800" dirty="0"/>
                        <a:t>Exclusion ‘High Risk’ unable to discharge</a:t>
                      </a:r>
                    </a:p>
                  </a:txBody>
                  <a:tcPr/>
                </a:tc>
                <a:extLst>
                  <a:ext uri="{0D108BD9-81ED-4DB2-BD59-A6C34878D82A}">
                    <a16:rowId xmlns:a16="http://schemas.microsoft.com/office/drawing/2014/main" val="2304212569"/>
                  </a:ext>
                </a:extLst>
              </a:tr>
              <a:tr h="1323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effectLst/>
                          <a:latin typeface="+mn-lt"/>
                          <a:ea typeface="+mn-ea"/>
                          <a:cs typeface="+mn-cs"/>
                        </a:rPr>
                        <a:t>The patient’s skin is intact and there is no pressure damage.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effectLst/>
                          <a:latin typeface="+mn-lt"/>
                          <a:ea typeface="+mn-ea"/>
                          <a:cs typeface="+mn-cs"/>
                        </a:rPr>
                        <a:t>You can still discharge to self-care with scarring as highlighted as risk on Purpose T assessment.</a:t>
                      </a:r>
                    </a:p>
                    <a:p>
                      <a:pPr lvl="0"/>
                      <a:endParaRPr lang="en-GB" sz="16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ea typeface="Calibri" panose="020F0502020204030204" pitchFamily="34" charset="0"/>
                          <a:cs typeface="Times New Roman" panose="02020603050405020304" pitchFamily="18" charset="0"/>
                        </a:rPr>
                        <a:t>Medical history of concern: such as Dementia, Alzheimer's, or a palliative neurological disorder such as late-stage Motor Neurone Disease or Huntington’s without family/carer support provision </a:t>
                      </a:r>
                      <a:r>
                        <a:rPr lang="en-GB" sz="1600" b="0" u="none" dirty="0">
                          <a:effectLst/>
                          <a:ea typeface="Calibri" panose="020F0502020204030204" pitchFamily="34" charset="0"/>
                          <a:cs typeface="Times New Roman" panose="02020603050405020304" pitchFamily="18" charset="0"/>
                        </a:rPr>
                        <a:t>who can</a:t>
                      </a:r>
                      <a:r>
                        <a:rPr lang="en-GB" sz="1600" b="0" u="none" kern="1200" dirty="0">
                          <a:solidFill>
                            <a:schemeClr val="dk1"/>
                          </a:solidFill>
                          <a:effectLst/>
                          <a:latin typeface="+mn-lt"/>
                          <a:ea typeface="+mn-ea"/>
                          <a:cs typeface="+mn-cs"/>
                        </a:rPr>
                        <a:t> support self-management of pressure risk and appropriate timely escalation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u="sng" kern="1200" dirty="0">
                        <a:solidFill>
                          <a:schemeClr val="dk1"/>
                        </a:solidFill>
                        <a:effectLst/>
                        <a:latin typeface="+mn-lt"/>
                        <a:ea typeface="+mn-ea"/>
                        <a:cs typeface="+mn-cs"/>
                      </a:endParaRPr>
                    </a:p>
                  </a:txBody>
                  <a:tcPr/>
                </a:tc>
                <a:extLst>
                  <a:ext uri="{0D108BD9-81ED-4DB2-BD59-A6C34878D82A}">
                    <a16:rowId xmlns:a16="http://schemas.microsoft.com/office/drawing/2014/main" val="2902814223"/>
                  </a:ext>
                </a:extLst>
              </a:tr>
              <a:tr h="907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ea typeface="Calibri" panose="020F0502020204030204" pitchFamily="34" charset="0"/>
                          <a:cs typeface="Times New Roman" panose="02020603050405020304" pitchFamily="18" charset="0"/>
                        </a:rPr>
                        <a:t>The patient/carer/family can retain, understand, communicate, and summarise information shared (Think SSKIN)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ea typeface="Calibri" panose="020F0502020204030204" pitchFamily="34" charset="0"/>
                          <a:cs typeface="Times New Roman" panose="02020603050405020304" pitchFamily="18" charset="0"/>
                        </a:rPr>
                        <a:t>***This demonstrates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txBody>
                  <a:tcPr/>
                </a:tc>
                <a:tc>
                  <a:txBody>
                    <a:bodyPr/>
                    <a:lstStyle/>
                    <a:p>
                      <a:pPr lvl="0"/>
                      <a:r>
                        <a:rPr lang="en-GB" sz="1600" kern="1200" dirty="0">
                          <a:solidFill>
                            <a:schemeClr val="dk1"/>
                          </a:solidFill>
                          <a:effectLst/>
                          <a:latin typeface="+mn-lt"/>
                          <a:ea typeface="+mn-ea"/>
                          <a:cs typeface="+mn-cs"/>
                        </a:rPr>
                        <a:t>Lacking Mental Capacity as determined by an MCA which </a:t>
                      </a:r>
                      <a:r>
                        <a:rPr lang="en-GB" sz="1600" b="1" u="sng" kern="1200" dirty="0">
                          <a:solidFill>
                            <a:schemeClr val="dk1"/>
                          </a:solidFill>
                          <a:effectLst/>
                          <a:latin typeface="+mn-lt"/>
                          <a:ea typeface="+mn-ea"/>
                          <a:cs typeface="+mn-cs"/>
                        </a:rPr>
                        <a:t>MUST</a:t>
                      </a:r>
                      <a:r>
                        <a:rPr lang="en-GB" sz="1600" kern="1200" dirty="0">
                          <a:solidFill>
                            <a:schemeClr val="dk1"/>
                          </a:solidFill>
                          <a:effectLst/>
                          <a:latin typeface="+mn-lt"/>
                          <a:ea typeface="+mn-ea"/>
                          <a:cs typeface="+mn-cs"/>
                        </a:rPr>
                        <a:t> be documented in patients’ records and no family/carer provision </a:t>
                      </a:r>
                    </a:p>
                  </a:txBody>
                  <a:tcPr/>
                </a:tc>
                <a:extLst>
                  <a:ext uri="{0D108BD9-81ED-4DB2-BD59-A6C34878D82A}">
                    <a16:rowId xmlns:a16="http://schemas.microsoft.com/office/drawing/2014/main" val="545455123"/>
                  </a:ext>
                </a:extLst>
              </a:tr>
              <a:tr h="1018434">
                <a:tc>
                  <a:txBody>
                    <a:bodyPr/>
                    <a:lstStyle/>
                    <a:p>
                      <a:pPr marL="0" lvl="0" indent="0">
                        <a:lnSpc>
                          <a:spcPct val="115000"/>
                        </a:lnSpc>
                        <a:buFont typeface="Arial" panose="020B0604020202020204" pitchFamily="34" charset="0"/>
                        <a:buNone/>
                      </a:pPr>
                      <a:r>
                        <a:rPr lang="en-GB" sz="1600" dirty="0">
                          <a:effectLst/>
                          <a:ea typeface="Calibri" panose="020F0502020204030204" pitchFamily="34" charset="0"/>
                          <a:cs typeface="Times New Roman" panose="02020603050405020304" pitchFamily="18" charset="0"/>
                        </a:rPr>
                        <a:t>The patient/carer/family needs to be able to manage the risk of pressure ulcer development through regular skin checks</a:t>
                      </a:r>
                      <a:r>
                        <a:rPr lang="en-GB" sz="1600" dirty="0">
                          <a:solidFill>
                            <a:srgbClr val="00B050"/>
                          </a:solidFill>
                          <a:effectLst/>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following repositioning, use of barrier creams as prescribed and ensuring equipment is in place and in working order</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Clinical judgement based on Purpose T assessment and patient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ea typeface="Calibri" panose="020F0502020204030204" pitchFamily="34" charset="0"/>
                          <a:cs typeface="Times New Roman" panose="02020603050405020304" pitchFamily="18" charset="0"/>
                        </a:rPr>
                        <a:t>You MUST complete a PAC discharge checklist for any patient identified as at risk that meets the criteria to be safely discharged to self-care or supported self-care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tx1"/>
                        </a:solidFill>
                        <a:effectLst/>
                        <a:latin typeface="+mn-lt"/>
                        <a:ea typeface="+mn-ea"/>
                        <a:cs typeface="+mn-cs"/>
                      </a:endParaRPr>
                    </a:p>
                  </a:txBody>
                  <a:tcPr/>
                </a:tc>
                <a:extLst>
                  <a:ext uri="{0D108BD9-81ED-4DB2-BD59-A6C34878D82A}">
                    <a16:rowId xmlns:a16="http://schemas.microsoft.com/office/drawing/2014/main" val="148300391"/>
                  </a:ext>
                </a:extLst>
              </a:tr>
              <a:tr h="700430">
                <a:tc>
                  <a:txBody>
                    <a:bodyPr/>
                    <a:lstStyle/>
                    <a:p>
                      <a:pPr marL="0" lvl="0" indent="0">
                        <a:lnSpc>
                          <a:spcPct val="115000"/>
                        </a:lnSpc>
                        <a:spcAft>
                          <a:spcPts val="1000"/>
                        </a:spcAft>
                        <a:buFont typeface="Arial" panose="020B0604020202020204" pitchFamily="34" charset="0"/>
                        <a:buNone/>
                      </a:pPr>
                      <a:r>
                        <a:rPr lang="en-GB" sz="1600" dirty="0">
                          <a:effectLst/>
                          <a:ea typeface="Calibri" panose="020F0502020204030204" pitchFamily="34" charset="0"/>
                          <a:cs typeface="Times New Roman" panose="02020603050405020304" pitchFamily="18" charset="0"/>
                        </a:rPr>
                        <a:t>Medical history of concern: such as Dementia, Alzheimer's, or a palliative neurological disorder such as late-stage Motor Neurone Disease or Huntington’s with family/carer support provision.</a:t>
                      </a:r>
                    </a:p>
                  </a:txBody>
                  <a:tcPr/>
                </a:tc>
                <a:tc vMerge="1">
                  <a:txBody>
                    <a:bodyPr/>
                    <a:lstStyle/>
                    <a:p>
                      <a:endParaRPr lang="en-GB" sz="1600" dirty="0"/>
                    </a:p>
                  </a:txBody>
                  <a:tcPr/>
                </a:tc>
                <a:extLst>
                  <a:ext uri="{0D108BD9-81ED-4DB2-BD59-A6C34878D82A}">
                    <a16:rowId xmlns:a16="http://schemas.microsoft.com/office/drawing/2014/main" val="1803711673"/>
                  </a:ext>
                </a:extLst>
              </a:tr>
              <a:tr h="1110793">
                <a:tc>
                  <a:txBody>
                    <a:bodyPr/>
                    <a:lstStyle/>
                    <a:p>
                      <a:pPr marL="0" lvl="0" indent="0">
                        <a:lnSpc>
                          <a:spcPct val="115000"/>
                        </a:lnSpc>
                        <a:buFont typeface="Arial" panose="020B0604020202020204" pitchFamily="34" charset="0"/>
                        <a:buNone/>
                      </a:pPr>
                      <a:r>
                        <a:rPr lang="en-GB" sz="1600" dirty="0">
                          <a:effectLst/>
                          <a:ea typeface="Calibri" panose="020F0502020204030204" pitchFamily="34" charset="0"/>
                          <a:cs typeface="Times New Roman" panose="02020603050405020304" pitchFamily="18" charset="0"/>
                        </a:rPr>
                        <a:t>The patient/carer/family need to know when and how to contact the community nurses</a:t>
                      </a:r>
                    </a:p>
                  </a:txBody>
                  <a:tcPr/>
                </a:tc>
                <a:tc vMerge="1">
                  <a:txBody>
                    <a:bodyPr/>
                    <a:lstStyle/>
                    <a:p>
                      <a:endParaRPr lang="en-GB" sz="1600" dirty="0"/>
                    </a:p>
                  </a:txBody>
                  <a:tcPr/>
                </a:tc>
                <a:extLst>
                  <a:ext uri="{0D108BD9-81ED-4DB2-BD59-A6C34878D82A}">
                    <a16:rowId xmlns:a16="http://schemas.microsoft.com/office/drawing/2014/main" val="3248156565"/>
                  </a:ext>
                </a:extLst>
              </a:tr>
            </a:tbl>
          </a:graphicData>
        </a:graphic>
      </p:graphicFrame>
      <p:pic>
        <p:nvPicPr>
          <p:cNvPr id="6" name="Picture 5">
            <a:extLst>
              <a:ext uri="{FF2B5EF4-FFF2-40B4-BE49-F238E27FC236}">
                <a16:creationId xmlns:a16="http://schemas.microsoft.com/office/drawing/2014/main" id="{08039203-8560-CF26-583B-FEEEB7F01273}"/>
              </a:ext>
            </a:extLst>
          </p:cNvPr>
          <p:cNvPicPr>
            <a:picLocks noChangeAspect="1"/>
          </p:cNvPicPr>
          <p:nvPr/>
        </p:nvPicPr>
        <p:blipFill>
          <a:blip r:embed="rId4"/>
          <a:stretch>
            <a:fillRect/>
          </a:stretch>
        </p:blipFill>
        <p:spPr>
          <a:xfrm>
            <a:off x="6147772" y="3300555"/>
            <a:ext cx="417699" cy="400050"/>
          </a:xfrm>
          <a:prstGeom prst="rect">
            <a:avLst/>
          </a:prstGeom>
        </p:spPr>
      </p:pic>
      <p:pic>
        <p:nvPicPr>
          <p:cNvPr id="10" name="Picture 9">
            <a:extLst>
              <a:ext uri="{FF2B5EF4-FFF2-40B4-BE49-F238E27FC236}">
                <a16:creationId xmlns:a16="http://schemas.microsoft.com/office/drawing/2014/main" id="{8A5FB926-0571-9BDC-BD42-3798090F2462}"/>
              </a:ext>
            </a:extLst>
          </p:cNvPr>
          <p:cNvPicPr>
            <a:picLocks noChangeAspect="1"/>
          </p:cNvPicPr>
          <p:nvPr/>
        </p:nvPicPr>
        <p:blipFill>
          <a:blip r:embed="rId4"/>
          <a:stretch>
            <a:fillRect/>
          </a:stretch>
        </p:blipFill>
        <p:spPr>
          <a:xfrm>
            <a:off x="6147773" y="2216077"/>
            <a:ext cx="417699" cy="400050"/>
          </a:xfrm>
          <a:prstGeom prst="rect">
            <a:avLst/>
          </a:prstGeom>
        </p:spPr>
      </p:pic>
      <p:pic>
        <p:nvPicPr>
          <p:cNvPr id="12" name="Picture 11">
            <a:extLst>
              <a:ext uri="{FF2B5EF4-FFF2-40B4-BE49-F238E27FC236}">
                <a16:creationId xmlns:a16="http://schemas.microsoft.com/office/drawing/2014/main" id="{9C8EA0B6-C484-2C86-F7DD-D0F2555FE8B2}"/>
              </a:ext>
            </a:extLst>
          </p:cNvPr>
          <p:cNvPicPr>
            <a:picLocks noChangeAspect="1"/>
          </p:cNvPicPr>
          <p:nvPr/>
        </p:nvPicPr>
        <p:blipFill>
          <a:blip r:embed="rId4"/>
          <a:stretch>
            <a:fillRect/>
          </a:stretch>
        </p:blipFill>
        <p:spPr>
          <a:xfrm>
            <a:off x="6157607" y="6251950"/>
            <a:ext cx="417699" cy="400050"/>
          </a:xfrm>
          <a:prstGeom prst="rect">
            <a:avLst/>
          </a:prstGeom>
        </p:spPr>
      </p:pic>
      <p:pic>
        <p:nvPicPr>
          <p:cNvPr id="13" name="Picture 12">
            <a:extLst>
              <a:ext uri="{FF2B5EF4-FFF2-40B4-BE49-F238E27FC236}">
                <a16:creationId xmlns:a16="http://schemas.microsoft.com/office/drawing/2014/main" id="{4BB8CA2B-CDBB-E9ED-BD65-9EC608FB903A}"/>
              </a:ext>
            </a:extLst>
          </p:cNvPr>
          <p:cNvPicPr>
            <a:picLocks noChangeAspect="1"/>
          </p:cNvPicPr>
          <p:nvPr/>
        </p:nvPicPr>
        <p:blipFill>
          <a:blip r:embed="rId4"/>
          <a:stretch>
            <a:fillRect/>
          </a:stretch>
        </p:blipFill>
        <p:spPr>
          <a:xfrm>
            <a:off x="6157607" y="5395002"/>
            <a:ext cx="417699" cy="400050"/>
          </a:xfrm>
          <a:prstGeom prst="rect">
            <a:avLst/>
          </a:prstGeom>
        </p:spPr>
      </p:pic>
      <p:pic>
        <p:nvPicPr>
          <p:cNvPr id="14" name="Picture 13">
            <a:extLst>
              <a:ext uri="{FF2B5EF4-FFF2-40B4-BE49-F238E27FC236}">
                <a16:creationId xmlns:a16="http://schemas.microsoft.com/office/drawing/2014/main" id="{2C0A2779-1AEF-4248-8B3A-9F44ABC15163}"/>
              </a:ext>
            </a:extLst>
          </p:cNvPr>
          <p:cNvPicPr>
            <a:picLocks noChangeAspect="1"/>
          </p:cNvPicPr>
          <p:nvPr/>
        </p:nvPicPr>
        <p:blipFill>
          <a:blip r:embed="rId4"/>
          <a:stretch>
            <a:fillRect/>
          </a:stretch>
        </p:blipFill>
        <p:spPr>
          <a:xfrm>
            <a:off x="6257685" y="4654862"/>
            <a:ext cx="317621" cy="304201"/>
          </a:xfrm>
          <a:prstGeom prst="rect">
            <a:avLst/>
          </a:prstGeom>
        </p:spPr>
      </p:pic>
      <p:pic>
        <p:nvPicPr>
          <p:cNvPr id="16" name="Picture 15">
            <a:extLst>
              <a:ext uri="{FF2B5EF4-FFF2-40B4-BE49-F238E27FC236}">
                <a16:creationId xmlns:a16="http://schemas.microsoft.com/office/drawing/2014/main" id="{C54FD597-B15D-9F06-D1BC-46592AF00D7F}"/>
              </a:ext>
            </a:extLst>
          </p:cNvPr>
          <p:cNvPicPr>
            <a:picLocks noChangeAspect="1"/>
          </p:cNvPicPr>
          <p:nvPr/>
        </p:nvPicPr>
        <p:blipFill>
          <a:blip r:embed="rId5"/>
          <a:stretch>
            <a:fillRect/>
          </a:stretch>
        </p:blipFill>
        <p:spPr>
          <a:xfrm>
            <a:off x="11668741" y="2203779"/>
            <a:ext cx="412064" cy="424646"/>
          </a:xfrm>
          <a:prstGeom prst="rect">
            <a:avLst/>
          </a:prstGeom>
        </p:spPr>
      </p:pic>
      <p:pic>
        <p:nvPicPr>
          <p:cNvPr id="17" name="Picture 16">
            <a:extLst>
              <a:ext uri="{FF2B5EF4-FFF2-40B4-BE49-F238E27FC236}">
                <a16:creationId xmlns:a16="http://schemas.microsoft.com/office/drawing/2014/main" id="{B02A2C33-1B37-44EE-89BF-45CED9D9D75B}"/>
              </a:ext>
            </a:extLst>
          </p:cNvPr>
          <p:cNvPicPr>
            <a:picLocks noChangeAspect="1"/>
          </p:cNvPicPr>
          <p:nvPr/>
        </p:nvPicPr>
        <p:blipFill>
          <a:blip r:embed="rId5"/>
          <a:stretch>
            <a:fillRect/>
          </a:stretch>
        </p:blipFill>
        <p:spPr>
          <a:xfrm>
            <a:off x="11653745" y="4178008"/>
            <a:ext cx="412064" cy="424646"/>
          </a:xfrm>
          <a:prstGeom prst="rect">
            <a:avLst/>
          </a:prstGeom>
        </p:spPr>
      </p:pic>
      <p:pic>
        <p:nvPicPr>
          <p:cNvPr id="19" name="Picture 18">
            <a:extLst>
              <a:ext uri="{FF2B5EF4-FFF2-40B4-BE49-F238E27FC236}">
                <a16:creationId xmlns:a16="http://schemas.microsoft.com/office/drawing/2014/main" id="{88C7F3E9-0545-1597-9735-2F69A0C6C914}"/>
              </a:ext>
            </a:extLst>
          </p:cNvPr>
          <p:cNvPicPr>
            <a:picLocks noChangeAspect="1"/>
          </p:cNvPicPr>
          <p:nvPr/>
        </p:nvPicPr>
        <p:blipFill>
          <a:blip r:embed="rId5"/>
          <a:stretch>
            <a:fillRect/>
          </a:stretch>
        </p:blipFill>
        <p:spPr>
          <a:xfrm>
            <a:off x="11638749" y="3288257"/>
            <a:ext cx="412064" cy="424646"/>
          </a:xfrm>
          <a:prstGeom prst="rect">
            <a:avLst/>
          </a:prstGeom>
        </p:spPr>
      </p:pic>
    </p:spTree>
    <p:extLst>
      <p:ext uri="{BB962C8B-B14F-4D97-AF65-F5344CB8AC3E}">
        <p14:creationId xmlns:p14="http://schemas.microsoft.com/office/powerpoint/2010/main" val="397291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9B36D5-C434-DEDE-3033-B6A8BBB46F34}"/>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B8F35CB-40E6-366C-8D87-613DF91D6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8D088AF-C05E-BDB3-AA0B-E777B572F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7945968-97ED-1442-14A4-3330F9DD5CEB}"/>
              </a:ext>
            </a:extLst>
          </p:cNvPr>
          <p:cNvSpPr txBox="1"/>
          <p:nvPr/>
        </p:nvSpPr>
        <p:spPr>
          <a:xfrm>
            <a:off x="193928" y="371082"/>
            <a:ext cx="10831383" cy="549815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b="1" kern="1200" dirty="0">
                <a:solidFill>
                  <a:srgbClr val="0070C0"/>
                </a:solidFill>
                <a:latin typeface="Arial" panose="020B0604020202020204" pitchFamily="34" charset="0"/>
                <a:ea typeface="+mj-ea"/>
                <a:cs typeface="Arial" panose="020B0604020202020204" pitchFamily="34" charset="0"/>
              </a:rPr>
              <a:t>Patient Safety Incidents</a:t>
            </a:r>
          </a:p>
          <a:p>
            <a:pPr algn="ctr">
              <a:lnSpc>
                <a:spcPct val="90000"/>
              </a:lnSpc>
              <a:spcBef>
                <a:spcPct val="0"/>
              </a:spcBef>
              <a:spcAft>
                <a:spcPts val="600"/>
              </a:spcAft>
            </a:pPr>
            <a:endParaRPr lang="en-US" sz="1050" b="1" dirty="0">
              <a:solidFill>
                <a:schemeClr val="tx2"/>
              </a:solidFill>
              <a:ea typeface="+mj-ea"/>
              <a:cs typeface="+mj-cs"/>
            </a:endParaRPr>
          </a:p>
          <a:p>
            <a:pPr algn="ctr">
              <a:lnSpc>
                <a:spcPct val="90000"/>
              </a:lnSpc>
              <a:spcBef>
                <a:spcPct val="0"/>
              </a:spcBef>
              <a:spcAft>
                <a:spcPts val="600"/>
              </a:spcAft>
            </a:pPr>
            <a:endParaRPr lang="en-US" sz="1050" b="1" dirty="0">
              <a:solidFill>
                <a:schemeClr val="tx2"/>
              </a:solidFill>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GB" sz="2800" dirty="0">
              <a:solidFill>
                <a:srgbClr val="002060"/>
              </a:solidFill>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GB" sz="2800" b="1" kern="1200" dirty="0">
              <a:solidFill>
                <a:srgbClr val="202A30"/>
              </a:solidFill>
              <a:latin typeface="-apple-system"/>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4000" b="1" kern="1200" dirty="0">
              <a:solidFill>
                <a:schemeClr val="tx2"/>
              </a:solidFill>
              <a:latin typeface="+mj-lt"/>
              <a:ea typeface="+mj-ea"/>
              <a:cs typeface="+mj-cs"/>
            </a:endParaRPr>
          </a:p>
        </p:txBody>
      </p:sp>
      <p:grpSp>
        <p:nvGrpSpPr>
          <p:cNvPr id="22" name="Group 21">
            <a:extLst>
              <a:ext uri="{FF2B5EF4-FFF2-40B4-BE49-F238E27FC236}">
                <a16:creationId xmlns:a16="http://schemas.microsoft.com/office/drawing/2014/main" id="{3F67F57C-DE11-D58C-7F03-EA7C9C4207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3" name="Freeform: Shape 22">
              <a:extLst>
                <a:ext uri="{FF2B5EF4-FFF2-40B4-BE49-F238E27FC236}">
                  <a16:creationId xmlns:a16="http://schemas.microsoft.com/office/drawing/2014/main" id="{6F43C807-092B-A169-49C0-56D75E1E1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3EF02F2-10D0-B8C1-83C6-659D64D84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25D4E4B3-8F8A-BE21-9798-B1885D546F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A black background with blue text&#10;&#10;Description automatically generated">
            <a:extLst>
              <a:ext uri="{FF2B5EF4-FFF2-40B4-BE49-F238E27FC236}">
                <a16:creationId xmlns:a16="http://schemas.microsoft.com/office/drawing/2014/main" id="{247CE770-2FCA-4DC4-0120-A115D9945987}"/>
              </a:ext>
            </a:extLst>
          </p:cNvPr>
          <p:cNvPicPr>
            <a:picLocks noChangeAspect="1"/>
          </p:cNvPicPr>
          <p:nvPr/>
        </p:nvPicPr>
        <p:blipFill>
          <a:blip r:embed="rId3"/>
          <a:stretch>
            <a:fillRect/>
          </a:stretch>
        </p:blipFill>
        <p:spPr>
          <a:xfrm>
            <a:off x="10718907" y="83666"/>
            <a:ext cx="1387570" cy="555028"/>
          </a:xfrm>
          <a:prstGeom prst="rect">
            <a:avLst/>
          </a:prstGeom>
        </p:spPr>
      </p:pic>
      <p:pic>
        <p:nvPicPr>
          <p:cNvPr id="13" name="Picture 12" descr="A close-up of several logos&#10;&#10;Description automatically generated">
            <a:extLst>
              <a:ext uri="{FF2B5EF4-FFF2-40B4-BE49-F238E27FC236}">
                <a16:creationId xmlns:a16="http://schemas.microsoft.com/office/drawing/2014/main" id="{EE8B21AF-1C42-C11F-93C8-EFC5503E68F7}"/>
              </a:ext>
            </a:extLst>
          </p:cNvPr>
          <p:cNvPicPr>
            <a:picLocks noChangeAspect="1"/>
          </p:cNvPicPr>
          <p:nvPr/>
        </p:nvPicPr>
        <p:blipFill>
          <a:blip r:embed="rId4"/>
          <a:stretch>
            <a:fillRect/>
          </a:stretch>
        </p:blipFill>
        <p:spPr>
          <a:xfrm>
            <a:off x="10757315" y="6245296"/>
            <a:ext cx="1310754" cy="469433"/>
          </a:xfrm>
          <a:prstGeom prst="rect">
            <a:avLst/>
          </a:prstGeom>
        </p:spPr>
      </p:pic>
      <p:pic>
        <p:nvPicPr>
          <p:cNvPr id="7" name="Picture 6">
            <a:extLst>
              <a:ext uri="{FF2B5EF4-FFF2-40B4-BE49-F238E27FC236}">
                <a16:creationId xmlns:a16="http://schemas.microsoft.com/office/drawing/2014/main" id="{7575BA00-4661-2785-E72B-9B07090A93E2}"/>
              </a:ext>
            </a:extLst>
          </p:cNvPr>
          <p:cNvPicPr>
            <a:picLocks noChangeAspect="1"/>
          </p:cNvPicPr>
          <p:nvPr/>
        </p:nvPicPr>
        <p:blipFill>
          <a:blip r:embed="rId5"/>
          <a:stretch>
            <a:fillRect/>
          </a:stretch>
        </p:blipFill>
        <p:spPr>
          <a:xfrm>
            <a:off x="60792" y="6462810"/>
            <a:ext cx="1194920" cy="280440"/>
          </a:xfrm>
          <a:prstGeom prst="rect">
            <a:avLst/>
          </a:prstGeom>
        </p:spPr>
      </p:pic>
      <p:sp>
        <p:nvSpPr>
          <p:cNvPr id="2" name="TextBox 1">
            <a:extLst>
              <a:ext uri="{FF2B5EF4-FFF2-40B4-BE49-F238E27FC236}">
                <a16:creationId xmlns:a16="http://schemas.microsoft.com/office/drawing/2014/main" id="{C6E3EE97-D1B6-4C4B-E522-006A10D518AA}"/>
              </a:ext>
            </a:extLst>
          </p:cNvPr>
          <p:cNvSpPr txBox="1"/>
          <p:nvPr/>
        </p:nvSpPr>
        <p:spPr>
          <a:xfrm>
            <a:off x="235446" y="1413165"/>
            <a:ext cx="11226451" cy="5262979"/>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After Action Review:</a:t>
            </a:r>
          </a:p>
          <a:p>
            <a:r>
              <a:rPr lang="en-GB" sz="2800" dirty="0">
                <a:latin typeface="Arial" panose="020B0604020202020204" pitchFamily="34" charset="0"/>
                <a:cs typeface="Arial" panose="020B0604020202020204" pitchFamily="34" charset="0"/>
              </a:rPr>
              <a:t>Patient referral for continence assessment.</a:t>
            </a:r>
          </a:p>
          <a:p>
            <a:r>
              <a:rPr lang="en-GB" sz="2800" dirty="0">
                <a:latin typeface="Arial" panose="020B0604020202020204" pitchFamily="34" charset="0"/>
                <a:cs typeface="Arial" panose="020B0604020202020204" pitchFamily="34" charset="0"/>
              </a:rPr>
              <a:t>Full holistic risk assessment.</a:t>
            </a:r>
          </a:p>
          <a:p>
            <a:r>
              <a:rPr lang="en-GB" sz="2800" dirty="0">
                <a:latin typeface="Arial" panose="020B0604020202020204" pitchFamily="34" charset="0"/>
                <a:cs typeface="Arial" panose="020B0604020202020204" pitchFamily="34" charset="0"/>
              </a:rPr>
              <a:t>Purpose T identified risk of pressure.</a:t>
            </a:r>
          </a:p>
          <a:p>
            <a:r>
              <a:rPr lang="en-GB" sz="2800" dirty="0">
                <a:latin typeface="Arial" panose="020B0604020202020204" pitchFamily="34" charset="0"/>
                <a:cs typeface="Arial" panose="020B0604020202020204" pitchFamily="34" charset="0"/>
              </a:rPr>
              <a:t>Discharged to self-care for continence.</a:t>
            </a:r>
          </a:p>
          <a:p>
            <a:r>
              <a:rPr lang="en-GB" sz="2800" dirty="0">
                <a:latin typeface="Arial" panose="020B0604020202020204" pitchFamily="34" charset="0"/>
                <a:cs typeface="Arial" panose="020B0604020202020204" pitchFamily="34" charset="0"/>
              </a:rPr>
              <a:t>Patient developed a Cat 3 pressure ulcer.</a:t>
            </a:r>
            <a:endParaRPr lang="en-GB" sz="2800" b="1" dirty="0">
              <a:solidFill>
                <a:srgbClr val="0070C0"/>
              </a:solidFill>
              <a:latin typeface="Arial" panose="020B0604020202020204" pitchFamily="34" charset="0"/>
              <a:cs typeface="Arial" panose="020B0604020202020204" pitchFamily="34" charset="0"/>
            </a:endParaRPr>
          </a:p>
          <a:p>
            <a:endParaRPr lang="en-GB" sz="2800" b="1" dirty="0">
              <a:solidFill>
                <a:srgbClr val="0070C0"/>
              </a:solidFill>
              <a:latin typeface="Arial" panose="020B0604020202020204" pitchFamily="34" charset="0"/>
              <a:cs typeface="Arial" panose="020B0604020202020204" pitchFamily="34" charset="0"/>
            </a:endParaRPr>
          </a:p>
          <a:p>
            <a:r>
              <a:rPr lang="en-GB" sz="2800" b="1" dirty="0">
                <a:solidFill>
                  <a:srgbClr val="0070C0"/>
                </a:solidFill>
                <a:latin typeface="Arial" panose="020B0604020202020204" pitchFamily="34" charset="0"/>
                <a:cs typeface="Arial" panose="020B0604020202020204" pitchFamily="34" charset="0"/>
              </a:rPr>
              <a:t>Learning identified:</a:t>
            </a:r>
          </a:p>
          <a:p>
            <a:r>
              <a:rPr lang="en-GB" sz="2800" dirty="0">
                <a:latin typeface="Arial" panose="020B0604020202020204" pitchFamily="34" charset="0"/>
                <a:cs typeface="Arial" panose="020B0604020202020204" pitchFamily="34" charset="0"/>
              </a:rPr>
              <a:t>Patient self-care pressure discharge checklist not completed.</a:t>
            </a:r>
          </a:p>
          <a:p>
            <a:r>
              <a:rPr lang="en-GB" sz="2800" dirty="0">
                <a:latin typeface="Arial" panose="020B0604020202020204" pitchFamily="34" charset="0"/>
                <a:cs typeface="Arial" panose="020B0604020202020204" pitchFamily="34" charset="0"/>
              </a:rPr>
              <a:t>Patient/ Family/ Carer not provided education.</a:t>
            </a:r>
          </a:p>
          <a:p>
            <a:r>
              <a:rPr lang="en-GB" sz="2800" dirty="0">
                <a:latin typeface="Arial" panose="020B0604020202020204" pitchFamily="34" charset="0"/>
                <a:cs typeface="Arial" panose="020B0604020202020204" pitchFamily="34" charset="0"/>
              </a:rPr>
              <a:t>Patient / Family/ Carer did not escalate at first signs of pressure</a:t>
            </a:r>
            <a:r>
              <a:rPr lang="en-GB" sz="2800" b="1" dirty="0">
                <a:solidFill>
                  <a:srgbClr val="0070C0"/>
                </a:solidFill>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82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C0997-BBFF-2944-AD03-42FF996ED502}"/>
              </a:ext>
            </a:extLst>
          </p:cNvPr>
          <p:cNvSpPr txBox="1"/>
          <p:nvPr/>
        </p:nvSpPr>
        <p:spPr>
          <a:xfrm>
            <a:off x="783886" y="1104878"/>
            <a:ext cx="3801988" cy="5498152"/>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3900" b="1" kern="1200" dirty="0">
                <a:solidFill>
                  <a:schemeClr val="accent1"/>
                </a:solidFill>
                <a:latin typeface="Arial" panose="020B0604020202020204" pitchFamily="34" charset="0"/>
                <a:ea typeface="+mj-ea"/>
                <a:cs typeface="Arial" panose="020B0604020202020204" pitchFamily="34" charset="0"/>
              </a:rPr>
              <a:t>Historic Practice</a:t>
            </a:r>
          </a:p>
          <a:p>
            <a:pPr algn="ctr">
              <a:lnSpc>
                <a:spcPct val="90000"/>
              </a:lnSpc>
              <a:spcBef>
                <a:spcPct val="0"/>
              </a:spcBef>
              <a:spcAft>
                <a:spcPts val="600"/>
              </a:spcAft>
            </a:pPr>
            <a:endParaRPr lang="en-US" sz="1050" b="1" dirty="0">
              <a:solidFill>
                <a:schemeClr val="tx2"/>
              </a:solidFill>
              <a:latin typeface="+mj-lt"/>
              <a:ea typeface="+mj-ea"/>
              <a:cs typeface="+mj-cs"/>
            </a:endParaRPr>
          </a:p>
          <a:p>
            <a:pPr marL="571500" indent="-571500">
              <a:lnSpc>
                <a:spcPct val="90000"/>
              </a:lnSpc>
              <a:spcBef>
                <a:spcPct val="0"/>
              </a:spcBef>
              <a:spcAft>
                <a:spcPts val="600"/>
              </a:spcAft>
              <a:buFont typeface="Arial" panose="020B0604020202020204" pitchFamily="34" charset="0"/>
              <a:buChar char="•"/>
            </a:pPr>
            <a:r>
              <a:rPr lang="en-GB" sz="2800" dirty="0">
                <a:solidFill>
                  <a:srgbClr val="002060"/>
                </a:solidFill>
                <a:latin typeface="-apple-system"/>
                <a:ea typeface="+mj-ea"/>
                <a:cs typeface="+mj-cs"/>
              </a:rPr>
              <a:t>Referral for continence assessment</a:t>
            </a:r>
          </a:p>
          <a:p>
            <a:pPr marL="571500" indent="-571500">
              <a:lnSpc>
                <a:spcPct val="90000"/>
              </a:lnSpc>
              <a:spcBef>
                <a:spcPct val="0"/>
              </a:spcBef>
              <a:spcAft>
                <a:spcPts val="600"/>
              </a:spcAft>
              <a:buFont typeface="Arial" panose="020B0604020202020204" pitchFamily="34" charset="0"/>
              <a:buChar char="•"/>
            </a:pPr>
            <a:r>
              <a:rPr lang="en-GB" sz="2800" kern="1200" dirty="0">
                <a:solidFill>
                  <a:srgbClr val="002060"/>
                </a:solidFill>
                <a:latin typeface="-apple-system"/>
                <a:ea typeface="+mj-ea"/>
                <a:cs typeface="+mj-cs"/>
              </a:rPr>
              <a:t>Community visit to complete continence assessment</a:t>
            </a:r>
          </a:p>
          <a:p>
            <a:pPr marL="571500" indent="-571500">
              <a:lnSpc>
                <a:spcPct val="90000"/>
              </a:lnSpc>
              <a:spcBef>
                <a:spcPct val="0"/>
              </a:spcBef>
              <a:spcAft>
                <a:spcPts val="600"/>
              </a:spcAft>
              <a:buFont typeface="Arial" panose="020B0604020202020204" pitchFamily="34" charset="0"/>
              <a:buChar char="•"/>
            </a:pPr>
            <a:r>
              <a:rPr lang="en-GB" sz="2800" dirty="0">
                <a:solidFill>
                  <a:srgbClr val="002060"/>
                </a:solidFill>
                <a:latin typeface="-apple-system"/>
                <a:ea typeface="+mj-ea"/>
                <a:cs typeface="+mj-cs"/>
              </a:rPr>
              <a:t>Prescribed products on Abena </a:t>
            </a:r>
            <a:endParaRPr lang="en-GB" sz="2800" kern="1200" dirty="0">
              <a:solidFill>
                <a:srgbClr val="002060"/>
              </a:solidFill>
              <a:latin typeface="-apple-system"/>
              <a:ea typeface="+mj-ea"/>
              <a:cs typeface="+mj-cs"/>
            </a:endParaRPr>
          </a:p>
          <a:p>
            <a:pPr marL="571500" indent="-571500">
              <a:lnSpc>
                <a:spcPct val="90000"/>
              </a:lnSpc>
              <a:spcBef>
                <a:spcPct val="0"/>
              </a:spcBef>
              <a:spcAft>
                <a:spcPts val="600"/>
              </a:spcAft>
              <a:buFont typeface="Arial" panose="020B0604020202020204" pitchFamily="34" charset="0"/>
              <a:buChar char="•"/>
            </a:pPr>
            <a:r>
              <a:rPr lang="en-GB" sz="2800" kern="1200" dirty="0">
                <a:solidFill>
                  <a:srgbClr val="002060"/>
                </a:solidFill>
                <a:latin typeface="-apple-system"/>
                <a:ea typeface="+mj-ea"/>
                <a:cs typeface="+mj-cs"/>
              </a:rPr>
              <a:t>Annual reassessment schedule created </a:t>
            </a:r>
          </a:p>
          <a:p>
            <a:pPr marL="571500" indent="-571500">
              <a:lnSpc>
                <a:spcPct val="90000"/>
              </a:lnSpc>
              <a:spcBef>
                <a:spcPct val="0"/>
              </a:spcBef>
              <a:spcAft>
                <a:spcPts val="600"/>
              </a:spcAft>
              <a:buFont typeface="Arial" panose="020B0604020202020204" pitchFamily="34" charset="0"/>
              <a:buChar char="•"/>
            </a:pPr>
            <a:r>
              <a:rPr lang="en-GB" sz="2800" dirty="0">
                <a:solidFill>
                  <a:srgbClr val="002060"/>
                </a:solidFill>
                <a:latin typeface="-apple-system"/>
                <a:ea typeface="+mj-ea"/>
                <a:cs typeface="+mj-cs"/>
              </a:rPr>
              <a:t>Annual reassessment visit for full update of PCP and continence reassessment</a:t>
            </a:r>
            <a:endParaRPr lang="en-GB" sz="2800" kern="1200" dirty="0">
              <a:solidFill>
                <a:srgbClr val="002060"/>
              </a:solidFill>
              <a:latin typeface="-apple-system"/>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GB" sz="2800" b="1" kern="1200" dirty="0">
              <a:solidFill>
                <a:srgbClr val="202A30"/>
              </a:solidFill>
              <a:latin typeface="-apple-system"/>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4000" b="1" kern="1200" dirty="0">
              <a:solidFill>
                <a:schemeClr val="tx2"/>
              </a:solidFill>
              <a:latin typeface="+mj-lt"/>
              <a:ea typeface="+mj-ea"/>
              <a:cs typeface="+mj-cs"/>
            </a:endParaRPr>
          </a:p>
        </p:txBody>
      </p:sp>
      <p:pic>
        <p:nvPicPr>
          <p:cNvPr id="11" name="Picture 10" descr="A black background with blue text&#10;&#10;Description automatically generated">
            <a:extLst>
              <a:ext uri="{FF2B5EF4-FFF2-40B4-BE49-F238E27FC236}">
                <a16:creationId xmlns:a16="http://schemas.microsoft.com/office/drawing/2014/main" id="{C693D445-2F9C-CC29-43A2-6CF7F1EC6C9E}"/>
              </a:ext>
            </a:extLst>
          </p:cNvPr>
          <p:cNvPicPr>
            <a:picLocks noChangeAspect="1"/>
          </p:cNvPicPr>
          <p:nvPr/>
        </p:nvPicPr>
        <p:blipFill>
          <a:blip r:embed="rId3"/>
          <a:stretch>
            <a:fillRect/>
          </a:stretch>
        </p:blipFill>
        <p:spPr>
          <a:xfrm>
            <a:off x="5084820" y="6185296"/>
            <a:ext cx="1387570" cy="555028"/>
          </a:xfrm>
          <a:prstGeom prst="rect">
            <a:avLst/>
          </a:prstGeom>
        </p:spPr>
      </p:pic>
      <p:pic>
        <p:nvPicPr>
          <p:cNvPr id="13" name="Picture 12" descr="A close-up of several logos&#10;&#10;Description automatically generated">
            <a:extLst>
              <a:ext uri="{FF2B5EF4-FFF2-40B4-BE49-F238E27FC236}">
                <a16:creationId xmlns:a16="http://schemas.microsoft.com/office/drawing/2014/main" id="{F0343001-24AB-F0AE-559B-057226D1CD61}"/>
              </a:ext>
            </a:extLst>
          </p:cNvPr>
          <p:cNvPicPr>
            <a:picLocks noChangeAspect="1"/>
          </p:cNvPicPr>
          <p:nvPr/>
        </p:nvPicPr>
        <p:blipFill>
          <a:blip r:embed="rId4"/>
          <a:stretch>
            <a:fillRect/>
          </a:stretch>
        </p:blipFill>
        <p:spPr>
          <a:xfrm>
            <a:off x="10757315" y="6245296"/>
            <a:ext cx="1310754" cy="469433"/>
          </a:xfrm>
          <a:prstGeom prst="rect">
            <a:avLst/>
          </a:prstGeom>
        </p:spPr>
      </p:pic>
      <p:pic>
        <p:nvPicPr>
          <p:cNvPr id="7" name="Picture 6">
            <a:extLst>
              <a:ext uri="{FF2B5EF4-FFF2-40B4-BE49-F238E27FC236}">
                <a16:creationId xmlns:a16="http://schemas.microsoft.com/office/drawing/2014/main" id="{C4BEBFEC-8E2B-3236-2562-E50024A1AE23}"/>
              </a:ext>
            </a:extLst>
          </p:cNvPr>
          <p:cNvPicPr>
            <a:picLocks noChangeAspect="1"/>
          </p:cNvPicPr>
          <p:nvPr/>
        </p:nvPicPr>
        <p:blipFill>
          <a:blip r:embed="rId5"/>
          <a:stretch>
            <a:fillRect/>
          </a:stretch>
        </p:blipFill>
        <p:spPr>
          <a:xfrm>
            <a:off x="60792" y="6462810"/>
            <a:ext cx="1194920" cy="280440"/>
          </a:xfrm>
          <a:prstGeom prst="rect">
            <a:avLst/>
          </a:prstGeom>
        </p:spPr>
      </p:pic>
      <p:pic>
        <p:nvPicPr>
          <p:cNvPr id="2" name="Picture 1">
            <a:extLst>
              <a:ext uri="{FF2B5EF4-FFF2-40B4-BE49-F238E27FC236}">
                <a16:creationId xmlns:a16="http://schemas.microsoft.com/office/drawing/2014/main" id="{FEEA20E9-3348-4B5D-3529-D213930CBAEF}"/>
              </a:ext>
            </a:extLst>
          </p:cNvPr>
          <p:cNvPicPr>
            <a:picLocks noChangeAspect="1"/>
          </p:cNvPicPr>
          <p:nvPr/>
        </p:nvPicPr>
        <p:blipFill rotWithShape="1">
          <a:blip r:embed="rId6"/>
          <a:srcRect l="11675" r="11587"/>
          <a:stretch/>
        </p:blipFill>
        <p:spPr>
          <a:xfrm>
            <a:off x="4942917" y="1889760"/>
            <a:ext cx="2163054" cy="2869432"/>
          </a:xfrm>
          <a:prstGeom prst="rect">
            <a:avLst/>
          </a:prstGeom>
        </p:spPr>
      </p:pic>
      <p:sp>
        <p:nvSpPr>
          <p:cNvPr id="3" name="TextBox 2">
            <a:extLst>
              <a:ext uri="{FF2B5EF4-FFF2-40B4-BE49-F238E27FC236}">
                <a16:creationId xmlns:a16="http://schemas.microsoft.com/office/drawing/2014/main" id="{7255A1B6-D555-427B-3431-3BBE39A5EA58}"/>
              </a:ext>
            </a:extLst>
          </p:cNvPr>
          <p:cNvSpPr txBox="1"/>
          <p:nvPr/>
        </p:nvSpPr>
        <p:spPr>
          <a:xfrm>
            <a:off x="7347439" y="1096906"/>
            <a:ext cx="4221684" cy="5498152"/>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3900" b="1" kern="1200" dirty="0">
                <a:solidFill>
                  <a:schemeClr val="accent1"/>
                </a:solidFill>
                <a:latin typeface="Arial" panose="020B0604020202020204" pitchFamily="34" charset="0"/>
                <a:ea typeface="+mj-ea"/>
                <a:cs typeface="Arial" panose="020B0604020202020204" pitchFamily="34" charset="0"/>
              </a:rPr>
              <a:t>Why we needed change…</a:t>
            </a:r>
            <a:endParaRPr lang="en-US" sz="3900" b="1" dirty="0">
              <a:solidFill>
                <a:schemeClr val="accent1"/>
              </a:solidFill>
              <a:latin typeface="Arial" panose="020B0604020202020204" pitchFamily="34" charset="0"/>
              <a:ea typeface="+mj-ea"/>
              <a:cs typeface="Arial" panose="020B0604020202020204" pitchFamily="34" charset="0"/>
            </a:endParaRPr>
          </a:p>
          <a:p>
            <a:pPr marL="457200" indent="-457200">
              <a:lnSpc>
                <a:spcPct val="90000"/>
              </a:lnSpc>
              <a:spcBef>
                <a:spcPct val="0"/>
              </a:spcBef>
              <a:spcAft>
                <a:spcPts val="600"/>
              </a:spcAft>
              <a:buFont typeface="Arial" panose="020B0604020202020204" pitchFamily="34" charset="0"/>
              <a:buChar char="•"/>
            </a:pPr>
            <a:r>
              <a:rPr lang="en-GB" sz="2600" dirty="0">
                <a:solidFill>
                  <a:srgbClr val="002060"/>
                </a:solidFill>
                <a:latin typeface="-apple-system"/>
                <a:ea typeface="+mj-ea"/>
                <a:cs typeface="+mj-cs"/>
              </a:rPr>
              <a:t>Inappropriate referrals </a:t>
            </a:r>
          </a:p>
          <a:p>
            <a:pPr marL="457200" indent="-457200">
              <a:lnSpc>
                <a:spcPct val="90000"/>
              </a:lnSpc>
              <a:spcBef>
                <a:spcPct val="0"/>
              </a:spcBef>
              <a:spcAft>
                <a:spcPts val="600"/>
              </a:spcAft>
              <a:buFont typeface="Arial" panose="020B0604020202020204" pitchFamily="34" charset="0"/>
              <a:buChar char="•"/>
            </a:pPr>
            <a:r>
              <a:rPr lang="en-GB" sz="2600" dirty="0">
                <a:solidFill>
                  <a:srgbClr val="002060"/>
                </a:solidFill>
                <a:latin typeface="-apple-system"/>
                <a:ea typeface="+mj-ea"/>
                <a:cs typeface="+mj-cs"/>
              </a:rPr>
              <a:t>Capacity to complete assessments due to service pressures</a:t>
            </a:r>
          </a:p>
          <a:p>
            <a:pPr marL="457200" indent="-457200">
              <a:lnSpc>
                <a:spcPct val="90000"/>
              </a:lnSpc>
              <a:spcBef>
                <a:spcPct val="0"/>
              </a:spcBef>
              <a:spcAft>
                <a:spcPts val="600"/>
              </a:spcAft>
              <a:buFont typeface="Arial" panose="020B0604020202020204" pitchFamily="34" charset="0"/>
              <a:buChar char="•"/>
            </a:pPr>
            <a:r>
              <a:rPr lang="en-GB" sz="2600" dirty="0">
                <a:solidFill>
                  <a:srgbClr val="002060"/>
                </a:solidFill>
                <a:latin typeface="-apple-system"/>
                <a:ea typeface="+mj-ea"/>
                <a:cs typeface="+mj-cs"/>
              </a:rPr>
              <a:t>Additional demand due to patient being active on caseload (e.g., Bloods)</a:t>
            </a:r>
          </a:p>
          <a:p>
            <a:pPr marL="457200" indent="-457200">
              <a:lnSpc>
                <a:spcPct val="90000"/>
              </a:lnSpc>
              <a:spcBef>
                <a:spcPct val="0"/>
              </a:spcBef>
              <a:spcAft>
                <a:spcPts val="600"/>
              </a:spcAft>
              <a:buFont typeface="Arial" panose="020B0604020202020204" pitchFamily="34" charset="0"/>
              <a:buChar char="•"/>
            </a:pPr>
            <a:r>
              <a:rPr lang="en-GB" sz="2600" dirty="0">
                <a:solidFill>
                  <a:srgbClr val="002060"/>
                </a:solidFill>
                <a:latin typeface="-apple-system"/>
                <a:ea typeface="+mj-ea"/>
                <a:cs typeface="+mj-cs"/>
              </a:rPr>
              <a:t>Time it takes to complete assessment to see this patient group once a year</a:t>
            </a:r>
          </a:p>
          <a:p>
            <a:pPr marL="457200" indent="-457200">
              <a:lnSpc>
                <a:spcPct val="90000"/>
              </a:lnSpc>
              <a:spcBef>
                <a:spcPct val="0"/>
              </a:spcBef>
              <a:spcAft>
                <a:spcPts val="600"/>
              </a:spcAft>
              <a:buFont typeface="Arial" panose="020B0604020202020204" pitchFamily="34" charset="0"/>
              <a:buChar char="•"/>
            </a:pPr>
            <a:r>
              <a:rPr lang="en-GB" sz="2600" dirty="0">
                <a:solidFill>
                  <a:srgbClr val="002060"/>
                </a:solidFill>
                <a:latin typeface="-apple-system"/>
                <a:ea typeface="+mj-ea"/>
                <a:cs typeface="+mj-cs"/>
              </a:rPr>
              <a:t>Risk of patient not escalating concerns early as they believe a nurse will be contacting them for a review</a:t>
            </a:r>
          </a:p>
          <a:p>
            <a:pPr marL="571500" indent="-571500">
              <a:lnSpc>
                <a:spcPct val="90000"/>
              </a:lnSpc>
              <a:spcBef>
                <a:spcPct val="0"/>
              </a:spcBef>
              <a:spcAft>
                <a:spcPts val="600"/>
              </a:spcAft>
              <a:buFont typeface="Arial" panose="020B0604020202020204" pitchFamily="34" charset="0"/>
              <a:buChar char="•"/>
            </a:pPr>
            <a:endParaRPr lang="en-GB" sz="2600" kern="1200" dirty="0">
              <a:solidFill>
                <a:srgbClr val="002060"/>
              </a:solidFill>
              <a:latin typeface="-apple-system"/>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GB" sz="2800" b="1" kern="1200" dirty="0">
              <a:solidFill>
                <a:srgbClr val="202A30"/>
              </a:solidFill>
              <a:latin typeface="-apple-system"/>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4000" b="1" kern="1200" dirty="0">
              <a:solidFill>
                <a:schemeClr val="tx2"/>
              </a:solidFill>
              <a:latin typeface="+mj-lt"/>
              <a:ea typeface="+mj-ea"/>
              <a:cs typeface="+mj-cs"/>
            </a:endParaRPr>
          </a:p>
        </p:txBody>
      </p:sp>
      <p:sp>
        <p:nvSpPr>
          <p:cNvPr id="6" name="TextBox 5">
            <a:extLst>
              <a:ext uri="{FF2B5EF4-FFF2-40B4-BE49-F238E27FC236}">
                <a16:creationId xmlns:a16="http://schemas.microsoft.com/office/drawing/2014/main" id="{6F7A397C-AC05-459B-EDC8-B2BA4D10FA91}"/>
              </a:ext>
            </a:extLst>
          </p:cNvPr>
          <p:cNvSpPr txBox="1"/>
          <p:nvPr/>
        </p:nvSpPr>
        <p:spPr>
          <a:xfrm>
            <a:off x="658252" y="292839"/>
            <a:ext cx="7486288" cy="646331"/>
          </a:xfrm>
          <a:prstGeom prst="rect">
            <a:avLst/>
          </a:prstGeom>
          <a:noFill/>
        </p:spPr>
        <p:txBody>
          <a:bodyPr wrap="square">
            <a:spAutoFit/>
          </a:bodyPr>
          <a:lstStyle/>
          <a:p>
            <a:pPr>
              <a:lnSpc>
                <a:spcPct val="90000"/>
              </a:lnSpc>
              <a:spcBef>
                <a:spcPct val="0"/>
              </a:spcBef>
              <a:spcAft>
                <a:spcPts val="600"/>
              </a:spcAft>
            </a:pPr>
            <a:r>
              <a:rPr lang="en-US" sz="4000" b="1" kern="1200" dirty="0">
                <a:solidFill>
                  <a:srgbClr val="0070C0"/>
                </a:solidFill>
                <a:latin typeface="Arial" panose="020B0604020202020204" pitchFamily="34" charset="0"/>
                <a:ea typeface="+mj-ea"/>
                <a:cs typeface="Arial" panose="020B0604020202020204" pitchFamily="34" charset="0"/>
              </a:rPr>
              <a:t>Continence Care</a:t>
            </a:r>
          </a:p>
        </p:txBody>
      </p:sp>
    </p:spTree>
    <p:extLst>
      <p:ext uri="{BB962C8B-B14F-4D97-AF65-F5344CB8AC3E}">
        <p14:creationId xmlns:p14="http://schemas.microsoft.com/office/powerpoint/2010/main" val="296074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C0997-BBFF-2944-AD03-42FF996ED502}"/>
              </a:ext>
            </a:extLst>
          </p:cNvPr>
          <p:cNvSpPr txBox="1"/>
          <p:nvPr/>
        </p:nvSpPr>
        <p:spPr>
          <a:xfrm>
            <a:off x="242725" y="28876"/>
            <a:ext cx="11426015" cy="5709328"/>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2400" b="1" dirty="0">
                <a:solidFill>
                  <a:schemeClr val="accent1"/>
                </a:solidFill>
                <a:latin typeface="Arial" panose="020B0604020202020204" pitchFamily="34" charset="0"/>
                <a:ea typeface="+mj-ea"/>
                <a:cs typeface="Arial" panose="020B0604020202020204" pitchFamily="34" charset="0"/>
              </a:rPr>
              <a:t>Continence Self-Care and Supported Self-Care </a:t>
            </a:r>
          </a:p>
          <a:p>
            <a:pPr algn="ctr">
              <a:lnSpc>
                <a:spcPct val="90000"/>
              </a:lnSpc>
              <a:spcBef>
                <a:spcPct val="0"/>
              </a:spcBef>
              <a:spcAft>
                <a:spcPts val="600"/>
              </a:spcAft>
            </a:pPr>
            <a:r>
              <a:rPr lang="en-US" sz="2400" b="1" dirty="0">
                <a:solidFill>
                  <a:schemeClr val="accent1"/>
                </a:solidFill>
                <a:latin typeface="Arial" panose="020B0604020202020204" pitchFamily="34" charset="0"/>
                <a:ea typeface="+mj-ea"/>
                <a:cs typeface="Arial" panose="020B0604020202020204" pitchFamily="34" charset="0"/>
              </a:rPr>
              <a:t>Criteria for </a:t>
            </a:r>
            <a:r>
              <a:rPr lang="en-US" sz="2400" b="1" kern="1200" dirty="0">
                <a:solidFill>
                  <a:schemeClr val="accent1"/>
                </a:solidFill>
                <a:latin typeface="Arial" panose="020B0604020202020204" pitchFamily="34" charset="0"/>
                <a:ea typeface="+mj-ea"/>
                <a:cs typeface="Arial" panose="020B0604020202020204" pitchFamily="34" charset="0"/>
              </a:rPr>
              <a:t>Inclusion/ Exclusion </a:t>
            </a:r>
            <a:endParaRPr lang="en-US" sz="2400" b="1" dirty="0">
              <a:solidFill>
                <a:schemeClr val="accent1"/>
              </a:solidFill>
              <a:latin typeface="Arial" panose="020B0604020202020204" pitchFamily="34" charset="0"/>
              <a:ea typeface="+mj-ea"/>
              <a:cs typeface="Arial" panose="020B0604020202020204" pitchFamily="34" charset="0"/>
            </a:endParaRPr>
          </a:p>
          <a:p>
            <a:pPr>
              <a:lnSpc>
                <a:spcPct val="90000"/>
              </a:lnSpc>
              <a:spcBef>
                <a:spcPct val="0"/>
              </a:spcBef>
              <a:spcAft>
                <a:spcPts val="600"/>
              </a:spcAft>
            </a:pPr>
            <a:endParaRPr lang="en-US" sz="2800" b="1" dirty="0">
              <a:solidFill>
                <a:schemeClr val="tx2"/>
              </a:solidFill>
              <a:latin typeface="+mj-lt"/>
              <a:ea typeface="+mj-ea"/>
              <a:cs typeface="+mj-cs"/>
            </a:endParaRPr>
          </a:p>
          <a:p>
            <a:pPr>
              <a:lnSpc>
                <a:spcPct val="90000"/>
              </a:lnSpc>
              <a:spcBef>
                <a:spcPct val="0"/>
              </a:spcBef>
              <a:spcAft>
                <a:spcPts val="600"/>
              </a:spcAft>
            </a:pPr>
            <a:endParaRPr lang="en-US" sz="2800" dirty="0">
              <a:solidFill>
                <a:schemeClr val="tx2"/>
              </a:solidFill>
              <a:latin typeface="+mj-lt"/>
              <a:ea typeface="+mj-ea"/>
              <a:cs typeface="+mj-cs"/>
            </a:endParaRPr>
          </a:p>
        </p:txBody>
      </p:sp>
      <p:pic>
        <p:nvPicPr>
          <p:cNvPr id="11" name="Picture 10" descr="A black background with blue text&#10;&#10;Description automatically generated">
            <a:extLst>
              <a:ext uri="{FF2B5EF4-FFF2-40B4-BE49-F238E27FC236}">
                <a16:creationId xmlns:a16="http://schemas.microsoft.com/office/drawing/2014/main" id="{C693D445-2F9C-CC29-43A2-6CF7F1EC6C9E}"/>
              </a:ext>
            </a:extLst>
          </p:cNvPr>
          <p:cNvPicPr>
            <a:picLocks noChangeAspect="1"/>
          </p:cNvPicPr>
          <p:nvPr/>
        </p:nvPicPr>
        <p:blipFill>
          <a:blip r:embed="rId3"/>
          <a:stretch>
            <a:fillRect/>
          </a:stretch>
        </p:blipFill>
        <p:spPr>
          <a:xfrm>
            <a:off x="10633250" y="190757"/>
            <a:ext cx="1387570" cy="555028"/>
          </a:xfrm>
          <a:prstGeom prst="rect">
            <a:avLst/>
          </a:prstGeom>
        </p:spPr>
      </p:pic>
      <p:graphicFrame>
        <p:nvGraphicFramePr>
          <p:cNvPr id="5" name="Table 5">
            <a:extLst>
              <a:ext uri="{FF2B5EF4-FFF2-40B4-BE49-F238E27FC236}">
                <a16:creationId xmlns:a16="http://schemas.microsoft.com/office/drawing/2014/main" id="{5D849484-5073-655E-D8A4-82089758C0B5}"/>
              </a:ext>
            </a:extLst>
          </p:cNvPr>
          <p:cNvGraphicFramePr>
            <a:graphicFrameLocks noGrp="1"/>
          </p:cNvGraphicFramePr>
          <p:nvPr>
            <p:extLst>
              <p:ext uri="{D42A27DB-BD31-4B8C-83A1-F6EECF244321}">
                <p14:modId xmlns:p14="http://schemas.microsoft.com/office/powerpoint/2010/main" val="4838769"/>
              </p:ext>
            </p:extLst>
          </p:nvPr>
        </p:nvGraphicFramePr>
        <p:xfrm>
          <a:off x="0" y="823144"/>
          <a:ext cx="12192000" cy="6149950"/>
        </p:xfrm>
        <a:graphic>
          <a:graphicData uri="http://schemas.openxmlformats.org/drawingml/2006/table">
            <a:tbl>
              <a:tblPr firstRow="1" bandRow="1">
                <a:tableStyleId>{5C22544A-7EE6-4342-B048-85BDC9FD1C3A}</a:tableStyleId>
              </a:tblPr>
              <a:tblGrid>
                <a:gridCol w="6687472">
                  <a:extLst>
                    <a:ext uri="{9D8B030D-6E8A-4147-A177-3AD203B41FA5}">
                      <a16:colId xmlns:a16="http://schemas.microsoft.com/office/drawing/2014/main" val="639526134"/>
                    </a:ext>
                  </a:extLst>
                </a:gridCol>
                <a:gridCol w="5504528">
                  <a:extLst>
                    <a:ext uri="{9D8B030D-6E8A-4147-A177-3AD203B41FA5}">
                      <a16:colId xmlns:a16="http://schemas.microsoft.com/office/drawing/2014/main" val="2118502420"/>
                    </a:ext>
                  </a:extLst>
                </a:gridCol>
              </a:tblGrid>
              <a:tr h="345577">
                <a:tc>
                  <a:txBody>
                    <a:bodyPr/>
                    <a:lstStyle/>
                    <a:p>
                      <a:r>
                        <a:rPr lang="en-GB" sz="1800" dirty="0"/>
                        <a:t>Inclusion ‘Low Risk’ for discharge</a:t>
                      </a:r>
                    </a:p>
                  </a:txBody>
                  <a:tcPr/>
                </a:tc>
                <a:tc>
                  <a:txBody>
                    <a:bodyPr/>
                    <a:lstStyle/>
                    <a:p>
                      <a:r>
                        <a:rPr lang="en-GB" sz="1800" dirty="0"/>
                        <a:t>Exclusion ‘High Risk’ unable to discharge</a:t>
                      </a:r>
                    </a:p>
                  </a:txBody>
                  <a:tcPr/>
                </a:tc>
                <a:extLst>
                  <a:ext uri="{0D108BD9-81ED-4DB2-BD59-A6C34878D82A}">
                    <a16:rowId xmlns:a16="http://schemas.microsoft.com/office/drawing/2014/main" val="2304212569"/>
                  </a:ext>
                </a:extLst>
              </a:tr>
              <a:tr h="1468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Patients that are incontinent of urine/ faeces/ both</a:t>
                      </a:r>
                    </a:p>
                    <a:p>
                      <a:pPr lvl="0"/>
                      <a:endParaRPr lang="en-GB" sz="16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Cognitive impairment i.e., Dementia, Learning Disabilities, Stroke, Traumatic Brain injuries, Neurological conditions, MS, MND </a:t>
                      </a:r>
                      <a:r>
                        <a:rPr lang="en-GB" sz="1600" b="1" u="sng" kern="1200" dirty="0">
                          <a:solidFill>
                            <a:schemeClr val="dk1"/>
                          </a:solidFill>
                          <a:effectLst/>
                          <a:latin typeface="+mn-lt"/>
                          <a:ea typeface="+mn-ea"/>
                          <a:cs typeface="+mn-cs"/>
                        </a:rPr>
                        <a:t>without a carer/ family member who is able to support self-management of continence product provision, recognise red flags and when to initiate PIFU.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u="sng" kern="1200" dirty="0">
                        <a:solidFill>
                          <a:schemeClr val="dk1"/>
                        </a:solidFill>
                        <a:effectLst/>
                        <a:latin typeface="+mn-lt"/>
                        <a:ea typeface="+mn-ea"/>
                        <a:cs typeface="+mn-cs"/>
                      </a:endParaRPr>
                    </a:p>
                  </a:txBody>
                  <a:tcPr/>
                </a:tc>
                <a:extLst>
                  <a:ext uri="{0D108BD9-81ED-4DB2-BD59-A6C34878D82A}">
                    <a16:rowId xmlns:a16="http://schemas.microsoft.com/office/drawing/2014/main" val="2902814223"/>
                  </a:ext>
                </a:extLst>
              </a:tr>
              <a:tr h="611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Patients who are self-managing and it has been determined that they have full capacity and understands detailed instructions.</a:t>
                      </a:r>
                    </a:p>
                  </a:txBody>
                  <a:tcPr/>
                </a:tc>
                <a:tc>
                  <a:txBody>
                    <a:bodyPr/>
                    <a:lstStyle/>
                    <a:p>
                      <a:pPr lvl="0"/>
                      <a:r>
                        <a:rPr lang="en-GB" sz="1600" kern="1200" dirty="0">
                          <a:solidFill>
                            <a:schemeClr val="dk1"/>
                          </a:solidFill>
                          <a:effectLst/>
                          <a:latin typeface="+mn-lt"/>
                          <a:ea typeface="+mn-ea"/>
                          <a:cs typeface="+mn-cs"/>
                        </a:rPr>
                        <a:t>Lacking Mental Capacity as determined by an MCA which </a:t>
                      </a:r>
                      <a:r>
                        <a:rPr lang="en-GB" sz="1600" b="1" u="sng" kern="1200" dirty="0">
                          <a:solidFill>
                            <a:schemeClr val="dk1"/>
                          </a:solidFill>
                          <a:effectLst/>
                          <a:latin typeface="+mn-lt"/>
                          <a:ea typeface="+mn-ea"/>
                          <a:cs typeface="+mn-cs"/>
                        </a:rPr>
                        <a:t>MUST</a:t>
                      </a:r>
                      <a:r>
                        <a:rPr lang="en-GB" sz="1600" kern="1200" dirty="0">
                          <a:solidFill>
                            <a:schemeClr val="dk1"/>
                          </a:solidFill>
                          <a:effectLst/>
                          <a:latin typeface="+mn-lt"/>
                          <a:ea typeface="+mn-ea"/>
                          <a:cs typeface="+mn-cs"/>
                        </a:rPr>
                        <a:t> be documented in patients’ records and no carer/ family support.</a:t>
                      </a:r>
                    </a:p>
                    <a:p>
                      <a:pPr lvl="0"/>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545455123"/>
                  </a:ext>
                </a:extLst>
              </a:tr>
              <a:tr h="77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Patients who have regular carers, care agencies, supported living etc.</a:t>
                      </a:r>
                    </a:p>
                    <a:p>
                      <a:pPr lvl="0"/>
                      <a:endParaRPr lang="en-GB" sz="1600" b="1" kern="1200" dirty="0">
                        <a:solidFill>
                          <a:schemeClr val="dk1"/>
                        </a:solidFill>
                        <a:effectLst/>
                        <a:latin typeface="+mn-lt"/>
                        <a:ea typeface="+mn-ea"/>
                        <a:cs typeface="+mn-cs"/>
                      </a:endParaRP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Palliative care/ End of Life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FF0000"/>
                          </a:solidFill>
                          <a:effectLst/>
                          <a:latin typeface="+mn-lt"/>
                          <a:ea typeface="+mn-ea"/>
                          <a:cs typeface="+mn-cs"/>
                        </a:rPr>
                        <a:t>These patients are to remain on the community nursing caseload and to be reviewed 12 monthly.  Follow up appointment/ schedule for 12 months’ time to be built into team planner.</a:t>
                      </a:r>
                    </a:p>
                  </a:txBody>
                  <a:tcPr/>
                </a:tc>
                <a:extLst>
                  <a:ext uri="{0D108BD9-81ED-4DB2-BD59-A6C34878D82A}">
                    <a16:rowId xmlns:a16="http://schemas.microsoft.com/office/drawing/2014/main" val="148300391"/>
                  </a:ext>
                </a:extLst>
              </a:tr>
              <a:tr h="77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Patients who have functional issues i.e., reduced mobility, toileting issues, dexterity problems or are bedbound.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txBody>
                  <a:tcPr/>
                </a:tc>
                <a:tc vMerge="1">
                  <a:txBody>
                    <a:bodyPr/>
                    <a:lstStyle/>
                    <a:p>
                      <a:endParaRPr lang="en-GB" sz="1600" dirty="0"/>
                    </a:p>
                  </a:txBody>
                  <a:tcPr/>
                </a:tc>
                <a:extLst>
                  <a:ext uri="{0D108BD9-81ED-4DB2-BD59-A6C34878D82A}">
                    <a16:rowId xmlns:a16="http://schemas.microsoft.com/office/drawing/2014/main" val="1803711673"/>
                  </a:ext>
                </a:extLst>
              </a:tr>
              <a:tr h="1562401">
                <a:tc>
                  <a:txBody>
                    <a:bodyPr/>
                    <a:lstStyle/>
                    <a:p>
                      <a:pPr lvl="0"/>
                      <a:endParaRPr lang="en-GB"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To be able to discharge a patient from the caseload the patient or carer needs to be able </a:t>
                      </a:r>
                      <a:r>
                        <a:rPr lang="en-GB" sz="1600" b="1" kern="1200" dirty="0">
                          <a:solidFill>
                            <a:schemeClr val="dk1"/>
                          </a:solidFill>
                          <a:effectLst/>
                          <a:latin typeface="+mn-lt"/>
                          <a:ea typeface="+mn-ea"/>
                          <a:cs typeface="+mn-cs"/>
                        </a:rPr>
                        <a:t>to manage the ordering of products</a:t>
                      </a:r>
                      <a:r>
                        <a:rPr lang="en-GB" sz="1600" kern="1200" dirty="0">
                          <a:solidFill>
                            <a:schemeClr val="dk1"/>
                          </a:solidFill>
                          <a:effectLst/>
                          <a:latin typeface="+mn-lt"/>
                          <a:ea typeface="+mn-ea"/>
                          <a:cs typeface="+mn-cs"/>
                        </a:rPr>
                        <a:t> and </a:t>
                      </a:r>
                      <a:r>
                        <a:rPr lang="en-GB" sz="1600" b="1" kern="1200" dirty="0">
                          <a:solidFill>
                            <a:schemeClr val="dk1"/>
                          </a:solidFill>
                          <a:effectLst/>
                          <a:latin typeface="+mn-lt"/>
                          <a:ea typeface="+mn-ea"/>
                          <a:cs typeface="+mn-cs"/>
                        </a:rPr>
                        <a:t>be able to identify when the products are no longer suitable or compromising the patients skin integrity. </a:t>
                      </a:r>
                    </a:p>
                  </a:txBody>
                  <a:tcPr/>
                </a:tc>
                <a:tc vMerge="1">
                  <a:txBody>
                    <a:bodyPr/>
                    <a:lstStyle/>
                    <a:p>
                      <a:endParaRPr lang="en-GB" sz="1600" dirty="0"/>
                    </a:p>
                  </a:txBody>
                  <a:tcPr/>
                </a:tc>
                <a:extLst>
                  <a:ext uri="{0D108BD9-81ED-4DB2-BD59-A6C34878D82A}">
                    <a16:rowId xmlns:a16="http://schemas.microsoft.com/office/drawing/2014/main" val="3248156565"/>
                  </a:ext>
                </a:extLst>
              </a:tr>
            </a:tbl>
          </a:graphicData>
        </a:graphic>
      </p:graphicFrame>
      <p:pic>
        <p:nvPicPr>
          <p:cNvPr id="6" name="Picture 5">
            <a:extLst>
              <a:ext uri="{FF2B5EF4-FFF2-40B4-BE49-F238E27FC236}">
                <a16:creationId xmlns:a16="http://schemas.microsoft.com/office/drawing/2014/main" id="{9B22F476-22CF-13DD-C12F-EA0B5EB7D8E5}"/>
              </a:ext>
            </a:extLst>
          </p:cNvPr>
          <p:cNvPicPr>
            <a:picLocks noChangeAspect="1"/>
          </p:cNvPicPr>
          <p:nvPr/>
        </p:nvPicPr>
        <p:blipFill>
          <a:blip r:embed="rId4"/>
          <a:stretch>
            <a:fillRect/>
          </a:stretch>
        </p:blipFill>
        <p:spPr>
          <a:xfrm>
            <a:off x="6147598" y="3110597"/>
            <a:ext cx="417699" cy="400050"/>
          </a:xfrm>
          <a:prstGeom prst="rect">
            <a:avLst/>
          </a:prstGeom>
        </p:spPr>
      </p:pic>
      <p:pic>
        <p:nvPicPr>
          <p:cNvPr id="10" name="Picture 9">
            <a:extLst>
              <a:ext uri="{FF2B5EF4-FFF2-40B4-BE49-F238E27FC236}">
                <a16:creationId xmlns:a16="http://schemas.microsoft.com/office/drawing/2014/main" id="{A4CDCF40-FCD5-788D-95B4-426E67AD8F1D}"/>
              </a:ext>
            </a:extLst>
          </p:cNvPr>
          <p:cNvPicPr>
            <a:picLocks noChangeAspect="1"/>
          </p:cNvPicPr>
          <p:nvPr/>
        </p:nvPicPr>
        <p:blipFill>
          <a:blip r:embed="rId4"/>
          <a:stretch>
            <a:fillRect/>
          </a:stretch>
        </p:blipFill>
        <p:spPr>
          <a:xfrm>
            <a:off x="6147773" y="2216077"/>
            <a:ext cx="417699" cy="400050"/>
          </a:xfrm>
          <a:prstGeom prst="rect">
            <a:avLst/>
          </a:prstGeom>
        </p:spPr>
      </p:pic>
      <p:pic>
        <p:nvPicPr>
          <p:cNvPr id="12" name="Picture 11">
            <a:extLst>
              <a:ext uri="{FF2B5EF4-FFF2-40B4-BE49-F238E27FC236}">
                <a16:creationId xmlns:a16="http://schemas.microsoft.com/office/drawing/2014/main" id="{9EC92177-5520-CD33-922B-9A7CD1986C58}"/>
              </a:ext>
            </a:extLst>
          </p:cNvPr>
          <p:cNvPicPr>
            <a:picLocks noChangeAspect="1"/>
          </p:cNvPicPr>
          <p:nvPr/>
        </p:nvPicPr>
        <p:blipFill>
          <a:blip r:embed="rId4"/>
          <a:stretch>
            <a:fillRect/>
          </a:stretch>
        </p:blipFill>
        <p:spPr>
          <a:xfrm>
            <a:off x="6157607" y="6251950"/>
            <a:ext cx="417699" cy="400050"/>
          </a:xfrm>
          <a:prstGeom prst="rect">
            <a:avLst/>
          </a:prstGeom>
        </p:spPr>
      </p:pic>
      <p:pic>
        <p:nvPicPr>
          <p:cNvPr id="13" name="Picture 12">
            <a:extLst>
              <a:ext uri="{FF2B5EF4-FFF2-40B4-BE49-F238E27FC236}">
                <a16:creationId xmlns:a16="http://schemas.microsoft.com/office/drawing/2014/main" id="{60FFF093-C093-5613-1C72-1FFE02EA8093}"/>
              </a:ext>
            </a:extLst>
          </p:cNvPr>
          <p:cNvPicPr>
            <a:picLocks noChangeAspect="1"/>
          </p:cNvPicPr>
          <p:nvPr/>
        </p:nvPicPr>
        <p:blipFill>
          <a:blip r:embed="rId4"/>
          <a:stretch>
            <a:fillRect/>
          </a:stretch>
        </p:blipFill>
        <p:spPr>
          <a:xfrm>
            <a:off x="6164215" y="4717386"/>
            <a:ext cx="417699" cy="400050"/>
          </a:xfrm>
          <a:prstGeom prst="rect">
            <a:avLst/>
          </a:prstGeom>
        </p:spPr>
      </p:pic>
      <p:pic>
        <p:nvPicPr>
          <p:cNvPr id="14" name="Picture 13">
            <a:extLst>
              <a:ext uri="{FF2B5EF4-FFF2-40B4-BE49-F238E27FC236}">
                <a16:creationId xmlns:a16="http://schemas.microsoft.com/office/drawing/2014/main" id="{4985074A-3649-B8A6-DC86-4D4483AEB42D}"/>
              </a:ext>
            </a:extLst>
          </p:cNvPr>
          <p:cNvPicPr>
            <a:picLocks noChangeAspect="1"/>
          </p:cNvPicPr>
          <p:nvPr/>
        </p:nvPicPr>
        <p:blipFill>
          <a:blip r:embed="rId4"/>
          <a:stretch>
            <a:fillRect/>
          </a:stretch>
        </p:blipFill>
        <p:spPr>
          <a:xfrm>
            <a:off x="6147598" y="3893432"/>
            <a:ext cx="417699" cy="400050"/>
          </a:xfrm>
          <a:prstGeom prst="rect">
            <a:avLst/>
          </a:prstGeom>
        </p:spPr>
      </p:pic>
      <p:pic>
        <p:nvPicPr>
          <p:cNvPr id="16" name="Picture 15">
            <a:extLst>
              <a:ext uri="{FF2B5EF4-FFF2-40B4-BE49-F238E27FC236}">
                <a16:creationId xmlns:a16="http://schemas.microsoft.com/office/drawing/2014/main" id="{3B63A666-8E0B-38C0-914C-9D9C2F03D8D4}"/>
              </a:ext>
            </a:extLst>
          </p:cNvPr>
          <p:cNvPicPr>
            <a:picLocks noChangeAspect="1"/>
          </p:cNvPicPr>
          <p:nvPr/>
        </p:nvPicPr>
        <p:blipFill>
          <a:blip r:embed="rId5"/>
          <a:stretch>
            <a:fillRect/>
          </a:stretch>
        </p:blipFill>
        <p:spPr>
          <a:xfrm>
            <a:off x="11659578" y="2270075"/>
            <a:ext cx="412064" cy="424646"/>
          </a:xfrm>
          <a:prstGeom prst="rect">
            <a:avLst/>
          </a:prstGeom>
        </p:spPr>
      </p:pic>
      <p:pic>
        <p:nvPicPr>
          <p:cNvPr id="17" name="Picture 16">
            <a:extLst>
              <a:ext uri="{FF2B5EF4-FFF2-40B4-BE49-F238E27FC236}">
                <a16:creationId xmlns:a16="http://schemas.microsoft.com/office/drawing/2014/main" id="{0D088E3B-6351-053B-E78D-251D9D21EFB4}"/>
              </a:ext>
            </a:extLst>
          </p:cNvPr>
          <p:cNvPicPr>
            <a:picLocks noChangeAspect="1"/>
          </p:cNvPicPr>
          <p:nvPr/>
        </p:nvPicPr>
        <p:blipFill>
          <a:blip r:embed="rId5"/>
          <a:stretch>
            <a:fillRect/>
          </a:stretch>
        </p:blipFill>
        <p:spPr>
          <a:xfrm>
            <a:off x="11661298" y="3893432"/>
            <a:ext cx="412064" cy="424646"/>
          </a:xfrm>
          <a:prstGeom prst="rect">
            <a:avLst/>
          </a:prstGeom>
        </p:spPr>
      </p:pic>
      <p:pic>
        <p:nvPicPr>
          <p:cNvPr id="19" name="Picture 18">
            <a:extLst>
              <a:ext uri="{FF2B5EF4-FFF2-40B4-BE49-F238E27FC236}">
                <a16:creationId xmlns:a16="http://schemas.microsoft.com/office/drawing/2014/main" id="{8A3EA5C9-C71A-0157-DC66-F54737691408}"/>
              </a:ext>
            </a:extLst>
          </p:cNvPr>
          <p:cNvPicPr>
            <a:picLocks noChangeAspect="1"/>
          </p:cNvPicPr>
          <p:nvPr/>
        </p:nvPicPr>
        <p:blipFill>
          <a:blip r:embed="rId5"/>
          <a:stretch>
            <a:fillRect/>
          </a:stretch>
        </p:blipFill>
        <p:spPr>
          <a:xfrm>
            <a:off x="11661298" y="3236188"/>
            <a:ext cx="412064" cy="424646"/>
          </a:xfrm>
          <a:prstGeom prst="rect">
            <a:avLst/>
          </a:prstGeom>
        </p:spPr>
      </p:pic>
    </p:spTree>
    <p:extLst>
      <p:ext uri="{BB962C8B-B14F-4D97-AF65-F5344CB8AC3E}">
        <p14:creationId xmlns:p14="http://schemas.microsoft.com/office/powerpoint/2010/main" val="59670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F7A33-65F3-A5F3-FF03-4B4CF1A6E144}"/>
            </a:ext>
          </a:extLst>
        </p:cNvPr>
        <p:cNvGrpSpPr/>
        <p:nvPr/>
      </p:nvGrpSpPr>
      <p:grpSpPr>
        <a:xfrm>
          <a:off x="0" y="0"/>
          <a:ext cx="0" cy="0"/>
          <a:chOff x="0" y="0"/>
          <a:chExt cx="0" cy="0"/>
        </a:xfrm>
      </p:grpSpPr>
      <p:pic>
        <p:nvPicPr>
          <p:cNvPr id="11" name="Picture 10" descr="A black background with blue text&#10;&#10;Description automatically generated">
            <a:extLst>
              <a:ext uri="{FF2B5EF4-FFF2-40B4-BE49-F238E27FC236}">
                <a16:creationId xmlns:a16="http://schemas.microsoft.com/office/drawing/2014/main" id="{B0CA9BD2-0388-B91B-DDD3-8A498BAFB0AC}"/>
              </a:ext>
            </a:extLst>
          </p:cNvPr>
          <p:cNvPicPr>
            <a:picLocks noChangeAspect="1"/>
          </p:cNvPicPr>
          <p:nvPr/>
        </p:nvPicPr>
        <p:blipFill>
          <a:blip r:embed="rId3"/>
          <a:stretch>
            <a:fillRect/>
          </a:stretch>
        </p:blipFill>
        <p:spPr>
          <a:xfrm>
            <a:off x="10718907" y="83666"/>
            <a:ext cx="1387570" cy="555028"/>
          </a:xfrm>
          <a:prstGeom prst="rect">
            <a:avLst/>
          </a:prstGeom>
        </p:spPr>
      </p:pic>
      <p:pic>
        <p:nvPicPr>
          <p:cNvPr id="7" name="Picture 6">
            <a:extLst>
              <a:ext uri="{FF2B5EF4-FFF2-40B4-BE49-F238E27FC236}">
                <a16:creationId xmlns:a16="http://schemas.microsoft.com/office/drawing/2014/main" id="{21396F6F-F93C-D011-23DF-B758CBD956F2}"/>
              </a:ext>
            </a:extLst>
          </p:cNvPr>
          <p:cNvPicPr>
            <a:picLocks noChangeAspect="1"/>
          </p:cNvPicPr>
          <p:nvPr/>
        </p:nvPicPr>
        <p:blipFill>
          <a:blip r:embed="rId4"/>
          <a:stretch>
            <a:fillRect/>
          </a:stretch>
        </p:blipFill>
        <p:spPr>
          <a:xfrm>
            <a:off x="60792" y="6462810"/>
            <a:ext cx="1194920" cy="280440"/>
          </a:xfrm>
          <a:prstGeom prst="rect">
            <a:avLst/>
          </a:prstGeom>
        </p:spPr>
      </p:pic>
      <p:sp>
        <p:nvSpPr>
          <p:cNvPr id="3" name="TextBox 2">
            <a:extLst>
              <a:ext uri="{FF2B5EF4-FFF2-40B4-BE49-F238E27FC236}">
                <a16:creationId xmlns:a16="http://schemas.microsoft.com/office/drawing/2014/main" id="{7E26F924-D544-A236-0BAA-B64657CE556A}"/>
              </a:ext>
            </a:extLst>
          </p:cNvPr>
          <p:cNvSpPr txBox="1"/>
          <p:nvPr/>
        </p:nvSpPr>
        <p:spPr>
          <a:xfrm>
            <a:off x="185282" y="63887"/>
            <a:ext cx="8926989" cy="757130"/>
          </a:xfrm>
          <a:prstGeom prst="rect">
            <a:avLst/>
          </a:prstGeom>
          <a:noFill/>
        </p:spPr>
        <p:txBody>
          <a:bodyPr wrap="square">
            <a:spAutoFit/>
          </a:bodyPr>
          <a:lstStyle/>
          <a:p>
            <a:pPr>
              <a:lnSpc>
                <a:spcPct val="90000"/>
              </a:lnSpc>
              <a:spcBef>
                <a:spcPct val="0"/>
              </a:spcBef>
              <a:spcAft>
                <a:spcPts val="600"/>
              </a:spcAft>
            </a:pPr>
            <a:r>
              <a:rPr lang="en-US" sz="4800" b="1" kern="1200" dirty="0">
                <a:solidFill>
                  <a:srgbClr val="0070C0"/>
                </a:solidFill>
                <a:latin typeface="Arial" panose="020B0604020202020204" pitchFamily="34" charset="0"/>
                <a:ea typeface="+mj-ea"/>
                <a:cs typeface="Arial" panose="020B0604020202020204" pitchFamily="34" charset="0"/>
              </a:rPr>
              <a:t>Work to date continued …</a:t>
            </a:r>
            <a:endParaRPr lang="en-US" sz="2400" b="1" kern="1200" dirty="0">
              <a:solidFill>
                <a:srgbClr val="0070C0"/>
              </a:solidFill>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444DE730-AE6A-6F70-9FBD-C5FF00BEB9EF}"/>
              </a:ext>
            </a:extLst>
          </p:cNvPr>
          <p:cNvSpPr txBox="1"/>
          <p:nvPr/>
        </p:nvSpPr>
        <p:spPr>
          <a:xfrm>
            <a:off x="185282" y="821017"/>
            <a:ext cx="11163402" cy="646331"/>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Eye Drop Administration</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Introduction of eye-drop aid kits to support teaching self-care</a:t>
            </a:r>
          </a:p>
        </p:txBody>
      </p:sp>
      <p:sp>
        <p:nvSpPr>
          <p:cNvPr id="14" name="TextBox 13">
            <a:extLst>
              <a:ext uri="{FF2B5EF4-FFF2-40B4-BE49-F238E27FC236}">
                <a16:creationId xmlns:a16="http://schemas.microsoft.com/office/drawing/2014/main" id="{832B733A-09F9-700F-A36D-9E9FB8DD3794}"/>
              </a:ext>
            </a:extLst>
          </p:cNvPr>
          <p:cNvSpPr txBox="1"/>
          <p:nvPr/>
        </p:nvSpPr>
        <p:spPr>
          <a:xfrm>
            <a:off x="185282" y="2788438"/>
            <a:ext cx="11163402" cy="646331"/>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Use of Technology</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Introducing ISLA to support patient/ carer/ family engagement</a:t>
            </a:r>
          </a:p>
        </p:txBody>
      </p:sp>
      <p:sp>
        <p:nvSpPr>
          <p:cNvPr id="15" name="TextBox 14">
            <a:extLst>
              <a:ext uri="{FF2B5EF4-FFF2-40B4-BE49-F238E27FC236}">
                <a16:creationId xmlns:a16="http://schemas.microsoft.com/office/drawing/2014/main" id="{491CB94A-D534-A827-95CC-F1A4F6E34DF7}"/>
              </a:ext>
            </a:extLst>
          </p:cNvPr>
          <p:cNvSpPr txBox="1"/>
          <p:nvPr/>
        </p:nvSpPr>
        <p:spPr>
          <a:xfrm>
            <a:off x="185282" y="3900508"/>
            <a:ext cx="11163402" cy="646331"/>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Patient Information</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Intranet and patient info</a:t>
            </a:r>
          </a:p>
        </p:txBody>
      </p:sp>
      <p:pic>
        <p:nvPicPr>
          <p:cNvPr id="17" name="Picture 16">
            <a:extLst>
              <a:ext uri="{FF2B5EF4-FFF2-40B4-BE49-F238E27FC236}">
                <a16:creationId xmlns:a16="http://schemas.microsoft.com/office/drawing/2014/main" id="{460FFED3-5A2F-71C1-2837-B8711AD211C5}"/>
              </a:ext>
            </a:extLst>
          </p:cNvPr>
          <p:cNvPicPr>
            <a:picLocks noChangeAspect="1"/>
          </p:cNvPicPr>
          <p:nvPr/>
        </p:nvPicPr>
        <p:blipFill>
          <a:blip r:embed="rId5"/>
          <a:stretch>
            <a:fillRect/>
          </a:stretch>
        </p:blipFill>
        <p:spPr>
          <a:xfrm>
            <a:off x="7696145" y="3227479"/>
            <a:ext cx="4214880" cy="2246459"/>
          </a:xfrm>
          <a:prstGeom prst="rect">
            <a:avLst/>
          </a:prstGeom>
        </p:spPr>
      </p:pic>
      <p:sp>
        <p:nvSpPr>
          <p:cNvPr id="18" name="Arrow: Down 17">
            <a:extLst>
              <a:ext uri="{FF2B5EF4-FFF2-40B4-BE49-F238E27FC236}">
                <a16:creationId xmlns:a16="http://schemas.microsoft.com/office/drawing/2014/main" id="{8EBC2B77-0702-16A6-BB7A-2D30C39C6B68}"/>
              </a:ext>
            </a:extLst>
          </p:cNvPr>
          <p:cNvSpPr/>
          <p:nvPr/>
        </p:nvSpPr>
        <p:spPr>
          <a:xfrm rot="16200000">
            <a:off x="5030449" y="1950952"/>
            <a:ext cx="982945" cy="45398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9883E48-962D-1FCE-5CF5-ABF4F41E21EE}"/>
              </a:ext>
            </a:extLst>
          </p:cNvPr>
          <p:cNvSpPr txBox="1"/>
          <p:nvPr/>
        </p:nvSpPr>
        <p:spPr>
          <a:xfrm>
            <a:off x="185282" y="1809132"/>
            <a:ext cx="11499687" cy="646331"/>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Insulin Administration</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Training around self-care and promotion of management of diabetes, introducing teaching kits. </a:t>
            </a:r>
          </a:p>
        </p:txBody>
      </p:sp>
      <p:sp>
        <p:nvSpPr>
          <p:cNvPr id="4" name="TextBox 3">
            <a:extLst>
              <a:ext uri="{FF2B5EF4-FFF2-40B4-BE49-F238E27FC236}">
                <a16:creationId xmlns:a16="http://schemas.microsoft.com/office/drawing/2014/main" id="{17FAAFEA-2C51-1279-CA18-3425FF2CA0E7}"/>
              </a:ext>
            </a:extLst>
          </p:cNvPr>
          <p:cNvSpPr txBox="1"/>
          <p:nvPr/>
        </p:nvSpPr>
        <p:spPr>
          <a:xfrm>
            <a:off x="185282" y="5310990"/>
            <a:ext cx="11163402" cy="646331"/>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Clexane Self-Administration</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Patient Information Leaflet</a:t>
            </a:r>
          </a:p>
        </p:txBody>
      </p:sp>
      <p:sp>
        <p:nvSpPr>
          <p:cNvPr id="9" name="TextBox 8">
            <a:extLst>
              <a:ext uri="{FF2B5EF4-FFF2-40B4-BE49-F238E27FC236}">
                <a16:creationId xmlns:a16="http://schemas.microsoft.com/office/drawing/2014/main" id="{3DEC77B3-A102-8389-1265-AF9855FCC6A3}"/>
              </a:ext>
            </a:extLst>
          </p:cNvPr>
          <p:cNvSpPr txBox="1"/>
          <p:nvPr/>
        </p:nvSpPr>
        <p:spPr>
          <a:xfrm>
            <a:off x="120488" y="4637453"/>
            <a:ext cx="6145618" cy="369332"/>
          </a:xfrm>
          <a:prstGeom prst="rect">
            <a:avLst/>
          </a:prstGeom>
          <a:noFill/>
        </p:spPr>
        <p:txBody>
          <a:bodyPr wrap="square">
            <a:spAutoFit/>
          </a:bodyPr>
          <a:lstStyle/>
          <a:p>
            <a:r>
              <a:rPr lang="en-GB" dirty="0">
                <a:hlinkClick r:id="rId6"/>
              </a:rPr>
              <a:t>Community Nursing Service | Website</a:t>
            </a:r>
            <a:endParaRPr lang="en-GB" dirty="0"/>
          </a:p>
        </p:txBody>
      </p:sp>
    </p:spTree>
    <p:extLst>
      <p:ext uri="{BB962C8B-B14F-4D97-AF65-F5344CB8AC3E}">
        <p14:creationId xmlns:p14="http://schemas.microsoft.com/office/powerpoint/2010/main" val="290356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A734-B393-C6B9-71CA-B2BA987AC853}"/>
            </a:ext>
          </a:extLst>
        </p:cNvPr>
        <p:cNvGrpSpPr/>
        <p:nvPr/>
      </p:nvGrpSpPr>
      <p:grpSpPr>
        <a:xfrm>
          <a:off x="0" y="0"/>
          <a:ext cx="0" cy="0"/>
          <a:chOff x="0" y="0"/>
          <a:chExt cx="0" cy="0"/>
        </a:xfrm>
      </p:grpSpPr>
      <p:pic>
        <p:nvPicPr>
          <p:cNvPr id="11" name="Picture 10" descr="A black background with blue text&#10;&#10;Description automatically generated">
            <a:extLst>
              <a:ext uri="{FF2B5EF4-FFF2-40B4-BE49-F238E27FC236}">
                <a16:creationId xmlns:a16="http://schemas.microsoft.com/office/drawing/2014/main" id="{3120ECD3-979E-1077-55DB-DB5C079E9B03}"/>
              </a:ext>
            </a:extLst>
          </p:cNvPr>
          <p:cNvPicPr>
            <a:picLocks noChangeAspect="1"/>
          </p:cNvPicPr>
          <p:nvPr/>
        </p:nvPicPr>
        <p:blipFill>
          <a:blip r:embed="rId3"/>
          <a:stretch>
            <a:fillRect/>
          </a:stretch>
        </p:blipFill>
        <p:spPr>
          <a:xfrm>
            <a:off x="10718907" y="83666"/>
            <a:ext cx="1387570" cy="555028"/>
          </a:xfrm>
          <a:prstGeom prst="rect">
            <a:avLst/>
          </a:prstGeom>
        </p:spPr>
      </p:pic>
      <p:pic>
        <p:nvPicPr>
          <p:cNvPr id="7" name="Picture 6">
            <a:extLst>
              <a:ext uri="{FF2B5EF4-FFF2-40B4-BE49-F238E27FC236}">
                <a16:creationId xmlns:a16="http://schemas.microsoft.com/office/drawing/2014/main" id="{0267BF80-E84A-8E8D-B236-F193F34C16AB}"/>
              </a:ext>
            </a:extLst>
          </p:cNvPr>
          <p:cNvPicPr>
            <a:picLocks noChangeAspect="1"/>
          </p:cNvPicPr>
          <p:nvPr/>
        </p:nvPicPr>
        <p:blipFill>
          <a:blip r:embed="rId4"/>
          <a:stretch>
            <a:fillRect/>
          </a:stretch>
        </p:blipFill>
        <p:spPr>
          <a:xfrm>
            <a:off x="60792" y="6462810"/>
            <a:ext cx="1194920" cy="280440"/>
          </a:xfrm>
          <a:prstGeom prst="rect">
            <a:avLst/>
          </a:prstGeom>
        </p:spPr>
      </p:pic>
      <p:sp>
        <p:nvSpPr>
          <p:cNvPr id="3" name="TextBox 2">
            <a:extLst>
              <a:ext uri="{FF2B5EF4-FFF2-40B4-BE49-F238E27FC236}">
                <a16:creationId xmlns:a16="http://schemas.microsoft.com/office/drawing/2014/main" id="{20218A99-6107-E09F-46FC-42C3D210324E}"/>
              </a:ext>
            </a:extLst>
          </p:cNvPr>
          <p:cNvSpPr txBox="1"/>
          <p:nvPr/>
        </p:nvSpPr>
        <p:spPr>
          <a:xfrm>
            <a:off x="249290" y="232086"/>
            <a:ext cx="8926989" cy="757130"/>
          </a:xfrm>
          <a:prstGeom prst="rect">
            <a:avLst/>
          </a:prstGeom>
          <a:noFill/>
        </p:spPr>
        <p:txBody>
          <a:bodyPr wrap="square">
            <a:spAutoFit/>
          </a:bodyPr>
          <a:lstStyle/>
          <a:p>
            <a:pPr>
              <a:lnSpc>
                <a:spcPct val="90000"/>
              </a:lnSpc>
              <a:spcBef>
                <a:spcPct val="0"/>
              </a:spcBef>
              <a:spcAft>
                <a:spcPts val="600"/>
              </a:spcAft>
            </a:pPr>
            <a:r>
              <a:rPr lang="en-US" sz="4800" b="1" kern="1200" dirty="0">
                <a:solidFill>
                  <a:srgbClr val="0070C0"/>
                </a:solidFill>
                <a:latin typeface="Arial" panose="020B0604020202020204" pitchFamily="34" charset="0"/>
                <a:ea typeface="+mj-ea"/>
                <a:cs typeface="Arial" panose="020B0604020202020204" pitchFamily="34" charset="0"/>
              </a:rPr>
              <a:t>What is next…</a:t>
            </a:r>
            <a:endParaRPr lang="en-US" sz="2400" b="1" kern="1200" dirty="0">
              <a:solidFill>
                <a:srgbClr val="0070C0"/>
              </a:solidFill>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ABF36236-7D1B-E25D-B9EB-55319CACBF58}"/>
              </a:ext>
            </a:extLst>
          </p:cNvPr>
          <p:cNvSpPr txBox="1"/>
          <p:nvPr/>
        </p:nvSpPr>
        <p:spPr>
          <a:xfrm>
            <a:off x="728207" y="1344165"/>
            <a:ext cx="11564758" cy="4678204"/>
          </a:xfrm>
          <a:prstGeom prst="rect">
            <a:avLst/>
          </a:prstGeom>
          <a:noFill/>
        </p:spPr>
        <p:txBody>
          <a:bodyPr wrap="square" rtlCol="0">
            <a:spAutoFit/>
          </a:bodyPr>
          <a:lstStyle/>
          <a:p>
            <a:pPr marL="342900" indent="-3429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Clinical Quality Matrons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Culture Change</a:t>
            </a:r>
          </a:p>
          <a:p>
            <a:pPr marL="342900" indent="-3429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Shared care of simple wounds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Carer/ Care Home engagement with simple wounds</a:t>
            </a:r>
          </a:p>
          <a:p>
            <a:pPr marL="342900" indent="-3429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Self-care of enoxaparin</a:t>
            </a:r>
          </a:p>
          <a:p>
            <a:pPr marL="342900" indent="-3429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Patient Information </a:t>
            </a:r>
          </a:p>
          <a:p>
            <a:pPr marL="342900" indent="-3429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Consideration of new roles Self-Care Facilitators</a:t>
            </a:r>
          </a:p>
          <a:p>
            <a:pPr marL="342900" indent="-342900">
              <a:buFont typeface="+mj-lt"/>
              <a:buAutoNum type="arabicPeriod"/>
            </a:pPr>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2968B78-50B2-80CC-99EE-50384C672FDF}"/>
              </a:ext>
            </a:extLst>
          </p:cNvPr>
          <p:cNvPicPr>
            <a:picLocks noChangeAspect="1"/>
          </p:cNvPicPr>
          <p:nvPr/>
        </p:nvPicPr>
        <p:blipFill>
          <a:blip r:embed="rId5"/>
          <a:stretch>
            <a:fillRect/>
          </a:stretch>
        </p:blipFill>
        <p:spPr>
          <a:xfrm>
            <a:off x="7965747" y="1114426"/>
            <a:ext cx="2849566" cy="2002066"/>
          </a:xfrm>
          <a:prstGeom prst="rect">
            <a:avLst/>
          </a:prstGeom>
        </p:spPr>
      </p:pic>
      <p:pic>
        <p:nvPicPr>
          <p:cNvPr id="9" name="Picture 8">
            <a:extLst>
              <a:ext uri="{FF2B5EF4-FFF2-40B4-BE49-F238E27FC236}">
                <a16:creationId xmlns:a16="http://schemas.microsoft.com/office/drawing/2014/main" id="{C72EB4C1-74F8-7CBC-561C-A8DC7940B3B0}"/>
              </a:ext>
            </a:extLst>
          </p:cNvPr>
          <p:cNvPicPr>
            <a:picLocks noChangeAspect="1"/>
          </p:cNvPicPr>
          <p:nvPr/>
        </p:nvPicPr>
        <p:blipFill>
          <a:blip r:embed="rId6"/>
          <a:stretch>
            <a:fillRect/>
          </a:stretch>
        </p:blipFill>
        <p:spPr>
          <a:xfrm>
            <a:off x="7809380" y="3845399"/>
            <a:ext cx="3162300" cy="1755951"/>
          </a:xfrm>
          <a:prstGeom prst="rect">
            <a:avLst/>
          </a:prstGeom>
        </p:spPr>
      </p:pic>
    </p:spTree>
    <p:extLst>
      <p:ext uri="{BB962C8B-B14F-4D97-AF65-F5344CB8AC3E}">
        <p14:creationId xmlns:p14="http://schemas.microsoft.com/office/powerpoint/2010/main" val="204476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ck background with blue text&#10;&#10;Description automatically generated">
            <a:extLst>
              <a:ext uri="{FF2B5EF4-FFF2-40B4-BE49-F238E27FC236}">
                <a16:creationId xmlns:a16="http://schemas.microsoft.com/office/drawing/2014/main" id="{C693D445-2F9C-CC29-43A2-6CF7F1EC6C9E}"/>
              </a:ext>
            </a:extLst>
          </p:cNvPr>
          <p:cNvPicPr>
            <a:picLocks noChangeAspect="1"/>
          </p:cNvPicPr>
          <p:nvPr/>
        </p:nvPicPr>
        <p:blipFill>
          <a:blip r:embed="rId3"/>
          <a:stretch>
            <a:fillRect/>
          </a:stretch>
        </p:blipFill>
        <p:spPr>
          <a:xfrm>
            <a:off x="10633250" y="190757"/>
            <a:ext cx="1387570" cy="555028"/>
          </a:xfrm>
          <a:prstGeom prst="rect">
            <a:avLst/>
          </a:prstGeom>
        </p:spPr>
      </p:pic>
      <p:pic>
        <p:nvPicPr>
          <p:cNvPr id="1028" name="Picture 4" descr="Animated Any Questions Images - ClipArt Best">
            <a:extLst>
              <a:ext uri="{FF2B5EF4-FFF2-40B4-BE49-F238E27FC236}">
                <a16:creationId xmlns:a16="http://schemas.microsoft.com/office/drawing/2014/main" id="{57360FBB-C5DE-371F-3D2C-4A1E7AAB3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992" y="1351351"/>
            <a:ext cx="4184176" cy="4184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7CBC2B-3264-1DDB-5B23-0AE5E5CBFB29}"/>
              </a:ext>
            </a:extLst>
          </p:cNvPr>
          <p:cNvSpPr txBox="1"/>
          <p:nvPr/>
        </p:nvSpPr>
        <p:spPr>
          <a:xfrm>
            <a:off x="1024346" y="2566276"/>
            <a:ext cx="3971498" cy="1754326"/>
          </a:xfrm>
          <a:prstGeom prst="rect">
            <a:avLst/>
          </a:prstGeom>
          <a:noFill/>
        </p:spPr>
        <p:txBody>
          <a:bodyPr wrap="square" rtlCol="0">
            <a:spAutoFit/>
          </a:bodyPr>
          <a:lstStyle/>
          <a:p>
            <a:pPr algn="ctr"/>
            <a:r>
              <a:rPr lang="en-GB" sz="5400" b="1" dirty="0">
                <a:solidFill>
                  <a:srgbClr val="FF0000"/>
                </a:solidFill>
              </a:rPr>
              <a:t>ANY</a:t>
            </a:r>
          </a:p>
          <a:p>
            <a:pPr algn="ctr"/>
            <a:r>
              <a:rPr lang="en-GB" sz="5400" b="1" dirty="0">
                <a:solidFill>
                  <a:srgbClr val="FF0000"/>
                </a:solidFill>
              </a:rPr>
              <a:t>QUESTIONS?</a:t>
            </a:r>
          </a:p>
        </p:txBody>
      </p:sp>
    </p:spTree>
    <p:extLst>
      <p:ext uri="{BB962C8B-B14F-4D97-AF65-F5344CB8AC3E}">
        <p14:creationId xmlns:p14="http://schemas.microsoft.com/office/powerpoint/2010/main" val="141274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82C67-A4D9-C464-C5D4-27673D596760}"/>
            </a:ext>
          </a:extLst>
        </p:cNvPr>
        <p:cNvGrpSpPr/>
        <p:nvPr/>
      </p:nvGrpSpPr>
      <p:grpSpPr>
        <a:xfrm>
          <a:off x="0" y="0"/>
          <a:ext cx="0" cy="0"/>
          <a:chOff x="0" y="0"/>
          <a:chExt cx="0" cy="0"/>
        </a:xfrm>
      </p:grpSpPr>
      <p:pic>
        <p:nvPicPr>
          <p:cNvPr id="11" name="Picture 10" descr="A black background with blue text&#10;&#10;Description automatically generated">
            <a:extLst>
              <a:ext uri="{FF2B5EF4-FFF2-40B4-BE49-F238E27FC236}">
                <a16:creationId xmlns:a16="http://schemas.microsoft.com/office/drawing/2014/main" id="{E6C1530E-0298-5F63-7A4A-B491C02C9AF9}"/>
              </a:ext>
            </a:extLst>
          </p:cNvPr>
          <p:cNvPicPr>
            <a:picLocks noChangeAspect="1"/>
          </p:cNvPicPr>
          <p:nvPr/>
        </p:nvPicPr>
        <p:blipFill>
          <a:blip r:embed="rId3"/>
          <a:stretch>
            <a:fillRect/>
          </a:stretch>
        </p:blipFill>
        <p:spPr>
          <a:xfrm>
            <a:off x="10667247" y="96460"/>
            <a:ext cx="1387570" cy="555028"/>
          </a:xfrm>
          <a:prstGeom prst="rect">
            <a:avLst/>
          </a:prstGeom>
        </p:spPr>
      </p:pic>
      <p:pic>
        <p:nvPicPr>
          <p:cNvPr id="7" name="Picture 6">
            <a:extLst>
              <a:ext uri="{FF2B5EF4-FFF2-40B4-BE49-F238E27FC236}">
                <a16:creationId xmlns:a16="http://schemas.microsoft.com/office/drawing/2014/main" id="{7030F868-3866-18E0-0EB9-75F06D01A578}"/>
              </a:ext>
            </a:extLst>
          </p:cNvPr>
          <p:cNvPicPr>
            <a:picLocks noChangeAspect="1"/>
          </p:cNvPicPr>
          <p:nvPr/>
        </p:nvPicPr>
        <p:blipFill>
          <a:blip r:embed="rId4"/>
          <a:stretch>
            <a:fillRect/>
          </a:stretch>
        </p:blipFill>
        <p:spPr>
          <a:xfrm>
            <a:off x="60792" y="6462810"/>
            <a:ext cx="1194920" cy="280440"/>
          </a:xfrm>
          <a:prstGeom prst="rect">
            <a:avLst/>
          </a:prstGeom>
        </p:spPr>
      </p:pic>
      <p:sp>
        <p:nvSpPr>
          <p:cNvPr id="12" name="TextBox 11">
            <a:extLst>
              <a:ext uri="{FF2B5EF4-FFF2-40B4-BE49-F238E27FC236}">
                <a16:creationId xmlns:a16="http://schemas.microsoft.com/office/drawing/2014/main" id="{AD848CC4-C0D1-CD12-D198-DB94CC5290FF}"/>
              </a:ext>
            </a:extLst>
          </p:cNvPr>
          <p:cNvSpPr txBox="1"/>
          <p:nvPr/>
        </p:nvSpPr>
        <p:spPr>
          <a:xfrm>
            <a:off x="137183" y="132226"/>
            <a:ext cx="10189072" cy="3650439"/>
          </a:xfrm>
          <a:prstGeom prst="rect">
            <a:avLst/>
          </a:prstGeom>
        </p:spPr>
        <p:txBody>
          <a:bodyPr vert="horz" lIns="91440" tIns="45720" rIns="91440" bIns="45720" rtlCol="0" anchor="t">
            <a:normAutofit fontScale="25000" lnSpcReduction="20000"/>
          </a:bodyPr>
          <a:lstStyle/>
          <a:p>
            <a:pPr>
              <a:lnSpc>
                <a:spcPct val="120000"/>
              </a:lnSpc>
              <a:spcBef>
                <a:spcPct val="0"/>
              </a:spcBef>
              <a:spcAft>
                <a:spcPts val="600"/>
              </a:spcAft>
            </a:pPr>
            <a:r>
              <a:rPr lang="en-US" sz="17600" b="1" dirty="0">
                <a:solidFill>
                  <a:srgbClr val="0070C0"/>
                </a:solidFill>
                <a:latin typeface="Arial" panose="020B0604020202020204" pitchFamily="34" charset="0"/>
                <a:ea typeface="+mj-ea"/>
                <a:cs typeface="Arial" panose="020B0604020202020204" pitchFamily="34" charset="0"/>
              </a:rPr>
              <a:t>What is Self-Care &amp; Supported Self-Care?</a:t>
            </a:r>
          </a:p>
          <a:p>
            <a:pPr algn="ctr">
              <a:lnSpc>
                <a:spcPct val="90000"/>
              </a:lnSpc>
              <a:spcBef>
                <a:spcPct val="0"/>
              </a:spcBef>
              <a:spcAft>
                <a:spcPts val="600"/>
              </a:spcAft>
            </a:pPr>
            <a:endParaRPr lang="en-GB" sz="11200" i="1" dirty="0">
              <a:solidFill>
                <a:srgbClr val="002060"/>
              </a:solidFill>
              <a:effectLst/>
            </a:endParaRPr>
          </a:p>
          <a:p>
            <a:pPr>
              <a:lnSpc>
                <a:spcPct val="107000"/>
              </a:lnSpc>
              <a:spcAft>
                <a:spcPts val="800"/>
              </a:spcAft>
            </a:pPr>
            <a:r>
              <a:rPr lang="en-GB" sz="8000" kern="100" dirty="0">
                <a:effectLst/>
                <a:latin typeface="Arial" panose="020B0604020202020204" pitchFamily="34" charset="0"/>
                <a:ea typeface="Aptos" panose="020B0004020202020204" pitchFamily="34" charset="0"/>
                <a:cs typeface="Arial" panose="020B0604020202020204" pitchFamily="34" charset="0"/>
              </a:rPr>
              <a:t>Defined as </a:t>
            </a:r>
            <a:r>
              <a:rPr lang="en-GB" sz="8000"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‘the practice of taking action to preserve or improve one’s own health’, </a:t>
            </a:r>
            <a:r>
              <a:rPr lang="en-GB" sz="8000" kern="100" dirty="0">
                <a:effectLst/>
                <a:latin typeface="Arial" panose="020B0604020202020204" pitchFamily="34" charset="0"/>
                <a:ea typeface="Aptos" panose="020B0004020202020204" pitchFamily="34" charset="0"/>
                <a:cs typeface="Arial" panose="020B0604020202020204" pitchFamily="34" charset="0"/>
              </a:rPr>
              <a:t>selfcare is a proactive, holistic and personalised approach that empowers individuals to actively engage in the management of their own physical and psychological health and wellbeing</a:t>
            </a:r>
            <a:r>
              <a:rPr lang="en-GB" sz="8000" kern="100" dirty="0">
                <a:latin typeface="Arial" panose="020B0604020202020204" pitchFamily="34" charset="0"/>
                <a:ea typeface="Aptos" panose="020B0004020202020204" pitchFamily="34" charset="0"/>
                <a:cs typeface="Arial" panose="020B0604020202020204" pitchFamily="34" charset="0"/>
              </a:rPr>
              <a:t> </a:t>
            </a:r>
            <a:r>
              <a:rPr lang="en-GB" sz="8000" kern="100" dirty="0">
                <a:effectLst/>
                <a:latin typeface="Arial" panose="020B0604020202020204" pitchFamily="34" charset="0"/>
                <a:ea typeface="Aptos" panose="020B0004020202020204" pitchFamily="34" charset="0"/>
                <a:cs typeface="Arial" panose="020B0604020202020204" pitchFamily="34" charset="0"/>
              </a:rPr>
              <a:t>(Mills et al, 2018)</a:t>
            </a:r>
          </a:p>
          <a:p>
            <a:pPr>
              <a:lnSpc>
                <a:spcPct val="107000"/>
              </a:lnSpc>
              <a:spcAft>
                <a:spcPts val="800"/>
              </a:spcAft>
            </a:pPr>
            <a:endParaRPr lang="en-GB" sz="8000" kern="100" dirty="0">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8000" kern="100" dirty="0">
                <a:effectLst/>
                <a:latin typeface="Arial" panose="020B0604020202020204" pitchFamily="34" charset="0"/>
                <a:ea typeface="Aptos" panose="020B0004020202020204" pitchFamily="34" charset="0"/>
                <a:cs typeface="Arial" panose="020B0604020202020204" pitchFamily="34" charset="0"/>
              </a:rPr>
              <a:t>Self-care is the ability to care for oneself in the presence or absence of healthcare professionals (Martínez et al, 2021)</a:t>
            </a:r>
          </a:p>
          <a:p>
            <a:pPr>
              <a:lnSpc>
                <a:spcPct val="107000"/>
              </a:lnSpc>
              <a:spcAft>
                <a:spcPts val="800"/>
              </a:spcAft>
            </a:pPr>
            <a:endParaRPr lang="en-GB" sz="9600" kern="100" dirty="0">
              <a:effectLst/>
              <a:ea typeface="Aptos" panose="020B0004020202020204" pitchFamily="34" charset="0"/>
              <a:cs typeface="Times New Roman" panose="02020603050405020304" pitchFamily="18" charset="0"/>
            </a:endParaRPr>
          </a:p>
          <a:p>
            <a:pPr>
              <a:lnSpc>
                <a:spcPct val="90000"/>
              </a:lnSpc>
              <a:spcBef>
                <a:spcPct val="0"/>
              </a:spcBef>
              <a:spcAft>
                <a:spcPts val="600"/>
              </a:spcAft>
            </a:pPr>
            <a:endParaRPr lang="en-US" sz="7400" b="1" kern="1200" dirty="0">
              <a:solidFill>
                <a:srgbClr val="002060"/>
              </a:solidFill>
              <a:ea typeface="+mj-ea"/>
              <a:cs typeface="+mj-cs"/>
            </a:endParaRPr>
          </a:p>
          <a:p>
            <a:pPr marL="914400" indent="-914400">
              <a:lnSpc>
                <a:spcPct val="90000"/>
              </a:lnSpc>
              <a:spcBef>
                <a:spcPct val="0"/>
              </a:spcBef>
              <a:spcAft>
                <a:spcPts val="600"/>
              </a:spcAft>
              <a:buAutoNum type="arabicPeriod"/>
            </a:pPr>
            <a:endParaRPr lang="en-US" sz="7400" b="1" kern="1200" dirty="0">
              <a:solidFill>
                <a:srgbClr val="002060"/>
              </a:solidFill>
              <a:ea typeface="+mj-ea"/>
              <a:cs typeface="+mj-cs"/>
            </a:endParaRPr>
          </a:p>
          <a:p>
            <a:pPr algn="ctr">
              <a:lnSpc>
                <a:spcPct val="90000"/>
              </a:lnSpc>
              <a:spcBef>
                <a:spcPct val="0"/>
              </a:spcBef>
              <a:spcAft>
                <a:spcPts val="600"/>
              </a:spcAft>
            </a:pPr>
            <a:r>
              <a:rPr lang="en-US" sz="7400" b="1" kern="1200" dirty="0">
                <a:solidFill>
                  <a:srgbClr val="002060"/>
                </a:solidFill>
                <a:ea typeface="+mj-ea"/>
                <a:cs typeface="+mj-cs"/>
              </a:rPr>
              <a:t> </a:t>
            </a:r>
          </a:p>
          <a:p>
            <a:pPr>
              <a:lnSpc>
                <a:spcPct val="90000"/>
              </a:lnSpc>
              <a:spcBef>
                <a:spcPct val="0"/>
              </a:spcBef>
              <a:spcAft>
                <a:spcPts val="600"/>
              </a:spcAft>
            </a:pPr>
            <a:endParaRPr lang="en-US" sz="4000" b="1" dirty="0">
              <a:solidFill>
                <a:srgbClr val="002060"/>
              </a:solidFill>
              <a:latin typeface="+mj-lt"/>
              <a:ea typeface="+mj-ea"/>
              <a:cs typeface="+mj-cs"/>
            </a:endParaRPr>
          </a:p>
        </p:txBody>
      </p:sp>
      <p:pic>
        <p:nvPicPr>
          <p:cNvPr id="2" name="Picture 2" descr="NHS Long Term Plan » The NHS Long Term Plan">
            <a:extLst>
              <a:ext uri="{FF2B5EF4-FFF2-40B4-BE49-F238E27FC236}">
                <a16:creationId xmlns:a16="http://schemas.microsoft.com/office/drawing/2014/main" id="{406FBB3A-0155-4E63-C9C9-AE9B1BA2FD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2847" y="3296956"/>
            <a:ext cx="2009876" cy="28393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F74C97-2F08-7432-EE82-AAB0D1DF829B}"/>
              </a:ext>
            </a:extLst>
          </p:cNvPr>
          <p:cNvSpPr txBox="1"/>
          <p:nvPr/>
        </p:nvSpPr>
        <p:spPr>
          <a:xfrm>
            <a:off x="137183" y="4146927"/>
            <a:ext cx="9755664" cy="2578847"/>
          </a:xfrm>
          <a:prstGeom prst="rect">
            <a:avLst/>
          </a:prstGeom>
          <a:noFill/>
        </p:spPr>
        <p:txBody>
          <a:bodyPr wrap="square" rtlCol="0">
            <a:spAutoFit/>
          </a:bodyPr>
          <a:lstStyle/>
          <a:p>
            <a:pPr>
              <a:lnSpc>
                <a:spcPct val="107000"/>
              </a:lnSpc>
              <a:spcAft>
                <a:spcPts val="800"/>
              </a:spcAft>
            </a:pPr>
            <a:r>
              <a:rPr lang="en-GB" sz="2000" kern="100" dirty="0">
                <a:effectLst/>
                <a:latin typeface="Arial" panose="020B0604020202020204" pitchFamily="34" charset="0"/>
                <a:ea typeface="Aptos" panose="020B0004020202020204" pitchFamily="34" charset="0"/>
                <a:cs typeface="Arial" panose="020B0604020202020204" pitchFamily="34" charset="0"/>
              </a:rPr>
              <a:t>Self-care focuses on a person’s goals; not what professionals think those goals should be.</a:t>
            </a:r>
          </a:p>
          <a:p>
            <a:pPr>
              <a:lnSpc>
                <a:spcPct val="107000"/>
              </a:lnSpc>
              <a:spcAft>
                <a:spcPts val="800"/>
              </a:spcAft>
            </a:pPr>
            <a:r>
              <a:rPr lang="en-GB" sz="2000" kern="100" dirty="0">
                <a:effectLst/>
                <a:latin typeface="Arial" panose="020B0604020202020204" pitchFamily="34" charset="0"/>
                <a:ea typeface="Aptos" panose="020B0004020202020204" pitchFamily="34" charset="0"/>
                <a:cs typeface="Arial" panose="020B0604020202020204" pitchFamily="34" charset="0"/>
              </a:rPr>
              <a:t>Supported self-management is a part of the NHS Long Term Plan and is included in the comprehensive personalised care model, which is a whole-population approach, providing proactive and universal support to people of all ages with long-term conditions </a:t>
            </a:r>
          </a:p>
          <a:p>
            <a:pPr algn="r">
              <a:lnSpc>
                <a:spcPct val="107000"/>
              </a:lnSpc>
              <a:spcAft>
                <a:spcPts val="800"/>
              </a:spcAft>
            </a:pPr>
            <a:r>
              <a:rPr lang="en-GB" sz="2000" kern="100" dirty="0">
                <a:effectLst/>
                <a:latin typeface="Arial" panose="020B0604020202020204" pitchFamily="34" charset="0"/>
                <a:ea typeface="Aptos" panose="020B0004020202020204" pitchFamily="34" charset="0"/>
                <a:cs typeface="Arial" panose="020B0604020202020204" pitchFamily="34" charset="0"/>
              </a:rPr>
              <a:t>(NHS England 2020) </a:t>
            </a:r>
          </a:p>
        </p:txBody>
      </p:sp>
    </p:spTree>
    <p:extLst>
      <p:ext uri="{BB962C8B-B14F-4D97-AF65-F5344CB8AC3E}">
        <p14:creationId xmlns:p14="http://schemas.microsoft.com/office/powerpoint/2010/main" val="34802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80A4-ED40-2F5E-8990-2CDD89ED0792}"/>
            </a:ext>
          </a:extLst>
        </p:cNvPr>
        <p:cNvGrpSpPr/>
        <p:nvPr/>
      </p:nvGrpSpPr>
      <p:grpSpPr>
        <a:xfrm>
          <a:off x="0" y="0"/>
          <a:ext cx="0" cy="0"/>
          <a:chOff x="0" y="0"/>
          <a:chExt cx="0" cy="0"/>
        </a:xfrm>
      </p:grpSpPr>
      <p:pic>
        <p:nvPicPr>
          <p:cNvPr id="11" name="Picture 10" descr="A black background with blue text&#10;&#10;Description automatically generated">
            <a:extLst>
              <a:ext uri="{FF2B5EF4-FFF2-40B4-BE49-F238E27FC236}">
                <a16:creationId xmlns:a16="http://schemas.microsoft.com/office/drawing/2014/main" id="{DCA761D9-51DD-7817-8441-0AA838F8CE77}"/>
              </a:ext>
            </a:extLst>
          </p:cNvPr>
          <p:cNvPicPr>
            <a:picLocks noChangeAspect="1"/>
          </p:cNvPicPr>
          <p:nvPr/>
        </p:nvPicPr>
        <p:blipFill>
          <a:blip r:embed="rId3"/>
          <a:stretch>
            <a:fillRect/>
          </a:stretch>
        </p:blipFill>
        <p:spPr>
          <a:xfrm>
            <a:off x="10667247" y="96460"/>
            <a:ext cx="1387570" cy="555028"/>
          </a:xfrm>
          <a:prstGeom prst="rect">
            <a:avLst/>
          </a:prstGeom>
        </p:spPr>
      </p:pic>
      <p:pic>
        <p:nvPicPr>
          <p:cNvPr id="7" name="Picture 6">
            <a:extLst>
              <a:ext uri="{FF2B5EF4-FFF2-40B4-BE49-F238E27FC236}">
                <a16:creationId xmlns:a16="http://schemas.microsoft.com/office/drawing/2014/main" id="{B257B9EA-3DA3-9200-3671-E77DD0870D1F}"/>
              </a:ext>
            </a:extLst>
          </p:cNvPr>
          <p:cNvPicPr>
            <a:picLocks noChangeAspect="1"/>
          </p:cNvPicPr>
          <p:nvPr/>
        </p:nvPicPr>
        <p:blipFill>
          <a:blip r:embed="rId4"/>
          <a:stretch>
            <a:fillRect/>
          </a:stretch>
        </p:blipFill>
        <p:spPr>
          <a:xfrm>
            <a:off x="60792" y="6462810"/>
            <a:ext cx="1194920" cy="280440"/>
          </a:xfrm>
          <a:prstGeom prst="rect">
            <a:avLst/>
          </a:prstGeom>
        </p:spPr>
      </p:pic>
      <p:sp>
        <p:nvSpPr>
          <p:cNvPr id="12" name="TextBox 11">
            <a:extLst>
              <a:ext uri="{FF2B5EF4-FFF2-40B4-BE49-F238E27FC236}">
                <a16:creationId xmlns:a16="http://schemas.microsoft.com/office/drawing/2014/main" id="{3189F28D-1290-717C-4FA1-1A4456DADC35}"/>
              </a:ext>
            </a:extLst>
          </p:cNvPr>
          <p:cNvSpPr txBox="1"/>
          <p:nvPr/>
        </p:nvSpPr>
        <p:spPr>
          <a:xfrm>
            <a:off x="137183" y="132227"/>
            <a:ext cx="10405849" cy="1147933"/>
          </a:xfrm>
          <a:prstGeom prst="rect">
            <a:avLst/>
          </a:prstGeom>
        </p:spPr>
        <p:txBody>
          <a:bodyPr vert="horz" lIns="91440" tIns="45720" rIns="91440" bIns="45720" rtlCol="0" anchor="t">
            <a:normAutofit/>
          </a:bodyPr>
          <a:lstStyle/>
          <a:p>
            <a:pPr>
              <a:lnSpc>
                <a:spcPct val="120000"/>
              </a:lnSpc>
              <a:spcBef>
                <a:spcPct val="0"/>
              </a:spcBef>
              <a:spcAft>
                <a:spcPts val="600"/>
              </a:spcAft>
            </a:pPr>
            <a:r>
              <a:rPr lang="en-US" sz="4800" b="1" dirty="0">
                <a:solidFill>
                  <a:srgbClr val="0070C0"/>
                </a:solidFill>
                <a:latin typeface="Arial" panose="020B0604020202020204" pitchFamily="34" charset="0"/>
                <a:ea typeface="+mj-ea"/>
                <a:cs typeface="Arial" panose="020B0604020202020204" pitchFamily="34" charset="0"/>
              </a:rPr>
              <a:t>The BCHC Way…</a:t>
            </a:r>
            <a:endParaRPr lang="en-US" sz="4800" b="1" kern="1200" dirty="0">
              <a:solidFill>
                <a:srgbClr val="002060"/>
              </a:solidFill>
              <a:ea typeface="+mj-ea"/>
              <a:cs typeface="+mj-cs"/>
            </a:endParaRPr>
          </a:p>
          <a:p>
            <a:pPr>
              <a:lnSpc>
                <a:spcPct val="90000"/>
              </a:lnSpc>
              <a:spcBef>
                <a:spcPct val="0"/>
              </a:spcBef>
              <a:spcAft>
                <a:spcPts val="600"/>
              </a:spcAft>
            </a:pPr>
            <a:endParaRPr lang="en-US" sz="4000" b="1" dirty="0">
              <a:solidFill>
                <a:srgbClr val="002060"/>
              </a:solidFill>
              <a:latin typeface="+mj-lt"/>
              <a:ea typeface="+mj-ea"/>
              <a:cs typeface="+mj-cs"/>
            </a:endParaRPr>
          </a:p>
        </p:txBody>
      </p:sp>
      <p:pic>
        <p:nvPicPr>
          <p:cNvPr id="5" name="Picture 4">
            <a:extLst>
              <a:ext uri="{FF2B5EF4-FFF2-40B4-BE49-F238E27FC236}">
                <a16:creationId xmlns:a16="http://schemas.microsoft.com/office/drawing/2014/main" id="{C5B83C6E-BB20-CD4C-FA12-E7E206E65AA9}"/>
              </a:ext>
            </a:extLst>
          </p:cNvPr>
          <p:cNvPicPr>
            <a:picLocks noChangeAspect="1"/>
          </p:cNvPicPr>
          <p:nvPr/>
        </p:nvPicPr>
        <p:blipFill>
          <a:blip r:embed="rId5"/>
          <a:stretch>
            <a:fillRect/>
          </a:stretch>
        </p:blipFill>
        <p:spPr>
          <a:xfrm>
            <a:off x="454920" y="1343236"/>
            <a:ext cx="6997340" cy="4913969"/>
          </a:xfrm>
          <a:prstGeom prst="rect">
            <a:avLst/>
          </a:prstGeom>
        </p:spPr>
      </p:pic>
      <p:sp>
        <p:nvSpPr>
          <p:cNvPr id="6" name="Arrow: Down 5">
            <a:extLst>
              <a:ext uri="{FF2B5EF4-FFF2-40B4-BE49-F238E27FC236}">
                <a16:creationId xmlns:a16="http://schemas.microsoft.com/office/drawing/2014/main" id="{95742F60-AB88-51E4-CF7B-2DF5DCA6BF6F}"/>
              </a:ext>
            </a:extLst>
          </p:cNvPr>
          <p:cNvSpPr/>
          <p:nvPr/>
        </p:nvSpPr>
        <p:spPr>
          <a:xfrm rot="3659381">
            <a:off x="7357345" y="1501801"/>
            <a:ext cx="1387570" cy="1495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Diagram 7">
            <a:extLst>
              <a:ext uri="{FF2B5EF4-FFF2-40B4-BE49-F238E27FC236}">
                <a16:creationId xmlns:a16="http://schemas.microsoft.com/office/drawing/2014/main" id="{C457762A-309E-2A72-48A0-D3AD3CA342A0}"/>
              </a:ext>
            </a:extLst>
          </p:cNvPr>
          <p:cNvGraphicFramePr/>
          <p:nvPr/>
        </p:nvGraphicFramePr>
        <p:xfrm>
          <a:off x="7861560" y="2779811"/>
          <a:ext cx="3455603" cy="36829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6987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36AB9A-AFCF-A192-5A8F-56CDF7A8DB37}"/>
              </a:ext>
            </a:extLst>
          </p:cNvPr>
          <p:cNvSpPr txBox="1"/>
          <p:nvPr/>
        </p:nvSpPr>
        <p:spPr>
          <a:xfrm>
            <a:off x="8884448" y="3492022"/>
            <a:ext cx="2316951" cy="2862322"/>
          </a:xfrm>
          <a:prstGeom prst="rect">
            <a:avLst/>
          </a:prstGeom>
          <a:solidFill>
            <a:schemeClr val="accent6">
              <a:lumMod val="40000"/>
              <a:lumOff val="60000"/>
            </a:schemeClr>
          </a:solidFill>
          <a:ln>
            <a:solidFill>
              <a:schemeClr val="tx1"/>
            </a:solidFill>
          </a:ln>
        </p:spPr>
        <p:txBody>
          <a:bodyPr wrap="square" rtlCol="0">
            <a:spAutoFit/>
          </a:bodyPr>
          <a:lstStyle/>
          <a:p>
            <a:pPr marL="342900" indent="-342900">
              <a:buAutoNum type="arabicPeriod"/>
            </a:pPr>
            <a:r>
              <a:rPr lang="en-GB" dirty="0"/>
              <a:t>Self-Care Team</a:t>
            </a:r>
          </a:p>
          <a:p>
            <a:pPr marL="342900" indent="-342900">
              <a:buAutoNum type="arabicPeriod"/>
            </a:pPr>
            <a:r>
              <a:rPr lang="en-GB" dirty="0"/>
              <a:t>Community Nursing Teams</a:t>
            </a:r>
          </a:p>
          <a:p>
            <a:pPr marL="342900" indent="-342900">
              <a:buAutoNum type="arabicPeriod"/>
            </a:pPr>
            <a:r>
              <a:rPr lang="en-GB" dirty="0"/>
              <a:t>Wider ACS Division including EICT, Therapy Hubs and Urgent Care</a:t>
            </a:r>
          </a:p>
          <a:p>
            <a:pPr marL="342900" indent="-342900">
              <a:buAutoNum type="arabicPeriod"/>
            </a:pPr>
            <a:r>
              <a:rPr lang="en-GB" dirty="0"/>
              <a:t>Secondary Care</a:t>
            </a:r>
          </a:p>
          <a:p>
            <a:pPr marL="342900" indent="-342900">
              <a:buAutoNum type="arabicPeriod"/>
            </a:pPr>
            <a:r>
              <a:rPr lang="en-GB" dirty="0"/>
              <a:t>ICB</a:t>
            </a:r>
          </a:p>
          <a:p>
            <a:pPr marL="342900" indent="-342900">
              <a:buAutoNum type="arabicPeriod"/>
            </a:pPr>
            <a:r>
              <a:rPr lang="en-GB" dirty="0"/>
              <a:t>Acute Setting</a:t>
            </a:r>
          </a:p>
        </p:txBody>
      </p:sp>
      <p:sp>
        <p:nvSpPr>
          <p:cNvPr id="7" name="TextBox 6">
            <a:extLst>
              <a:ext uri="{FF2B5EF4-FFF2-40B4-BE49-F238E27FC236}">
                <a16:creationId xmlns:a16="http://schemas.microsoft.com/office/drawing/2014/main" id="{A2A480ED-4994-CDD4-699E-146C1964FFB9}"/>
              </a:ext>
            </a:extLst>
          </p:cNvPr>
          <p:cNvSpPr txBox="1"/>
          <p:nvPr/>
        </p:nvSpPr>
        <p:spPr>
          <a:xfrm>
            <a:off x="6487376" y="2824940"/>
            <a:ext cx="2316951" cy="2554545"/>
          </a:xfrm>
          <a:prstGeom prst="rect">
            <a:avLst/>
          </a:prstGeom>
          <a:solidFill>
            <a:schemeClr val="accent4">
              <a:lumMod val="40000"/>
              <a:lumOff val="60000"/>
            </a:schemeClr>
          </a:solidFill>
          <a:ln>
            <a:solidFill>
              <a:schemeClr val="tx1"/>
            </a:solidFill>
          </a:ln>
        </p:spPr>
        <p:txBody>
          <a:bodyPr wrap="square" rtlCol="0">
            <a:spAutoFit/>
          </a:bodyPr>
          <a:lstStyle/>
          <a:p>
            <a:pPr marL="342900" indent="-342900">
              <a:buAutoNum type="arabicPeriod"/>
            </a:pPr>
            <a:r>
              <a:rPr lang="en-GB" sz="2000" dirty="0"/>
              <a:t>Bladder and Bowel</a:t>
            </a:r>
          </a:p>
          <a:p>
            <a:pPr marL="342900" indent="-342900">
              <a:buAutoNum type="arabicPeriod"/>
            </a:pPr>
            <a:r>
              <a:rPr lang="en-GB" sz="2000" dirty="0"/>
              <a:t>Wound care and Pressure</a:t>
            </a:r>
          </a:p>
          <a:p>
            <a:pPr marL="342900" indent="-342900">
              <a:buAutoNum type="arabicPeriod"/>
            </a:pPr>
            <a:r>
              <a:rPr lang="en-GB" sz="2000" dirty="0"/>
              <a:t>Medication (including IV Therapy)</a:t>
            </a:r>
          </a:p>
          <a:p>
            <a:pPr marL="342900" indent="-342900">
              <a:buAutoNum type="arabicPeriod"/>
            </a:pPr>
            <a:r>
              <a:rPr lang="en-GB" sz="2000" dirty="0"/>
              <a:t>Equipment</a:t>
            </a:r>
          </a:p>
        </p:txBody>
      </p:sp>
      <p:pic>
        <p:nvPicPr>
          <p:cNvPr id="9" name="Picture 8">
            <a:extLst>
              <a:ext uri="{FF2B5EF4-FFF2-40B4-BE49-F238E27FC236}">
                <a16:creationId xmlns:a16="http://schemas.microsoft.com/office/drawing/2014/main" id="{AAAE3F23-02D2-C550-1A9D-CF79ABCD002C}"/>
              </a:ext>
            </a:extLst>
          </p:cNvPr>
          <p:cNvPicPr>
            <a:picLocks noChangeAspect="1"/>
          </p:cNvPicPr>
          <p:nvPr/>
        </p:nvPicPr>
        <p:blipFill>
          <a:blip r:embed="rId2"/>
          <a:stretch>
            <a:fillRect/>
          </a:stretch>
        </p:blipFill>
        <p:spPr>
          <a:xfrm>
            <a:off x="10470088" y="6143625"/>
            <a:ext cx="1613068" cy="645227"/>
          </a:xfrm>
          <a:prstGeom prst="rect">
            <a:avLst/>
          </a:prstGeom>
        </p:spPr>
      </p:pic>
      <p:sp>
        <p:nvSpPr>
          <p:cNvPr id="2" name="Rectangle 1">
            <a:extLst>
              <a:ext uri="{FF2B5EF4-FFF2-40B4-BE49-F238E27FC236}">
                <a16:creationId xmlns:a16="http://schemas.microsoft.com/office/drawing/2014/main" id="{4F6488EE-3951-EC1F-04C0-3C7085CE3557}"/>
              </a:ext>
            </a:extLst>
          </p:cNvPr>
          <p:cNvSpPr/>
          <p:nvPr/>
        </p:nvSpPr>
        <p:spPr>
          <a:xfrm>
            <a:off x="0" y="95987"/>
            <a:ext cx="12081559" cy="892552"/>
          </a:xfrm>
          <a:prstGeom prst="rect">
            <a:avLst/>
          </a:prstGeom>
          <a:noFill/>
        </p:spPr>
        <p:txBody>
          <a:bodyPr wrap="square" lIns="91440" tIns="45720" rIns="91440" bIns="45720">
            <a:spAutoFit/>
          </a:bodyPr>
          <a:lstStyle/>
          <a:p>
            <a:r>
              <a:rPr lang="en-US"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Self-Care Model Overview and Planning (Service Transformation)</a:t>
            </a:r>
          </a:p>
          <a:p>
            <a:r>
              <a:rPr lang="en-US"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‘Educated &amp; Informed Patients Who Can Manage Their Own Health Needs’</a:t>
            </a:r>
          </a:p>
        </p:txBody>
      </p:sp>
      <p:sp>
        <p:nvSpPr>
          <p:cNvPr id="5" name="TextBox 4">
            <a:extLst>
              <a:ext uri="{FF2B5EF4-FFF2-40B4-BE49-F238E27FC236}">
                <a16:creationId xmlns:a16="http://schemas.microsoft.com/office/drawing/2014/main" id="{18667D49-86C7-0BDA-00D4-8F01EAE7BAFF}"/>
              </a:ext>
            </a:extLst>
          </p:cNvPr>
          <p:cNvSpPr txBox="1"/>
          <p:nvPr/>
        </p:nvSpPr>
        <p:spPr>
          <a:xfrm>
            <a:off x="2558050" y="2151197"/>
            <a:ext cx="3819918" cy="4647426"/>
          </a:xfrm>
          <a:prstGeom prst="rect">
            <a:avLst/>
          </a:prstGeom>
          <a:solidFill>
            <a:schemeClr val="accent1">
              <a:lumMod val="40000"/>
              <a:lumOff val="60000"/>
            </a:schemeClr>
          </a:solidFill>
          <a:ln>
            <a:solidFill>
              <a:schemeClr val="tx1"/>
            </a:solidFill>
          </a:ln>
        </p:spPr>
        <p:txBody>
          <a:bodyPr wrap="square" rtlCol="0">
            <a:spAutoFit/>
          </a:bodyPr>
          <a:lstStyle/>
          <a:p>
            <a:pPr lvl="0"/>
            <a:r>
              <a:rPr lang="en-GB" sz="1700" b="1" dirty="0">
                <a:latin typeface="Arial" panose="020B0604020202020204" pitchFamily="34" charset="0"/>
                <a:cs typeface="Arial" panose="020B0604020202020204" pitchFamily="34" charset="0"/>
              </a:rPr>
              <a:t>1. Continuity of Care </a:t>
            </a:r>
          </a:p>
          <a:p>
            <a:pPr lvl="0"/>
            <a:r>
              <a:rPr lang="en-GB" sz="1700" dirty="0">
                <a:latin typeface="Arial" panose="020B0604020202020204" pitchFamily="34" charset="0"/>
                <a:cs typeface="Arial" panose="020B0604020202020204" pitchFamily="34" charset="0"/>
              </a:rPr>
              <a:t>Consistent Communication and</a:t>
            </a:r>
          </a:p>
          <a:p>
            <a:pPr lvl="0"/>
            <a:r>
              <a:rPr lang="en-GB" sz="1700" dirty="0">
                <a:latin typeface="Arial" panose="020B0604020202020204" pitchFamily="34" charset="0"/>
                <a:cs typeface="Arial" panose="020B0604020202020204" pitchFamily="34" charset="0"/>
              </a:rPr>
              <a:t>Self-Care Approach</a:t>
            </a:r>
          </a:p>
          <a:p>
            <a:pPr lvl="0"/>
            <a:r>
              <a:rPr lang="en-GB" sz="1700" b="1" dirty="0">
                <a:latin typeface="Arial" panose="020B0604020202020204" pitchFamily="34" charset="0"/>
                <a:cs typeface="Arial" panose="020B0604020202020204" pitchFamily="34" charset="0"/>
              </a:rPr>
              <a:t>2. Improved Patient Outcomes and Quality of Care</a:t>
            </a:r>
          </a:p>
          <a:p>
            <a:pPr lvl="0"/>
            <a:r>
              <a:rPr lang="en-GB" sz="1700" dirty="0">
                <a:latin typeface="Arial" panose="020B0604020202020204" pitchFamily="34" charset="0"/>
                <a:cs typeface="Arial" panose="020B0604020202020204" pitchFamily="34" charset="0"/>
              </a:rPr>
              <a:t>Prevention and Enablement</a:t>
            </a:r>
          </a:p>
          <a:p>
            <a:r>
              <a:rPr lang="en-GB" sz="1700" b="1" dirty="0">
                <a:latin typeface="Arial" panose="020B0604020202020204" pitchFamily="34" charset="0"/>
                <a:cs typeface="Arial" panose="020B0604020202020204" pitchFamily="34" charset="0"/>
              </a:rPr>
              <a:t>3. Improved Satisfaction for </a:t>
            </a:r>
          </a:p>
          <a:p>
            <a:pPr lvl="0"/>
            <a:r>
              <a:rPr lang="en-GB" sz="1700" b="1" dirty="0">
                <a:latin typeface="Arial" panose="020B0604020202020204" pitchFamily="34" charset="0"/>
                <a:cs typeface="Arial" panose="020B0604020202020204" pitchFamily="34" charset="0"/>
              </a:rPr>
              <a:t> Patients/ Family/ Carer/ Staff </a:t>
            </a:r>
          </a:p>
          <a:p>
            <a:pPr marL="285750" lvl="0" indent="-285750">
              <a:buFont typeface="Arial" panose="020B0604020202020204" pitchFamily="34" charset="0"/>
              <a:buChar char="•"/>
            </a:pPr>
            <a:r>
              <a:rPr lang="en-GB" sz="1700" b="0" dirty="0">
                <a:latin typeface="Arial" panose="020B0604020202020204" pitchFamily="34" charset="0"/>
                <a:cs typeface="Arial" panose="020B0604020202020204" pitchFamily="34" charset="0"/>
              </a:rPr>
              <a:t>New ways of working</a:t>
            </a:r>
          </a:p>
          <a:p>
            <a:pPr marL="285750" lvl="0" indent="-285750">
              <a:buFont typeface="Arial" panose="020B0604020202020204" pitchFamily="34" charset="0"/>
              <a:buChar char="•"/>
            </a:pPr>
            <a:r>
              <a:rPr lang="en-GB" sz="1700" b="0" dirty="0">
                <a:latin typeface="Arial" panose="020B0604020202020204" pitchFamily="34" charset="0"/>
                <a:cs typeface="Arial" panose="020B0604020202020204" pitchFamily="34" charset="0"/>
              </a:rPr>
              <a:t>Personalised care to meet individual patient needs</a:t>
            </a:r>
          </a:p>
          <a:p>
            <a:pPr lvl="0"/>
            <a:r>
              <a:rPr lang="en-GB" sz="1700" b="1" dirty="0">
                <a:latin typeface="Arial" panose="020B0604020202020204" pitchFamily="34" charset="0"/>
                <a:cs typeface="Arial" panose="020B0604020202020204" pitchFamily="34" charset="0"/>
              </a:rPr>
              <a:t>4. Appropriate Community Nursing Team Caseload</a:t>
            </a:r>
          </a:p>
          <a:p>
            <a:pPr marL="285750" lvl="0" indent="-285750">
              <a:buFont typeface="Arial" panose="020B0604020202020204" pitchFamily="34" charset="0"/>
              <a:buChar char="•"/>
            </a:pPr>
            <a:r>
              <a:rPr lang="en-GB" sz="1700" b="0" dirty="0">
                <a:latin typeface="Arial" panose="020B0604020202020204" pitchFamily="34" charset="0"/>
                <a:cs typeface="Arial" panose="020B0604020202020204" pitchFamily="34" charset="0"/>
              </a:rPr>
              <a:t>Joint working with wider NHS System</a:t>
            </a:r>
            <a:endParaRPr lang="en-GB"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700" b="0" dirty="0">
                <a:latin typeface="Arial" panose="020B0604020202020204" pitchFamily="34" charset="0"/>
                <a:cs typeface="Arial" panose="020B0604020202020204" pitchFamily="34" charset="0"/>
              </a:rPr>
              <a:t>Reduction in referrals</a:t>
            </a:r>
          </a:p>
          <a:p>
            <a:pPr marL="285750" lvl="0" indent="-285750">
              <a:buFont typeface="Arial" panose="020B0604020202020204" pitchFamily="34" charset="0"/>
              <a:buChar char="•"/>
            </a:pPr>
            <a:r>
              <a:rPr lang="en-GB" sz="1700" b="0" dirty="0">
                <a:latin typeface="Arial" panose="020B0604020202020204" pitchFamily="34" charset="0"/>
                <a:cs typeface="Arial" panose="020B0604020202020204" pitchFamily="34" charset="0"/>
              </a:rPr>
              <a:t>Release of capacity to care</a:t>
            </a:r>
          </a:p>
          <a:p>
            <a:pPr lvl="0"/>
            <a:endParaRPr lang="en-GB" sz="100" b="0" dirty="0">
              <a:latin typeface="Arial" panose="020B0604020202020204" pitchFamily="34" charset="0"/>
              <a:cs typeface="Arial" panose="020B0604020202020204" pitchFamily="34" charset="0"/>
            </a:endParaRPr>
          </a:p>
          <a:p>
            <a:pPr lvl="0"/>
            <a:endParaRPr lang="en-GB" sz="100" dirty="0">
              <a:latin typeface="Arial" panose="020B0604020202020204" pitchFamily="34" charset="0"/>
              <a:cs typeface="Arial" panose="020B0604020202020204" pitchFamily="34" charset="0"/>
            </a:endParaRPr>
          </a:p>
          <a:p>
            <a:pPr lvl="0"/>
            <a:endParaRPr lang="en-GB" sz="100" b="0" dirty="0">
              <a:latin typeface="Arial" panose="020B0604020202020204" pitchFamily="34" charset="0"/>
              <a:cs typeface="Arial" panose="020B0604020202020204" pitchFamily="34" charset="0"/>
            </a:endParaRPr>
          </a:p>
          <a:p>
            <a:pPr lvl="0"/>
            <a:endParaRPr lang="en-GB" sz="100" dirty="0">
              <a:latin typeface="Arial" panose="020B0604020202020204" pitchFamily="34" charset="0"/>
              <a:cs typeface="Arial" panose="020B0604020202020204" pitchFamily="34" charset="0"/>
            </a:endParaRPr>
          </a:p>
          <a:p>
            <a:pPr lvl="0"/>
            <a:endParaRPr lang="en-GB" sz="100" dirty="0">
              <a:latin typeface="Arial" panose="020B0604020202020204" pitchFamily="34" charset="0"/>
              <a:cs typeface="Arial" panose="020B0604020202020204" pitchFamily="34" charset="0"/>
            </a:endParaRPr>
          </a:p>
          <a:p>
            <a:pPr lvl="0"/>
            <a:endParaRPr lang="en-GB" sz="100" b="0" dirty="0">
              <a:latin typeface="Arial" panose="020B0604020202020204" pitchFamily="34" charset="0"/>
              <a:cs typeface="Arial" panose="020B0604020202020204" pitchFamily="34" charset="0"/>
            </a:endParaRPr>
          </a:p>
          <a:p>
            <a:pPr lvl="0"/>
            <a:endParaRPr lang="en-GB" sz="100" b="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BCC93FF-497D-8F32-E032-005EE5A3EE90}"/>
              </a:ext>
            </a:extLst>
          </p:cNvPr>
          <p:cNvSpPr txBox="1"/>
          <p:nvPr/>
        </p:nvSpPr>
        <p:spPr>
          <a:xfrm>
            <a:off x="108845" y="1707354"/>
            <a:ext cx="2268840" cy="5078313"/>
          </a:xfrm>
          <a:prstGeom prst="rect">
            <a:avLst/>
          </a:prstGeom>
          <a:solidFill>
            <a:srgbClr val="EA8EDF"/>
          </a:solidFill>
          <a:ln>
            <a:solidFill>
              <a:schemeClr val="tx1"/>
            </a:solidFill>
          </a:ln>
        </p:spPr>
        <p:txBody>
          <a:bodyPr wrap="square" rtlCol="0">
            <a:spAutoFit/>
          </a:bodyPr>
          <a:lstStyle/>
          <a:p>
            <a:pPr lvl="0"/>
            <a:r>
              <a:rPr lang="en-GB" dirty="0">
                <a:latin typeface="Arial" panose="020B0604020202020204" pitchFamily="34" charset="0"/>
                <a:cs typeface="Arial" panose="020B0604020202020204" pitchFamily="34" charset="0"/>
              </a:rPr>
              <a:t>Supported Self-Care focusing on Prevention </a:t>
            </a:r>
          </a:p>
          <a:p>
            <a:pPr lvl="0"/>
            <a:r>
              <a:rPr lang="en-GB" dirty="0">
                <a:latin typeface="Arial" panose="020B0604020202020204" pitchFamily="34" charset="0"/>
                <a:cs typeface="Arial" panose="020B0604020202020204" pitchFamily="34" charset="0"/>
              </a:rPr>
              <a:t>And Enablement through:</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Engagement</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Education</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Empowerment</a:t>
            </a:r>
          </a:p>
          <a:p>
            <a:pPr lvl="0"/>
            <a:r>
              <a:rPr lang="en-GB" b="1" dirty="0">
                <a:latin typeface="Arial" panose="020B0604020202020204" pitchFamily="34" charset="0"/>
                <a:cs typeface="Arial" panose="020B0604020202020204" pitchFamily="34" charset="0"/>
              </a:rPr>
              <a:t>Linking with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BCHC and BSOL Strategic objective</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NHS Plan</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Trust Values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Essential Care Framework (personalised care) </a:t>
            </a:r>
          </a:p>
        </p:txBody>
      </p:sp>
      <p:grpSp>
        <p:nvGrpSpPr>
          <p:cNvPr id="11" name="Group 10">
            <a:extLst>
              <a:ext uri="{FF2B5EF4-FFF2-40B4-BE49-F238E27FC236}">
                <a16:creationId xmlns:a16="http://schemas.microsoft.com/office/drawing/2014/main" id="{83FE33C4-D037-D4E6-37BF-E9D6F39E80C5}"/>
              </a:ext>
            </a:extLst>
          </p:cNvPr>
          <p:cNvGrpSpPr/>
          <p:nvPr/>
        </p:nvGrpSpPr>
        <p:grpSpPr>
          <a:xfrm>
            <a:off x="108845" y="619207"/>
            <a:ext cx="11974310" cy="1370069"/>
            <a:chOff x="-10979" y="0"/>
            <a:chExt cx="11292563" cy="1643808"/>
          </a:xfrm>
        </p:grpSpPr>
        <p:sp>
          <p:nvSpPr>
            <p:cNvPr id="12" name="Arrow: Right 11">
              <a:extLst>
                <a:ext uri="{FF2B5EF4-FFF2-40B4-BE49-F238E27FC236}">
                  <a16:creationId xmlns:a16="http://schemas.microsoft.com/office/drawing/2014/main" id="{B21D68CB-9296-2CEA-B608-032CC8B266BC}"/>
                </a:ext>
              </a:extLst>
            </p:cNvPr>
            <p:cNvSpPr/>
            <p:nvPr/>
          </p:nvSpPr>
          <p:spPr>
            <a:xfrm>
              <a:off x="-9475" y="0"/>
              <a:ext cx="11291059" cy="1643808"/>
            </a:xfrm>
            <a:prstGeom prst="rightArrow">
              <a:avLst>
                <a:gd name="adj1" fmla="val 50000"/>
                <a:gd name="adj2" fmla="val 50000"/>
              </a:avLst>
            </a:prstGeom>
            <a:solidFill>
              <a:srgbClr val="F02EC6"/>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Arrow: Right 4">
              <a:extLst>
                <a:ext uri="{FF2B5EF4-FFF2-40B4-BE49-F238E27FC236}">
                  <a16:creationId xmlns:a16="http://schemas.microsoft.com/office/drawing/2014/main" id="{8E480D3F-B292-68BD-AE1A-EED502A509B8}"/>
                </a:ext>
              </a:extLst>
            </p:cNvPr>
            <p:cNvSpPr txBox="1"/>
            <p:nvPr/>
          </p:nvSpPr>
          <p:spPr>
            <a:xfrm>
              <a:off x="-10979" y="410952"/>
              <a:ext cx="10881611" cy="82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254000" bIns="260955" numCol="1" spcCol="1270" anchor="ctr" anchorCtr="0">
              <a:noAutofit/>
            </a:bodyPr>
            <a:lstStyle/>
            <a:p>
              <a:pPr marL="0" lvl="0" indent="0" algn="l"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Objectives</a:t>
              </a:r>
            </a:p>
          </p:txBody>
        </p:sp>
      </p:grpSp>
      <p:grpSp>
        <p:nvGrpSpPr>
          <p:cNvPr id="14" name="Group 13">
            <a:extLst>
              <a:ext uri="{FF2B5EF4-FFF2-40B4-BE49-F238E27FC236}">
                <a16:creationId xmlns:a16="http://schemas.microsoft.com/office/drawing/2014/main" id="{4DACC411-1B3B-15C3-6021-3C861C2F9F92}"/>
              </a:ext>
            </a:extLst>
          </p:cNvPr>
          <p:cNvGrpSpPr/>
          <p:nvPr/>
        </p:nvGrpSpPr>
        <p:grpSpPr>
          <a:xfrm>
            <a:off x="2466975" y="962297"/>
            <a:ext cx="9614585" cy="1490114"/>
            <a:chOff x="1710553" y="701609"/>
            <a:chExt cx="9471204" cy="1643808"/>
          </a:xfrm>
        </p:grpSpPr>
        <p:sp>
          <p:nvSpPr>
            <p:cNvPr id="15" name="Arrow: Right 14">
              <a:extLst>
                <a:ext uri="{FF2B5EF4-FFF2-40B4-BE49-F238E27FC236}">
                  <a16:creationId xmlns:a16="http://schemas.microsoft.com/office/drawing/2014/main" id="{C2628F0C-FC18-189A-E4FF-8EA753DDADE7}"/>
                </a:ext>
              </a:extLst>
            </p:cNvPr>
            <p:cNvSpPr/>
            <p:nvPr/>
          </p:nvSpPr>
          <p:spPr>
            <a:xfrm>
              <a:off x="1799600" y="701609"/>
              <a:ext cx="9382157" cy="1643808"/>
            </a:xfrm>
            <a:prstGeom prst="rightArrow">
              <a:avLst>
                <a:gd name="adj1" fmla="val 50000"/>
                <a:gd name="adj2" fmla="val 50000"/>
              </a:avLst>
            </a:prstGeom>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6" name="Arrow: Right 4">
              <a:extLst>
                <a:ext uri="{FF2B5EF4-FFF2-40B4-BE49-F238E27FC236}">
                  <a16:creationId xmlns:a16="http://schemas.microsoft.com/office/drawing/2014/main" id="{48366F5A-83EB-5CB3-5FD8-1F3076ABA130}"/>
                </a:ext>
              </a:extLst>
            </p:cNvPr>
            <p:cNvSpPr txBox="1"/>
            <p:nvPr/>
          </p:nvSpPr>
          <p:spPr>
            <a:xfrm>
              <a:off x="1710553" y="1112562"/>
              <a:ext cx="9060252" cy="82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254000" bIns="260955" numCol="1" spcCol="1270" anchor="ctr" anchorCtr="0">
              <a:noAutofit/>
            </a:bodyPr>
            <a:lstStyle/>
            <a:p>
              <a:pPr marL="0" lvl="0" indent="0" algn="l"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What we want to achieve</a:t>
              </a:r>
            </a:p>
          </p:txBody>
        </p:sp>
      </p:grpSp>
      <p:grpSp>
        <p:nvGrpSpPr>
          <p:cNvPr id="17" name="Group 16">
            <a:extLst>
              <a:ext uri="{FF2B5EF4-FFF2-40B4-BE49-F238E27FC236}">
                <a16:creationId xmlns:a16="http://schemas.microsoft.com/office/drawing/2014/main" id="{C3CAAC3A-57C7-D857-2255-4CD54E1657A8}"/>
              </a:ext>
            </a:extLst>
          </p:cNvPr>
          <p:cNvGrpSpPr/>
          <p:nvPr/>
        </p:nvGrpSpPr>
        <p:grpSpPr>
          <a:xfrm>
            <a:off x="6487376" y="1528493"/>
            <a:ext cx="5594184" cy="1578773"/>
            <a:chOff x="4887008" y="1442285"/>
            <a:chExt cx="6404050" cy="1643808"/>
          </a:xfrm>
        </p:grpSpPr>
        <p:sp>
          <p:nvSpPr>
            <p:cNvPr id="18" name="Arrow: Right 17">
              <a:extLst>
                <a:ext uri="{FF2B5EF4-FFF2-40B4-BE49-F238E27FC236}">
                  <a16:creationId xmlns:a16="http://schemas.microsoft.com/office/drawing/2014/main" id="{61E5E9C6-6647-A3CB-C5CD-BB4B89026367}"/>
                </a:ext>
              </a:extLst>
            </p:cNvPr>
            <p:cNvSpPr/>
            <p:nvPr/>
          </p:nvSpPr>
          <p:spPr>
            <a:xfrm>
              <a:off x="4887008" y="1442285"/>
              <a:ext cx="6404050" cy="1643808"/>
            </a:xfrm>
            <a:prstGeom prst="rightArrow">
              <a:avLst>
                <a:gd name="adj1" fmla="val 50000"/>
                <a:gd name="adj2" fmla="val 50000"/>
              </a:avLst>
            </a:prstGeom>
            <a:solidFill>
              <a:schemeClr val="accent4"/>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9" name="Arrow: Right 4">
              <a:extLst>
                <a:ext uri="{FF2B5EF4-FFF2-40B4-BE49-F238E27FC236}">
                  <a16:creationId xmlns:a16="http://schemas.microsoft.com/office/drawing/2014/main" id="{28A61527-F7D2-3FE3-DDAF-5E4EDEEF8232}"/>
                </a:ext>
              </a:extLst>
            </p:cNvPr>
            <p:cNvSpPr txBox="1"/>
            <p:nvPr/>
          </p:nvSpPr>
          <p:spPr>
            <a:xfrm>
              <a:off x="4887008" y="1853237"/>
              <a:ext cx="5993098" cy="82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254000" bIns="260955" numCol="1" spcCol="1270" anchor="ctr" anchorCtr="0">
              <a:noAutofit/>
            </a:bodyPr>
            <a:lstStyle/>
            <a:p>
              <a:pPr marL="0" lvl="0" indent="0" algn="l"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ACS Areas of Focus</a:t>
              </a:r>
            </a:p>
          </p:txBody>
        </p:sp>
      </p:grpSp>
      <p:grpSp>
        <p:nvGrpSpPr>
          <p:cNvPr id="20" name="Group 19">
            <a:extLst>
              <a:ext uri="{FF2B5EF4-FFF2-40B4-BE49-F238E27FC236}">
                <a16:creationId xmlns:a16="http://schemas.microsoft.com/office/drawing/2014/main" id="{425FB31F-CA40-323F-1153-FA0180B3E3CD}"/>
              </a:ext>
            </a:extLst>
          </p:cNvPr>
          <p:cNvGrpSpPr/>
          <p:nvPr/>
        </p:nvGrpSpPr>
        <p:grpSpPr>
          <a:xfrm>
            <a:off x="8884448" y="2219399"/>
            <a:ext cx="3197111" cy="1598416"/>
            <a:chOff x="7736930" y="2033671"/>
            <a:chExt cx="3554128" cy="1643808"/>
          </a:xfrm>
        </p:grpSpPr>
        <p:sp>
          <p:nvSpPr>
            <p:cNvPr id="21" name="Arrow: Right 20">
              <a:extLst>
                <a:ext uri="{FF2B5EF4-FFF2-40B4-BE49-F238E27FC236}">
                  <a16:creationId xmlns:a16="http://schemas.microsoft.com/office/drawing/2014/main" id="{F64A8677-2078-B2AD-2C8F-B483325B2151}"/>
                </a:ext>
              </a:extLst>
            </p:cNvPr>
            <p:cNvSpPr/>
            <p:nvPr/>
          </p:nvSpPr>
          <p:spPr>
            <a:xfrm>
              <a:off x="7747123" y="2033671"/>
              <a:ext cx="3543935" cy="1643808"/>
            </a:xfrm>
            <a:prstGeom prst="rightArrow">
              <a:avLst>
                <a:gd name="adj1" fmla="val 50000"/>
                <a:gd name="adj2" fmla="val 50000"/>
              </a:avLst>
            </a:prstGeom>
            <a:solidFill>
              <a:srgbClr val="00B05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2" name="Arrow: Right 4">
              <a:extLst>
                <a:ext uri="{FF2B5EF4-FFF2-40B4-BE49-F238E27FC236}">
                  <a16:creationId xmlns:a16="http://schemas.microsoft.com/office/drawing/2014/main" id="{8F3FA447-A064-A764-8F42-4EE5EE123B11}"/>
                </a:ext>
              </a:extLst>
            </p:cNvPr>
            <p:cNvSpPr txBox="1"/>
            <p:nvPr/>
          </p:nvSpPr>
          <p:spPr>
            <a:xfrm>
              <a:off x="7736930" y="2467331"/>
              <a:ext cx="3132983" cy="82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254000" bIns="260955" numCol="1" spcCol="1270" anchor="ctr" anchorCtr="0">
              <a:noAutofit/>
            </a:bodyPr>
            <a:lstStyle/>
            <a:p>
              <a:pPr marL="0" lvl="0" indent="0" algn="l" defTabSz="120015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Key Stakeholders</a:t>
              </a:r>
            </a:p>
          </p:txBody>
        </p:sp>
      </p:grpSp>
    </p:spTree>
    <p:extLst>
      <p:ext uri="{BB962C8B-B14F-4D97-AF65-F5344CB8AC3E}">
        <p14:creationId xmlns:p14="http://schemas.microsoft.com/office/powerpoint/2010/main" val="292943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FE5E-DC25-86C8-FBF8-6D1E11573B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BFF793-179A-7663-8C1C-C32228B99E09}"/>
              </a:ext>
            </a:extLst>
          </p:cNvPr>
          <p:cNvSpPr txBox="1"/>
          <p:nvPr/>
        </p:nvSpPr>
        <p:spPr>
          <a:xfrm>
            <a:off x="0" y="399354"/>
            <a:ext cx="5009834" cy="1019439"/>
          </a:xfrm>
          <a:prstGeom prst="rect">
            <a:avLst/>
          </a:prstGeom>
        </p:spPr>
        <p:txBody>
          <a:bodyPr vert="horz" lIns="91440" tIns="45720" rIns="91440" bIns="45720" rtlCol="0" anchor="t">
            <a:normAutofit lnSpcReduction="10000"/>
          </a:bodyPr>
          <a:lstStyle/>
          <a:p>
            <a:pPr algn="ctr">
              <a:lnSpc>
                <a:spcPct val="107000"/>
              </a:lnSpc>
              <a:spcAft>
                <a:spcPts val="800"/>
              </a:spcAft>
            </a:pPr>
            <a:r>
              <a:rPr lang="en-GB" sz="5200" b="1" kern="100" dirty="0">
                <a:solidFill>
                  <a:srgbClr val="0070C0"/>
                </a:solidFill>
                <a:latin typeface="Arial" panose="020B0604020202020204" pitchFamily="34" charset="0"/>
                <a:ea typeface="+mj-ea"/>
                <a:cs typeface="Arial" panose="020B0604020202020204" pitchFamily="34" charset="0"/>
              </a:rPr>
              <a:t>Myth Busting</a:t>
            </a:r>
          </a:p>
          <a:p>
            <a:pPr>
              <a:lnSpc>
                <a:spcPct val="107000"/>
              </a:lnSpc>
              <a:spcAft>
                <a:spcPts val="800"/>
              </a:spcAft>
            </a:pPr>
            <a:endParaRPr lang="en-GB" sz="3200" dirty="0">
              <a:solidFill>
                <a:srgbClr val="002060"/>
              </a:solidFill>
              <a:ea typeface="+mj-ea"/>
              <a:cs typeface="Times New Roman" panose="02020603050405020304" pitchFamily="18" charset="0"/>
            </a:endParaRPr>
          </a:p>
          <a:p>
            <a:pPr>
              <a:lnSpc>
                <a:spcPct val="107000"/>
              </a:lnSpc>
              <a:spcAft>
                <a:spcPts val="800"/>
              </a:spcAft>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90000"/>
              </a:lnSpc>
              <a:spcBef>
                <a:spcPct val="0"/>
              </a:spcBef>
              <a:spcAft>
                <a:spcPts val="600"/>
              </a:spcAft>
              <a:buFont typeface="Arial" panose="020B0604020202020204" pitchFamily="34" charset="0"/>
              <a:buChar char="•"/>
            </a:pPr>
            <a:endParaRPr lang="en-GB" sz="2400" dirty="0">
              <a:solidFill>
                <a:srgbClr val="002060"/>
              </a:solidFill>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GB" sz="2400" b="1" kern="1200" dirty="0">
              <a:solidFill>
                <a:srgbClr val="202A30"/>
              </a:solidFill>
              <a:latin typeface="-apple-system"/>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4000" b="1" kern="1200" dirty="0">
              <a:solidFill>
                <a:schemeClr val="tx2"/>
              </a:solidFill>
              <a:latin typeface="+mj-lt"/>
              <a:ea typeface="+mj-ea"/>
              <a:cs typeface="+mj-cs"/>
            </a:endParaRPr>
          </a:p>
        </p:txBody>
      </p:sp>
      <p:pic>
        <p:nvPicPr>
          <p:cNvPr id="11" name="Picture 10" descr="A black background with blue text&#10;&#10;Description automatically generated">
            <a:extLst>
              <a:ext uri="{FF2B5EF4-FFF2-40B4-BE49-F238E27FC236}">
                <a16:creationId xmlns:a16="http://schemas.microsoft.com/office/drawing/2014/main" id="{A1C656BA-EBFD-F054-BC07-B46EAD830D7F}"/>
              </a:ext>
            </a:extLst>
          </p:cNvPr>
          <p:cNvPicPr>
            <a:picLocks noChangeAspect="1"/>
          </p:cNvPicPr>
          <p:nvPr/>
        </p:nvPicPr>
        <p:blipFill>
          <a:blip r:embed="rId3"/>
          <a:stretch>
            <a:fillRect/>
          </a:stretch>
        </p:blipFill>
        <p:spPr>
          <a:xfrm>
            <a:off x="10236425" y="83665"/>
            <a:ext cx="1870052" cy="748021"/>
          </a:xfrm>
          <a:prstGeom prst="rect">
            <a:avLst/>
          </a:prstGeom>
        </p:spPr>
      </p:pic>
      <p:sp>
        <p:nvSpPr>
          <p:cNvPr id="3" name="TextBox 2">
            <a:extLst>
              <a:ext uri="{FF2B5EF4-FFF2-40B4-BE49-F238E27FC236}">
                <a16:creationId xmlns:a16="http://schemas.microsoft.com/office/drawing/2014/main" id="{4E14EC64-718B-EC8D-2F9F-3F2401F5A91C}"/>
              </a:ext>
            </a:extLst>
          </p:cNvPr>
          <p:cNvSpPr txBox="1"/>
          <p:nvPr/>
        </p:nvSpPr>
        <p:spPr>
          <a:xfrm>
            <a:off x="210391" y="1478812"/>
            <a:ext cx="3722335" cy="871008"/>
          </a:xfrm>
          <a:prstGeom prst="rect">
            <a:avLst/>
          </a:prstGeom>
          <a:noFill/>
          <a:ln>
            <a:solidFill>
              <a:srgbClr val="FF0000"/>
            </a:solidFill>
          </a:ln>
        </p:spPr>
        <p:txBody>
          <a:bodyPr wrap="square">
            <a:sp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Encouraging patients to self-care will make clinicians look and feel redundant, less important and uncaring.</a:t>
            </a:r>
          </a:p>
        </p:txBody>
      </p:sp>
      <p:sp>
        <p:nvSpPr>
          <p:cNvPr id="6" name="TextBox 5">
            <a:extLst>
              <a:ext uri="{FF2B5EF4-FFF2-40B4-BE49-F238E27FC236}">
                <a16:creationId xmlns:a16="http://schemas.microsoft.com/office/drawing/2014/main" id="{8C43237C-40E4-224C-54DD-F822978CABAF}"/>
              </a:ext>
            </a:extLst>
          </p:cNvPr>
          <p:cNvSpPr txBox="1"/>
          <p:nvPr/>
        </p:nvSpPr>
        <p:spPr>
          <a:xfrm>
            <a:off x="4021737" y="1478812"/>
            <a:ext cx="7889733" cy="871008"/>
          </a:xfrm>
          <a:prstGeom prst="rect">
            <a:avLst/>
          </a:prstGeom>
          <a:noFill/>
          <a:ln>
            <a:solidFill>
              <a:srgbClr val="0070C0"/>
            </a:solidFill>
            <a:prstDash val="solid"/>
          </a:ln>
        </p:spPr>
        <p:txBody>
          <a:bodyPr wrap="square">
            <a:sp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Self-care is not about leaving people to cope on their own. Clinicians have an essential role to play in empowering individuals to take control of their treatment and helping patients to nurture positive attitudes towards self-care</a:t>
            </a:r>
          </a:p>
        </p:txBody>
      </p:sp>
      <p:sp>
        <p:nvSpPr>
          <p:cNvPr id="8" name="TextBox 7">
            <a:extLst>
              <a:ext uri="{FF2B5EF4-FFF2-40B4-BE49-F238E27FC236}">
                <a16:creationId xmlns:a16="http://schemas.microsoft.com/office/drawing/2014/main" id="{E569AE75-9EC2-9515-E153-1BC0D7C1C058}"/>
              </a:ext>
            </a:extLst>
          </p:cNvPr>
          <p:cNvSpPr txBox="1"/>
          <p:nvPr/>
        </p:nvSpPr>
        <p:spPr>
          <a:xfrm>
            <a:off x="210391" y="2662981"/>
            <a:ext cx="3722335" cy="607539"/>
          </a:xfrm>
          <a:prstGeom prst="rect">
            <a:avLst/>
          </a:prstGeom>
          <a:noFill/>
          <a:ln>
            <a:solidFill>
              <a:srgbClr val="FF0000"/>
            </a:solidFill>
          </a:ln>
        </p:spPr>
        <p:txBody>
          <a:bodyPr wrap="square">
            <a:sp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A patient can only self-care if they are fully independent.</a:t>
            </a:r>
          </a:p>
        </p:txBody>
      </p:sp>
      <p:sp>
        <p:nvSpPr>
          <p:cNvPr id="9" name="TextBox 8">
            <a:extLst>
              <a:ext uri="{FF2B5EF4-FFF2-40B4-BE49-F238E27FC236}">
                <a16:creationId xmlns:a16="http://schemas.microsoft.com/office/drawing/2014/main" id="{77F0474C-D889-107D-93E1-41C9AACE8810}"/>
              </a:ext>
            </a:extLst>
          </p:cNvPr>
          <p:cNvSpPr txBox="1"/>
          <p:nvPr/>
        </p:nvSpPr>
        <p:spPr>
          <a:xfrm>
            <a:off x="4021738" y="2662981"/>
            <a:ext cx="7889733" cy="871008"/>
          </a:xfrm>
          <a:prstGeom prst="rect">
            <a:avLst/>
          </a:prstGeom>
          <a:noFill/>
          <a:ln>
            <a:solidFill>
              <a:srgbClr val="0070C0"/>
            </a:solidFill>
            <a:prstDash val="solid"/>
          </a:ln>
        </p:spPr>
        <p:txBody>
          <a:bodyPr wrap="square">
            <a:sp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Anyone can self-care if they have been assessed as being both capable and willing to be involved. Clinicians and patients should be honest and open with each other about what level of engagement in self-care is appropriate, and to be mindful that this can change over time</a:t>
            </a:r>
          </a:p>
        </p:txBody>
      </p:sp>
      <p:sp>
        <p:nvSpPr>
          <p:cNvPr id="10" name="TextBox 9">
            <a:extLst>
              <a:ext uri="{FF2B5EF4-FFF2-40B4-BE49-F238E27FC236}">
                <a16:creationId xmlns:a16="http://schemas.microsoft.com/office/drawing/2014/main" id="{9A3D3B5F-23B8-699B-481C-D17C4CAAE571}"/>
              </a:ext>
            </a:extLst>
          </p:cNvPr>
          <p:cNvSpPr txBox="1"/>
          <p:nvPr/>
        </p:nvSpPr>
        <p:spPr>
          <a:xfrm>
            <a:off x="210392" y="5287896"/>
            <a:ext cx="3722335" cy="607539"/>
          </a:xfrm>
          <a:prstGeom prst="rect">
            <a:avLst/>
          </a:prstGeom>
          <a:noFill/>
          <a:ln>
            <a:solidFill>
              <a:srgbClr val="FF0000"/>
            </a:solidFill>
          </a:ln>
        </p:spPr>
        <p:txBody>
          <a:bodyPr wrap="square">
            <a:sp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Self-care is hard work for patients and clinicians.</a:t>
            </a:r>
          </a:p>
        </p:txBody>
      </p:sp>
      <p:sp>
        <p:nvSpPr>
          <p:cNvPr id="12" name="TextBox 11">
            <a:extLst>
              <a:ext uri="{FF2B5EF4-FFF2-40B4-BE49-F238E27FC236}">
                <a16:creationId xmlns:a16="http://schemas.microsoft.com/office/drawing/2014/main" id="{70C4A614-3398-954B-331C-999CF8D7D0AF}"/>
              </a:ext>
            </a:extLst>
          </p:cNvPr>
          <p:cNvSpPr txBox="1"/>
          <p:nvPr/>
        </p:nvSpPr>
        <p:spPr>
          <a:xfrm>
            <a:off x="4021738" y="5287896"/>
            <a:ext cx="7889733" cy="871008"/>
          </a:xfrm>
          <a:prstGeom prst="rect">
            <a:avLst/>
          </a:prstGeom>
          <a:noFill/>
          <a:ln>
            <a:solidFill>
              <a:srgbClr val="0070C0"/>
            </a:solidFill>
            <a:prstDash val="solid"/>
          </a:ln>
        </p:spPr>
        <p:txBody>
          <a:bodyPr wrap="square">
            <a:sp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It takes time to teach patients how to care for their wound, and to build new habits. However, clinicians should remind patients that caring for themselves can quickly become second nature and a normal part of their everyday routine</a:t>
            </a:r>
          </a:p>
        </p:txBody>
      </p:sp>
      <p:sp>
        <p:nvSpPr>
          <p:cNvPr id="14" name="TextBox 13">
            <a:extLst>
              <a:ext uri="{FF2B5EF4-FFF2-40B4-BE49-F238E27FC236}">
                <a16:creationId xmlns:a16="http://schemas.microsoft.com/office/drawing/2014/main" id="{F1190117-936A-84F9-1AD8-1D8EA946623B}"/>
              </a:ext>
            </a:extLst>
          </p:cNvPr>
          <p:cNvSpPr txBox="1"/>
          <p:nvPr/>
        </p:nvSpPr>
        <p:spPr>
          <a:xfrm>
            <a:off x="210393" y="3953958"/>
            <a:ext cx="3722335" cy="610295"/>
          </a:xfrm>
          <a:prstGeom prst="rect">
            <a:avLst/>
          </a:prstGeom>
          <a:noFill/>
          <a:ln>
            <a:solidFill>
              <a:srgbClr val="FF0000"/>
            </a:solidFill>
          </a:ln>
        </p:spPr>
        <p:txBody>
          <a:bodyPr wrap="square">
            <a:spAutoFit/>
          </a:bodyPr>
          <a:lstStyle/>
          <a:p>
            <a:pPr>
              <a:lnSpc>
                <a:spcPct val="107000"/>
              </a:lnSpc>
              <a:spcAft>
                <a:spcPts val="800"/>
              </a:spcAf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Self-care means that the patient will never see the clinical team again.</a:t>
            </a:r>
          </a:p>
        </p:txBody>
      </p:sp>
      <p:sp>
        <p:nvSpPr>
          <p:cNvPr id="15" name="TextBox 14">
            <a:extLst>
              <a:ext uri="{FF2B5EF4-FFF2-40B4-BE49-F238E27FC236}">
                <a16:creationId xmlns:a16="http://schemas.microsoft.com/office/drawing/2014/main" id="{D86365BA-6721-7168-7C62-A13372BC7345}"/>
              </a:ext>
            </a:extLst>
          </p:cNvPr>
          <p:cNvSpPr txBox="1"/>
          <p:nvPr/>
        </p:nvSpPr>
        <p:spPr>
          <a:xfrm>
            <a:off x="4021739" y="3950275"/>
            <a:ext cx="7889733" cy="871008"/>
          </a:xfrm>
          <a:prstGeom prst="rect">
            <a:avLst/>
          </a:prstGeom>
          <a:noFill/>
          <a:ln>
            <a:solidFill>
              <a:srgbClr val="0070C0"/>
            </a:solidFill>
            <a:prstDash val="solid"/>
          </a:ln>
        </p:spPr>
        <p:txBody>
          <a:bodyPr wrap="square">
            <a:sp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Self-care means that the clinician and patient work in partnership to manage the leg ulcer. Self-care is an approach to encourage patients to engage in their own care with support from the multidisciplinary team, and help to promote a continuity of care between services</a:t>
            </a:r>
          </a:p>
        </p:txBody>
      </p:sp>
    </p:spTree>
    <p:extLst>
      <p:ext uri="{BB962C8B-B14F-4D97-AF65-F5344CB8AC3E}">
        <p14:creationId xmlns:p14="http://schemas.microsoft.com/office/powerpoint/2010/main" val="304562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39804-2E6A-91C1-A696-2244617A88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7398E4C-4B0B-3F2E-97D4-F1A25A93FD7B}"/>
              </a:ext>
            </a:extLst>
          </p:cNvPr>
          <p:cNvSpPr txBox="1"/>
          <p:nvPr/>
        </p:nvSpPr>
        <p:spPr>
          <a:xfrm>
            <a:off x="205747" y="1791240"/>
            <a:ext cx="11615192" cy="4841755"/>
          </a:xfrm>
          <a:prstGeom prst="rect">
            <a:avLst/>
          </a:prstGeom>
        </p:spPr>
        <p:txBody>
          <a:bodyPr vert="horz" lIns="91440" tIns="45720" rIns="91440" bIns="45720" rtlCol="0" anchor="t">
            <a:normAutofit/>
          </a:bodyPr>
          <a:lstStyle/>
          <a:p>
            <a:pPr marL="342900" lvl="0" indent="-342900">
              <a:lnSpc>
                <a:spcPct val="115000"/>
              </a:lnSpc>
              <a:spcAft>
                <a:spcPts val="1000"/>
              </a:spcAft>
              <a:buFont typeface="Symbol" panose="05050102010706020507" pitchFamily="18" charset="2"/>
              <a:buChar char=""/>
            </a:pPr>
            <a:endParaRPr lang="en-GB" sz="2200" dirty="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endParaRPr lang="en-GB" sz="2200" dirty="0">
              <a:effectLst/>
              <a:ea typeface="Calibri" panose="020F0502020204030204" pitchFamily="34" charset="0"/>
              <a:cs typeface="Times New Roman" panose="02020603050405020304" pitchFamily="18" charset="0"/>
            </a:endParaRPr>
          </a:p>
        </p:txBody>
      </p:sp>
      <p:pic>
        <p:nvPicPr>
          <p:cNvPr id="11" name="Picture 10" descr="A black background with blue text&#10;&#10;Description automatically generated">
            <a:extLst>
              <a:ext uri="{FF2B5EF4-FFF2-40B4-BE49-F238E27FC236}">
                <a16:creationId xmlns:a16="http://schemas.microsoft.com/office/drawing/2014/main" id="{DF7D8F5F-CB66-8CD4-D67E-109FD92648CD}"/>
              </a:ext>
            </a:extLst>
          </p:cNvPr>
          <p:cNvPicPr>
            <a:picLocks noChangeAspect="1"/>
          </p:cNvPicPr>
          <p:nvPr/>
        </p:nvPicPr>
        <p:blipFill>
          <a:blip r:embed="rId3"/>
          <a:stretch>
            <a:fillRect/>
          </a:stretch>
        </p:blipFill>
        <p:spPr>
          <a:xfrm>
            <a:off x="10718907" y="83666"/>
            <a:ext cx="1387570" cy="555028"/>
          </a:xfrm>
          <a:prstGeom prst="rect">
            <a:avLst/>
          </a:prstGeom>
        </p:spPr>
      </p:pic>
      <p:pic>
        <p:nvPicPr>
          <p:cNvPr id="13" name="Picture 12" descr="A close-up of several logos&#10;&#10;Description automatically generated">
            <a:extLst>
              <a:ext uri="{FF2B5EF4-FFF2-40B4-BE49-F238E27FC236}">
                <a16:creationId xmlns:a16="http://schemas.microsoft.com/office/drawing/2014/main" id="{F9AE38C8-6462-EB30-2DE9-B2C95D7F8B8E}"/>
              </a:ext>
            </a:extLst>
          </p:cNvPr>
          <p:cNvPicPr>
            <a:picLocks noChangeAspect="1"/>
          </p:cNvPicPr>
          <p:nvPr/>
        </p:nvPicPr>
        <p:blipFill>
          <a:blip r:embed="rId4"/>
          <a:stretch>
            <a:fillRect/>
          </a:stretch>
        </p:blipFill>
        <p:spPr>
          <a:xfrm>
            <a:off x="10757315" y="6245296"/>
            <a:ext cx="1310754" cy="469433"/>
          </a:xfrm>
          <a:prstGeom prst="rect">
            <a:avLst/>
          </a:prstGeom>
        </p:spPr>
      </p:pic>
      <p:pic>
        <p:nvPicPr>
          <p:cNvPr id="7" name="Picture 6">
            <a:extLst>
              <a:ext uri="{FF2B5EF4-FFF2-40B4-BE49-F238E27FC236}">
                <a16:creationId xmlns:a16="http://schemas.microsoft.com/office/drawing/2014/main" id="{4F7A606A-D00D-26BB-9050-C7146B2C6A3C}"/>
              </a:ext>
            </a:extLst>
          </p:cNvPr>
          <p:cNvPicPr>
            <a:picLocks noChangeAspect="1"/>
          </p:cNvPicPr>
          <p:nvPr/>
        </p:nvPicPr>
        <p:blipFill>
          <a:blip r:embed="rId5"/>
          <a:stretch>
            <a:fillRect/>
          </a:stretch>
        </p:blipFill>
        <p:spPr>
          <a:xfrm>
            <a:off x="60792" y="6462810"/>
            <a:ext cx="1194920" cy="280440"/>
          </a:xfrm>
          <a:prstGeom prst="rect">
            <a:avLst/>
          </a:prstGeom>
        </p:spPr>
      </p:pic>
      <p:sp>
        <p:nvSpPr>
          <p:cNvPr id="3" name="TextBox 2">
            <a:extLst>
              <a:ext uri="{FF2B5EF4-FFF2-40B4-BE49-F238E27FC236}">
                <a16:creationId xmlns:a16="http://schemas.microsoft.com/office/drawing/2014/main" id="{2798F36F-CB7B-1665-C361-9C2D9C8CF830}"/>
              </a:ext>
            </a:extLst>
          </p:cNvPr>
          <p:cNvSpPr txBox="1"/>
          <p:nvPr/>
        </p:nvSpPr>
        <p:spPr>
          <a:xfrm>
            <a:off x="85523" y="119694"/>
            <a:ext cx="9791902" cy="590931"/>
          </a:xfrm>
          <a:prstGeom prst="rect">
            <a:avLst/>
          </a:prstGeom>
          <a:noFill/>
        </p:spPr>
        <p:txBody>
          <a:bodyPr wrap="square">
            <a:spAutoFit/>
          </a:bodyPr>
          <a:lstStyle/>
          <a:p>
            <a:pPr algn="ctr">
              <a:lnSpc>
                <a:spcPct val="90000"/>
              </a:lnSpc>
              <a:spcBef>
                <a:spcPct val="0"/>
              </a:spcBef>
              <a:spcAft>
                <a:spcPts val="600"/>
              </a:spcAft>
            </a:pPr>
            <a:r>
              <a:rPr lang="en-US" sz="3600" b="1" kern="1200" dirty="0">
                <a:solidFill>
                  <a:srgbClr val="0070C0"/>
                </a:solidFill>
                <a:latin typeface="Arial" panose="020B0604020202020204" pitchFamily="34" charset="0"/>
                <a:ea typeface="+mj-ea"/>
                <a:cs typeface="Arial" panose="020B0604020202020204" pitchFamily="34" charset="0"/>
              </a:rPr>
              <a:t>Benefits of Self-Care </a:t>
            </a:r>
            <a:r>
              <a:rPr lang="en-US" sz="3600" b="1" dirty="0">
                <a:solidFill>
                  <a:srgbClr val="0070C0"/>
                </a:solidFill>
                <a:latin typeface="Arial" panose="020B0604020202020204" pitchFamily="34" charset="0"/>
                <a:ea typeface="+mj-ea"/>
                <a:cs typeface="Arial" panose="020B0604020202020204" pitchFamily="34" charset="0"/>
              </a:rPr>
              <a:t>&amp;</a:t>
            </a:r>
            <a:r>
              <a:rPr lang="en-US" sz="3600" b="1" kern="1200" dirty="0">
                <a:solidFill>
                  <a:srgbClr val="0070C0"/>
                </a:solidFill>
                <a:latin typeface="Arial" panose="020B0604020202020204" pitchFamily="34" charset="0"/>
                <a:ea typeface="+mj-ea"/>
                <a:cs typeface="Arial" panose="020B0604020202020204" pitchFamily="34" charset="0"/>
              </a:rPr>
              <a:t> Supported Se</a:t>
            </a:r>
            <a:r>
              <a:rPr lang="en-US" sz="3600" b="1" dirty="0">
                <a:solidFill>
                  <a:srgbClr val="0070C0"/>
                </a:solidFill>
                <a:latin typeface="Arial" panose="020B0604020202020204" pitchFamily="34" charset="0"/>
                <a:ea typeface="+mj-ea"/>
                <a:cs typeface="Arial" panose="020B0604020202020204" pitchFamily="34" charset="0"/>
              </a:rPr>
              <a:t>lf-Care</a:t>
            </a:r>
            <a:endParaRPr lang="en-US" sz="3600" b="1" kern="1200" dirty="0">
              <a:solidFill>
                <a:srgbClr val="0070C0"/>
              </a:solidFill>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97D72CA8-8379-FADE-26EB-7C619EB30004}"/>
              </a:ext>
            </a:extLst>
          </p:cNvPr>
          <p:cNvSpPr txBox="1"/>
          <p:nvPr/>
        </p:nvSpPr>
        <p:spPr>
          <a:xfrm>
            <a:off x="164360" y="1198888"/>
            <a:ext cx="5996656" cy="5120426"/>
          </a:xfrm>
          <a:prstGeom prst="rect">
            <a:avLst/>
          </a:prstGeom>
          <a:ln>
            <a:solidFill>
              <a:srgbClr val="0070C0"/>
            </a:solidFill>
          </a:ln>
        </p:spPr>
        <p:txBody>
          <a:bodyPr vert="horz" lIns="91440" tIns="45720" rIns="91440" bIns="45720" rtlCol="0" anchor="t">
            <a:normAutofit fontScale="25000" lnSpcReduction="20000"/>
          </a:bodyPr>
          <a:lstStyle/>
          <a:p>
            <a:pPr>
              <a:lnSpc>
                <a:spcPct val="110000"/>
              </a:lnSpc>
              <a:spcAft>
                <a:spcPts val="800"/>
              </a:spcAft>
            </a:pPr>
            <a:r>
              <a:rPr lang="en-GB" sz="11200" b="1" kern="100" dirty="0">
                <a:solidFill>
                  <a:srgbClr val="0070C0"/>
                </a:solidFill>
                <a:latin typeface="Arial" panose="020B0604020202020204" pitchFamily="34" charset="0"/>
                <a:ea typeface="Aptos" panose="020B0004020202020204" pitchFamily="34" charset="0"/>
                <a:cs typeface="Arial" panose="020B0604020202020204" pitchFamily="34" charset="0"/>
              </a:rPr>
              <a:t>Patient</a:t>
            </a:r>
            <a:endParaRPr lang="en-GB" sz="112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6800" kern="100" dirty="0">
                <a:effectLst/>
                <a:latin typeface="Arial" panose="020B0604020202020204" pitchFamily="34" charset="0"/>
                <a:ea typeface="Aptos" panose="020B0004020202020204" pitchFamily="34" charset="0"/>
                <a:cs typeface="Arial" panose="020B0604020202020204" pitchFamily="34" charset="0"/>
              </a:rPr>
              <a:t>Patients feel more positive, empowered and enthusiastic about their care.</a:t>
            </a:r>
          </a:p>
          <a:p>
            <a:pPr marL="285750" indent="-285750">
              <a:lnSpc>
                <a:spcPct val="107000"/>
              </a:lnSpc>
              <a:spcAft>
                <a:spcPts val="800"/>
              </a:spcAft>
              <a:buFont typeface="Arial" panose="020B0604020202020204" pitchFamily="34" charset="0"/>
              <a:buChar char="•"/>
            </a:pPr>
            <a:r>
              <a:rPr lang="en-GB" sz="6800" kern="100" dirty="0">
                <a:effectLst/>
                <a:latin typeface="Arial" panose="020B0604020202020204" pitchFamily="34" charset="0"/>
                <a:ea typeface="Aptos" panose="020B0004020202020204" pitchFamily="34" charset="0"/>
                <a:cs typeface="Arial" panose="020B0604020202020204" pitchFamily="34" charset="0"/>
              </a:rPr>
              <a:t>Patients gain independence and are able to engage with treatment at a time that is personalised to their needs.</a:t>
            </a:r>
          </a:p>
          <a:p>
            <a:pPr marL="285750" indent="-285750">
              <a:lnSpc>
                <a:spcPct val="107000"/>
              </a:lnSpc>
              <a:spcAft>
                <a:spcPts val="800"/>
              </a:spcAft>
              <a:buFont typeface="Arial" panose="020B0604020202020204" pitchFamily="34" charset="0"/>
              <a:buChar char="•"/>
            </a:pPr>
            <a:r>
              <a:rPr lang="en-GB" sz="6800" kern="100" dirty="0">
                <a:effectLst/>
                <a:latin typeface="Arial" panose="020B0604020202020204" pitchFamily="34" charset="0"/>
                <a:ea typeface="Aptos" panose="020B0004020202020204" pitchFamily="34" charset="0"/>
                <a:cs typeface="Arial" panose="020B0604020202020204" pitchFamily="34" charset="0"/>
              </a:rPr>
              <a:t>Patient convenience- patients no longer have to wait around for appointments or for a nurse to visit them. </a:t>
            </a:r>
            <a:r>
              <a:rPr lang="en-GB" sz="6800" kern="100" dirty="0">
                <a:latin typeface="Arial" panose="020B0604020202020204" pitchFamily="34" charset="0"/>
                <a:ea typeface="Aptos" panose="020B0004020202020204" pitchFamily="34" charset="0"/>
                <a:cs typeface="Arial" panose="020B0604020202020204" pitchFamily="34" charset="0"/>
              </a:rPr>
              <a:t>T</a:t>
            </a:r>
            <a:r>
              <a:rPr lang="en-GB" sz="6800" kern="100" dirty="0">
                <a:effectLst/>
                <a:latin typeface="Arial" panose="020B0604020202020204" pitchFamily="34" charset="0"/>
                <a:ea typeface="Aptos" panose="020B0004020202020204" pitchFamily="34" charset="0"/>
                <a:cs typeface="Arial" panose="020B0604020202020204" pitchFamily="34" charset="0"/>
              </a:rPr>
              <a:t>hey do not need to take time off work for these appointments.</a:t>
            </a:r>
          </a:p>
          <a:p>
            <a:pPr marL="285750" indent="-285750">
              <a:lnSpc>
                <a:spcPct val="107000"/>
              </a:lnSpc>
              <a:spcAft>
                <a:spcPts val="800"/>
              </a:spcAft>
              <a:buFont typeface="Arial" panose="020B0604020202020204" pitchFamily="34" charset="0"/>
              <a:buChar char="•"/>
            </a:pPr>
            <a:r>
              <a:rPr lang="en-GB" sz="6800" kern="100" dirty="0">
                <a:effectLst/>
                <a:latin typeface="Arial" panose="020B0604020202020204" pitchFamily="34" charset="0"/>
                <a:ea typeface="Aptos" panose="020B0004020202020204" pitchFamily="34" charset="0"/>
                <a:cs typeface="Arial" panose="020B0604020202020204" pitchFamily="34" charset="0"/>
              </a:rPr>
              <a:t>Patients achieve freedom and flexibility – self-care and supported self-care is integrated into daily activities, which is especially useful for patients with multiple family, work and social responsibilities.</a:t>
            </a:r>
          </a:p>
          <a:p>
            <a:pPr marL="285750" indent="-285750">
              <a:lnSpc>
                <a:spcPct val="107000"/>
              </a:lnSpc>
              <a:spcAft>
                <a:spcPts val="800"/>
              </a:spcAft>
              <a:buFont typeface="Arial" panose="020B0604020202020204" pitchFamily="34" charset="0"/>
              <a:buChar char="•"/>
            </a:pPr>
            <a:r>
              <a:rPr lang="en-GB" sz="6800" kern="100" dirty="0">
                <a:effectLst/>
                <a:latin typeface="Arial" panose="020B0604020202020204" pitchFamily="34" charset="0"/>
                <a:ea typeface="Aptos" panose="020B0004020202020204" pitchFamily="34" charset="0"/>
                <a:cs typeface="Arial" panose="020B0604020202020204" pitchFamily="34" charset="0"/>
              </a:rPr>
              <a:t>Patients save time and money on transport to and from the clinic.</a:t>
            </a:r>
          </a:p>
          <a:p>
            <a:pPr marL="285750" indent="-285750">
              <a:lnSpc>
                <a:spcPct val="107000"/>
              </a:lnSpc>
              <a:spcAft>
                <a:spcPts val="800"/>
              </a:spcAft>
              <a:buFont typeface="Arial" panose="020B0604020202020204" pitchFamily="34" charset="0"/>
              <a:buChar char="•"/>
            </a:pPr>
            <a:r>
              <a:rPr lang="en-GB" sz="6800" kern="100" dirty="0">
                <a:effectLst/>
                <a:latin typeface="Arial" panose="020B0604020202020204" pitchFamily="34" charset="0"/>
                <a:ea typeface="Aptos" panose="020B0004020202020204" pitchFamily="34" charset="0"/>
                <a:cs typeface="Arial" panose="020B0604020202020204" pitchFamily="34" charset="0"/>
              </a:rPr>
              <a:t>Patients gain autonomy and more control, which can improve their self-worth.</a:t>
            </a:r>
          </a:p>
          <a:p>
            <a:pPr marL="285750" indent="-285750">
              <a:lnSpc>
                <a:spcPct val="107000"/>
              </a:lnSpc>
              <a:spcAft>
                <a:spcPts val="800"/>
              </a:spcAft>
              <a:buFont typeface="Arial" panose="020B0604020202020204" pitchFamily="34" charset="0"/>
              <a:buChar char="•"/>
            </a:pPr>
            <a:r>
              <a:rPr lang="en-GB" sz="6800" kern="100" dirty="0">
                <a:effectLst/>
                <a:latin typeface="Arial" panose="020B0604020202020204" pitchFamily="34" charset="0"/>
                <a:ea typeface="Aptos" panose="020B0004020202020204" pitchFamily="34" charset="0"/>
                <a:cs typeface="Arial" panose="020B0604020202020204" pitchFamily="34" charset="0"/>
              </a:rPr>
              <a:t>Patient privacy (reduced need for a new nurse to enter their home and examine them at each appointment).</a:t>
            </a:r>
            <a:endParaRPr lang="en-GB" sz="6800" b="1" kern="1200" dirty="0">
              <a:solidFill>
                <a:srgbClr val="202A30"/>
              </a:solidFill>
              <a:latin typeface="Arial" panose="020B0604020202020204" pitchFamily="34" charset="0"/>
              <a:ea typeface="+mj-ea"/>
              <a:cs typeface="Arial" panose="020B0604020202020204" pitchFamily="34" charset="0"/>
            </a:endParaRPr>
          </a:p>
          <a:p>
            <a:pPr marL="571500" indent="-571500">
              <a:lnSpc>
                <a:spcPct val="90000"/>
              </a:lnSpc>
              <a:spcBef>
                <a:spcPct val="0"/>
              </a:spcBef>
              <a:spcAft>
                <a:spcPts val="600"/>
              </a:spcAft>
              <a:buFont typeface="Arial" panose="020B0604020202020204" pitchFamily="34" charset="0"/>
              <a:buChar char="•"/>
            </a:pPr>
            <a:endParaRPr lang="en-US" sz="4000" b="1" kern="1200" dirty="0">
              <a:solidFill>
                <a:schemeClr val="tx2"/>
              </a:solidFill>
              <a:latin typeface="+mj-lt"/>
              <a:ea typeface="+mj-ea"/>
              <a:cs typeface="+mj-cs"/>
            </a:endParaRPr>
          </a:p>
        </p:txBody>
      </p:sp>
      <p:sp>
        <p:nvSpPr>
          <p:cNvPr id="8" name="TextBox 7">
            <a:extLst>
              <a:ext uri="{FF2B5EF4-FFF2-40B4-BE49-F238E27FC236}">
                <a16:creationId xmlns:a16="http://schemas.microsoft.com/office/drawing/2014/main" id="{DBFD52D5-EDCB-D252-A3BF-5FA1524D5972}"/>
              </a:ext>
            </a:extLst>
          </p:cNvPr>
          <p:cNvSpPr txBox="1"/>
          <p:nvPr/>
        </p:nvSpPr>
        <p:spPr>
          <a:xfrm>
            <a:off x="6527800" y="1202281"/>
            <a:ext cx="5339354" cy="5120426"/>
          </a:xfrm>
          <a:prstGeom prst="rect">
            <a:avLst/>
          </a:prstGeom>
          <a:ln>
            <a:solidFill>
              <a:srgbClr val="0070C0"/>
            </a:solidFill>
          </a:ln>
        </p:spPr>
        <p:txBody>
          <a:bodyPr vert="horz" lIns="91440" tIns="45720" rIns="91440" bIns="45720" rtlCol="0" anchor="t">
            <a:normAutofit fontScale="55000" lnSpcReduction="20000"/>
          </a:bodyPr>
          <a:lstStyle/>
          <a:p>
            <a:pPr>
              <a:lnSpc>
                <a:spcPct val="110000"/>
              </a:lnSpc>
              <a:spcAft>
                <a:spcPts val="800"/>
              </a:spcAft>
            </a:pPr>
            <a:r>
              <a:rPr lang="en-GB" sz="4500" b="1" kern="100" dirty="0">
                <a:solidFill>
                  <a:srgbClr val="0070C0"/>
                </a:solidFill>
                <a:latin typeface="Arial" panose="020B0604020202020204" pitchFamily="34" charset="0"/>
                <a:ea typeface="Aptos" panose="020B0004020202020204" pitchFamily="34" charset="0"/>
                <a:cs typeface="Arial" panose="020B0604020202020204" pitchFamily="34" charset="0"/>
              </a:rPr>
              <a:t>Clinician</a:t>
            </a:r>
            <a:endParaRPr lang="en-GB" sz="27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10000"/>
              </a:lnSpc>
              <a:spcAft>
                <a:spcPts val="800"/>
              </a:spcAft>
              <a:buFont typeface="Arial" panose="020B0604020202020204" pitchFamily="34" charset="0"/>
              <a:buChar char="•"/>
            </a:pPr>
            <a:r>
              <a:rPr lang="en-GB" sz="2700" dirty="0">
                <a:effectLst/>
                <a:latin typeface="Arial" panose="020B0604020202020204" pitchFamily="34" charset="0"/>
                <a:ea typeface="Aptos" panose="020B0004020202020204" pitchFamily="34" charset="0"/>
                <a:cs typeface="Arial" panose="020B0604020202020204" pitchFamily="34" charset="0"/>
              </a:rPr>
              <a:t>Appropriate use of resources- </a:t>
            </a:r>
            <a:r>
              <a:rPr lang="en-GB" sz="2700" dirty="0">
                <a:latin typeface="Arial" panose="020B0604020202020204" pitchFamily="34" charset="0"/>
                <a:ea typeface="Aptos" panose="020B0004020202020204" pitchFamily="34" charset="0"/>
                <a:cs typeface="Arial" panose="020B0604020202020204" pitchFamily="34" charset="0"/>
              </a:rPr>
              <a:t>‘time released to care’  for those with </a:t>
            </a:r>
            <a:r>
              <a:rPr lang="en-GB" sz="2700" dirty="0">
                <a:effectLst/>
                <a:latin typeface="Arial" panose="020B0604020202020204" pitchFamily="34" charset="0"/>
                <a:ea typeface="Aptos" panose="020B0004020202020204" pitchFamily="34" charset="0"/>
                <a:cs typeface="Arial" panose="020B0604020202020204" pitchFamily="34" charset="0"/>
              </a:rPr>
              <a:t>more complex needs who are unable to self-care</a:t>
            </a:r>
            <a:r>
              <a:rPr lang="en-GB" sz="2700" dirty="0">
                <a:latin typeface="Arial" panose="020B0604020202020204" pitchFamily="34" charset="0"/>
                <a:ea typeface="Aptos" panose="020B0004020202020204" pitchFamily="34" charset="0"/>
                <a:cs typeface="Arial" panose="020B0604020202020204" pitchFamily="34" charset="0"/>
              </a:rPr>
              <a:t>. Financial saving.</a:t>
            </a:r>
          </a:p>
          <a:p>
            <a:pPr marL="342900" indent="-342900">
              <a:lnSpc>
                <a:spcPct val="110000"/>
              </a:lnSpc>
              <a:spcAft>
                <a:spcPts val="800"/>
              </a:spcAft>
              <a:buFont typeface="Arial" panose="020B0604020202020204" pitchFamily="34" charset="0"/>
              <a:buChar char="•"/>
            </a:pPr>
            <a:r>
              <a:rPr lang="en-GB" sz="2700" dirty="0">
                <a:effectLst/>
                <a:latin typeface="Arial" panose="020B0604020202020204" pitchFamily="34" charset="0"/>
                <a:ea typeface="Aptos" panose="020B0004020202020204" pitchFamily="34" charset="0"/>
                <a:cs typeface="Arial" panose="020B0604020202020204" pitchFamily="34" charset="0"/>
              </a:rPr>
              <a:t>Independent patients/ families/ carers who can manage their own health needs and potential complications. Reducing planned and unplanned demand.</a:t>
            </a:r>
          </a:p>
          <a:p>
            <a:pPr marL="342900" indent="-342900">
              <a:lnSpc>
                <a:spcPct val="110000"/>
              </a:lnSpc>
              <a:spcAft>
                <a:spcPts val="800"/>
              </a:spcAft>
              <a:buFont typeface="Arial" panose="020B0604020202020204" pitchFamily="34" charset="0"/>
              <a:buChar char="•"/>
            </a:pPr>
            <a:r>
              <a:rPr lang="en-GB" sz="2700" dirty="0">
                <a:latin typeface="Arial" panose="020B0604020202020204" pitchFamily="34" charset="0"/>
                <a:ea typeface="Aptos" panose="020B0004020202020204" pitchFamily="34" charset="0"/>
                <a:cs typeface="Arial" panose="020B0604020202020204" pitchFamily="34" charset="0"/>
              </a:rPr>
              <a:t>Improves s</a:t>
            </a:r>
            <a:r>
              <a:rPr lang="en-GB" sz="2700" dirty="0">
                <a:effectLst/>
                <a:latin typeface="Arial" panose="020B0604020202020204" pitchFamily="34" charset="0"/>
                <a:ea typeface="Aptos" panose="020B0004020202020204" pitchFamily="34" charset="0"/>
                <a:cs typeface="Arial" panose="020B0604020202020204" pitchFamily="34" charset="0"/>
              </a:rPr>
              <a:t>taff morale and reduces stress in clinicians. </a:t>
            </a:r>
            <a:r>
              <a:rPr lang="en-GB" sz="2700" dirty="0">
                <a:latin typeface="Arial" panose="020B0604020202020204" pitchFamily="34" charset="0"/>
                <a:ea typeface="Aptos" panose="020B0004020202020204" pitchFamily="34" charset="0"/>
                <a:cs typeface="Arial" panose="020B0604020202020204" pitchFamily="34" charset="0"/>
              </a:rPr>
              <a:t>I</a:t>
            </a:r>
            <a:r>
              <a:rPr lang="en-GB" sz="2700" dirty="0">
                <a:effectLst/>
                <a:latin typeface="Arial" panose="020B0604020202020204" pitchFamily="34" charset="0"/>
                <a:ea typeface="Aptos" panose="020B0004020202020204" pitchFamily="34" charset="0"/>
                <a:cs typeface="Arial" panose="020B0604020202020204" pitchFamily="34" charset="0"/>
              </a:rPr>
              <a:t>mproves wellbeing and replenishes clinicians’ capacity to deliver compassion and empathy</a:t>
            </a:r>
          </a:p>
          <a:p>
            <a:pPr marL="342900" indent="-342900">
              <a:lnSpc>
                <a:spcPct val="110000"/>
              </a:lnSpc>
              <a:spcAft>
                <a:spcPts val="800"/>
              </a:spcAft>
              <a:buFont typeface="Arial" panose="020B0604020202020204" pitchFamily="34" charset="0"/>
              <a:buChar char="•"/>
            </a:pPr>
            <a:r>
              <a:rPr lang="en-GB" sz="2700" dirty="0">
                <a:effectLst/>
                <a:latin typeface="Arial" panose="020B0604020202020204" pitchFamily="34" charset="0"/>
                <a:ea typeface="Aptos" panose="020B0004020202020204" pitchFamily="34" charset="0"/>
                <a:cs typeface="Arial" panose="020B0604020202020204" pitchFamily="34" charset="0"/>
              </a:rPr>
              <a:t>Encourages and promotes sustainable practice.</a:t>
            </a:r>
          </a:p>
          <a:p>
            <a:pPr marL="342900" indent="-342900">
              <a:lnSpc>
                <a:spcPct val="110000"/>
              </a:lnSpc>
              <a:spcAft>
                <a:spcPts val="800"/>
              </a:spcAft>
              <a:buFont typeface="Arial" panose="020B0604020202020204" pitchFamily="34" charset="0"/>
              <a:buChar char="•"/>
            </a:pPr>
            <a:r>
              <a:rPr lang="en-GB" sz="2700" dirty="0">
                <a:effectLst/>
                <a:latin typeface="Arial" panose="020B0604020202020204" pitchFamily="34" charset="0"/>
                <a:ea typeface="Aptos" panose="020B0004020202020204" pitchFamily="34" charset="0"/>
                <a:cs typeface="Arial" panose="020B0604020202020204" pitchFamily="34" charset="0"/>
              </a:rPr>
              <a:t>The clinician and the patient have a shared goal, resulting in a stronger relationship and improved health outcomes.</a:t>
            </a:r>
          </a:p>
          <a:p>
            <a:pPr marL="342900" indent="-342900">
              <a:lnSpc>
                <a:spcPct val="110000"/>
              </a:lnSpc>
              <a:spcAft>
                <a:spcPts val="800"/>
              </a:spcAft>
              <a:buFont typeface="Arial" panose="020B0604020202020204" pitchFamily="34" charset="0"/>
              <a:buChar char="•"/>
            </a:pPr>
            <a:r>
              <a:rPr lang="en-GB" sz="2700" dirty="0">
                <a:effectLst/>
                <a:latin typeface="Arial" panose="020B0604020202020204" pitchFamily="34" charset="0"/>
                <a:ea typeface="Aptos" panose="020B0004020202020204" pitchFamily="34" charset="0"/>
                <a:cs typeface="Arial" panose="020B0604020202020204" pitchFamily="34" charset="0"/>
              </a:rPr>
              <a:t>Improved reporting, as the patient understands their condition better and can give more accurate updates to the clinician.</a:t>
            </a:r>
            <a:endParaRPr lang="en-GB" sz="2700" dirty="0">
              <a:solidFill>
                <a:srgbClr val="002060"/>
              </a:solidFill>
              <a:latin typeface="Arial" panose="020B0604020202020204" pitchFamily="34" charset="0"/>
              <a:ea typeface="+mj-ea"/>
              <a:cs typeface="Arial" panose="020B0604020202020204" pitchFamily="34" charset="0"/>
            </a:endParaRPr>
          </a:p>
          <a:p>
            <a:pPr>
              <a:lnSpc>
                <a:spcPct val="107000"/>
              </a:lnSpc>
              <a:spcAft>
                <a:spcPts val="800"/>
              </a:spcAft>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90000"/>
              </a:lnSpc>
              <a:spcBef>
                <a:spcPct val="0"/>
              </a:spcBef>
              <a:spcAft>
                <a:spcPts val="600"/>
              </a:spcAft>
              <a:buFont typeface="Arial" panose="020B0604020202020204" pitchFamily="34" charset="0"/>
              <a:buChar char="•"/>
            </a:pPr>
            <a:endParaRPr lang="en-GB" sz="2400" dirty="0">
              <a:solidFill>
                <a:srgbClr val="002060"/>
              </a:solidFill>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GB" sz="2400" b="1" kern="1200" dirty="0">
              <a:solidFill>
                <a:srgbClr val="202A30"/>
              </a:solidFill>
              <a:latin typeface="-apple-system"/>
              <a:ea typeface="+mj-ea"/>
              <a:cs typeface="+mj-cs"/>
            </a:endParaRPr>
          </a:p>
          <a:p>
            <a:pPr marL="571500" indent="-571500">
              <a:lnSpc>
                <a:spcPct val="90000"/>
              </a:lnSpc>
              <a:spcBef>
                <a:spcPct val="0"/>
              </a:spcBef>
              <a:spcAft>
                <a:spcPts val="600"/>
              </a:spcAft>
              <a:buFont typeface="Arial" panose="020B0604020202020204" pitchFamily="34" charset="0"/>
              <a:buChar char="•"/>
            </a:pPr>
            <a:endParaRPr lang="en-US" sz="4000" b="1" kern="1200" dirty="0">
              <a:solidFill>
                <a:schemeClr val="tx2"/>
              </a:solidFill>
              <a:latin typeface="+mj-lt"/>
              <a:ea typeface="+mj-ea"/>
              <a:cs typeface="+mj-cs"/>
            </a:endParaRPr>
          </a:p>
        </p:txBody>
      </p:sp>
    </p:spTree>
    <p:extLst>
      <p:ext uri="{BB962C8B-B14F-4D97-AF65-F5344CB8AC3E}">
        <p14:creationId xmlns:p14="http://schemas.microsoft.com/office/powerpoint/2010/main" val="280690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C0997-BBFF-2944-AD03-42FF996ED502}"/>
              </a:ext>
            </a:extLst>
          </p:cNvPr>
          <p:cNvSpPr txBox="1"/>
          <p:nvPr/>
        </p:nvSpPr>
        <p:spPr>
          <a:xfrm>
            <a:off x="503581" y="291546"/>
            <a:ext cx="11165157" cy="569843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kern="1200" dirty="0">
                <a:solidFill>
                  <a:srgbClr val="0070C0"/>
                </a:solidFill>
                <a:latin typeface="Arial" panose="020B0604020202020204" pitchFamily="34" charset="0"/>
                <a:ea typeface="+mj-ea"/>
                <a:cs typeface="Arial" panose="020B0604020202020204" pitchFamily="34" charset="0"/>
              </a:rPr>
              <a:t>Self-Care and Supported Se</a:t>
            </a:r>
            <a:r>
              <a:rPr lang="en-US" sz="3600" b="1" dirty="0">
                <a:solidFill>
                  <a:srgbClr val="0070C0"/>
                </a:solidFill>
                <a:latin typeface="Arial" panose="020B0604020202020204" pitchFamily="34" charset="0"/>
                <a:ea typeface="+mj-ea"/>
                <a:cs typeface="Arial" panose="020B0604020202020204" pitchFamily="34" charset="0"/>
              </a:rPr>
              <a:t>lf-Care Cautions</a:t>
            </a:r>
            <a:endParaRPr lang="en-US" sz="3600" b="1" kern="1200" dirty="0">
              <a:solidFill>
                <a:srgbClr val="0070C0"/>
              </a:solidFill>
              <a:latin typeface="Arial" panose="020B0604020202020204" pitchFamily="34" charset="0"/>
              <a:ea typeface="+mj-ea"/>
              <a:cs typeface="Arial" panose="020B0604020202020204" pitchFamily="34" charset="0"/>
            </a:endParaRPr>
          </a:p>
          <a:p>
            <a:pPr lvl="2">
              <a:lnSpc>
                <a:spcPct val="90000"/>
              </a:lnSpc>
              <a:spcBef>
                <a:spcPct val="0"/>
              </a:spcBef>
              <a:spcAft>
                <a:spcPts val="600"/>
              </a:spcAft>
            </a:pPr>
            <a:endParaRPr lang="en-US" sz="2800" dirty="0">
              <a:solidFill>
                <a:schemeClr val="tx2"/>
              </a:solidFill>
              <a:ea typeface="+mj-ea"/>
              <a:cs typeface="+mj-cs"/>
            </a:endParaRPr>
          </a:p>
          <a:p>
            <a:pPr marL="1371600" lvl="2" indent="-457200">
              <a:lnSpc>
                <a:spcPct val="90000"/>
              </a:lnSpc>
              <a:spcBef>
                <a:spcPct val="0"/>
              </a:spcBef>
              <a:spcAft>
                <a:spcPts val="600"/>
              </a:spcAft>
              <a:buFont typeface="Wingdings" panose="05000000000000000000" pitchFamily="2" charset="2"/>
              <a:buChar char="ü"/>
            </a:pPr>
            <a:endParaRPr lang="en-US" sz="2800" dirty="0">
              <a:solidFill>
                <a:schemeClr val="tx2"/>
              </a:solidFill>
              <a:ea typeface="+mj-ea"/>
              <a:cs typeface="+mj-cs"/>
            </a:endParaRPr>
          </a:p>
          <a:p>
            <a:pPr>
              <a:lnSpc>
                <a:spcPct val="90000"/>
              </a:lnSpc>
              <a:spcBef>
                <a:spcPct val="0"/>
              </a:spcBef>
              <a:spcAft>
                <a:spcPts val="600"/>
              </a:spcAft>
            </a:pPr>
            <a:endParaRPr lang="en-US" sz="2800" dirty="0">
              <a:solidFill>
                <a:schemeClr val="tx2"/>
              </a:solidFill>
              <a:ea typeface="+mj-ea"/>
              <a:cs typeface="+mj-cs"/>
            </a:endParaRPr>
          </a:p>
          <a:p>
            <a:pPr>
              <a:lnSpc>
                <a:spcPct val="90000"/>
              </a:lnSpc>
              <a:spcBef>
                <a:spcPct val="0"/>
              </a:spcBef>
              <a:spcAft>
                <a:spcPts val="600"/>
              </a:spcAft>
            </a:pPr>
            <a:endParaRPr lang="en-US" sz="2800" dirty="0">
              <a:solidFill>
                <a:schemeClr val="tx2"/>
              </a:solidFill>
              <a:latin typeface="+mj-lt"/>
              <a:ea typeface="+mj-ea"/>
              <a:cs typeface="+mj-cs"/>
            </a:endParaRPr>
          </a:p>
        </p:txBody>
      </p:sp>
      <p:pic>
        <p:nvPicPr>
          <p:cNvPr id="11" name="Picture 10" descr="A black background with blue text&#10;&#10;Description automatically generated">
            <a:extLst>
              <a:ext uri="{FF2B5EF4-FFF2-40B4-BE49-F238E27FC236}">
                <a16:creationId xmlns:a16="http://schemas.microsoft.com/office/drawing/2014/main" id="{C693D445-2F9C-CC29-43A2-6CF7F1EC6C9E}"/>
              </a:ext>
            </a:extLst>
          </p:cNvPr>
          <p:cNvPicPr>
            <a:picLocks noChangeAspect="1"/>
          </p:cNvPicPr>
          <p:nvPr/>
        </p:nvPicPr>
        <p:blipFill>
          <a:blip r:embed="rId3"/>
          <a:stretch>
            <a:fillRect/>
          </a:stretch>
        </p:blipFill>
        <p:spPr>
          <a:xfrm>
            <a:off x="10633250" y="190757"/>
            <a:ext cx="1387570" cy="555028"/>
          </a:xfrm>
          <a:prstGeom prst="rect">
            <a:avLst/>
          </a:prstGeom>
        </p:spPr>
      </p:pic>
      <p:sp>
        <p:nvSpPr>
          <p:cNvPr id="2" name="TextBox 1">
            <a:extLst>
              <a:ext uri="{FF2B5EF4-FFF2-40B4-BE49-F238E27FC236}">
                <a16:creationId xmlns:a16="http://schemas.microsoft.com/office/drawing/2014/main" id="{431C1FD8-02DD-D110-4412-D5AE8D3A8149}"/>
              </a:ext>
            </a:extLst>
          </p:cNvPr>
          <p:cNvSpPr txBox="1"/>
          <p:nvPr/>
        </p:nvSpPr>
        <p:spPr>
          <a:xfrm>
            <a:off x="367846" y="1184516"/>
            <a:ext cx="11436625" cy="4136710"/>
          </a:xfrm>
          <a:prstGeom prst="rect">
            <a:avLst/>
          </a:prstGeom>
          <a:noFill/>
        </p:spPr>
        <p:txBody>
          <a:bodyPr wrap="square" rtlCol="0">
            <a:spAutoFit/>
          </a:bodyPr>
          <a:lstStyle/>
          <a:p>
            <a:pPr marL="342900" indent="-342900">
              <a:spcAft>
                <a:spcPts val="800"/>
              </a:spcAft>
              <a:buFont typeface="Arial" panose="020B0604020202020204" pitchFamily="34" charset="0"/>
              <a:buChar char="•"/>
            </a:pPr>
            <a:r>
              <a:rPr lang="en-GB" sz="2000" kern="100" dirty="0">
                <a:effectLst/>
                <a:ea typeface="Aptos" panose="020B0004020202020204" pitchFamily="34" charset="0"/>
                <a:cs typeface="Times New Roman" panose="02020603050405020304" pitchFamily="18" charset="0"/>
              </a:rPr>
              <a:t>Does your patient have capacity?</a:t>
            </a:r>
          </a:p>
          <a:p>
            <a:pPr>
              <a:spcAft>
                <a:spcPts val="800"/>
              </a:spcAft>
            </a:pPr>
            <a:r>
              <a:rPr lang="en-GB" sz="2000" kern="100" dirty="0">
                <a:ea typeface="Aptos" panose="020B0004020202020204" pitchFamily="34" charset="0"/>
                <a:cs typeface="Times New Roman" panose="02020603050405020304" pitchFamily="18" charset="0"/>
              </a:rPr>
              <a:t>- Does your patient lack capacity but have family or carers who can support self-care?</a:t>
            </a:r>
          </a:p>
          <a:p>
            <a:pPr marL="342900" indent="-342900">
              <a:spcAft>
                <a:spcPts val="800"/>
              </a:spcAft>
              <a:buFont typeface="Arial" panose="020B0604020202020204" pitchFamily="34" charset="0"/>
              <a:buChar char="•"/>
            </a:pPr>
            <a:r>
              <a:rPr lang="en-GB" sz="2000" kern="100" dirty="0">
                <a:ea typeface="Aptos" panose="020B0004020202020204" pitchFamily="34" charset="0"/>
                <a:cs typeface="Times New Roman" panose="02020603050405020304" pitchFamily="18" charset="0"/>
              </a:rPr>
              <a:t>Is your patient vulnerable with concerns of self-neglect or safeguarding?</a:t>
            </a:r>
            <a:endParaRPr lang="en-GB" sz="2000" kern="100" dirty="0">
              <a:effectLst/>
              <a:ea typeface="Aptos" panose="020B000402020202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en-GB" sz="2000" kern="100" dirty="0">
                <a:ea typeface="Aptos" panose="020B0004020202020204" pitchFamily="34" charset="0"/>
                <a:cs typeface="Times New Roman" panose="02020603050405020304" pitchFamily="18" charset="0"/>
              </a:rPr>
              <a:t>Does the</a:t>
            </a:r>
            <a:r>
              <a:rPr lang="en-GB" sz="2000" kern="100" dirty="0">
                <a:effectLst/>
                <a:ea typeface="Aptos" panose="020B0004020202020204" pitchFamily="34" charset="0"/>
                <a:cs typeface="Times New Roman" panose="02020603050405020304" pitchFamily="18" charset="0"/>
              </a:rPr>
              <a:t> patient have symptoms that suggest their condition cannot be managed with self-care?</a:t>
            </a:r>
          </a:p>
          <a:p>
            <a:pPr marL="285750" indent="-285750">
              <a:spcAft>
                <a:spcPts val="800"/>
              </a:spcAft>
              <a:buFont typeface="Arial" panose="020B0604020202020204" pitchFamily="34" charset="0"/>
              <a:buChar char="•"/>
            </a:pPr>
            <a:r>
              <a:rPr lang="en-GB" sz="2000" kern="100" dirty="0">
                <a:ea typeface="Aptos" panose="020B0004020202020204" pitchFamily="34" charset="0"/>
                <a:cs typeface="Times New Roman" panose="02020603050405020304" pitchFamily="18" charset="0"/>
              </a:rPr>
              <a:t>Does your patient have the dexterity to self-care?</a:t>
            </a:r>
          </a:p>
          <a:p>
            <a:pPr>
              <a:spcAft>
                <a:spcPts val="800"/>
              </a:spcAft>
            </a:pPr>
            <a:r>
              <a:rPr lang="en-GB" sz="2000" kern="100" dirty="0">
                <a:effectLst/>
                <a:ea typeface="Aptos" panose="020B0004020202020204" pitchFamily="34" charset="0"/>
                <a:cs typeface="Times New Roman" panose="02020603050405020304" pitchFamily="18" charset="0"/>
              </a:rPr>
              <a:t>-Does you</a:t>
            </a:r>
            <a:r>
              <a:rPr lang="en-GB" sz="2000" kern="100" dirty="0">
                <a:ea typeface="Aptos" panose="020B0004020202020204" pitchFamily="34" charset="0"/>
                <a:cs typeface="Times New Roman" panose="02020603050405020304" pitchFamily="18" charset="0"/>
              </a:rPr>
              <a:t>r patient have family or carers who can support self-care?</a:t>
            </a:r>
          </a:p>
          <a:p>
            <a:pPr>
              <a:spcAft>
                <a:spcPts val="800"/>
              </a:spcAft>
            </a:pPr>
            <a:r>
              <a:rPr lang="en-GB" sz="2000" kern="100" dirty="0">
                <a:effectLst/>
                <a:ea typeface="Aptos" panose="020B0004020202020204" pitchFamily="34" charset="0"/>
                <a:cs typeface="Times New Roman" panose="02020603050405020304" pitchFamily="18" charset="0"/>
              </a:rPr>
              <a:t>-Is there equipment that can support self-care or supported self-care? </a:t>
            </a:r>
            <a:endParaRPr lang="en-GB" sz="2000" kern="100" dirty="0">
              <a:ea typeface="Aptos" panose="020B0004020202020204" pitchFamily="34" charset="0"/>
              <a:cs typeface="Times New Roman" panose="02020603050405020304" pitchFamily="18" charset="0"/>
            </a:endParaRPr>
          </a:p>
          <a:p>
            <a:pPr>
              <a:lnSpc>
                <a:spcPct val="107000"/>
              </a:lnSpc>
              <a:spcAft>
                <a:spcPts val="800"/>
              </a:spcAft>
            </a:pPr>
            <a:endParaRPr lang="en-GB" kern="100" dirty="0">
              <a:ea typeface="Aptos" panose="020B0004020202020204" pitchFamily="34" charset="0"/>
              <a:cs typeface="Times New Roman" panose="02020603050405020304" pitchFamily="18" charset="0"/>
            </a:endParaRPr>
          </a:p>
          <a:p>
            <a:pPr>
              <a:lnSpc>
                <a:spcPct val="107000"/>
              </a:lnSpc>
              <a:spcAft>
                <a:spcPts val="800"/>
              </a:spcAft>
            </a:pPr>
            <a:r>
              <a:rPr lang="en-GB" sz="2400" kern="100" dirty="0">
                <a:ea typeface="Aptos" panose="020B0004020202020204" pitchFamily="34" charset="0"/>
                <a:cs typeface="Times New Roman" panose="02020603050405020304" pitchFamily="18" charset="0"/>
              </a:rPr>
              <a:t>Some patients/ families/ carers may not want to self-care and may want  support offered from regular clinician visits/appointments- </a:t>
            </a:r>
            <a:r>
              <a:rPr lang="en-GB" sz="2400" kern="100" dirty="0">
                <a:solidFill>
                  <a:srgbClr val="0070C0"/>
                </a:solidFill>
                <a:ea typeface="Aptos" panose="020B0004020202020204" pitchFamily="34" charset="0"/>
                <a:cs typeface="Times New Roman" panose="02020603050405020304" pitchFamily="18" charset="0"/>
              </a:rPr>
              <a:t>BUT WHY???</a:t>
            </a:r>
            <a:endParaRPr lang="en-GB" sz="1800" dirty="0">
              <a:solidFill>
                <a:schemeClr val="tx1"/>
              </a:solidFill>
            </a:endParaRPr>
          </a:p>
        </p:txBody>
      </p:sp>
      <p:pic>
        <p:nvPicPr>
          <p:cNvPr id="5" name="Picture 4">
            <a:extLst>
              <a:ext uri="{FF2B5EF4-FFF2-40B4-BE49-F238E27FC236}">
                <a16:creationId xmlns:a16="http://schemas.microsoft.com/office/drawing/2014/main" id="{353CCABA-EFAB-9D58-E81A-EDF63B13E7D5}"/>
              </a:ext>
            </a:extLst>
          </p:cNvPr>
          <p:cNvPicPr>
            <a:picLocks noChangeAspect="1"/>
          </p:cNvPicPr>
          <p:nvPr/>
        </p:nvPicPr>
        <p:blipFill>
          <a:blip r:embed="rId4"/>
          <a:stretch>
            <a:fillRect/>
          </a:stretch>
        </p:blipFill>
        <p:spPr>
          <a:xfrm>
            <a:off x="8859001" y="2920999"/>
            <a:ext cx="1542428" cy="1398549"/>
          </a:xfrm>
          <a:prstGeom prst="rect">
            <a:avLst/>
          </a:prstGeom>
        </p:spPr>
      </p:pic>
    </p:spTree>
    <p:extLst>
      <p:ext uri="{BB962C8B-B14F-4D97-AF65-F5344CB8AC3E}">
        <p14:creationId xmlns:p14="http://schemas.microsoft.com/office/powerpoint/2010/main" val="108884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C0997-BBFF-2944-AD03-42FF996ED502}"/>
              </a:ext>
            </a:extLst>
          </p:cNvPr>
          <p:cNvSpPr txBox="1"/>
          <p:nvPr/>
        </p:nvSpPr>
        <p:spPr>
          <a:xfrm>
            <a:off x="387525" y="190757"/>
            <a:ext cx="11165157" cy="569843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b="1" kern="1200" dirty="0">
                <a:solidFill>
                  <a:srgbClr val="0070C0"/>
                </a:solidFill>
                <a:latin typeface="Arial" panose="020B0604020202020204" pitchFamily="34" charset="0"/>
                <a:ea typeface="+mj-ea"/>
                <a:cs typeface="Arial" panose="020B0604020202020204" pitchFamily="34" charset="0"/>
              </a:rPr>
              <a:t>Taking the Time to Understand</a:t>
            </a:r>
            <a:endParaRPr lang="en-US" sz="2800" dirty="0">
              <a:solidFill>
                <a:srgbClr val="0070C0"/>
              </a:solidFill>
              <a:latin typeface="Arial" panose="020B0604020202020204" pitchFamily="34" charset="0"/>
              <a:ea typeface="+mj-ea"/>
              <a:cs typeface="Arial" panose="020B0604020202020204" pitchFamily="34" charset="0"/>
            </a:endParaRPr>
          </a:p>
          <a:p>
            <a:pPr marL="1371600" lvl="2" indent="-457200">
              <a:lnSpc>
                <a:spcPct val="90000"/>
              </a:lnSpc>
              <a:spcBef>
                <a:spcPct val="0"/>
              </a:spcBef>
              <a:spcAft>
                <a:spcPts val="600"/>
              </a:spcAft>
              <a:buFont typeface="Wingdings" panose="05000000000000000000" pitchFamily="2" charset="2"/>
              <a:buChar char="ü"/>
            </a:pPr>
            <a:endParaRPr lang="en-US" sz="2800" dirty="0">
              <a:solidFill>
                <a:srgbClr val="0070C0"/>
              </a:solidFill>
              <a:latin typeface="Arial" panose="020B0604020202020204" pitchFamily="34" charset="0"/>
              <a:ea typeface="+mj-ea"/>
              <a:cs typeface="Arial" panose="020B0604020202020204" pitchFamily="34" charset="0"/>
            </a:endParaRPr>
          </a:p>
          <a:p>
            <a:pPr>
              <a:lnSpc>
                <a:spcPct val="90000"/>
              </a:lnSpc>
              <a:spcBef>
                <a:spcPct val="0"/>
              </a:spcBef>
              <a:spcAft>
                <a:spcPts val="600"/>
              </a:spcAft>
            </a:pPr>
            <a:endParaRPr lang="en-US" sz="2800" dirty="0">
              <a:solidFill>
                <a:schemeClr val="tx2"/>
              </a:solidFill>
              <a:ea typeface="+mj-ea"/>
              <a:cs typeface="+mj-cs"/>
            </a:endParaRPr>
          </a:p>
          <a:p>
            <a:pPr>
              <a:lnSpc>
                <a:spcPct val="90000"/>
              </a:lnSpc>
              <a:spcBef>
                <a:spcPct val="0"/>
              </a:spcBef>
              <a:spcAft>
                <a:spcPts val="600"/>
              </a:spcAft>
            </a:pPr>
            <a:endParaRPr lang="en-US" sz="2800" dirty="0">
              <a:solidFill>
                <a:schemeClr val="tx2"/>
              </a:solidFill>
              <a:latin typeface="+mj-lt"/>
              <a:ea typeface="+mj-ea"/>
              <a:cs typeface="+mj-cs"/>
            </a:endParaRPr>
          </a:p>
        </p:txBody>
      </p:sp>
      <p:pic>
        <p:nvPicPr>
          <p:cNvPr id="11" name="Picture 10" descr="A black background with blue text&#10;&#10;Description automatically generated">
            <a:extLst>
              <a:ext uri="{FF2B5EF4-FFF2-40B4-BE49-F238E27FC236}">
                <a16:creationId xmlns:a16="http://schemas.microsoft.com/office/drawing/2014/main" id="{C693D445-2F9C-CC29-43A2-6CF7F1EC6C9E}"/>
              </a:ext>
            </a:extLst>
          </p:cNvPr>
          <p:cNvPicPr>
            <a:picLocks noChangeAspect="1"/>
          </p:cNvPicPr>
          <p:nvPr/>
        </p:nvPicPr>
        <p:blipFill>
          <a:blip r:embed="rId3"/>
          <a:stretch>
            <a:fillRect/>
          </a:stretch>
        </p:blipFill>
        <p:spPr>
          <a:xfrm>
            <a:off x="10633250" y="190757"/>
            <a:ext cx="1387570" cy="555028"/>
          </a:xfrm>
          <a:prstGeom prst="rect">
            <a:avLst/>
          </a:prstGeom>
        </p:spPr>
      </p:pic>
      <p:sp>
        <p:nvSpPr>
          <p:cNvPr id="2" name="TextBox 1">
            <a:extLst>
              <a:ext uri="{FF2B5EF4-FFF2-40B4-BE49-F238E27FC236}">
                <a16:creationId xmlns:a16="http://schemas.microsoft.com/office/drawing/2014/main" id="{431C1FD8-02DD-D110-4412-D5AE8D3A8149}"/>
              </a:ext>
            </a:extLst>
          </p:cNvPr>
          <p:cNvSpPr txBox="1"/>
          <p:nvPr/>
        </p:nvSpPr>
        <p:spPr>
          <a:xfrm>
            <a:off x="251790" y="907711"/>
            <a:ext cx="11436625" cy="5695918"/>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GB" sz="2000" kern="100" dirty="0">
                <a:effectLst/>
                <a:ea typeface="Aptos" panose="020B0004020202020204" pitchFamily="34" charset="0"/>
                <a:cs typeface="Times New Roman" panose="02020603050405020304" pitchFamily="18" charset="0"/>
              </a:rPr>
              <a:t>It is critical that patients are not labelled or seen as ‘difficult’. </a:t>
            </a:r>
            <a:endParaRPr lang="en-GB" sz="2000" kern="100" dirty="0">
              <a:ea typeface="Aptos" panose="020B000402020202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kern="100" dirty="0">
                <a:effectLst/>
                <a:ea typeface="Aptos" panose="020B0004020202020204" pitchFamily="34" charset="0"/>
                <a:cs typeface="Times New Roman" panose="02020603050405020304" pitchFamily="18" charset="0"/>
              </a:rPr>
              <a:t>Challenging behaviour from patients can make it hard for clinicians to deliver good care safely; however, these actions are often a sign of fear, anxiety or distress. These patients may not intend to be uncooperative, aggressive or even dangerous</a:t>
            </a:r>
            <a:r>
              <a:rPr lang="en-GB" sz="2000" kern="100" dirty="0">
                <a:ea typeface="Aptos" panose="020B0004020202020204" pitchFamily="34" charset="0"/>
                <a:cs typeface="Times New Roman" panose="02020603050405020304" pitchFamily="18" charset="0"/>
              </a:rPr>
              <a:t>- </a:t>
            </a:r>
            <a:r>
              <a:rPr lang="en-GB" sz="2000" kern="100" dirty="0">
                <a:effectLst/>
                <a:ea typeface="Aptos" panose="020B0004020202020204" pitchFamily="34" charset="0"/>
                <a:cs typeface="Times New Roman" panose="02020603050405020304" pitchFamily="18" charset="0"/>
              </a:rPr>
              <a:t>remaining calm, utilising communication skills, compassion and building trust will</a:t>
            </a:r>
            <a:r>
              <a:rPr lang="en-GB" sz="2000" kern="100" dirty="0">
                <a:ea typeface="Aptos" panose="020B0004020202020204" pitchFamily="34" charset="0"/>
                <a:cs typeface="Times New Roman" panose="02020603050405020304" pitchFamily="18" charset="0"/>
              </a:rPr>
              <a:t> support </a:t>
            </a:r>
            <a:r>
              <a:rPr lang="en-GB" sz="2000" kern="100" dirty="0">
                <a:effectLst/>
                <a:ea typeface="Aptos" panose="020B0004020202020204" pitchFamily="34" charset="0"/>
                <a:cs typeface="Times New Roman" panose="02020603050405020304" pitchFamily="18" charset="0"/>
              </a:rPr>
              <a:t>clinicians to navigate challenging situations.</a:t>
            </a:r>
          </a:p>
          <a:p>
            <a:pPr marL="342900" indent="-342900">
              <a:lnSpc>
                <a:spcPct val="107000"/>
              </a:lnSpc>
              <a:spcAft>
                <a:spcPts val="800"/>
              </a:spcAft>
              <a:buFont typeface="Arial" panose="020B0604020202020204" pitchFamily="34" charset="0"/>
              <a:buChar char="•"/>
            </a:pPr>
            <a:r>
              <a:rPr lang="en-GB" sz="2000" kern="100" dirty="0">
                <a:effectLst/>
                <a:ea typeface="Aptos" panose="020B0004020202020204" pitchFamily="34" charset="0"/>
                <a:cs typeface="Times New Roman" panose="02020603050405020304" pitchFamily="18" charset="0"/>
              </a:rPr>
              <a:t>‘non- concordant’ and ‘non-compliant’ needs further exploration and understanding. </a:t>
            </a:r>
          </a:p>
          <a:p>
            <a:pPr marL="342900" indent="-342900">
              <a:lnSpc>
                <a:spcPct val="107000"/>
              </a:lnSpc>
              <a:spcAft>
                <a:spcPts val="800"/>
              </a:spcAft>
              <a:buFont typeface="Arial" panose="020B0604020202020204" pitchFamily="34" charset="0"/>
              <a:buChar char="•"/>
            </a:pPr>
            <a:r>
              <a:rPr lang="en-GB" sz="2000" kern="100" dirty="0">
                <a:effectLst/>
                <a:ea typeface="Aptos" panose="020B0004020202020204" pitchFamily="34" charset="0"/>
                <a:cs typeface="Times New Roman" panose="02020603050405020304" pitchFamily="18" charset="0"/>
              </a:rPr>
              <a:t>If a treatment does not work or the patient is unable/ reluctant to engage with their treatment, there needs to be a joint discussion between the clinician and the patient to explore alternatives. </a:t>
            </a:r>
          </a:p>
          <a:p>
            <a:pPr marL="342900" indent="-342900">
              <a:lnSpc>
                <a:spcPct val="107000"/>
              </a:lnSpc>
              <a:spcAft>
                <a:spcPts val="800"/>
              </a:spcAft>
              <a:buFont typeface="Arial" panose="020B0604020202020204" pitchFamily="34" charset="0"/>
              <a:buChar char="•"/>
            </a:pPr>
            <a:r>
              <a:rPr lang="en-GB" sz="2000" kern="100" dirty="0">
                <a:effectLst/>
                <a:ea typeface="Aptos" panose="020B0004020202020204" pitchFamily="34" charset="0"/>
                <a:cs typeface="Times New Roman" panose="02020603050405020304" pitchFamily="18" charset="0"/>
              </a:rPr>
              <a:t>Through meaningful discussions, the clinician should explore why the patient isn’t engaging. </a:t>
            </a:r>
          </a:p>
          <a:p>
            <a:pPr marL="342900" indent="-342900">
              <a:lnSpc>
                <a:spcPct val="107000"/>
              </a:lnSpc>
              <a:spcAft>
                <a:spcPts val="800"/>
              </a:spcAft>
              <a:buFont typeface="Arial" panose="020B0604020202020204" pitchFamily="34" charset="0"/>
              <a:buChar char="•"/>
            </a:pPr>
            <a:r>
              <a:rPr lang="en-GB" sz="2000" kern="100" dirty="0">
                <a:effectLst/>
                <a:ea typeface="Aptos" panose="020B0004020202020204" pitchFamily="34" charset="0"/>
                <a:cs typeface="Times New Roman" panose="02020603050405020304" pitchFamily="18" charset="0"/>
              </a:rPr>
              <a:t>It is helpful to establish what self-care or supported self-care is already taking place.</a:t>
            </a:r>
          </a:p>
          <a:p>
            <a:pPr marL="342900" indent="-342900">
              <a:lnSpc>
                <a:spcPct val="107000"/>
              </a:lnSpc>
              <a:spcAft>
                <a:spcPts val="800"/>
              </a:spcAft>
              <a:buFont typeface="Arial" panose="020B0604020202020204" pitchFamily="34" charset="0"/>
              <a:buChar char="•"/>
            </a:pPr>
            <a:r>
              <a:rPr lang="en-GB" sz="2000" kern="100" dirty="0">
                <a:ea typeface="Aptos" panose="020B0004020202020204" pitchFamily="34" charset="0"/>
                <a:cs typeface="Times New Roman" panose="02020603050405020304" pitchFamily="18" charset="0"/>
              </a:rPr>
              <a:t>What is important to the patient? Their family/ carers?</a:t>
            </a:r>
          </a:p>
          <a:p>
            <a:pPr>
              <a:lnSpc>
                <a:spcPct val="107000"/>
              </a:lnSpc>
              <a:spcAft>
                <a:spcPts val="800"/>
              </a:spcAft>
            </a:pPr>
            <a:r>
              <a:rPr lang="en-GB" sz="2000" kern="100" dirty="0">
                <a:effectLst/>
                <a:ea typeface="Aptos" panose="020B0004020202020204" pitchFamily="34" charset="0"/>
                <a:cs typeface="Times New Roman" panose="02020603050405020304" pitchFamily="18" charset="0"/>
              </a:rPr>
              <a:t>- This will support </a:t>
            </a:r>
            <a:r>
              <a:rPr lang="en-GB" sz="2000" kern="100" dirty="0">
                <a:ea typeface="Aptos" panose="020B0004020202020204" pitchFamily="34" charset="0"/>
                <a:cs typeface="Times New Roman" panose="02020603050405020304" pitchFamily="18" charset="0"/>
              </a:rPr>
              <a:t>setting personalised goals.</a:t>
            </a:r>
            <a:endParaRPr lang="en-GB" sz="2000" kern="100" dirty="0">
              <a:effectLst/>
              <a:ea typeface="Aptos" panose="020B0004020202020204" pitchFamily="34" charset="0"/>
              <a:cs typeface="Times New Roman" panose="02020603050405020304" pitchFamily="18" charset="0"/>
            </a:endParaRPr>
          </a:p>
          <a:p>
            <a:endParaRPr lang="en-GB" sz="1800" b="1" dirty="0">
              <a:solidFill>
                <a:srgbClr val="0070C0"/>
              </a:solidFill>
              <a:effectLst/>
              <a:ea typeface="Aptos" panose="020B0004020202020204" pitchFamily="34" charset="0"/>
              <a:cs typeface="Times New Roman" panose="02020603050405020304" pitchFamily="18" charset="0"/>
            </a:endParaRPr>
          </a:p>
          <a:p>
            <a:r>
              <a:rPr lang="en-GB" sz="1800" b="1" dirty="0">
                <a:solidFill>
                  <a:srgbClr val="0070C0"/>
                </a:solidFill>
                <a:effectLst/>
                <a:ea typeface="Aptos" panose="020B0004020202020204" pitchFamily="34" charset="0"/>
                <a:cs typeface="Times New Roman" panose="02020603050405020304" pitchFamily="18" charset="0"/>
              </a:rPr>
              <a:t>It is important for everyone’s roles and responsibilities to be clearly communicated and </a:t>
            </a:r>
            <a:r>
              <a:rPr lang="en-GB" b="1" dirty="0">
                <a:solidFill>
                  <a:srgbClr val="0070C0"/>
                </a:solidFill>
                <a:ea typeface="Aptos" panose="020B0004020202020204" pitchFamily="34" charset="0"/>
                <a:cs typeface="Times New Roman" panose="02020603050405020304" pitchFamily="18" charset="0"/>
              </a:rPr>
              <a:t>understood.  </a:t>
            </a:r>
            <a:r>
              <a:rPr lang="en-GB" sz="1800" b="1" dirty="0">
                <a:solidFill>
                  <a:srgbClr val="0070C0"/>
                </a:solidFill>
                <a:effectLst/>
                <a:ea typeface="Aptos" panose="020B0004020202020204" pitchFamily="34" charset="0"/>
                <a:cs typeface="Times New Roman" panose="02020603050405020304" pitchFamily="18" charset="0"/>
              </a:rPr>
              <a:t> </a:t>
            </a:r>
          </a:p>
          <a:p>
            <a:r>
              <a:rPr lang="en-GB" b="1" dirty="0">
                <a:solidFill>
                  <a:srgbClr val="0070C0"/>
                </a:solidFill>
                <a:ea typeface="Aptos" panose="020B0004020202020204" pitchFamily="34" charset="0"/>
                <a:cs typeface="Times New Roman" panose="02020603050405020304" pitchFamily="18" charset="0"/>
              </a:rPr>
              <a:t>Patients and their </a:t>
            </a:r>
            <a:r>
              <a:rPr lang="en-GB" sz="1800" b="1" dirty="0">
                <a:solidFill>
                  <a:srgbClr val="0070C0"/>
                </a:solidFill>
                <a:effectLst/>
                <a:ea typeface="Aptos" panose="020B0004020202020204" pitchFamily="34" charset="0"/>
                <a:cs typeface="Times New Roman" panose="02020603050405020304" pitchFamily="18" charset="0"/>
              </a:rPr>
              <a:t>family/ carer must be involved in setting expectations and agreeing treatment goals.</a:t>
            </a:r>
            <a:endParaRPr lang="en-GB" sz="1800" b="1" kern="100" dirty="0">
              <a:solidFill>
                <a:srgbClr val="0070C0"/>
              </a:solidFill>
              <a:latin typeface="Aptos" panose="020B0004020202020204" pitchFamily="34" charset="0"/>
              <a:ea typeface="+mj-ea"/>
              <a:cs typeface="Times New Roman" panose="02020603050405020304" pitchFamily="18" charset="0"/>
            </a:endParaRPr>
          </a:p>
        </p:txBody>
      </p:sp>
      <p:pic>
        <p:nvPicPr>
          <p:cNvPr id="5" name="Picture 4">
            <a:extLst>
              <a:ext uri="{FF2B5EF4-FFF2-40B4-BE49-F238E27FC236}">
                <a16:creationId xmlns:a16="http://schemas.microsoft.com/office/drawing/2014/main" id="{68EC3891-A42E-2A14-F755-9AC53210CD16}"/>
              </a:ext>
            </a:extLst>
          </p:cNvPr>
          <p:cNvPicPr>
            <a:picLocks noChangeAspect="1"/>
          </p:cNvPicPr>
          <p:nvPr/>
        </p:nvPicPr>
        <p:blipFill>
          <a:blip r:embed="rId4"/>
          <a:stretch>
            <a:fillRect/>
          </a:stretch>
        </p:blipFill>
        <p:spPr>
          <a:xfrm>
            <a:off x="9850283" y="4405026"/>
            <a:ext cx="1973867" cy="1484167"/>
          </a:xfrm>
          <a:prstGeom prst="rect">
            <a:avLst/>
          </a:prstGeom>
        </p:spPr>
      </p:pic>
    </p:spTree>
    <p:extLst>
      <p:ext uri="{BB962C8B-B14F-4D97-AF65-F5344CB8AC3E}">
        <p14:creationId xmlns:p14="http://schemas.microsoft.com/office/powerpoint/2010/main" val="372116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C0997-BBFF-2944-AD03-42FF996ED502}"/>
              </a:ext>
            </a:extLst>
          </p:cNvPr>
          <p:cNvSpPr txBox="1"/>
          <p:nvPr/>
        </p:nvSpPr>
        <p:spPr>
          <a:xfrm>
            <a:off x="478645" y="208577"/>
            <a:ext cx="11165157" cy="727965"/>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4800" b="1" kern="1200" dirty="0">
                <a:solidFill>
                  <a:srgbClr val="0070C0"/>
                </a:solidFill>
                <a:latin typeface="Arial" panose="020B0604020202020204" pitchFamily="34" charset="0"/>
                <a:ea typeface="+mj-ea"/>
                <a:cs typeface="Arial" panose="020B0604020202020204" pitchFamily="34" charset="0"/>
              </a:rPr>
              <a:t>Communication</a:t>
            </a:r>
          </a:p>
          <a:p>
            <a:pPr algn="ctr">
              <a:lnSpc>
                <a:spcPct val="90000"/>
              </a:lnSpc>
              <a:spcBef>
                <a:spcPct val="0"/>
              </a:spcBef>
              <a:spcAft>
                <a:spcPts val="600"/>
              </a:spcAft>
            </a:pPr>
            <a:endParaRPr lang="en-US" sz="4800" b="1" u="sng" kern="1200" dirty="0">
              <a:solidFill>
                <a:schemeClr val="tx2"/>
              </a:solidFill>
              <a:ea typeface="+mj-ea"/>
              <a:cs typeface="+mj-cs"/>
            </a:endParaRPr>
          </a:p>
          <a:p>
            <a:pPr lvl="2">
              <a:lnSpc>
                <a:spcPct val="90000"/>
              </a:lnSpc>
              <a:spcBef>
                <a:spcPct val="0"/>
              </a:spcBef>
              <a:spcAft>
                <a:spcPts val="600"/>
              </a:spcAft>
            </a:pPr>
            <a:endParaRPr lang="en-US" sz="2800" dirty="0">
              <a:solidFill>
                <a:schemeClr val="tx2"/>
              </a:solidFill>
              <a:ea typeface="+mj-ea"/>
              <a:cs typeface="+mj-cs"/>
            </a:endParaRPr>
          </a:p>
          <a:p>
            <a:pPr marL="1371600" lvl="2" indent="-457200">
              <a:lnSpc>
                <a:spcPct val="90000"/>
              </a:lnSpc>
              <a:spcBef>
                <a:spcPct val="0"/>
              </a:spcBef>
              <a:spcAft>
                <a:spcPts val="600"/>
              </a:spcAft>
              <a:buFont typeface="Wingdings" panose="05000000000000000000" pitchFamily="2" charset="2"/>
              <a:buChar char="ü"/>
            </a:pPr>
            <a:endParaRPr lang="en-US" sz="2800" dirty="0">
              <a:solidFill>
                <a:schemeClr val="tx2"/>
              </a:solidFill>
              <a:ea typeface="+mj-ea"/>
              <a:cs typeface="+mj-cs"/>
            </a:endParaRPr>
          </a:p>
          <a:p>
            <a:pPr>
              <a:lnSpc>
                <a:spcPct val="90000"/>
              </a:lnSpc>
              <a:spcBef>
                <a:spcPct val="0"/>
              </a:spcBef>
              <a:spcAft>
                <a:spcPts val="600"/>
              </a:spcAft>
            </a:pPr>
            <a:endParaRPr lang="en-US" sz="2800" dirty="0">
              <a:solidFill>
                <a:schemeClr val="tx2"/>
              </a:solidFill>
              <a:ea typeface="+mj-ea"/>
              <a:cs typeface="+mj-cs"/>
            </a:endParaRPr>
          </a:p>
          <a:p>
            <a:pPr>
              <a:lnSpc>
                <a:spcPct val="90000"/>
              </a:lnSpc>
              <a:spcBef>
                <a:spcPct val="0"/>
              </a:spcBef>
              <a:spcAft>
                <a:spcPts val="600"/>
              </a:spcAft>
            </a:pPr>
            <a:endParaRPr lang="en-US" sz="2800" dirty="0">
              <a:solidFill>
                <a:schemeClr val="tx2"/>
              </a:solidFill>
              <a:latin typeface="+mj-lt"/>
              <a:ea typeface="+mj-ea"/>
              <a:cs typeface="+mj-cs"/>
            </a:endParaRPr>
          </a:p>
        </p:txBody>
      </p:sp>
      <p:pic>
        <p:nvPicPr>
          <p:cNvPr id="11" name="Picture 10" descr="A black background with blue text&#10;&#10;Description automatically generated">
            <a:extLst>
              <a:ext uri="{FF2B5EF4-FFF2-40B4-BE49-F238E27FC236}">
                <a16:creationId xmlns:a16="http://schemas.microsoft.com/office/drawing/2014/main" id="{C693D445-2F9C-CC29-43A2-6CF7F1EC6C9E}"/>
              </a:ext>
            </a:extLst>
          </p:cNvPr>
          <p:cNvPicPr>
            <a:picLocks noChangeAspect="1"/>
          </p:cNvPicPr>
          <p:nvPr/>
        </p:nvPicPr>
        <p:blipFill>
          <a:blip r:embed="rId3"/>
          <a:stretch>
            <a:fillRect/>
          </a:stretch>
        </p:blipFill>
        <p:spPr>
          <a:xfrm>
            <a:off x="10633250" y="190757"/>
            <a:ext cx="1387570" cy="555028"/>
          </a:xfrm>
          <a:prstGeom prst="rect">
            <a:avLst/>
          </a:prstGeom>
        </p:spPr>
      </p:pic>
      <p:sp>
        <p:nvSpPr>
          <p:cNvPr id="2" name="TextBox 1">
            <a:extLst>
              <a:ext uri="{FF2B5EF4-FFF2-40B4-BE49-F238E27FC236}">
                <a16:creationId xmlns:a16="http://schemas.microsoft.com/office/drawing/2014/main" id="{431C1FD8-02DD-D110-4412-D5AE8D3A8149}"/>
              </a:ext>
            </a:extLst>
          </p:cNvPr>
          <p:cNvSpPr txBox="1"/>
          <p:nvPr/>
        </p:nvSpPr>
        <p:spPr>
          <a:xfrm>
            <a:off x="106761" y="898969"/>
            <a:ext cx="11835365" cy="6145272"/>
          </a:xfrm>
          <a:prstGeom prst="rect">
            <a:avLst/>
          </a:prstGeom>
          <a:noFill/>
        </p:spPr>
        <p:txBody>
          <a:bodyPr wrap="square" rtlCol="0">
            <a:spAutoFit/>
          </a:bodyPr>
          <a:lstStyle/>
          <a:p>
            <a:r>
              <a:rPr lang="en-GB" b="1" kern="100" dirty="0">
                <a:solidFill>
                  <a:schemeClr val="tx2">
                    <a:lumMod val="75000"/>
                  </a:schemeClr>
                </a:solidFill>
                <a:ea typeface="Aptos" panose="020B0004020202020204" pitchFamily="34" charset="0"/>
                <a:cs typeface="Times New Roman" panose="02020603050405020304" pitchFamily="18" charset="0"/>
              </a:rPr>
              <a:t>Effective communication is essential to support self-care/ supported self-care and facilitate better conversations with patients/ families/ carers.</a:t>
            </a:r>
          </a:p>
          <a:p>
            <a:endParaRPr lang="en-GB" b="1" kern="100" dirty="0">
              <a:effectLst/>
              <a:ea typeface="Aptos" panose="020B0004020202020204" pitchFamily="34" charset="0"/>
              <a:cs typeface="Times New Roman" panose="02020603050405020304" pitchFamily="18" charset="0"/>
            </a:endParaRPr>
          </a:p>
          <a:p>
            <a:r>
              <a:rPr lang="en-GB" b="1" kern="100" dirty="0">
                <a:solidFill>
                  <a:srgbClr val="0070C0"/>
                </a:solidFill>
                <a:effectLst/>
                <a:ea typeface="Aptos" panose="020B0004020202020204" pitchFamily="34" charset="0"/>
                <a:cs typeface="Times New Roman" panose="02020603050405020304" pitchFamily="18" charset="0"/>
              </a:rPr>
              <a:t>Reflect on own verbal and non-verbal communication</a:t>
            </a:r>
          </a:p>
          <a:p>
            <a:pPr marL="285750" indent="-285750">
              <a:buFont typeface="Wingdings" panose="05000000000000000000" pitchFamily="2" charset="2"/>
              <a:buChar char="ü"/>
            </a:pPr>
            <a:r>
              <a:rPr lang="en-GB" kern="100" dirty="0">
                <a:ea typeface="Aptos" panose="020B0004020202020204" pitchFamily="34" charset="0"/>
                <a:cs typeface="Times New Roman" panose="02020603050405020304" pitchFamily="18" charset="0"/>
              </a:rPr>
              <a:t>R</a:t>
            </a:r>
            <a:r>
              <a:rPr lang="en-GB" kern="100" dirty="0">
                <a:effectLst/>
                <a:ea typeface="Aptos" panose="020B0004020202020204" pitchFamily="34" charset="0"/>
                <a:cs typeface="Times New Roman" panose="02020603050405020304" pitchFamily="18" charset="0"/>
              </a:rPr>
              <a:t>ecognise that some words, phrases and descriptions are potentially problematic. </a:t>
            </a:r>
          </a:p>
          <a:p>
            <a:pPr marL="285750" indent="-285750">
              <a:buFont typeface="Wingdings" panose="05000000000000000000" pitchFamily="2" charset="2"/>
              <a:buChar char="ü"/>
            </a:pPr>
            <a:r>
              <a:rPr lang="en-GB" kern="100" dirty="0">
                <a:effectLst/>
                <a:ea typeface="Aptos" panose="020B0004020202020204" pitchFamily="34" charset="0"/>
                <a:cs typeface="Times New Roman" panose="02020603050405020304" pitchFamily="18" charset="0"/>
              </a:rPr>
              <a:t>Setting the right tone from the outset! </a:t>
            </a:r>
          </a:p>
          <a:p>
            <a:r>
              <a:rPr lang="en-GB" kern="100" dirty="0">
                <a:effectLst/>
                <a:ea typeface="Aptos" panose="020B0004020202020204" pitchFamily="34" charset="0"/>
                <a:cs typeface="Times New Roman" panose="02020603050405020304" pitchFamily="18" charset="0"/>
              </a:rPr>
              <a:t>This will help patients feel more positive about the outlook of their condition, empowering and motivating them to make positive changes to their behaviour and lifestyle. Supporting them to manage their condition more effectively.</a:t>
            </a:r>
          </a:p>
          <a:p>
            <a:endParaRPr lang="en-GB" kern="100" dirty="0">
              <a:ea typeface="Aptos" panose="020B0004020202020204" pitchFamily="34" charset="0"/>
              <a:cs typeface="Times New Roman" panose="02020603050405020304" pitchFamily="18" charset="0"/>
            </a:endParaRPr>
          </a:p>
          <a:p>
            <a:r>
              <a:rPr lang="en-GB" b="1" kern="100" dirty="0">
                <a:solidFill>
                  <a:srgbClr val="0070C0"/>
                </a:solidFill>
                <a:effectLst/>
                <a:ea typeface="Aptos" panose="020B0004020202020204" pitchFamily="34" charset="0"/>
                <a:cs typeface="Times New Roman" panose="02020603050405020304" pitchFamily="18" charset="0"/>
              </a:rPr>
              <a:t>Self-care/ Supported Self-Care can be a daunting concept to some patients</a:t>
            </a:r>
            <a:r>
              <a:rPr lang="en-GB" b="1" kern="100" dirty="0">
                <a:solidFill>
                  <a:srgbClr val="0070C0"/>
                </a:solidFill>
                <a:ea typeface="Aptos" panose="020B0004020202020204" pitchFamily="34" charset="0"/>
                <a:cs typeface="Times New Roman" panose="02020603050405020304" pitchFamily="18" charset="0"/>
              </a:rPr>
              <a:t>/ families/ carers</a:t>
            </a:r>
            <a:r>
              <a:rPr lang="en-GB" kern="100" dirty="0">
                <a:effectLst/>
                <a:ea typeface="Aptos" panose="020B0004020202020204" pitchFamily="34" charset="0"/>
                <a:cs typeface="Times New Roman" panose="02020603050405020304" pitchFamily="18" charset="0"/>
              </a:rPr>
              <a:t> </a:t>
            </a:r>
            <a:endParaRPr lang="en-GB" kern="100" dirty="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ü"/>
            </a:pPr>
            <a:r>
              <a:rPr lang="en-GB" kern="100" dirty="0">
                <a:ea typeface="Aptos" panose="020B0004020202020204" pitchFamily="34" charset="0"/>
                <a:cs typeface="Times New Roman" panose="02020603050405020304" pitchFamily="18" charset="0"/>
              </a:rPr>
              <a:t>C</a:t>
            </a:r>
            <a:r>
              <a:rPr lang="en-GB" kern="100" dirty="0">
                <a:effectLst/>
                <a:ea typeface="Aptos" panose="020B0004020202020204" pitchFamily="34" charset="0"/>
                <a:cs typeface="Times New Roman" panose="02020603050405020304" pitchFamily="18" charset="0"/>
              </a:rPr>
              <a:t>linicians need to frame conversations in a way that prevents patients from feeling overwhelmed. </a:t>
            </a:r>
          </a:p>
          <a:p>
            <a:pPr marL="285750" indent="-285750">
              <a:buFont typeface="Wingdings" panose="05000000000000000000" pitchFamily="2" charset="2"/>
              <a:buChar char="ü"/>
            </a:pPr>
            <a:r>
              <a:rPr lang="en-GB" kern="100" dirty="0">
                <a:effectLst/>
                <a:ea typeface="Aptos" panose="020B0004020202020204" pitchFamily="34" charset="0"/>
                <a:cs typeface="Times New Roman" panose="02020603050405020304" pitchFamily="18" charset="0"/>
              </a:rPr>
              <a:t>Clinicians should keep conversations about self-care positive and </a:t>
            </a:r>
            <a:r>
              <a:rPr lang="en-GB" kern="100" dirty="0">
                <a:ea typeface="Aptos" panose="020B0004020202020204" pitchFamily="34" charset="0"/>
                <a:cs typeface="Times New Roman" panose="02020603050405020304" pitchFamily="18" charset="0"/>
              </a:rPr>
              <a:t>supportive</a:t>
            </a:r>
          </a:p>
          <a:p>
            <a:pPr marL="285750" indent="-285750">
              <a:buFont typeface="Wingdings" panose="05000000000000000000" pitchFamily="2" charset="2"/>
              <a:buChar char="ü"/>
            </a:pPr>
            <a:r>
              <a:rPr lang="en-GB" kern="100" dirty="0">
                <a:effectLst/>
                <a:ea typeface="Aptos" panose="020B0004020202020204" pitchFamily="34" charset="0"/>
                <a:cs typeface="Times New Roman" panose="02020603050405020304" pitchFamily="18" charset="0"/>
              </a:rPr>
              <a:t>Clinic</a:t>
            </a:r>
            <a:r>
              <a:rPr lang="en-GB" kern="100" dirty="0">
                <a:ea typeface="Aptos" panose="020B0004020202020204" pitchFamily="34" charset="0"/>
                <a:cs typeface="Times New Roman" panose="02020603050405020304" pitchFamily="18" charset="0"/>
              </a:rPr>
              <a:t>ians should </a:t>
            </a:r>
            <a:r>
              <a:rPr lang="en-GB" kern="100" dirty="0">
                <a:effectLst/>
                <a:ea typeface="Aptos" panose="020B0004020202020204" pitchFamily="34" charset="0"/>
                <a:cs typeface="Times New Roman" panose="02020603050405020304" pitchFamily="18" charset="0"/>
              </a:rPr>
              <a:t>be careful not to unintentionally imply that the patient has been ‘lazy’ with taking care of themselves.</a:t>
            </a:r>
          </a:p>
          <a:p>
            <a:endParaRPr lang="en-GB" kern="100" dirty="0">
              <a:effectLst/>
              <a:ea typeface="Aptos" panose="020B0004020202020204" pitchFamily="34" charset="0"/>
              <a:cs typeface="Times New Roman" panose="02020603050405020304" pitchFamily="18" charset="0"/>
            </a:endParaRPr>
          </a:p>
          <a:p>
            <a:pPr>
              <a:spcAft>
                <a:spcPts val="800"/>
              </a:spcAft>
            </a:pPr>
            <a:r>
              <a:rPr lang="en-GB" b="1" kern="100" dirty="0">
                <a:solidFill>
                  <a:srgbClr val="0070C0"/>
                </a:solidFill>
                <a:effectLst/>
                <a:ea typeface="Aptos" panose="020B0004020202020204" pitchFamily="34" charset="0"/>
                <a:cs typeface="Times New Roman" panose="02020603050405020304" pitchFamily="18" charset="0"/>
              </a:rPr>
              <a:t>Clinicians need to use more inclusive and ensure effective verbal, written and non-verbal language.</a:t>
            </a:r>
          </a:p>
          <a:p>
            <a:pPr marL="285750" indent="-285750">
              <a:spcAft>
                <a:spcPts val="800"/>
              </a:spcAft>
              <a:buFont typeface="Arial" panose="020B0604020202020204" pitchFamily="34" charset="0"/>
              <a:buChar char="•"/>
            </a:pPr>
            <a:r>
              <a:rPr lang="en-GB" b="1" i="1" kern="100" dirty="0">
                <a:effectLst/>
                <a:ea typeface="Aptos" panose="020B0004020202020204" pitchFamily="34" charset="0"/>
                <a:cs typeface="Times New Roman" panose="02020603050405020304" pitchFamily="18" charset="0"/>
              </a:rPr>
              <a:t>Verbal</a:t>
            </a:r>
            <a:r>
              <a:rPr lang="en-GB" kern="100" dirty="0">
                <a:effectLst/>
                <a:ea typeface="Aptos" panose="020B0004020202020204" pitchFamily="34" charset="0"/>
                <a:cs typeface="Times New Roman" panose="02020603050405020304" pitchFamily="18" charset="0"/>
              </a:rPr>
              <a:t>: pitch, tone, speed and content</a:t>
            </a:r>
          </a:p>
          <a:p>
            <a:pPr marL="285750" indent="-285750">
              <a:spcAft>
                <a:spcPts val="800"/>
              </a:spcAft>
              <a:buFont typeface="Arial" panose="020B0604020202020204" pitchFamily="34" charset="0"/>
              <a:buChar char="•"/>
            </a:pPr>
            <a:r>
              <a:rPr lang="en-GB" b="1" i="1" kern="100" dirty="0">
                <a:effectLst/>
                <a:ea typeface="Aptos" panose="020B0004020202020204" pitchFamily="34" charset="0"/>
                <a:cs typeface="Times New Roman" panose="02020603050405020304" pitchFamily="18" charset="0"/>
              </a:rPr>
              <a:t>Written</a:t>
            </a:r>
            <a:r>
              <a:rPr lang="en-GB" kern="100" dirty="0">
                <a:effectLst/>
                <a:ea typeface="Aptos" panose="020B0004020202020204" pitchFamily="34" charset="0"/>
                <a:cs typeface="Times New Roman" panose="02020603050405020304" pitchFamily="18" charset="0"/>
              </a:rPr>
              <a:t>: factual, clear, precise and easy to understand</a:t>
            </a:r>
          </a:p>
          <a:p>
            <a:pPr marL="285750" indent="-285750">
              <a:spcAft>
                <a:spcPts val="800"/>
              </a:spcAft>
              <a:buFont typeface="Arial" panose="020B0604020202020204" pitchFamily="34" charset="0"/>
              <a:buChar char="•"/>
            </a:pPr>
            <a:r>
              <a:rPr lang="en-GB" b="1" i="1" kern="100" dirty="0">
                <a:effectLst/>
                <a:ea typeface="Aptos" panose="020B0004020202020204" pitchFamily="34" charset="0"/>
                <a:cs typeface="Times New Roman" panose="02020603050405020304" pitchFamily="18" charset="0"/>
              </a:rPr>
              <a:t>Non-verbal</a:t>
            </a:r>
            <a:r>
              <a:rPr lang="en-GB" kern="100" dirty="0">
                <a:effectLst/>
                <a:ea typeface="Aptos" panose="020B0004020202020204" pitchFamily="34" charset="0"/>
                <a:cs typeface="Times New Roman" panose="02020603050405020304" pitchFamily="18" charset="0"/>
              </a:rPr>
              <a:t>: facial expressions, posture, gestures and physical touch, and eye contact.</a:t>
            </a:r>
          </a:p>
          <a:p>
            <a:pPr marL="285750" indent="-285750">
              <a:spcAft>
                <a:spcPts val="800"/>
              </a:spcAft>
              <a:buFont typeface="Arial" panose="020B0604020202020204" pitchFamily="34" charset="0"/>
              <a:buChar char="•"/>
            </a:pPr>
            <a:r>
              <a:rPr lang="en-GB" b="1" i="1" kern="100" dirty="0">
                <a:ea typeface="Aptos" panose="020B0004020202020204" pitchFamily="34" charset="0"/>
                <a:cs typeface="Times New Roman" panose="02020603050405020304" pitchFamily="18" charset="0"/>
              </a:rPr>
              <a:t>Resources- Leaflets/ Images/ Videos etc</a:t>
            </a:r>
            <a:endParaRPr lang="en-GB" b="1" i="1" kern="100" dirty="0">
              <a:effectLst/>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GB" sz="1800" dirty="0">
              <a:solidFill>
                <a:schemeClr val="tx1"/>
              </a:solidFill>
            </a:endParaRPr>
          </a:p>
        </p:txBody>
      </p:sp>
      <p:pic>
        <p:nvPicPr>
          <p:cNvPr id="5" name="Picture 4">
            <a:extLst>
              <a:ext uri="{FF2B5EF4-FFF2-40B4-BE49-F238E27FC236}">
                <a16:creationId xmlns:a16="http://schemas.microsoft.com/office/drawing/2014/main" id="{807012A0-C344-C880-8DD0-373E78BBB7B9}"/>
              </a:ext>
            </a:extLst>
          </p:cNvPr>
          <p:cNvPicPr>
            <a:picLocks noChangeAspect="1"/>
          </p:cNvPicPr>
          <p:nvPr/>
        </p:nvPicPr>
        <p:blipFill>
          <a:blip r:embed="rId4"/>
          <a:stretch>
            <a:fillRect/>
          </a:stretch>
        </p:blipFill>
        <p:spPr>
          <a:xfrm>
            <a:off x="9978572" y="4719149"/>
            <a:ext cx="1963554" cy="1930274"/>
          </a:xfrm>
          <a:prstGeom prst="rect">
            <a:avLst/>
          </a:prstGeom>
        </p:spPr>
      </p:pic>
    </p:spTree>
    <p:extLst>
      <p:ext uri="{BB962C8B-B14F-4D97-AF65-F5344CB8AC3E}">
        <p14:creationId xmlns:p14="http://schemas.microsoft.com/office/powerpoint/2010/main" val="478451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10830</TotalTime>
  <Words>2589</Words>
  <Application>Microsoft Office PowerPoint</Application>
  <PresentationFormat>Widescreen</PresentationFormat>
  <Paragraphs>307</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-apple-system</vt:lpstr>
      <vt:lpstr>Aptos</vt: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BCHC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SMALL TALK: SHARING THE LEARNING: December , 2022</dc:title>
  <dc:creator>Coghlan Rebecca</dc:creator>
  <cp:lastModifiedBy>Tullett Samantha</cp:lastModifiedBy>
  <cp:revision>58</cp:revision>
  <cp:lastPrinted>2023-07-19T13:49:18Z</cp:lastPrinted>
  <dcterms:created xsi:type="dcterms:W3CDTF">2022-11-28T11:07:01Z</dcterms:created>
  <dcterms:modified xsi:type="dcterms:W3CDTF">2024-11-29T08:10:55Z</dcterms:modified>
</cp:coreProperties>
</file>