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320" r:id="rId5"/>
    <p:sldId id="319" r:id="rId6"/>
    <p:sldId id="331" r:id="rId7"/>
    <p:sldId id="352" r:id="rId8"/>
    <p:sldId id="351" r:id="rId9"/>
    <p:sldId id="312" r:id="rId10"/>
    <p:sldId id="344" r:id="rId11"/>
    <p:sldId id="266" r:id="rId12"/>
    <p:sldId id="293" r:id="rId13"/>
    <p:sldId id="324" r:id="rId14"/>
    <p:sldId id="325" r:id="rId15"/>
    <p:sldId id="326" r:id="rId16"/>
    <p:sldId id="327" r:id="rId17"/>
    <p:sldId id="268" r:id="rId18"/>
    <p:sldId id="318" r:id="rId19"/>
    <p:sldId id="323" r:id="rId20"/>
    <p:sldId id="328" r:id="rId21"/>
    <p:sldId id="333" r:id="rId22"/>
    <p:sldId id="278" r:id="rId23"/>
    <p:sldId id="350" r:id="rId24"/>
    <p:sldId id="330" r:id="rId25"/>
    <p:sldId id="329" r:id="rId26"/>
    <p:sldId id="334" r:id="rId27"/>
    <p:sldId id="335" r:id="rId28"/>
    <p:sldId id="348" r:id="rId29"/>
    <p:sldId id="349" r:id="rId30"/>
    <p:sldId id="297" r:id="rId31"/>
    <p:sldId id="298" r:id="rId32"/>
    <p:sldId id="299" r:id="rId33"/>
    <p:sldId id="300" r:id="rId34"/>
    <p:sldId id="345" r:id="rId35"/>
    <p:sldId id="346" r:id="rId36"/>
    <p:sldId id="347" r:id="rId37"/>
    <p:sldId id="28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autoAdjust="0"/>
  </p:normalViewPr>
  <p:slideViewPr>
    <p:cSldViewPr snapToGrid="0">
      <p:cViewPr varScale="1">
        <p:scale>
          <a:sx n="42" d="100"/>
          <a:sy n="42" d="100"/>
        </p:scale>
        <p:origin x="94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69" d="100"/>
          <a:sy n="69" d="100"/>
        </p:scale>
        <p:origin x="2562" y="-3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E02DE-CFD0-4197-AA81-CAC52796F10F}"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86987D7F-402E-4C45-A3AA-A3EA94F721F8}">
      <dgm:prSet/>
      <dgm:spPr/>
      <dgm:t>
        <a:bodyPr/>
        <a:lstStyle/>
        <a:p>
          <a:r>
            <a:rPr lang="en-GB" dirty="0">
              <a:latin typeface="Arial" panose="020B0604020202020204" pitchFamily="34" charset="0"/>
              <a:cs typeface="Arial" panose="020B0604020202020204" pitchFamily="34" charset="0"/>
            </a:rPr>
            <a:t>The average person in the UK uses 141 litres of water per day for daily tasks including drinking, washing and cleaning.  Drink 6-8 glasses per day to stay healthy (1.5 – 2 litres).</a:t>
          </a:r>
          <a:endParaRPr lang="en-US" dirty="0">
            <a:latin typeface="Arial" panose="020B0604020202020204" pitchFamily="34" charset="0"/>
            <a:cs typeface="Arial" panose="020B0604020202020204" pitchFamily="34" charset="0"/>
          </a:endParaRPr>
        </a:p>
      </dgm:t>
    </dgm:pt>
    <dgm:pt modelId="{21F88B1F-4870-44D4-9884-0BFAC87BC285}" type="parTrans" cxnId="{7463A513-45AA-4ADB-B4AB-98C396B903F9}">
      <dgm:prSet/>
      <dgm:spPr/>
      <dgm:t>
        <a:bodyPr/>
        <a:lstStyle/>
        <a:p>
          <a:endParaRPr lang="en-US"/>
        </a:p>
      </dgm:t>
    </dgm:pt>
    <dgm:pt modelId="{DB87B3F6-4C2A-47C1-A7BE-FFAB0BA49D09}" type="sibTrans" cxnId="{7463A513-45AA-4ADB-B4AB-98C396B903F9}">
      <dgm:prSet/>
      <dgm:spPr/>
      <dgm:t>
        <a:bodyPr/>
        <a:lstStyle/>
        <a:p>
          <a:endParaRPr lang="en-US"/>
        </a:p>
      </dgm:t>
    </dgm:pt>
    <dgm:pt modelId="{E790BAB1-BD10-4D21-A3FA-18291DF3EFBE}">
      <dgm:prSet/>
      <dgm:spPr/>
      <dgm:t>
        <a:bodyPr/>
        <a:lstStyle/>
        <a:p>
          <a:r>
            <a:rPr lang="en-GB">
              <a:latin typeface="Arial" panose="020B0604020202020204" pitchFamily="34" charset="0"/>
              <a:cs typeface="Arial" panose="020B0604020202020204" pitchFamily="34" charset="0"/>
            </a:rPr>
            <a:t>Water is a natural resource that is required by every person this includes our body composition, mental focus, sleep and recovery.  </a:t>
          </a:r>
          <a:endParaRPr lang="en-US">
            <a:latin typeface="Arial" panose="020B0604020202020204" pitchFamily="34" charset="0"/>
            <a:cs typeface="Arial" panose="020B0604020202020204" pitchFamily="34" charset="0"/>
          </a:endParaRPr>
        </a:p>
      </dgm:t>
    </dgm:pt>
    <dgm:pt modelId="{D6002720-7FAB-4FE5-8BD5-58749AF0A138}" type="parTrans" cxnId="{573A0756-9E3B-489D-A2B3-12C18A2763BD}">
      <dgm:prSet/>
      <dgm:spPr/>
      <dgm:t>
        <a:bodyPr/>
        <a:lstStyle/>
        <a:p>
          <a:endParaRPr lang="en-US"/>
        </a:p>
      </dgm:t>
    </dgm:pt>
    <dgm:pt modelId="{38BDBD6F-17B8-4123-8F6B-64C43E3D76C0}" type="sibTrans" cxnId="{573A0756-9E3B-489D-A2B3-12C18A2763BD}">
      <dgm:prSet/>
      <dgm:spPr/>
      <dgm:t>
        <a:bodyPr/>
        <a:lstStyle/>
        <a:p>
          <a:endParaRPr lang="en-US"/>
        </a:p>
      </dgm:t>
    </dgm:pt>
    <dgm:pt modelId="{D7435D13-C8BE-4054-BE06-72E1B9C2E722}">
      <dgm:prSet/>
      <dgm:spPr/>
      <dgm:t>
        <a:bodyPr/>
        <a:lstStyle/>
        <a:p>
          <a:r>
            <a:rPr lang="en-GB">
              <a:latin typeface="Arial" panose="020B0604020202020204" pitchFamily="34" charset="0"/>
              <a:cs typeface="Arial" panose="020B0604020202020204" pitchFamily="34" charset="0"/>
            </a:rPr>
            <a:t>Water is one of the key elements responsible for human life on earth and is vital for our survival. The human brain is composed of 95% water, lungs are 90%, blood is 83%, muscles are 76%, and bones are 22% water. </a:t>
          </a:r>
          <a:endParaRPr lang="en-US">
            <a:latin typeface="Arial" panose="020B0604020202020204" pitchFamily="34" charset="0"/>
            <a:cs typeface="Arial" panose="020B0604020202020204" pitchFamily="34" charset="0"/>
          </a:endParaRPr>
        </a:p>
      </dgm:t>
    </dgm:pt>
    <dgm:pt modelId="{2D1F2E93-5B8E-4B99-8F97-DEA2269E382C}" type="parTrans" cxnId="{9695289C-F17C-431C-8B1C-FB19644CDF9E}">
      <dgm:prSet/>
      <dgm:spPr/>
      <dgm:t>
        <a:bodyPr/>
        <a:lstStyle/>
        <a:p>
          <a:endParaRPr lang="en-US"/>
        </a:p>
      </dgm:t>
    </dgm:pt>
    <dgm:pt modelId="{108D6BF3-10EA-435F-93D0-E7B2E5E6A38A}" type="sibTrans" cxnId="{9695289C-F17C-431C-8B1C-FB19644CDF9E}">
      <dgm:prSet/>
      <dgm:spPr/>
      <dgm:t>
        <a:bodyPr/>
        <a:lstStyle/>
        <a:p>
          <a:endParaRPr lang="en-US"/>
        </a:p>
      </dgm:t>
    </dgm:pt>
    <dgm:pt modelId="{0F61FC46-ACF6-43DC-95E6-D00616BCE819}" type="pres">
      <dgm:prSet presAssocID="{302E02DE-CFD0-4197-AA81-CAC52796F10F}" presName="linear" presStyleCnt="0">
        <dgm:presLayoutVars>
          <dgm:animLvl val="lvl"/>
          <dgm:resizeHandles val="exact"/>
        </dgm:presLayoutVars>
      </dgm:prSet>
      <dgm:spPr/>
    </dgm:pt>
    <dgm:pt modelId="{F4A587F7-4B0D-494E-B498-4DA174B1CF7E}" type="pres">
      <dgm:prSet presAssocID="{86987D7F-402E-4C45-A3AA-A3EA94F721F8}" presName="parentText" presStyleLbl="node1" presStyleIdx="0" presStyleCnt="3">
        <dgm:presLayoutVars>
          <dgm:chMax val="0"/>
          <dgm:bulletEnabled val="1"/>
        </dgm:presLayoutVars>
      </dgm:prSet>
      <dgm:spPr/>
    </dgm:pt>
    <dgm:pt modelId="{5F5216EA-CFCB-45D4-AB52-1D8CBCF1D021}" type="pres">
      <dgm:prSet presAssocID="{DB87B3F6-4C2A-47C1-A7BE-FFAB0BA49D09}" presName="spacer" presStyleCnt="0"/>
      <dgm:spPr/>
    </dgm:pt>
    <dgm:pt modelId="{D99F3659-E48A-430C-A448-046191C0D414}" type="pres">
      <dgm:prSet presAssocID="{E790BAB1-BD10-4D21-A3FA-18291DF3EFBE}" presName="parentText" presStyleLbl="node1" presStyleIdx="1" presStyleCnt="3">
        <dgm:presLayoutVars>
          <dgm:chMax val="0"/>
          <dgm:bulletEnabled val="1"/>
        </dgm:presLayoutVars>
      </dgm:prSet>
      <dgm:spPr/>
    </dgm:pt>
    <dgm:pt modelId="{BCDBA088-3490-4A97-8E9C-0A1DE42EA81D}" type="pres">
      <dgm:prSet presAssocID="{38BDBD6F-17B8-4123-8F6B-64C43E3D76C0}" presName="spacer" presStyleCnt="0"/>
      <dgm:spPr/>
    </dgm:pt>
    <dgm:pt modelId="{FDE84F09-8149-4DD4-917D-A2CB41B6D825}" type="pres">
      <dgm:prSet presAssocID="{D7435D13-C8BE-4054-BE06-72E1B9C2E722}" presName="parentText" presStyleLbl="node1" presStyleIdx="2" presStyleCnt="3">
        <dgm:presLayoutVars>
          <dgm:chMax val="0"/>
          <dgm:bulletEnabled val="1"/>
        </dgm:presLayoutVars>
      </dgm:prSet>
      <dgm:spPr/>
    </dgm:pt>
  </dgm:ptLst>
  <dgm:cxnLst>
    <dgm:cxn modelId="{7463A513-45AA-4ADB-B4AB-98C396B903F9}" srcId="{302E02DE-CFD0-4197-AA81-CAC52796F10F}" destId="{86987D7F-402E-4C45-A3AA-A3EA94F721F8}" srcOrd="0" destOrd="0" parTransId="{21F88B1F-4870-44D4-9884-0BFAC87BC285}" sibTransId="{DB87B3F6-4C2A-47C1-A7BE-FFAB0BA49D09}"/>
    <dgm:cxn modelId="{068F3C1C-4606-4172-88CF-FDB9356367F9}" type="presOf" srcId="{D7435D13-C8BE-4054-BE06-72E1B9C2E722}" destId="{FDE84F09-8149-4DD4-917D-A2CB41B6D825}" srcOrd="0" destOrd="0" presId="urn:microsoft.com/office/officeart/2005/8/layout/vList2"/>
    <dgm:cxn modelId="{573A0756-9E3B-489D-A2B3-12C18A2763BD}" srcId="{302E02DE-CFD0-4197-AA81-CAC52796F10F}" destId="{E790BAB1-BD10-4D21-A3FA-18291DF3EFBE}" srcOrd="1" destOrd="0" parTransId="{D6002720-7FAB-4FE5-8BD5-58749AF0A138}" sibTransId="{38BDBD6F-17B8-4123-8F6B-64C43E3D76C0}"/>
    <dgm:cxn modelId="{9695289C-F17C-431C-8B1C-FB19644CDF9E}" srcId="{302E02DE-CFD0-4197-AA81-CAC52796F10F}" destId="{D7435D13-C8BE-4054-BE06-72E1B9C2E722}" srcOrd="2" destOrd="0" parTransId="{2D1F2E93-5B8E-4B99-8F97-DEA2269E382C}" sibTransId="{108D6BF3-10EA-435F-93D0-E7B2E5E6A38A}"/>
    <dgm:cxn modelId="{1CFAC4B7-72AA-4ADF-B02B-C62F8A158ADC}" type="presOf" srcId="{86987D7F-402E-4C45-A3AA-A3EA94F721F8}" destId="{F4A587F7-4B0D-494E-B498-4DA174B1CF7E}" srcOrd="0" destOrd="0" presId="urn:microsoft.com/office/officeart/2005/8/layout/vList2"/>
    <dgm:cxn modelId="{A8364ECB-46CB-4BA6-91C2-1B6608CF05B2}" type="presOf" srcId="{E790BAB1-BD10-4D21-A3FA-18291DF3EFBE}" destId="{D99F3659-E48A-430C-A448-046191C0D414}" srcOrd="0" destOrd="0" presId="urn:microsoft.com/office/officeart/2005/8/layout/vList2"/>
    <dgm:cxn modelId="{BC16ADFF-C9B7-4788-9986-0E9128DFAE96}" type="presOf" srcId="{302E02DE-CFD0-4197-AA81-CAC52796F10F}" destId="{0F61FC46-ACF6-43DC-95E6-D00616BCE819}" srcOrd="0" destOrd="0" presId="urn:microsoft.com/office/officeart/2005/8/layout/vList2"/>
    <dgm:cxn modelId="{1B480434-24A5-4545-B408-31A70E9358FB}" type="presParOf" srcId="{0F61FC46-ACF6-43DC-95E6-D00616BCE819}" destId="{F4A587F7-4B0D-494E-B498-4DA174B1CF7E}" srcOrd="0" destOrd="0" presId="urn:microsoft.com/office/officeart/2005/8/layout/vList2"/>
    <dgm:cxn modelId="{0E784383-B507-4664-8CA5-3581F70C7821}" type="presParOf" srcId="{0F61FC46-ACF6-43DC-95E6-D00616BCE819}" destId="{5F5216EA-CFCB-45D4-AB52-1D8CBCF1D021}" srcOrd="1" destOrd="0" presId="urn:microsoft.com/office/officeart/2005/8/layout/vList2"/>
    <dgm:cxn modelId="{C19DDCA5-881D-42D0-A804-028CC56B23F0}" type="presParOf" srcId="{0F61FC46-ACF6-43DC-95E6-D00616BCE819}" destId="{D99F3659-E48A-430C-A448-046191C0D414}" srcOrd="2" destOrd="0" presId="urn:microsoft.com/office/officeart/2005/8/layout/vList2"/>
    <dgm:cxn modelId="{91BB9BE3-690D-42BE-877E-DBD7066B1347}" type="presParOf" srcId="{0F61FC46-ACF6-43DC-95E6-D00616BCE819}" destId="{BCDBA088-3490-4A97-8E9C-0A1DE42EA81D}" srcOrd="3" destOrd="0" presId="urn:microsoft.com/office/officeart/2005/8/layout/vList2"/>
    <dgm:cxn modelId="{CD618BAD-9182-4079-A8E6-91BD20683B0B}" type="presParOf" srcId="{0F61FC46-ACF6-43DC-95E6-D00616BCE819}" destId="{FDE84F09-8149-4DD4-917D-A2CB41B6D825}"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D42888-A152-476F-8092-AA4FA203ADFE}" type="doc">
      <dgm:prSet loTypeId="urn:microsoft.com/office/officeart/2017/3/layout/HorizontalPathTimeline#1" loCatId="process" qsTypeId="urn:microsoft.com/office/officeart/2005/8/quickstyle/simple1" qsCatId="simple" csTypeId="urn:microsoft.com/office/officeart/2005/8/colors/accent1_2" csCatId="accent1" phldr="1"/>
      <dgm:spPr/>
      <dgm:t>
        <a:bodyPr/>
        <a:lstStyle/>
        <a:p>
          <a:endParaRPr lang="en-US"/>
        </a:p>
      </dgm:t>
    </dgm:pt>
    <dgm:pt modelId="{10A1C533-7622-4EF4-9BB8-3573803B8CC6}">
      <dgm:prSet/>
      <dgm:spPr/>
      <dgm:t>
        <a:bodyPr/>
        <a:lstStyle/>
        <a:p>
          <a:pPr>
            <a:defRPr b="1"/>
          </a:pPr>
          <a:r>
            <a:rPr lang="en-US"/>
            <a:t>2009</a:t>
          </a:r>
        </a:p>
      </dgm:t>
    </dgm:pt>
    <dgm:pt modelId="{0B73C2BA-D805-468D-92E2-44EEC264E775}" type="parTrans" cxnId="{46B1CFE3-E55A-4E63-A18D-D9FC054CC430}">
      <dgm:prSet/>
      <dgm:spPr/>
      <dgm:t>
        <a:bodyPr/>
        <a:lstStyle/>
        <a:p>
          <a:endParaRPr lang="en-US"/>
        </a:p>
      </dgm:t>
    </dgm:pt>
    <dgm:pt modelId="{494C7718-2C85-456B-BD8D-ECC2AFAA54DC}" type="sibTrans" cxnId="{46B1CFE3-E55A-4E63-A18D-D9FC054CC430}">
      <dgm:prSet/>
      <dgm:spPr/>
      <dgm:t>
        <a:bodyPr/>
        <a:lstStyle/>
        <a:p>
          <a:endParaRPr lang="en-US"/>
        </a:p>
      </dgm:t>
    </dgm:pt>
    <dgm:pt modelId="{746F067D-8194-4E0C-966B-D5B1E251C9B0}">
      <dgm:prSet custT="1"/>
      <dgm:spPr/>
      <dgm:t>
        <a:bodyPr/>
        <a:lstStyle/>
        <a:p>
          <a:r>
            <a:rPr lang="en-US" sz="2000" dirty="0"/>
            <a:t>In UK, 100,000 deaths associated with AKI every year (NCEPOD 2009)</a:t>
          </a:r>
        </a:p>
      </dgm:t>
    </dgm:pt>
    <dgm:pt modelId="{DDAA99C4-38BC-44AF-AFCD-4AA4D6542A5F}" type="parTrans" cxnId="{9A6DF908-4C5A-40DB-9AE0-71BB908C2DB2}">
      <dgm:prSet/>
      <dgm:spPr/>
      <dgm:t>
        <a:bodyPr/>
        <a:lstStyle/>
        <a:p>
          <a:endParaRPr lang="en-US"/>
        </a:p>
      </dgm:t>
    </dgm:pt>
    <dgm:pt modelId="{7B668915-3CA2-4782-BE2F-F977D20C48DE}" type="sibTrans" cxnId="{9A6DF908-4C5A-40DB-9AE0-71BB908C2DB2}">
      <dgm:prSet/>
      <dgm:spPr/>
      <dgm:t>
        <a:bodyPr/>
        <a:lstStyle/>
        <a:p>
          <a:endParaRPr lang="en-US"/>
        </a:p>
      </dgm:t>
    </dgm:pt>
    <dgm:pt modelId="{B6B91D1E-CC2E-49E6-B915-2721EDA7BACE}">
      <dgm:prSet/>
      <dgm:spPr/>
      <dgm:t>
        <a:bodyPr/>
        <a:lstStyle/>
        <a:p>
          <a:pPr>
            <a:defRPr b="1"/>
          </a:pPr>
          <a:r>
            <a:rPr lang="en-US"/>
            <a:t>2012</a:t>
          </a:r>
        </a:p>
      </dgm:t>
    </dgm:pt>
    <dgm:pt modelId="{42114FC1-05FA-4D5A-9C26-D661B37724C4}" type="parTrans" cxnId="{95DCEDED-3212-4E50-89C7-AA697D57AFF0}">
      <dgm:prSet/>
      <dgm:spPr/>
      <dgm:t>
        <a:bodyPr/>
        <a:lstStyle/>
        <a:p>
          <a:endParaRPr lang="en-US"/>
        </a:p>
      </dgm:t>
    </dgm:pt>
    <dgm:pt modelId="{EB99F6D0-3721-4651-A5CB-975854FD5D94}" type="sibTrans" cxnId="{95DCEDED-3212-4E50-89C7-AA697D57AFF0}">
      <dgm:prSet/>
      <dgm:spPr/>
      <dgm:t>
        <a:bodyPr/>
        <a:lstStyle/>
        <a:p>
          <a:endParaRPr lang="en-US"/>
        </a:p>
      </dgm:t>
    </dgm:pt>
    <dgm:pt modelId="{FAD67F5B-3791-4724-B480-B83AF108FD83}">
      <dgm:prSet custT="1"/>
      <dgm:spPr/>
      <dgm:t>
        <a:bodyPr/>
        <a:lstStyle/>
        <a:p>
          <a:r>
            <a:rPr lang="en-US" sz="2000" dirty="0"/>
            <a:t>1 to 5 emergency hospital admissions due to AKI with an increase likelihood to death (Wang et al 2012).</a:t>
          </a:r>
        </a:p>
      </dgm:t>
    </dgm:pt>
    <dgm:pt modelId="{6EF27A5A-700C-430C-BAC0-D9DA833241A0}" type="parTrans" cxnId="{629B89D8-2D91-4EE3-AB0E-522A78D1B926}">
      <dgm:prSet/>
      <dgm:spPr/>
      <dgm:t>
        <a:bodyPr/>
        <a:lstStyle/>
        <a:p>
          <a:endParaRPr lang="en-US"/>
        </a:p>
      </dgm:t>
    </dgm:pt>
    <dgm:pt modelId="{2A24A521-8568-4F10-A420-11B1CC0903D4}" type="sibTrans" cxnId="{629B89D8-2D91-4EE3-AB0E-522A78D1B926}">
      <dgm:prSet/>
      <dgm:spPr/>
      <dgm:t>
        <a:bodyPr/>
        <a:lstStyle/>
        <a:p>
          <a:endParaRPr lang="en-US"/>
        </a:p>
      </dgm:t>
    </dgm:pt>
    <dgm:pt modelId="{86A341EF-6457-4785-A403-218AEC6C7652}">
      <dgm:prSet/>
      <dgm:spPr/>
      <dgm:t>
        <a:bodyPr/>
        <a:lstStyle/>
        <a:p>
          <a:pPr>
            <a:defRPr b="1"/>
          </a:pPr>
          <a:r>
            <a:rPr lang="en-US"/>
            <a:t>2014</a:t>
          </a:r>
        </a:p>
      </dgm:t>
    </dgm:pt>
    <dgm:pt modelId="{54829372-B6A5-469B-B322-6D7DB14E020B}" type="parTrans" cxnId="{12A885D0-5780-4D03-A36C-3E9DDBAFAB43}">
      <dgm:prSet/>
      <dgm:spPr/>
      <dgm:t>
        <a:bodyPr/>
        <a:lstStyle/>
        <a:p>
          <a:endParaRPr lang="en-US"/>
        </a:p>
      </dgm:t>
    </dgm:pt>
    <dgm:pt modelId="{8C6F05CA-AEBA-4C2B-A1DA-5B2172AC6BB8}" type="sibTrans" cxnId="{12A885D0-5780-4D03-A36C-3E9DDBAFAB43}">
      <dgm:prSet/>
      <dgm:spPr/>
      <dgm:t>
        <a:bodyPr/>
        <a:lstStyle/>
        <a:p>
          <a:endParaRPr lang="en-US"/>
        </a:p>
      </dgm:t>
    </dgm:pt>
    <dgm:pt modelId="{9C89358E-C3C6-4458-BC84-611DF0833554}">
      <dgm:prSet custT="1"/>
      <dgm:spPr/>
      <dgm:t>
        <a:bodyPr/>
        <a:lstStyle/>
        <a:p>
          <a:r>
            <a:rPr lang="en-US" sz="2000" dirty="0"/>
            <a:t>NHS cost estimated £179 million post-discharge care for people who had AKI during hospital admission in 2010-11 (Kerr et al 2014). </a:t>
          </a:r>
        </a:p>
      </dgm:t>
    </dgm:pt>
    <dgm:pt modelId="{32F54D36-076F-4F61-8CB4-BF171F6900FC}" type="parTrans" cxnId="{42C4A333-4C93-45D9-AF27-47C1D4EE4697}">
      <dgm:prSet/>
      <dgm:spPr/>
      <dgm:t>
        <a:bodyPr/>
        <a:lstStyle/>
        <a:p>
          <a:endParaRPr lang="en-US"/>
        </a:p>
      </dgm:t>
    </dgm:pt>
    <dgm:pt modelId="{12621B83-4D65-47D7-84AE-757F662137BA}" type="sibTrans" cxnId="{42C4A333-4C93-45D9-AF27-47C1D4EE4697}">
      <dgm:prSet/>
      <dgm:spPr/>
      <dgm:t>
        <a:bodyPr/>
        <a:lstStyle/>
        <a:p>
          <a:endParaRPr lang="en-US"/>
        </a:p>
      </dgm:t>
    </dgm:pt>
    <dgm:pt modelId="{3E861188-D3C5-4CF9-88FB-3DFE8DF71765}" type="pres">
      <dgm:prSet presAssocID="{C5D42888-A152-476F-8092-AA4FA203ADFE}" presName="root" presStyleCnt="0">
        <dgm:presLayoutVars>
          <dgm:chMax/>
          <dgm:chPref/>
          <dgm:animLvl val="lvl"/>
        </dgm:presLayoutVars>
      </dgm:prSet>
      <dgm:spPr/>
    </dgm:pt>
    <dgm:pt modelId="{0EB66A25-38BB-47B1-9533-022A5D922E80}" type="pres">
      <dgm:prSet presAssocID="{C5D42888-A152-476F-8092-AA4FA203ADFE}" presName="divider" presStyleLbl="node1" presStyleIdx="0" presStyleCnt="1"/>
      <dgm:spPr/>
    </dgm:pt>
    <dgm:pt modelId="{3E3B0764-AB31-4F70-B54F-B143AA610153}" type="pres">
      <dgm:prSet presAssocID="{C5D42888-A152-476F-8092-AA4FA203ADFE}" presName="nodes" presStyleCnt="0">
        <dgm:presLayoutVars>
          <dgm:chMax/>
          <dgm:chPref/>
          <dgm:animLvl val="lvl"/>
        </dgm:presLayoutVars>
      </dgm:prSet>
      <dgm:spPr/>
    </dgm:pt>
    <dgm:pt modelId="{A8D6C4CF-4A31-43E1-9F31-651386DE73B2}" type="pres">
      <dgm:prSet presAssocID="{10A1C533-7622-4EF4-9BB8-3573803B8CC6}" presName="composite" presStyleCnt="0"/>
      <dgm:spPr/>
    </dgm:pt>
    <dgm:pt modelId="{BBBAF090-BB73-434D-BB87-10D874A01C4B}" type="pres">
      <dgm:prSet presAssocID="{10A1C533-7622-4EF4-9BB8-3573803B8CC6}" presName="L1TextContainer" presStyleLbl="revTx" presStyleIdx="0" presStyleCnt="3">
        <dgm:presLayoutVars>
          <dgm:chMax val="1"/>
          <dgm:chPref val="1"/>
          <dgm:bulletEnabled val="1"/>
        </dgm:presLayoutVars>
      </dgm:prSet>
      <dgm:spPr/>
    </dgm:pt>
    <dgm:pt modelId="{832732EF-7DE3-4A91-9BEE-73EDE137B87D}" type="pres">
      <dgm:prSet presAssocID="{10A1C533-7622-4EF4-9BB8-3573803B8CC6}" presName="L2TextContainerWrapper" presStyleCnt="0">
        <dgm:presLayoutVars>
          <dgm:chMax val="0"/>
          <dgm:chPref val="0"/>
          <dgm:bulletEnabled val="1"/>
        </dgm:presLayoutVars>
      </dgm:prSet>
      <dgm:spPr/>
    </dgm:pt>
    <dgm:pt modelId="{1A7B76E0-B114-4C04-9A42-AEE2600C35FC}" type="pres">
      <dgm:prSet presAssocID="{10A1C533-7622-4EF4-9BB8-3573803B8CC6}" presName="L2TextContainer" presStyleLbl="bgAccFollowNode1" presStyleIdx="0" presStyleCnt="3"/>
      <dgm:spPr/>
    </dgm:pt>
    <dgm:pt modelId="{93C4FC2B-7498-4CEF-9C63-F1C2B2C0638E}" type="pres">
      <dgm:prSet presAssocID="{10A1C533-7622-4EF4-9BB8-3573803B8CC6}" presName="FlexibleEmptyPlaceHolder" presStyleCnt="0"/>
      <dgm:spPr/>
    </dgm:pt>
    <dgm:pt modelId="{63FCD41B-0F64-4744-A7D3-367CD9C78C53}" type="pres">
      <dgm:prSet presAssocID="{10A1C533-7622-4EF4-9BB8-3573803B8CC6}" presName="ConnectLine" presStyleLbl="alignNode1" presStyleIdx="0"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59BE818B-E750-4722-AE97-2CEAD9B4AF58}" type="pres">
      <dgm:prSet presAssocID="{10A1C533-7622-4EF4-9BB8-3573803B8CC6}" presName="ConnectorPoint" presStyleLbl="fgAcc1" presStyleIdx="0" presStyleCnt="3"/>
      <dgm:spPr>
        <a:solidFill>
          <a:schemeClr val="lt1">
            <a:alpha val="90000"/>
            <a:hueOff val="0"/>
            <a:satOff val="0"/>
            <a:lumOff val="0"/>
            <a:alphaOff val="0"/>
          </a:schemeClr>
        </a:solidFill>
        <a:ln w="25400" cap="flat" cmpd="sng" algn="ctr">
          <a:noFill/>
          <a:prstDash val="solid"/>
        </a:ln>
        <a:effectLst/>
      </dgm:spPr>
    </dgm:pt>
    <dgm:pt modelId="{4E1B4F8E-5803-450B-A4EE-8B8FC59B717D}" type="pres">
      <dgm:prSet presAssocID="{10A1C533-7622-4EF4-9BB8-3573803B8CC6}" presName="EmptyPlaceHolder" presStyleCnt="0"/>
      <dgm:spPr/>
    </dgm:pt>
    <dgm:pt modelId="{E25A8A1A-2570-472F-93FC-CAE5B2551D34}" type="pres">
      <dgm:prSet presAssocID="{494C7718-2C85-456B-BD8D-ECC2AFAA54DC}" presName="spaceBetweenRectangles" presStyleCnt="0"/>
      <dgm:spPr/>
    </dgm:pt>
    <dgm:pt modelId="{A36820FB-A830-4017-BB7A-551C6623A0A2}" type="pres">
      <dgm:prSet presAssocID="{B6B91D1E-CC2E-49E6-B915-2721EDA7BACE}" presName="composite" presStyleCnt="0"/>
      <dgm:spPr/>
    </dgm:pt>
    <dgm:pt modelId="{45AED95E-2565-43A6-A04A-1D3D6214A763}" type="pres">
      <dgm:prSet presAssocID="{B6B91D1E-CC2E-49E6-B915-2721EDA7BACE}" presName="L1TextContainer" presStyleLbl="revTx" presStyleIdx="1" presStyleCnt="3">
        <dgm:presLayoutVars>
          <dgm:chMax val="1"/>
          <dgm:chPref val="1"/>
          <dgm:bulletEnabled val="1"/>
        </dgm:presLayoutVars>
      </dgm:prSet>
      <dgm:spPr/>
    </dgm:pt>
    <dgm:pt modelId="{EFB606F8-BFEE-4849-AB7F-C7D7E2C69F43}" type="pres">
      <dgm:prSet presAssocID="{B6B91D1E-CC2E-49E6-B915-2721EDA7BACE}" presName="L2TextContainerWrapper" presStyleCnt="0">
        <dgm:presLayoutVars>
          <dgm:chMax val="0"/>
          <dgm:chPref val="0"/>
          <dgm:bulletEnabled val="1"/>
        </dgm:presLayoutVars>
      </dgm:prSet>
      <dgm:spPr/>
    </dgm:pt>
    <dgm:pt modelId="{7C01A045-D196-476F-A443-D0FD0D267FC8}" type="pres">
      <dgm:prSet presAssocID="{B6B91D1E-CC2E-49E6-B915-2721EDA7BACE}" presName="L2TextContainer" presStyleLbl="bgAccFollowNode1" presStyleIdx="1" presStyleCnt="3"/>
      <dgm:spPr/>
    </dgm:pt>
    <dgm:pt modelId="{2FD68EB2-C67E-4BB0-ACAF-7D772568BD91}" type="pres">
      <dgm:prSet presAssocID="{B6B91D1E-CC2E-49E6-B915-2721EDA7BACE}" presName="FlexibleEmptyPlaceHolder" presStyleCnt="0"/>
      <dgm:spPr/>
    </dgm:pt>
    <dgm:pt modelId="{B7C7A788-8606-4BE2-80FF-EDBF097CF908}" type="pres">
      <dgm:prSet presAssocID="{B6B91D1E-CC2E-49E6-B915-2721EDA7BACE}" presName="ConnectLine" presStyleLbl="alignNode1" presStyleIdx="1"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224C02A7-7AD6-4CEB-B947-405B573C8125}" type="pres">
      <dgm:prSet presAssocID="{B6B91D1E-CC2E-49E6-B915-2721EDA7BACE}" presName="ConnectorPoint" presStyleLbl="fgAcc1" presStyleIdx="1" presStyleCnt="3"/>
      <dgm:spPr>
        <a:solidFill>
          <a:schemeClr val="lt1">
            <a:alpha val="90000"/>
            <a:hueOff val="0"/>
            <a:satOff val="0"/>
            <a:lumOff val="0"/>
            <a:alphaOff val="0"/>
          </a:schemeClr>
        </a:solidFill>
        <a:ln w="25400" cap="flat" cmpd="sng" algn="ctr">
          <a:noFill/>
          <a:prstDash val="solid"/>
        </a:ln>
        <a:effectLst/>
      </dgm:spPr>
    </dgm:pt>
    <dgm:pt modelId="{92F038EE-0DDE-4165-8020-E55FFAC4A301}" type="pres">
      <dgm:prSet presAssocID="{B6B91D1E-CC2E-49E6-B915-2721EDA7BACE}" presName="EmptyPlaceHolder" presStyleCnt="0"/>
      <dgm:spPr/>
    </dgm:pt>
    <dgm:pt modelId="{3D04CC4F-5D0F-4659-B2A5-DC85DBD725D8}" type="pres">
      <dgm:prSet presAssocID="{EB99F6D0-3721-4651-A5CB-975854FD5D94}" presName="spaceBetweenRectangles" presStyleCnt="0"/>
      <dgm:spPr/>
    </dgm:pt>
    <dgm:pt modelId="{777833D2-BB24-435E-BE65-8FCCB09923FB}" type="pres">
      <dgm:prSet presAssocID="{86A341EF-6457-4785-A403-218AEC6C7652}" presName="composite" presStyleCnt="0"/>
      <dgm:spPr/>
    </dgm:pt>
    <dgm:pt modelId="{C7CED6C7-8863-495D-A427-321B61D7DCD7}" type="pres">
      <dgm:prSet presAssocID="{86A341EF-6457-4785-A403-218AEC6C7652}" presName="L1TextContainer" presStyleLbl="revTx" presStyleIdx="2" presStyleCnt="3">
        <dgm:presLayoutVars>
          <dgm:chMax val="1"/>
          <dgm:chPref val="1"/>
          <dgm:bulletEnabled val="1"/>
        </dgm:presLayoutVars>
      </dgm:prSet>
      <dgm:spPr/>
    </dgm:pt>
    <dgm:pt modelId="{E9570C24-6A1C-4996-9373-29CEB2AA7543}" type="pres">
      <dgm:prSet presAssocID="{86A341EF-6457-4785-A403-218AEC6C7652}" presName="L2TextContainerWrapper" presStyleCnt="0">
        <dgm:presLayoutVars>
          <dgm:chMax val="0"/>
          <dgm:chPref val="0"/>
          <dgm:bulletEnabled val="1"/>
        </dgm:presLayoutVars>
      </dgm:prSet>
      <dgm:spPr/>
    </dgm:pt>
    <dgm:pt modelId="{B334D6A7-0F32-4AE5-8038-B35F0746A715}" type="pres">
      <dgm:prSet presAssocID="{86A341EF-6457-4785-A403-218AEC6C7652}" presName="L2TextContainer" presStyleLbl="bgAccFollowNode1" presStyleIdx="2" presStyleCnt="3"/>
      <dgm:spPr/>
    </dgm:pt>
    <dgm:pt modelId="{0B296B93-4501-48AD-9084-64034381D52A}" type="pres">
      <dgm:prSet presAssocID="{86A341EF-6457-4785-A403-218AEC6C7652}" presName="FlexibleEmptyPlaceHolder" presStyleCnt="0"/>
      <dgm:spPr/>
    </dgm:pt>
    <dgm:pt modelId="{F7C24B78-D918-4E43-B359-51F8A56AA880}" type="pres">
      <dgm:prSet presAssocID="{86A341EF-6457-4785-A403-218AEC6C7652}" presName="ConnectLine" presStyleLbl="alignNode1" presStyleIdx="2"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B870C1AD-6521-4549-BE3D-DB70F5DD0A91}" type="pres">
      <dgm:prSet presAssocID="{86A341EF-6457-4785-A403-218AEC6C7652}" presName="ConnectorPoint" presStyleLbl="fgAcc1" presStyleIdx="2" presStyleCnt="3"/>
      <dgm:spPr>
        <a:solidFill>
          <a:schemeClr val="lt1">
            <a:alpha val="90000"/>
            <a:hueOff val="0"/>
            <a:satOff val="0"/>
            <a:lumOff val="0"/>
            <a:alphaOff val="0"/>
          </a:schemeClr>
        </a:solidFill>
        <a:ln w="25400" cap="flat" cmpd="sng" algn="ctr">
          <a:noFill/>
          <a:prstDash val="solid"/>
        </a:ln>
        <a:effectLst/>
      </dgm:spPr>
    </dgm:pt>
    <dgm:pt modelId="{C561E443-1F63-4F2F-B6FC-1F3BF360CD2C}" type="pres">
      <dgm:prSet presAssocID="{86A341EF-6457-4785-A403-218AEC6C7652}" presName="EmptyPlaceHolder" presStyleCnt="0"/>
      <dgm:spPr/>
    </dgm:pt>
  </dgm:ptLst>
  <dgm:cxnLst>
    <dgm:cxn modelId="{E3265400-8B62-4AAF-8373-B28BDB80088E}" type="presOf" srcId="{10A1C533-7622-4EF4-9BB8-3573803B8CC6}" destId="{BBBAF090-BB73-434D-BB87-10D874A01C4B}" srcOrd="0" destOrd="0" presId="urn:microsoft.com/office/officeart/2017/3/layout/HorizontalPathTimeline#1"/>
    <dgm:cxn modelId="{9A6DF908-4C5A-40DB-9AE0-71BB908C2DB2}" srcId="{10A1C533-7622-4EF4-9BB8-3573803B8CC6}" destId="{746F067D-8194-4E0C-966B-D5B1E251C9B0}" srcOrd="0" destOrd="0" parTransId="{DDAA99C4-38BC-44AF-AFCD-4AA4D6542A5F}" sibTransId="{7B668915-3CA2-4782-BE2F-F977D20C48DE}"/>
    <dgm:cxn modelId="{42C4A333-4C93-45D9-AF27-47C1D4EE4697}" srcId="{86A341EF-6457-4785-A403-218AEC6C7652}" destId="{9C89358E-C3C6-4458-BC84-611DF0833554}" srcOrd="0" destOrd="0" parTransId="{32F54D36-076F-4F61-8CB4-BF171F6900FC}" sibTransId="{12621B83-4D65-47D7-84AE-757F662137BA}"/>
    <dgm:cxn modelId="{C0809A61-61EA-4BED-BF73-61CD80359B2B}" type="presOf" srcId="{B6B91D1E-CC2E-49E6-B915-2721EDA7BACE}" destId="{45AED95E-2565-43A6-A04A-1D3D6214A763}" srcOrd="0" destOrd="0" presId="urn:microsoft.com/office/officeart/2017/3/layout/HorizontalPathTimeline#1"/>
    <dgm:cxn modelId="{287B0D72-789F-4654-9FFD-A94B6D0D59C1}" type="presOf" srcId="{9C89358E-C3C6-4458-BC84-611DF0833554}" destId="{B334D6A7-0F32-4AE5-8038-B35F0746A715}" srcOrd="0" destOrd="0" presId="urn:microsoft.com/office/officeart/2017/3/layout/HorizontalPathTimeline#1"/>
    <dgm:cxn modelId="{14B8388F-4453-4F08-925C-023BB946AEE4}" type="presOf" srcId="{86A341EF-6457-4785-A403-218AEC6C7652}" destId="{C7CED6C7-8863-495D-A427-321B61D7DCD7}" srcOrd="0" destOrd="0" presId="urn:microsoft.com/office/officeart/2017/3/layout/HorizontalPathTimeline#1"/>
    <dgm:cxn modelId="{D956A99F-0235-4E34-9CB7-AC90F1A25BC5}" type="presOf" srcId="{C5D42888-A152-476F-8092-AA4FA203ADFE}" destId="{3E861188-D3C5-4CF9-88FB-3DFE8DF71765}" srcOrd="0" destOrd="0" presId="urn:microsoft.com/office/officeart/2017/3/layout/HorizontalPathTimeline#1"/>
    <dgm:cxn modelId="{12A885D0-5780-4D03-A36C-3E9DDBAFAB43}" srcId="{C5D42888-A152-476F-8092-AA4FA203ADFE}" destId="{86A341EF-6457-4785-A403-218AEC6C7652}" srcOrd="2" destOrd="0" parTransId="{54829372-B6A5-469B-B322-6D7DB14E020B}" sibTransId="{8C6F05CA-AEBA-4C2B-A1DA-5B2172AC6BB8}"/>
    <dgm:cxn modelId="{B8DBDED1-3764-4019-AE4D-1FF16E8EB833}" type="presOf" srcId="{746F067D-8194-4E0C-966B-D5B1E251C9B0}" destId="{1A7B76E0-B114-4C04-9A42-AEE2600C35FC}" srcOrd="0" destOrd="0" presId="urn:microsoft.com/office/officeart/2017/3/layout/HorizontalPathTimeline#1"/>
    <dgm:cxn modelId="{1740CFD6-AF3A-4783-ABBD-F94664FDC78B}" type="presOf" srcId="{FAD67F5B-3791-4724-B480-B83AF108FD83}" destId="{7C01A045-D196-476F-A443-D0FD0D267FC8}" srcOrd="0" destOrd="0" presId="urn:microsoft.com/office/officeart/2017/3/layout/HorizontalPathTimeline#1"/>
    <dgm:cxn modelId="{629B89D8-2D91-4EE3-AB0E-522A78D1B926}" srcId="{B6B91D1E-CC2E-49E6-B915-2721EDA7BACE}" destId="{FAD67F5B-3791-4724-B480-B83AF108FD83}" srcOrd="0" destOrd="0" parTransId="{6EF27A5A-700C-430C-BAC0-D9DA833241A0}" sibTransId="{2A24A521-8568-4F10-A420-11B1CC0903D4}"/>
    <dgm:cxn modelId="{46B1CFE3-E55A-4E63-A18D-D9FC054CC430}" srcId="{C5D42888-A152-476F-8092-AA4FA203ADFE}" destId="{10A1C533-7622-4EF4-9BB8-3573803B8CC6}" srcOrd="0" destOrd="0" parTransId="{0B73C2BA-D805-468D-92E2-44EEC264E775}" sibTransId="{494C7718-2C85-456B-BD8D-ECC2AFAA54DC}"/>
    <dgm:cxn modelId="{95DCEDED-3212-4E50-89C7-AA697D57AFF0}" srcId="{C5D42888-A152-476F-8092-AA4FA203ADFE}" destId="{B6B91D1E-CC2E-49E6-B915-2721EDA7BACE}" srcOrd="1" destOrd="0" parTransId="{42114FC1-05FA-4D5A-9C26-D661B37724C4}" sibTransId="{EB99F6D0-3721-4651-A5CB-975854FD5D94}"/>
    <dgm:cxn modelId="{D1F3D0FD-E476-4590-8F1F-37383DF2E59B}" type="presParOf" srcId="{3E861188-D3C5-4CF9-88FB-3DFE8DF71765}" destId="{0EB66A25-38BB-47B1-9533-022A5D922E80}" srcOrd="0" destOrd="0" presId="urn:microsoft.com/office/officeart/2017/3/layout/HorizontalPathTimeline#1"/>
    <dgm:cxn modelId="{8313EFB8-035F-4C4B-8387-46FC3972E8BA}" type="presParOf" srcId="{3E861188-D3C5-4CF9-88FB-3DFE8DF71765}" destId="{3E3B0764-AB31-4F70-B54F-B143AA610153}" srcOrd="1" destOrd="0" presId="urn:microsoft.com/office/officeart/2017/3/layout/HorizontalPathTimeline#1"/>
    <dgm:cxn modelId="{B3BD5108-ECD7-41D9-A12F-5BAC597C8B53}" type="presParOf" srcId="{3E3B0764-AB31-4F70-B54F-B143AA610153}" destId="{A8D6C4CF-4A31-43E1-9F31-651386DE73B2}" srcOrd="0" destOrd="0" presId="urn:microsoft.com/office/officeart/2017/3/layout/HorizontalPathTimeline#1"/>
    <dgm:cxn modelId="{1B071BBE-18AD-494D-9DB3-C66659D3E656}" type="presParOf" srcId="{A8D6C4CF-4A31-43E1-9F31-651386DE73B2}" destId="{BBBAF090-BB73-434D-BB87-10D874A01C4B}" srcOrd="0" destOrd="0" presId="urn:microsoft.com/office/officeart/2017/3/layout/HorizontalPathTimeline#1"/>
    <dgm:cxn modelId="{6825EFBB-FF6A-4BCF-9732-F7DBD4ADDA8D}" type="presParOf" srcId="{A8D6C4CF-4A31-43E1-9F31-651386DE73B2}" destId="{832732EF-7DE3-4A91-9BEE-73EDE137B87D}" srcOrd="1" destOrd="0" presId="urn:microsoft.com/office/officeart/2017/3/layout/HorizontalPathTimeline#1"/>
    <dgm:cxn modelId="{A40F27BE-0738-4A23-BDA8-4C084361CFBC}" type="presParOf" srcId="{832732EF-7DE3-4A91-9BEE-73EDE137B87D}" destId="{1A7B76E0-B114-4C04-9A42-AEE2600C35FC}" srcOrd="0" destOrd="0" presId="urn:microsoft.com/office/officeart/2017/3/layout/HorizontalPathTimeline#1"/>
    <dgm:cxn modelId="{F83B2E80-FD2F-4378-B9EC-C28B5524AE14}" type="presParOf" srcId="{832732EF-7DE3-4A91-9BEE-73EDE137B87D}" destId="{93C4FC2B-7498-4CEF-9C63-F1C2B2C0638E}" srcOrd="1" destOrd="0" presId="urn:microsoft.com/office/officeart/2017/3/layout/HorizontalPathTimeline#1"/>
    <dgm:cxn modelId="{8EEE38AB-27C2-4CAA-9511-EFC0BBB02FA6}" type="presParOf" srcId="{A8D6C4CF-4A31-43E1-9F31-651386DE73B2}" destId="{63FCD41B-0F64-4744-A7D3-367CD9C78C53}" srcOrd="2" destOrd="0" presId="urn:microsoft.com/office/officeart/2017/3/layout/HorizontalPathTimeline#1"/>
    <dgm:cxn modelId="{5B4F439F-E91A-446B-8B70-9345C25B9750}" type="presParOf" srcId="{A8D6C4CF-4A31-43E1-9F31-651386DE73B2}" destId="{59BE818B-E750-4722-AE97-2CEAD9B4AF58}" srcOrd="3" destOrd="0" presId="urn:microsoft.com/office/officeart/2017/3/layout/HorizontalPathTimeline#1"/>
    <dgm:cxn modelId="{DE753219-C122-4BBD-A69B-C84BD5CCC24B}" type="presParOf" srcId="{A8D6C4CF-4A31-43E1-9F31-651386DE73B2}" destId="{4E1B4F8E-5803-450B-A4EE-8B8FC59B717D}" srcOrd="4" destOrd="0" presId="urn:microsoft.com/office/officeart/2017/3/layout/HorizontalPathTimeline#1"/>
    <dgm:cxn modelId="{E478857F-BEA3-4F46-BEA4-D66EA746F26C}" type="presParOf" srcId="{3E3B0764-AB31-4F70-B54F-B143AA610153}" destId="{E25A8A1A-2570-472F-93FC-CAE5B2551D34}" srcOrd="1" destOrd="0" presId="urn:microsoft.com/office/officeart/2017/3/layout/HorizontalPathTimeline#1"/>
    <dgm:cxn modelId="{E4D52868-8714-475C-B330-F81C8852486E}" type="presParOf" srcId="{3E3B0764-AB31-4F70-B54F-B143AA610153}" destId="{A36820FB-A830-4017-BB7A-551C6623A0A2}" srcOrd="2" destOrd="0" presId="urn:microsoft.com/office/officeart/2017/3/layout/HorizontalPathTimeline#1"/>
    <dgm:cxn modelId="{DBAC5B61-63D2-4E97-823C-55B0C6983B9A}" type="presParOf" srcId="{A36820FB-A830-4017-BB7A-551C6623A0A2}" destId="{45AED95E-2565-43A6-A04A-1D3D6214A763}" srcOrd="0" destOrd="0" presId="urn:microsoft.com/office/officeart/2017/3/layout/HorizontalPathTimeline#1"/>
    <dgm:cxn modelId="{721802F5-78CA-48F2-90A5-76BD1E85423F}" type="presParOf" srcId="{A36820FB-A830-4017-BB7A-551C6623A0A2}" destId="{EFB606F8-BFEE-4849-AB7F-C7D7E2C69F43}" srcOrd="1" destOrd="0" presId="urn:microsoft.com/office/officeart/2017/3/layout/HorizontalPathTimeline#1"/>
    <dgm:cxn modelId="{EC88FC9B-2D5F-4BAB-9ABD-77D450BE81C4}" type="presParOf" srcId="{EFB606F8-BFEE-4849-AB7F-C7D7E2C69F43}" destId="{7C01A045-D196-476F-A443-D0FD0D267FC8}" srcOrd="0" destOrd="0" presId="urn:microsoft.com/office/officeart/2017/3/layout/HorizontalPathTimeline#1"/>
    <dgm:cxn modelId="{5166C4FA-D4DC-4767-8DBE-0CCDAE946CFE}" type="presParOf" srcId="{EFB606F8-BFEE-4849-AB7F-C7D7E2C69F43}" destId="{2FD68EB2-C67E-4BB0-ACAF-7D772568BD91}" srcOrd="1" destOrd="0" presId="urn:microsoft.com/office/officeart/2017/3/layout/HorizontalPathTimeline#1"/>
    <dgm:cxn modelId="{DEE55A69-4AB4-4936-9F67-F4E1E9A133E8}" type="presParOf" srcId="{A36820FB-A830-4017-BB7A-551C6623A0A2}" destId="{B7C7A788-8606-4BE2-80FF-EDBF097CF908}" srcOrd="2" destOrd="0" presId="urn:microsoft.com/office/officeart/2017/3/layout/HorizontalPathTimeline#1"/>
    <dgm:cxn modelId="{52909B74-572F-4B35-B786-09B6266653CC}" type="presParOf" srcId="{A36820FB-A830-4017-BB7A-551C6623A0A2}" destId="{224C02A7-7AD6-4CEB-B947-405B573C8125}" srcOrd="3" destOrd="0" presId="urn:microsoft.com/office/officeart/2017/3/layout/HorizontalPathTimeline#1"/>
    <dgm:cxn modelId="{3296FE63-9B33-4F8B-BA44-2FFA0B6D0766}" type="presParOf" srcId="{A36820FB-A830-4017-BB7A-551C6623A0A2}" destId="{92F038EE-0DDE-4165-8020-E55FFAC4A301}" srcOrd="4" destOrd="0" presId="urn:microsoft.com/office/officeart/2017/3/layout/HorizontalPathTimeline#1"/>
    <dgm:cxn modelId="{6269E6DD-3009-4257-896D-912B329DE276}" type="presParOf" srcId="{3E3B0764-AB31-4F70-B54F-B143AA610153}" destId="{3D04CC4F-5D0F-4659-B2A5-DC85DBD725D8}" srcOrd="3" destOrd="0" presId="urn:microsoft.com/office/officeart/2017/3/layout/HorizontalPathTimeline#1"/>
    <dgm:cxn modelId="{4E485F0E-6642-4989-923D-42BB41EE9971}" type="presParOf" srcId="{3E3B0764-AB31-4F70-B54F-B143AA610153}" destId="{777833D2-BB24-435E-BE65-8FCCB09923FB}" srcOrd="4" destOrd="0" presId="urn:microsoft.com/office/officeart/2017/3/layout/HorizontalPathTimeline#1"/>
    <dgm:cxn modelId="{DBE475D6-18A8-44EE-8D91-1899C9335757}" type="presParOf" srcId="{777833D2-BB24-435E-BE65-8FCCB09923FB}" destId="{C7CED6C7-8863-495D-A427-321B61D7DCD7}" srcOrd="0" destOrd="0" presId="urn:microsoft.com/office/officeart/2017/3/layout/HorizontalPathTimeline#1"/>
    <dgm:cxn modelId="{15FFD7CD-EC18-47A8-B6FA-88C74E1A5B5E}" type="presParOf" srcId="{777833D2-BB24-435E-BE65-8FCCB09923FB}" destId="{E9570C24-6A1C-4996-9373-29CEB2AA7543}" srcOrd="1" destOrd="0" presId="urn:microsoft.com/office/officeart/2017/3/layout/HorizontalPathTimeline#1"/>
    <dgm:cxn modelId="{AD27851A-D90A-4D10-9BAD-B14565A8887A}" type="presParOf" srcId="{E9570C24-6A1C-4996-9373-29CEB2AA7543}" destId="{B334D6A7-0F32-4AE5-8038-B35F0746A715}" srcOrd="0" destOrd="0" presId="urn:microsoft.com/office/officeart/2017/3/layout/HorizontalPathTimeline#1"/>
    <dgm:cxn modelId="{41383F66-9616-49FB-AF5A-4855DC75B86F}" type="presParOf" srcId="{E9570C24-6A1C-4996-9373-29CEB2AA7543}" destId="{0B296B93-4501-48AD-9084-64034381D52A}" srcOrd="1" destOrd="0" presId="urn:microsoft.com/office/officeart/2017/3/layout/HorizontalPathTimeline#1"/>
    <dgm:cxn modelId="{DD392A9D-502B-46BC-8C77-6440E0F924BD}" type="presParOf" srcId="{777833D2-BB24-435E-BE65-8FCCB09923FB}" destId="{F7C24B78-D918-4E43-B359-51F8A56AA880}" srcOrd="2" destOrd="0" presId="urn:microsoft.com/office/officeart/2017/3/layout/HorizontalPathTimeline#1"/>
    <dgm:cxn modelId="{340DE9AE-8AE6-4142-B15C-1FCDCE3FCF63}" type="presParOf" srcId="{777833D2-BB24-435E-BE65-8FCCB09923FB}" destId="{B870C1AD-6521-4549-BE3D-DB70F5DD0A91}" srcOrd="3" destOrd="0" presId="urn:microsoft.com/office/officeart/2017/3/layout/HorizontalPathTimeline#1"/>
    <dgm:cxn modelId="{D1D7A0F4-C206-4F7D-BA63-E76EA6E50E38}" type="presParOf" srcId="{777833D2-BB24-435E-BE65-8FCCB09923FB}" destId="{C561E443-1F63-4F2F-B6FC-1F3BF360CD2C}" srcOrd="4" destOrd="0" presId="urn:microsoft.com/office/officeart/2017/3/layout/HorizontalPathTimelin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60596A-0EA1-4089-BBE6-2419D7F62C4D}"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42711B0-EB4A-436B-93E2-6FB214FD1D72}">
      <dgm:prSet custT="1"/>
      <dgm:spPr/>
      <dgm:t>
        <a:bodyPr/>
        <a:lstStyle/>
        <a:p>
          <a:pPr>
            <a:lnSpc>
              <a:spcPct val="100000"/>
            </a:lnSpc>
            <a:defRPr cap="all"/>
          </a:pPr>
          <a:r>
            <a:rPr lang="en-GB" sz="2400" dirty="0"/>
            <a:t>Pre-Renal (before the kidneys) </a:t>
          </a:r>
          <a:endParaRPr lang="en-US" sz="2400" dirty="0"/>
        </a:p>
      </dgm:t>
    </dgm:pt>
    <dgm:pt modelId="{92DE8944-6401-4C1C-B49D-26A319DB0616}" type="parTrans" cxnId="{A74804C6-E6EC-4EAE-88E6-ED8F8D4E09C7}">
      <dgm:prSet/>
      <dgm:spPr/>
      <dgm:t>
        <a:bodyPr/>
        <a:lstStyle/>
        <a:p>
          <a:endParaRPr lang="en-US"/>
        </a:p>
      </dgm:t>
    </dgm:pt>
    <dgm:pt modelId="{73BFAAD4-D341-480A-967A-C523DF74D0B9}" type="sibTrans" cxnId="{A74804C6-E6EC-4EAE-88E6-ED8F8D4E09C7}">
      <dgm:prSet/>
      <dgm:spPr/>
      <dgm:t>
        <a:bodyPr/>
        <a:lstStyle/>
        <a:p>
          <a:endParaRPr lang="en-US"/>
        </a:p>
      </dgm:t>
    </dgm:pt>
    <dgm:pt modelId="{D1B1031C-6904-4FE1-9E23-BCD5FAD84054}">
      <dgm:prSet custT="1"/>
      <dgm:spPr/>
      <dgm:t>
        <a:bodyPr/>
        <a:lstStyle/>
        <a:p>
          <a:pPr>
            <a:lnSpc>
              <a:spcPct val="100000"/>
            </a:lnSpc>
            <a:defRPr cap="all"/>
          </a:pPr>
          <a:r>
            <a:rPr lang="en-GB" sz="1800" dirty="0"/>
            <a:t>Most common cause of AKI </a:t>
          </a:r>
          <a:endParaRPr lang="en-US" sz="1800" dirty="0"/>
        </a:p>
      </dgm:t>
    </dgm:pt>
    <dgm:pt modelId="{E35ACEB1-7312-4D0C-94AB-2C7FC9E61492}" type="parTrans" cxnId="{9546D144-1CD7-4D5D-9E30-7E1A2B22C43F}">
      <dgm:prSet/>
      <dgm:spPr/>
      <dgm:t>
        <a:bodyPr/>
        <a:lstStyle/>
        <a:p>
          <a:endParaRPr lang="en-US"/>
        </a:p>
      </dgm:t>
    </dgm:pt>
    <dgm:pt modelId="{74417752-E126-4CD1-AE8A-9839BF8DE33F}" type="sibTrans" cxnId="{9546D144-1CD7-4D5D-9E30-7E1A2B22C43F}">
      <dgm:prSet/>
      <dgm:spPr/>
      <dgm:t>
        <a:bodyPr/>
        <a:lstStyle/>
        <a:p>
          <a:endParaRPr lang="en-US"/>
        </a:p>
      </dgm:t>
    </dgm:pt>
    <dgm:pt modelId="{0F9135D8-00C1-4BE2-BF2E-0A65762B089F}">
      <dgm:prSet/>
      <dgm:spPr/>
      <dgm:t>
        <a:bodyPr/>
        <a:lstStyle/>
        <a:p>
          <a:pPr>
            <a:lnSpc>
              <a:spcPct val="100000"/>
            </a:lnSpc>
            <a:defRPr cap="all"/>
          </a:pPr>
          <a:r>
            <a:rPr lang="en-GB"/>
            <a:t>Disruption of blood flow to the kidney </a:t>
          </a:r>
          <a:endParaRPr lang="en-US"/>
        </a:p>
      </dgm:t>
    </dgm:pt>
    <dgm:pt modelId="{38C0846E-E52D-47A3-97C0-22481CD174D0}" type="parTrans" cxnId="{37F8A280-B8A2-4D4D-A585-3C176C5E8F01}">
      <dgm:prSet/>
      <dgm:spPr/>
      <dgm:t>
        <a:bodyPr/>
        <a:lstStyle/>
        <a:p>
          <a:endParaRPr lang="en-US"/>
        </a:p>
      </dgm:t>
    </dgm:pt>
    <dgm:pt modelId="{4E22BF5F-D879-49F9-B7A8-64A1702D2495}" type="sibTrans" cxnId="{37F8A280-B8A2-4D4D-A585-3C176C5E8F01}">
      <dgm:prSet/>
      <dgm:spPr/>
      <dgm:t>
        <a:bodyPr/>
        <a:lstStyle/>
        <a:p>
          <a:endParaRPr lang="en-US"/>
        </a:p>
      </dgm:t>
    </dgm:pt>
    <dgm:pt modelId="{F18D3302-866E-4131-8CED-8F2A97882819}">
      <dgm:prSet/>
      <dgm:spPr/>
      <dgm:t>
        <a:bodyPr/>
        <a:lstStyle/>
        <a:p>
          <a:pPr>
            <a:lnSpc>
              <a:spcPct val="100000"/>
            </a:lnSpc>
            <a:defRPr cap="all"/>
          </a:pPr>
          <a:r>
            <a:rPr lang="en-GB"/>
            <a:t>Low blood pressure </a:t>
          </a:r>
          <a:endParaRPr lang="en-US"/>
        </a:p>
      </dgm:t>
    </dgm:pt>
    <dgm:pt modelId="{ED3E3A29-760F-464B-887D-659EF48126CF}" type="parTrans" cxnId="{513888F7-5187-4C3D-9878-89758D54B687}">
      <dgm:prSet/>
      <dgm:spPr/>
      <dgm:t>
        <a:bodyPr/>
        <a:lstStyle/>
        <a:p>
          <a:endParaRPr lang="en-US"/>
        </a:p>
      </dgm:t>
    </dgm:pt>
    <dgm:pt modelId="{908B213F-DD34-4569-8B16-47F05E29B330}" type="sibTrans" cxnId="{513888F7-5187-4C3D-9878-89758D54B687}">
      <dgm:prSet/>
      <dgm:spPr/>
      <dgm:t>
        <a:bodyPr/>
        <a:lstStyle/>
        <a:p>
          <a:endParaRPr lang="en-US"/>
        </a:p>
      </dgm:t>
    </dgm:pt>
    <dgm:pt modelId="{E364C44E-5940-47AD-A56D-A32CA4747F8F}">
      <dgm:prSet/>
      <dgm:spPr/>
      <dgm:t>
        <a:bodyPr/>
        <a:lstStyle/>
        <a:p>
          <a:pPr>
            <a:lnSpc>
              <a:spcPct val="100000"/>
            </a:lnSpc>
            <a:defRPr cap="all"/>
          </a:pPr>
          <a:r>
            <a:rPr lang="en-GB"/>
            <a:t>Heart Failure </a:t>
          </a:r>
          <a:endParaRPr lang="en-US"/>
        </a:p>
      </dgm:t>
    </dgm:pt>
    <dgm:pt modelId="{890F464F-6C13-43FA-B982-2EEE35FC4D91}" type="parTrans" cxnId="{6AE4A1B4-6494-4687-8230-0901D187A582}">
      <dgm:prSet/>
      <dgm:spPr/>
      <dgm:t>
        <a:bodyPr/>
        <a:lstStyle/>
        <a:p>
          <a:endParaRPr lang="en-US"/>
        </a:p>
      </dgm:t>
    </dgm:pt>
    <dgm:pt modelId="{44393F79-4B25-42C5-9DA2-8BA035180860}" type="sibTrans" cxnId="{6AE4A1B4-6494-4687-8230-0901D187A582}">
      <dgm:prSet/>
      <dgm:spPr/>
      <dgm:t>
        <a:bodyPr/>
        <a:lstStyle/>
        <a:p>
          <a:endParaRPr lang="en-US"/>
        </a:p>
      </dgm:t>
    </dgm:pt>
    <dgm:pt modelId="{05637D84-6DE4-4876-AD32-5E676D90037B}">
      <dgm:prSet/>
      <dgm:spPr/>
      <dgm:t>
        <a:bodyPr/>
        <a:lstStyle/>
        <a:p>
          <a:pPr>
            <a:lnSpc>
              <a:spcPct val="100000"/>
            </a:lnSpc>
            <a:defRPr cap="all"/>
          </a:pPr>
          <a:r>
            <a:rPr lang="en-GB"/>
            <a:t>Low blood volume (dehydration) </a:t>
          </a:r>
          <a:endParaRPr lang="en-US"/>
        </a:p>
      </dgm:t>
    </dgm:pt>
    <dgm:pt modelId="{68783B4D-61A4-4493-BB74-0D1174707BCC}" type="parTrans" cxnId="{F0B0C5A6-EA17-41CC-A420-342B87A21FE2}">
      <dgm:prSet/>
      <dgm:spPr/>
      <dgm:t>
        <a:bodyPr/>
        <a:lstStyle/>
        <a:p>
          <a:endParaRPr lang="en-US"/>
        </a:p>
      </dgm:t>
    </dgm:pt>
    <dgm:pt modelId="{914759F3-3DB9-480E-83BD-73457E0BD58D}" type="sibTrans" cxnId="{F0B0C5A6-EA17-41CC-A420-342B87A21FE2}">
      <dgm:prSet/>
      <dgm:spPr/>
      <dgm:t>
        <a:bodyPr/>
        <a:lstStyle/>
        <a:p>
          <a:endParaRPr lang="en-US"/>
        </a:p>
      </dgm:t>
    </dgm:pt>
    <dgm:pt modelId="{8543E0F7-2BA5-4B51-9B86-B0F3EE17161F}" type="pres">
      <dgm:prSet presAssocID="{0760596A-0EA1-4089-BBE6-2419D7F62C4D}" presName="root" presStyleCnt="0">
        <dgm:presLayoutVars>
          <dgm:dir/>
          <dgm:resizeHandles val="exact"/>
        </dgm:presLayoutVars>
      </dgm:prSet>
      <dgm:spPr/>
    </dgm:pt>
    <dgm:pt modelId="{A2EF823A-6D08-4FD7-B70C-A0D0671AD4DA}" type="pres">
      <dgm:prSet presAssocID="{742711B0-EB4A-436B-93E2-6FB214FD1D72}" presName="compNode" presStyleCnt="0"/>
      <dgm:spPr/>
    </dgm:pt>
    <dgm:pt modelId="{64B95F24-7DC8-402F-8CB5-BFD9E82075B9}" type="pres">
      <dgm:prSet presAssocID="{742711B0-EB4A-436B-93E2-6FB214FD1D72}" presName="iconBgRect" presStyleLbl="bgShp" presStyleIdx="0" presStyleCnt="6"/>
      <dgm:spPr/>
    </dgm:pt>
    <dgm:pt modelId="{792A6443-2DB2-49CA-BE35-7FA1D73D0783}" type="pres">
      <dgm:prSet presAssocID="{742711B0-EB4A-436B-93E2-6FB214FD1D7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dney"/>
        </a:ext>
      </dgm:extLst>
    </dgm:pt>
    <dgm:pt modelId="{EABC7FE6-4434-42F4-ABCC-7C601EC88DF0}" type="pres">
      <dgm:prSet presAssocID="{742711B0-EB4A-436B-93E2-6FB214FD1D72}" presName="spaceRect" presStyleCnt="0"/>
      <dgm:spPr/>
    </dgm:pt>
    <dgm:pt modelId="{D3DF7FD8-B934-4F9E-9F77-76AAF521BA6F}" type="pres">
      <dgm:prSet presAssocID="{742711B0-EB4A-436B-93E2-6FB214FD1D72}" presName="textRect" presStyleLbl="revTx" presStyleIdx="0" presStyleCnt="6" custLinFactY="31720" custLinFactNeighborX="-24" custLinFactNeighborY="100000">
        <dgm:presLayoutVars>
          <dgm:chMax val="1"/>
          <dgm:chPref val="1"/>
        </dgm:presLayoutVars>
      </dgm:prSet>
      <dgm:spPr/>
    </dgm:pt>
    <dgm:pt modelId="{D8000000-F515-4B3E-9956-704712AEE79E}" type="pres">
      <dgm:prSet presAssocID="{73BFAAD4-D341-480A-967A-C523DF74D0B9}" presName="sibTrans" presStyleCnt="0"/>
      <dgm:spPr/>
    </dgm:pt>
    <dgm:pt modelId="{C16F49B6-440D-4E47-A57B-D12CCEB6C064}" type="pres">
      <dgm:prSet presAssocID="{D1B1031C-6904-4FE1-9E23-BCD5FAD84054}" presName="compNode" presStyleCnt="0"/>
      <dgm:spPr/>
    </dgm:pt>
    <dgm:pt modelId="{6F64BB4A-258A-49FD-A8D0-5D47C7DB3023}" type="pres">
      <dgm:prSet presAssocID="{D1B1031C-6904-4FE1-9E23-BCD5FAD84054}" presName="iconBgRect" presStyleLbl="bgShp" presStyleIdx="1" presStyleCnt="6"/>
      <dgm:spPr/>
    </dgm:pt>
    <dgm:pt modelId="{A34B29C2-B57D-4DF7-BFB9-CFD4FED72E1E}" type="pres">
      <dgm:prSet presAssocID="{D1B1031C-6904-4FE1-9E23-BCD5FAD8405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p compass"/>
        </a:ext>
      </dgm:extLst>
    </dgm:pt>
    <dgm:pt modelId="{B96B8562-A8DE-4AD4-8A5B-2AE94BAF0938}" type="pres">
      <dgm:prSet presAssocID="{D1B1031C-6904-4FE1-9E23-BCD5FAD84054}" presName="spaceRect" presStyleCnt="0"/>
      <dgm:spPr/>
    </dgm:pt>
    <dgm:pt modelId="{AD6AC85F-4F43-40B2-BB50-2EE2BC4DDA84}" type="pres">
      <dgm:prSet presAssocID="{D1B1031C-6904-4FE1-9E23-BCD5FAD84054}" presName="textRect" presStyleLbl="revTx" presStyleIdx="1" presStyleCnt="6" custLinFactX="-17524" custLinFactNeighborX="-100000" custLinFactNeighborY="-18137">
        <dgm:presLayoutVars>
          <dgm:chMax val="1"/>
          <dgm:chPref val="1"/>
        </dgm:presLayoutVars>
      </dgm:prSet>
      <dgm:spPr/>
    </dgm:pt>
    <dgm:pt modelId="{66E5C5A0-9475-4DE4-8797-56C3962038D6}" type="pres">
      <dgm:prSet presAssocID="{74417752-E126-4CD1-AE8A-9839BF8DE33F}" presName="sibTrans" presStyleCnt="0"/>
      <dgm:spPr/>
    </dgm:pt>
    <dgm:pt modelId="{964CBBD3-1ED6-4336-BED5-0D65D2110DDC}" type="pres">
      <dgm:prSet presAssocID="{0F9135D8-00C1-4BE2-BF2E-0A65762B089F}" presName="compNode" presStyleCnt="0"/>
      <dgm:spPr/>
    </dgm:pt>
    <dgm:pt modelId="{41BAE421-9480-4835-BBE3-75ED1D0B7DA8}" type="pres">
      <dgm:prSet presAssocID="{0F9135D8-00C1-4BE2-BF2E-0A65762B089F}" presName="iconBgRect" presStyleLbl="bgShp" presStyleIdx="2" presStyleCnt="6"/>
      <dgm:spPr/>
    </dgm:pt>
    <dgm:pt modelId="{C1A36714-1D50-4818-B06C-172DC7CE2F17}" type="pres">
      <dgm:prSet presAssocID="{0F9135D8-00C1-4BE2-BF2E-0A65762B089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V"/>
        </a:ext>
      </dgm:extLst>
    </dgm:pt>
    <dgm:pt modelId="{9668F82B-37C6-4C5F-9928-B57A4088B1A5}" type="pres">
      <dgm:prSet presAssocID="{0F9135D8-00C1-4BE2-BF2E-0A65762B089F}" presName="spaceRect" presStyleCnt="0"/>
      <dgm:spPr/>
    </dgm:pt>
    <dgm:pt modelId="{BD70205E-EDBB-4693-96CF-EBB62BAED914}" type="pres">
      <dgm:prSet presAssocID="{0F9135D8-00C1-4BE2-BF2E-0A65762B089F}" presName="textRect" presStyleLbl="revTx" presStyleIdx="2" presStyleCnt="6">
        <dgm:presLayoutVars>
          <dgm:chMax val="1"/>
          <dgm:chPref val="1"/>
        </dgm:presLayoutVars>
      </dgm:prSet>
      <dgm:spPr/>
    </dgm:pt>
    <dgm:pt modelId="{3CEE17D8-2974-4C1C-989E-15F28ABDECAA}" type="pres">
      <dgm:prSet presAssocID="{4E22BF5F-D879-49F9-B7A8-64A1702D2495}" presName="sibTrans" presStyleCnt="0"/>
      <dgm:spPr/>
    </dgm:pt>
    <dgm:pt modelId="{036EE3B4-4308-40D1-BB6C-1C606EC78465}" type="pres">
      <dgm:prSet presAssocID="{F18D3302-866E-4131-8CED-8F2A97882819}" presName="compNode" presStyleCnt="0"/>
      <dgm:spPr/>
    </dgm:pt>
    <dgm:pt modelId="{0C171C66-0C6E-47E6-8402-01E8C64A49F1}" type="pres">
      <dgm:prSet presAssocID="{F18D3302-866E-4131-8CED-8F2A97882819}" presName="iconBgRect" presStyleLbl="bgShp" presStyleIdx="3" presStyleCnt="6"/>
      <dgm:spPr/>
    </dgm:pt>
    <dgm:pt modelId="{BED74B7C-75FC-4338-8F64-F79AE1D265C1}" type="pres">
      <dgm:prSet presAssocID="{F18D3302-866E-4131-8CED-8F2A9788281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rtbeat"/>
        </a:ext>
      </dgm:extLst>
    </dgm:pt>
    <dgm:pt modelId="{1EECD86A-7851-4876-A723-4DC2DA9F4977}" type="pres">
      <dgm:prSet presAssocID="{F18D3302-866E-4131-8CED-8F2A97882819}" presName="spaceRect" presStyleCnt="0"/>
      <dgm:spPr/>
    </dgm:pt>
    <dgm:pt modelId="{2C909736-0DC4-400B-B78E-AC6B235D193F}" type="pres">
      <dgm:prSet presAssocID="{F18D3302-866E-4131-8CED-8F2A97882819}" presName="textRect" presStyleLbl="revTx" presStyleIdx="3" presStyleCnt="6">
        <dgm:presLayoutVars>
          <dgm:chMax val="1"/>
          <dgm:chPref val="1"/>
        </dgm:presLayoutVars>
      </dgm:prSet>
      <dgm:spPr/>
    </dgm:pt>
    <dgm:pt modelId="{6C4DD727-AF33-4FD9-A77B-593066ED7A93}" type="pres">
      <dgm:prSet presAssocID="{908B213F-DD34-4569-8B16-47F05E29B330}" presName="sibTrans" presStyleCnt="0"/>
      <dgm:spPr/>
    </dgm:pt>
    <dgm:pt modelId="{52BCF772-BB06-4F49-95DC-DE0E4CE0339E}" type="pres">
      <dgm:prSet presAssocID="{E364C44E-5940-47AD-A56D-A32CA4747F8F}" presName="compNode" presStyleCnt="0"/>
      <dgm:spPr/>
    </dgm:pt>
    <dgm:pt modelId="{EEBDF8BC-67B8-4D97-B7F5-3B398C1F18FB}" type="pres">
      <dgm:prSet presAssocID="{E364C44E-5940-47AD-A56D-A32CA4747F8F}" presName="iconBgRect" presStyleLbl="bgShp" presStyleIdx="4" presStyleCnt="6"/>
      <dgm:spPr/>
    </dgm:pt>
    <dgm:pt modelId="{D7AA4253-9266-4B52-B53D-D82F6C30B463}" type="pres">
      <dgm:prSet presAssocID="{E364C44E-5940-47AD-A56D-A32CA4747F8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rt"/>
        </a:ext>
      </dgm:extLst>
    </dgm:pt>
    <dgm:pt modelId="{1997F6BF-3956-4BBF-BA2F-7FDBD12D79F2}" type="pres">
      <dgm:prSet presAssocID="{E364C44E-5940-47AD-A56D-A32CA4747F8F}" presName="spaceRect" presStyleCnt="0"/>
      <dgm:spPr/>
    </dgm:pt>
    <dgm:pt modelId="{BAD1785A-5A28-4D6D-A33E-F379F2FAB9C0}" type="pres">
      <dgm:prSet presAssocID="{E364C44E-5940-47AD-A56D-A32CA4747F8F}" presName="textRect" presStyleLbl="revTx" presStyleIdx="4" presStyleCnt="6">
        <dgm:presLayoutVars>
          <dgm:chMax val="1"/>
          <dgm:chPref val="1"/>
        </dgm:presLayoutVars>
      </dgm:prSet>
      <dgm:spPr/>
    </dgm:pt>
    <dgm:pt modelId="{5D28255C-ADA2-4844-9447-28B4DA948E8E}" type="pres">
      <dgm:prSet presAssocID="{44393F79-4B25-42C5-9DA2-8BA035180860}" presName="sibTrans" presStyleCnt="0"/>
      <dgm:spPr/>
    </dgm:pt>
    <dgm:pt modelId="{731DF572-702D-4FEC-94C5-0436549ACD1B}" type="pres">
      <dgm:prSet presAssocID="{05637D84-6DE4-4876-AD32-5E676D90037B}" presName="compNode" presStyleCnt="0"/>
      <dgm:spPr/>
    </dgm:pt>
    <dgm:pt modelId="{861835FA-2751-486C-B903-307CDAE54D4D}" type="pres">
      <dgm:prSet presAssocID="{05637D84-6DE4-4876-AD32-5E676D90037B}" presName="iconBgRect" presStyleLbl="bgShp" presStyleIdx="5" presStyleCnt="6"/>
      <dgm:spPr/>
    </dgm:pt>
    <dgm:pt modelId="{4634C716-FF74-4E53-9596-7DF9DD220FBF}" type="pres">
      <dgm:prSet presAssocID="{05637D84-6DE4-4876-AD32-5E676D90037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Water"/>
        </a:ext>
      </dgm:extLst>
    </dgm:pt>
    <dgm:pt modelId="{50E65FC2-0F90-491D-B8A4-53FE42B137D9}" type="pres">
      <dgm:prSet presAssocID="{05637D84-6DE4-4876-AD32-5E676D90037B}" presName="spaceRect" presStyleCnt="0"/>
      <dgm:spPr/>
    </dgm:pt>
    <dgm:pt modelId="{09257F3F-6BA7-4C3A-BF01-EF37B7F2603B}" type="pres">
      <dgm:prSet presAssocID="{05637D84-6DE4-4876-AD32-5E676D90037B}" presName="textRect" presStyleLbl="revTx" presStyleIdx="5" presStyleCnt="6">
        <dgm:presLayoutVars>
          <dgm:chMax val="1"/>
          <dgm:chPref val="1"/>
        </dgm:presLayoutVars>
      </dgm:prSet>
      <dgm:spPr/>
    </dgm:pt>
  </dgm:ptLst>
  <dgm:cxnLst>
    <dgm:cxn modelId="{495E5F5F-F1BE-474B-8DF8-48B2C7B0AFC9}" type="presOf" srcId="{05637D84-6DE4-4876-AD32-5E676D90037B}" destId="{09257F3F-6BA7-4C3A-BF01-EF37B7F2603B}" srcOrd="0" destOrd="0" presId="urn:microsoft.com/office/officeart/2018/5/layout/IconCircleLabelList"/>
    <dgm:cxn modelId="{9546D144-1CD7-4D5D-9E30-7E1A2B22C43F}" srcId="{0760596A-0EA1-4089-BBE6-2419D7F62C4D}" destId="{D1B1031C-6904-4FE1-9E23-BCD5FAD84054}" srcOrd="1" destOrd="0" parTransId="{E35ACEB1-7312-4D0C-94AB-2C7FC9E61492}" sibTransId="{74417752-E126-4CD1-AE8A-9839BF8DE33F}"/>
    <dgm:cxn modelId="{7447AE4D-26BF-4042-A24B-2E5F230357AD}" type="presOf" srcId="{E364C44E-5940-47AD-A56D-A32CA4747F8F}" destId="{BAD1785A-5A28-4D6D-A33E-F379F2FAB9C0}" srcOrd="0" destOrd="0" presId="urn:microsoft.com/office/officeart/2018/5/layout/IconCircleLabelList"/>
    <dgm:cxn modelId="{9FDD5657-BE0A-4208-BF32-13CCF1828C6E}" type="presOf" srcId="{F18D3302-866E-4131-8CED-8F2A97882819}" destId="{2C909736-0DC4-400B-B78E-AC6B235D193F}" srcOrd="0" destOrd="0" presId="urn:microsoft.com/office/officeart/2018/5/layout/IconCircleLabelList"/>
    <dgm:cxn modelId="{1FFA687C-18A0-4781-8A1B-6B6FBE875BF4}" type="presOf" srcId="{0F9135D8-00C1-4BE2-BF2E-0A65762B089F}" destId="{BD70205E-EDBB-4693-96CF-EBB62BAED914}" srcOrd="0" destOrd="0" presId="urn:microsoft.com/office/officeart/2018/5/layout/IconCircleLabelList"/>
    <dgm:cxn modelId="{B050D27E-30F1-4EBB-BEDD-FD320EB03736}" type="presOf" srcId="{742711B0-EB4A-436B-93E2-6FB214FD1D72}" destId="{D3DF7FD8-B934-4F9E-9F77-76AAF521BA6F}" srcOrd="0" destOrd="0" presId="urn:microsoft.com/office/officeart/2018/5/layout/IconCircleLabelList"/>
    <dgm:cxn modelId="{37F8A280-B8A2-4D4D-A585-3C176C5E8F01}" srcId="{0760596A-0EA1-4089-BBE6-2419D7F62C4D}" destId="{0F9135D8-00C1-4BE2-BF2E-0A65762B089F}" srcOrd="2" destOrd="0" parTransId="{38C0846E-E52D-47A3-97C0-22481CD174D0}" sibTransId="{4E22BF5F-D879-49F9-B7A8-64A1702D2495}"/>
    <dgm:cxn modelId="{F0B0C5A6-EA17-41CC-A420-342B87A21FE2}" srcId="{0760596A-0EA1-4089-BBE6-2419D7F62C4D}" destId="{05637D84-6DE4-4876-AD32-5E676D90037B}" srcOrd="5" destOrd="0" parTransId="{68783B4D-61A4-4493-BB74-0D1174707BCC}" sibTransId="{914759F3-3DB9-480E-83BD-73457E0BD58D}"/>
    <dgm:cxn modelId="{6AE4A1B4-6494-4687-8230-0901D187A582}" srcId="{0760596A-0EA1-4089-BBE6-2419D7F62C4D}" destId="{E364C44E-5940-47AD-A56D-A32CA4747F8F}" srcOrd="4" destOrd="0" parTransId="{890F464F-6C13-43FA-B982-2EEE35FC4D91}" sibTransId="{44393F79-4B25-42C5-9DA2-8BA035180860}"/>
    <dgm:cxn modelId="{A74804C6-E6EC-4EAE-88E6-ED8F8D4E09C7}" srcId="{0760596A-0EA1-4089-BBE6-2419D7F62C4D}" destId="{742711B0-EB4A-436B-93E2-6FB214FD1D72}" srcOrd="0" destOrd="0" parTransId="{92DE8944-6401-4C1C-B49D-26A319DB0616}" sibTransId="{73BFAAD4-D341-480A-967A-C523DF74D0B9}"/>
    <dgm:cxn modelId="{38FB6DDB-0D4F-4C96-81BE-6BA24CB229F9}" type="presOf" srcId="{0760596A-0EA1-4089-BBE6-2419D7F62C4D}" destId="{8543E0F7-2BA5-4B51-9B86-B0F3EE17161F}" srcOrd="0" destOrd="0" presId="urn:microsoft.com/office/officeart/2018/5/layout/IconCircleLabelList"/>
    <dgm:cxn modelId="{513888F7-5187-4C3D-9878-89758D54B687}" srcId="{0760596A-0EA1-4089-BBE6-2419D7F62C4D}" destId="{F18D3302-866E-4131-8CED-8F2A97882819}" srcOrd="3" destOrd="0" parTransId="{ED3E3A29-760F-464B-887D-659EF48126CF}" sibTransId="{908B213F-DD34-4569-8B16-47F05E29B330}"/>
    <dgm:cxn modelId="{D0B23BFE-609B-4A63-B67D-8A84AAFDC8B9}" type="presOf" srcId="{D1B1031C-6904-4FE1-9E23-BCD5FAD84054}" destId="{AD6AC85F-4F43-40B2-BB50-2EE2BC4DDA84}" srcOrd="0" destOrd="0" presId="urn:microsoft.com/office/officeart/2018/5/layout/IconCircleLabelList"/>
    <dgm:cxn modelId="{F4F75C0B-3556-4942-8A3F-2E9B0DC63854}" type="presParOf" srcId="{8543E0F7-2BA5-4B51-9B86-B0F3EE17161F}" destId="{A2EF823A-6D08-4FD7-B70C-A0D0671AD4DA}" srcOrd="0" destOrd="0" presId="urn:microsoft.com/office/officeart/2018/5/layout/IconCircleLabelList"/>
    <dgm:cxn modelId="{3EEB247D-188F-4F66-924B-06B37CD6737A}" type="presParOf" srcId="{A2EF823A-6D08-4FD7-B70C-A0D0671AD4DA}" destId="{64B95F24-7DC8-402F-8CB5-BFD9E82075B9}" srcOrd="0" destOrd="0" presId="urn:microsoft.com/office/officeart/2018/5/layout/IconCircleLabelList"/>
    <dgm:cxn modelId="{0941CA1F-0F6E-484E-A1FC-FF854A4FDA3B}" type="presParOf" srcId="{A2EF823A-6D08-4FD7-B70C-A0D0671AD4DA}" destId="{792A6443-2DB2-49CA-BE35-7FA1D73D0783}" srcOrd="1" destOrd="0" presId="urn:microsoft.com/office/officeart/2018/5/layout/IconCircleLabelList"/>
    <dgm:cxn modelId="{FE8ADA9C-E73F-42C6-8061-38DF1609C003}" type="presParOf" srcId="{A2EF823A-6D08-4FD7-B70C-A0D0671AD4DA}" destId="{EABC7FE6-4434-42F4-ABCC-7C601EC88DF0}" srcOrd="2" destOrd="0" presId="urn:microsoft.com/office/officeart/2018/5/layout/IconCircleLabelList"/>
    <dgm:cxn modelId="{B6D5E0F3-D0C4-4161-BBBA-5B42C54319D1}" type="presParOf" srcId="{A2EF823A-6D08-4FD7-B70C-A0D0671AD4DA}" destId="{D3DF7FD8-B934-4F9E-9F77-76AAF521BA6F}" srcOrd="3" destOrd="0" presId="urn:microsoft.com/office/officeart/2018/5/layout/IconCircleLabelList"/>
    <dgm:cxn modelId="{B98D99A7-77FA-4633-B210-491278D4EAEF}" type="presParOf" srcId="{8543E0F7-2BA5-4B51-9B86-B0F3EE17161F}" destId="{D8000000-F515-4B3E-9956-704712AEE79E}" srcOrd="1" destOrd="0" presId="urn:microsoft.com/office/officeart/2018/5/layout/IconCircleLabelList"/>
    <dgm:cxn modelId="{F6A88A8F-2A6F-408A-8B3B-1202D1C3C845}" type="presParOf" srcId="{8543E0F7-2BA5-4B51-9B86-B0F3EE17161F}" destId="{C16F49B6-440D-4E47-A57B-D12CCEB6C064}" srcOrd="2" destOrd="0" presId="urn:microsoft.com/office/officeart/2018/5/layout/IconCircleLabelList"/>
    <dgm:cxn modelId="{1AC71E38-E0FA-41A2-8B0B-980DF88F3A37}" type="presParOf" srcId="{C16F49B6-440D-4E47-A57B-D12CCEB6C064}" destId="{6F64BB4A-258A-49FD-A8D0-5D47C7DB3023}" srcOrd="0" destOrd="0" presId="urn:microsoft.com/office/officeart/2018/5/layout/IconCircleLabelList"/>
    <dgm:cxn modelId="{F74FBBA4-977B-4D31-9AEB-29944D683D79}" type="presParOf" srcId="{C16F49B6-440D-4E47-A57B-D12CCEB6C064}" destId="{A34B29C2-B57D-4DF7-BFB9-CFD4FED72E1E}" srcOrd="1" destOrd="0" presId="urn:microsoft.com/office/officeart/2018/5/layout/IconCircleLabelList"/>
    <dgm:cxn modelId="{D6B7AC3D-60C6-41E8-9CC4-5CE885D1F4BF}" type="presParOf" srcId="{C16F49B6-440D-4E47-A57B-D12CCEB6C064}" destId="{B96B8562-A8DE-4AD4-8A5B-2AE94BAF0938}" srcOrd="2" destOrd="0" presId="urn:microsoft.com/office/officeart/2018/5/layout/IconCircleLabelList"/>
    <dgm:cxn modelId="{AEB814E3-287D-4E9B-B154-CBC1689BB4AD}" type="presParOf" srcId="{C16F49B6-440D-4E47-A57B-D12CCEB6C064}" destId="{AD6AC85F-4F43-40B2-BB50-2EE2BC4DDA84}" srcOrd="3" destOrd="0" presId="urn:microsoft.com/office/officeart/2018/5/layout/IconCircleLabelList"/>
    <dgm:cxn modelId="{E4855CC4-168F-4404-AC86-2EB596D24B61}" type="presParOf" srcId="{8543E0F7-2BA5-4B51-9B86-B0F3EE17161F}" destId="{66E5C5A0-9475-4DE4-8797-56C3962038D6}" srcOrd="3" destOrd="0" presId="urn:microsoft.com/office/officeart/2018/5/layout/IconCircleLabelList"/>
    <dgm:cxn modelId="{2D07D438-C653-4872-8603-993232A2BA80}" type="presParOf" srcId="{8543E0F7-2BA5-4B51-9B86-B0F3EE17161F}" destId="{964CBBD3-1ED6-4336-BED5-0D65D2110DDC}" srcOrd="4" destOrd="0" presId="urn:microsoft.com/office/officeart/2018/5/layout/IconCircleLabelList"/>
    <dgm:cxn modelId="{F4B5DAB0-CEB3-4E9D-B5EC-CF40D5C55ACE}" type="presParOf" srcId="{964CBBD3-1ED6-4336-BED5-0D65D2110DDC}" destId="{41BAE421-9480-4835-BBE3-75ED1D0B7DA8}" srcOrd="0" destOrd="0" presId="urn:microsoft.com/office/officeart/2018/5/layout/IconCircleLabelList"/>
    <dgm:cxn modelId="{1CCEA728-FF51-483B-B7E5-06147CFDCAD4}" type="presParOf" srcId="{964CBBD3-1ED6-4336-BED5-0D65D2110DDC}" destId="{C1A36714-1D50-4818-B06C-172DC7CE2F17}" srcOrd="1" destOrd="0" presId="urn:microsoft.com/office/officeart/2018/5/layout/IconCircleLabelList"/>
    <dgm:cxn modelId="{CD8A587C-54AC-49DF-8AE0-7B9AFCB45557}" type="presParOf" srcId="{964CBBD3-1ED6-4336-BED5-0D65D2110DDC}" destId="{9668F82B-37C6-4C5F-9928-B57A4088B1A5}" srcOrd="2" destOrd="0" presId="urn:microsoft.com/office/officeart/2018/5/layout/IconCircleLabelList"/>
    <dgm:cxn modelId="{EEC5DA63-F075-4DC1-8F25-9911078D6A08}" type="presParOf" srcId="{964CBBD3-1ED6-4336-BED5-0D65D2110DDC}" destId="{BD70205E-EDBB-4693-96CF-EBB62BAED914}" srcOrd="3" destOrd="0" presId="urn:microsoft.com/office/officeart/2018/5/layout/IconCircleLabelList"/>
    <dgm:cxn modelId="{70EC3F0D-24FE-4349-9598-81927E56E032}" type="presParOf" srcId="{8543E0F7-2BA5-4B51-9B86-B0F3EE17161F}" destId="{3CEE17D8-2974-4C1C-989E-15F28ABDECAA}" srcOrd="5" destOrd="0" presId="urn:microsoft.com/office/officeart/2018/5/layout/IconCircleLabelList"/>
    <dgm:cxn modelId="{A4ED0393-00F5-4DFA-ACD1-4F48498020FA}" type="presParOf" srcId="{8543E0F7-2BA5-4B51-9B86-B0F3EE17161F}" destId="{036EE3B4-4308-40D1-BB6C-1C606EC78465}" srcOrd="6" destOrd="0" presId="urn:microsoft.com/office/officeart/2018/5/layout/IconCircleLabelList"/>
    <dgm:cxn modelId="{FB87870E-2297-4F12-8FB8-60E7C15C2A7F}" type="presParOf" srcId="{036EE3B4-4308-40D1-BB6C-1C606EC78465}" destId="{0C171C66-0C6E-47E6-8402-01E8C64A49F1}" srcOrd="0" destOrd="0" presId="urn:microsoft.com/office/officeart/2018/5/layout/IconCircleLabelList"/>
    <dgm:cxn modelId="{4518ADEA-A3AF-4227-ACBF-AD8B3123772A}" type="presParOf" srcId="{036EE3B4-4308-40D1-BB6C-1C606EC78465}" destId="{BED74B7C-75FC-4338-8F64-F79AE1D265C1}" srcOrd="1" destOrd="0" presId="urn:microsoft.com/office/officeart/2018/5/layout/IconCircleLabelList"/>
    <dgm:cxn modelId="{2C1948A4-3A21-4980-BD6E-09BE2CCA731D}" type="presParOf" srcId="{036EE3B4-4308-40D1-BB6C-1C606EC78465}" destId="{1EECD86A-7851-4876-A723-4DC2DA9F4977}" srcOrd="2" destOrd="0" presId="urn:microsoft.com/office/officeart/2018/5/layout/IconCircleLabelList"/>
    <dgm:cxn modelId="{0215C82C-64AB-4D84-A497-CB685FF6BC18}" type="presParOf" srcId="{036EE3B4-4308-40D1-BB6C-1C606EC78465}" destId="{2C909736-0DC4-400B-B78E-AC6B235D193F}" srcOrd="3" destOrd="0" presId="urn:microsoft.com/office/officeart/2018/5/layout/IconCircleLabelList"/>
    <dgm:cxn modelId="{DEF02FA3-645A-4B29-832E-28B5AD99034C}" type="presParOf" srcId="{8543E0F7-2BA5-4B51-9B86-B0F3EE17161F}" destId="{6C4DD727-AF33-4FD9-A77B-593066ED7A93}" srcOrd="7" destOrd="0" presId="urn:microsoft.com/office/officeart/2018/5/layout/IconCircleLabelList"/>
    <dgm:cxn modelId="{5FB76839-5EEB-47C3-B339-A358BD1FB6A2}" type="presParOf" srcId="{8543E0F7-2BA5-4B51-9B86-B0F3EE17161F}" destId="{52BCF772-BB06-4F49-95DC-DE0E4CE0339E}" srcOrd="8" destOrd="0" presId="urn:microsoft.com/office/officeart/2018/5/layout/IconCircleLabelList"/>
    <dgm:cxn modelId="{FE73B9A3-E3C2-4B59-A799-E51387DF092D}" type="presParOf" srcId="{52BCF772-BB06-4F49-95DC-DE0E4CE0339E}" destId="{EEBDF8BC-67B8-4D97-B7F5-3B398C1F18FB}" srcOrd="0" destOrd="0" presId="urn:microsoft.com/office/officeart/2018/5/layout/IconCircleLabelList"/>
    <dgm:cxn modelId="{998C5C75-087F-47B2-8365-9A55F43DD534}" type="presParOf" srcId="{52BCF772-BB06-4F49-95DC-DE0E4CE0339E}" destId="{D7AA4253-9266-4B52-B53D-D82F6C30B463}" srcOrd="1" destOrd="0" presId="urn:microsoft.com/office/officeart/2018/5/layout/IconCircleLabelList"/>
    <dgm:cxn modelId="{4C26103A-007C-4F2D-BAAE-C95F213FE909}" type="presParOf" srcId="{52BCF772-BB06-4F49-95DC-DE0E4CE0339E}" destId="{1997F6BF-3956-4BBF-BA2F-7FDBD12D79F2}" srcOrd="2" destOrd="0" presId="urn:microsoft.com/office/officeart/2018/5/layout/IconCircleLabelList"/>
    <dgm:cxn modelId="{C35A3927-E28C-46B8-8A32-45EE75D2445D}" type="presParOf" srcId="{52BCF772-BB06-4F49-95DC-DE0E4CE0339E}" destId="{BAD1785A-5A28-4D6D-A33E-F379F2FAB9C0}" srcOrd="3" destOrd="0" presId="urn:microsoft.com/office/officeart/2018/5/layout/IconCircleLabelList"/>
    <dgm:cxn modelId="{31D07F00-58FA-4A8B-A319-FE9AA0375F64}" type="presParOf" srcId="{8543E0F7-2BA5-4B51-9B86-B0F3EE17161F}" destId="{5D28255C-ADA2-4844-9447-28B4DA948E8E}" srcOrd="9" destOrd="0" presId="urn:microsoft.com/office/officeart/2018/5/layout/IconCircleLabelList"/>
    <dgm:cxn modelId="{CBC86115-052F-4F92-88A5-4656470C1773}" type="presParOf" srcId="{8543E0F7-2BA5-4B51-9B86-B0F3EE17161F}" destId="{731DF572-702D-4FEC-94C5-0436549ACD1B}" srcOrd="10" destOrd="0" presId="urn:microsoft.com/office/officeart/2018/5/layout/IconCircleLabelList"/>
    <dgm:cxn modelId="{354AF7DB-DFDF-4F66-85B6-7BCC8889F954}" type="presParOf" srcId="{731DF572-702D-4FEC-94C5-0436549ACD1B}" destId="{861835FA-2751-486C-B903-307CDAE54D4D}" srcOrd="0" destOrd="0" presId="urn:microsoft.com/office/officeart/2018/5/layout/IconCircleLabelList"/>
    <dgm:cxn modelId="{EF0BA93E-B77A-4F46-BA8C-BF37AD5FFAB8}" type="presParOf" srcId="{731DF572-702D-4FEC-94C5-0436549ACD1B}" destId="{4634C716-FF74-4E53-9596-7DF9DD220FBF}" srcOrd="1" destOrd="0" presId="urn:microsoft.com/office/officeart/2018/5/layout/IconCircleLabelList"/>
    <dgm:cxn modelId="{A8DAFDE7-1E41-487E-A5FA-E599C26257BD}" type="presParOf" srcId="{731DF572-702D-4FEC-94C5-0436549ACD1B}" destId="{50E65FC2-0F90-491D-B8A4-53FE42B137D9}" srcOrd="2" destOrd="0" presId="urn:microsoft.com/office/officeart/2018/5/layout/IconCircleLabelList"/>
    <dgm:cxn modelId="{22880823-6E62-4B75-B05B-55970AB6A4B3}" type="presParOf" srcId="{731DF572-702D-4FEC-94C5-0436549ACD1B}" destId="{09257F3F-6BA7-4C3A-BF01-EF37B7F2603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86802B-842F-4F1B-ABFE-5D739893E7C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75EAB03-6E6A-4788-B9E5-83C7FC22FE7B}">
      <dgm:prSet/>
      <dgm:spPr/>
      <dgm:t>
        <a:bodyPr/>
        <a:lstStyle/>
        <a:p>
          <a:r>
            <a:rPr lang="en-GB"/>
            <a:t>Blood test – eGFR, creatinine, Hba1c, FBC</a:t>
          </a:r>
          <a:endParaRPr lang="en-US"/>
        </a:p>
      </dgm:t>
    </dgm:pt>
    <dgm:pt modelId="{C83FCEFF-B679-4F7F-9D76-26372D81C695}" type="parTrans" cxnId="{74EE4C65-7BE0-4374-B0BE-D80E83FDFF33}">
      <dgm:prSet/>
      <dgm:spPr/>
      <dgm:t>
        <a:bodyPr/>
        <a:lstStyle/>
        <a:p>
          <a:endParaRPr lang="en-US"/>
        </a:p>
      </dgm:t>
    </dgm:pt>
    <dgm:pt modelId="{0220CA92-E26E-4267-9AD8-183886EBE6B1}" type="sibTrans" cxnId="{74EE4C65-7BE0-4374-B0BE-D80E83FDFF33}">
      <dgm:prSet/>
      <dgm:spPr/>
      <dgm:t>
        <a:bodyPr/>
        <a:lstStyle/>
        <a:p>
          <a:endParaRPr lang="en-US"/>
        </a:p>
      </dgm:t>
    </dgm:pt>
    <dgm:pt modelId="{61AA67E5-19FD-4CAA-A5A4-46B680FAE8B8}">
      <dgm:prSet/>
      <dgm:spPr/>
      <dgm:t>
        <a:bodyPr/>
        <a:lstStyle/>
        <a:p>
          <a:r>
            <a:rPr lang="en-GB"/>
            <a:t>urinalysis</a:t>
          </a:r>
          <a:endParaRPr lang="en-US"/>
        </a:p>
      </dgm:t>
    </dgm:pt>
    <dgm:pt modelId="{79CBA578-2272-407A-8871-B3848C1A907A}" type="parTrans" cxnId="{00BDA99F-7F3E-4EE6-B799-04A4F669DA00}">
      <dgm:prSet/>
      <dgm:spPr/>
      <dgm:t>
        <a:bodyPr/>
        <a:lstStyle/>
        <a:p>
          <a:endParaRPr lang="en-US"/>
        </a:p>
      </dgm:t>
    </dgm:pt>
    <dgm:pt modelId="{89BD13C1-774E-48E4-8BEE-B00DE09FC93C}" type="sibTrans" cxnId="{00BDA99F-7F3E-4EE6-B799-04A4F669DA00}">
      <dgm:prSet/>
      <dgm:spPr/>
      <dgm:t>
        <a:bodyPr/>
        <a:lstStyle/>
        <a:p>
          <a:endParaRPr lang="en-US"/>
        </a:p>
      </dgm:t>
    </dgm:pt>
    <dgm:pt modelId="{35067278-1317-4523-8045-9C5835BC447C}">
      <dgm:prSet/>
      <dgm:spPr/>
      <dgm:t>
        <a:bodyPr/>
        <a:lstStyle/>
        <a:p>
          <a:r>
            <a:rPr lang="en-GB"/>
            <a:t>Urine test  - Albumin Creatinine Ratio (ACR)</a:t>
          </a:r>
          <a:endParaRPr lang="en-US"/>
        </a:p>
      </dgm:t>
    </dgm:pt>
    <dgm:pt modelId="{74EFB309-8AB3-4AE0-A7EE-06C77AC93BB0}" type="parTrans" cxnId="{B13F2AC2-A9BE-4B06-81FF-15B948CC5DA4}">
      <dgm:prSet/>
      <dgm:spPr/>
      <dgm:t>
        <a:bodyPr/>
        <a:lstStyle/>
        <a:p>
          <a:endParaRPr lang="en-US"/>
        </a:p>
      </dgm:t>
    </dgm:pt>
    <dgm:pt modelId="{17B46AEC-F6AC-4D17-90ED-357C15DD2401}" type="sibTrans" cxnId="{B13F2AC2-A9BE-4B06-81FF-15B948CC5DA4}">
      <dgm:prSet/>
      <dgm:spPr/>
      <dgm:t>
        <a:bodyPr/>
        <a:lstStyle/>
        <a:p>
          <a:endParaRPr lang="en-US"/>
        </a:p>
      </dgm:t>
    </dgm:pt>
    <dgm:pt modelId="{38794E59-E9DE-41A1-B85F-FF0267DB34A1}" type="pres">
      <dgm:prSet presAssocID="{3C86802B-842F-4F1B-ABFE-5D739893E7C4}" presName="linear" presStyleCnt="0">
        <dgm:presLayoutVars>
          <dgm:animLvl val="lvl"/>
          <dgm:resizeHandles val="exact"/>
        </dgm:presLayoutVars>
      </dgm:prSet>
      <dgm:spPr/>
    </dgm:pt>
    <dgm:pt modelId="{D3A16301-1DAB-44F7-9880-775CD56C35BE}" type="pres">
      <dgm:prSet presAssocID="{E75EAB03-6E6A-4788-B9E5-83C7FC22FE7B}" presName="parentText" presStyleLbl="node1" presStyleIdx="0" presStyleCnt="3">
        <dgm:presLayoutVars>
          <dgm:chMax val="0"/>
          <dgm:bulletEnabled val="1"/>
        </dgm:presLayoutVars>
      </dgm:prSet>
      <dgm:spPr/>
    </dgm:pt>
    <dgm:pt modelId="{8A6182B6-5A1F-472E-AEFC-2B369E8BDA4A}" type="pres">
      <dgm:prSet presAssocID="{0220CA92-E26E-4267-9AD8-183886EBE6B1}" presName="spacer" presStyleCnt="0"/>
      <dgm:spPr/>
    </dgm:pt>
    <dgm:pt modelId="{79B2AF81-968E-4383-8A47-F814140A1424}" type="pres">
      <dgm:prSet presAssocID="{61AA67E5-19FD-4CAA-A5A4-46B680FAE8B8}" presName="parentText" presStyleLbl="node1" presStyleIdx="1" presStyleCnt="3">
        <dgm:presLayoutVars>
          <dgm:chMax val="0"/>
          <dgm:bulletEnabled val="1"/>
        </dgm:presLayoutVars>
      </dgm:prSet>
      <dgm:spPr/>
    </dgm:pt>
    <dgm:pt modelId="{8C64116A-A565-4DE8-A209-1DB79298EE39}" type="pres">
      <dgm:prSet presAssocID="{89BD13C1-774E-48E4-8BEE-B00DE09FC93C}" presName="spacer" presStyleCnt="0"/>
      <dgm:spPr/>
    </dgm:pt>
    <dgm:pt modelId="{2ED69A7C-50CC-42D3-B98F-00E84A2FA355}" type="pres">
      <dgm:prSet presAssocID="{35067278-1317-4523-8045-9C5835BC447C}" presName="parentText" presStyleLbl="node1" presStyleIdx="2" presStyleCnt="3">
        <dgm:presLayoutVars>
          <dgm:chMax val="0"/>
          <dgm:bulletEnabled val="1"/>
        </dgm:presLayoutVars>
      </dgm:prSet>
      <dgm:spPr/>
    </dgm:pt>
  </dgm:ptLst>
  <dgm:cxnLst>
    <dgm:cxn modelId="{DAAB585C-B3CF-446B-A714-91C6CB8DC3E7}" type="presOf" srcId="{61AA67E5-19FD-4CAA-A5A4-46B680FAE8B8}" destId="{79B2AF81-968E-4383-8A47-F814140A1424}" srcOrd="0" destOrd="0" presId="urn:microsoft.com/office/officeart/2005/8/layout/vList2"/>
    <dgm:cxn modelId="{74EE4C65-7BE0-4374-B0BE-D80E83FDFF33}" srcId="{3C86802B-842F-4F1B-ABFE-5D739893E7C4}" destId="{E75EAB03-6E6A-4788-B9E5-83C7FC22FE7B}" srcOrd="0" destOrd="0" parTransId="{C83FCEFF-B679-4F7F-9D76-26372D81C695}" sibTransId="{0220CA92-E26E-4267-9AD8-183886EBE6B1}"/>
    <dgm:cxn modelId="{2F903753-D962-46BF-B527-A5F517241414}" type="presOf" srcId="{35067278-1317-4523-8045-9C5835BC447C}" destId="{2ED69A7C-50CC-42D3-B98F-00E84A2FA355}" srcOrd="0" destOrd="0" presId="urn:microsoft.com/office/officeart/2005/8/layout/vList2"/>
    <dgm:cxn modelId="{00BDA99F-7F3E-4EE6-B799-04A4F669DA00}" srcId="{3C86802B-842F-4F1B-ABFE-5D739893E7C4}" destId="{61AA67E5-19FD-4CAA-A5A4-46B680FAE8B8}" srcOrd="1" destOrd="0" parTransId="{79CBA578-2272-407A-8871-B3848C1A907A}" sibTransId="{89BD13C1-774E-48E4-8BEE-B00DE09FC93C}"/>
    <dgm:cxn modelId="{B13F2AC2-A9BE-4B06-81FF-15B948CC5DA4}" srcId="{3C86802B-842F-4F1B-ABFE-5D739893E7C4}" destId="{35067278-1317-4523-8045-9C5835BC447C}" srcOrd="2" destOrd="0" parTransId="{74EFB309-8AB3-4AE0-A7EE-06C77AC93BB0}" sibTransId="{17B46AEC-F6AC-4D17-90ED-357C15DD2401}"/>
    <dgm:cxn modelId="{F31CFBC2-104B-4008-A87E-00D702BF5FA4}" type="presOf" srcId="{3C86802B-842F-4F1B-ABFE-5D739893E7C4}" destId="{38794E59-E9DE-41A1-B85F-FF0267DB34A1}" srcOrd="0" destOrd="0" presId="urn:microsoft.com/office/officeart/2005/8/layout/vList2"/>
    <dgm:cxn modelId="{CD37FAEE-3637-4510-A94C-315D671C36C1}" type="presOf" srcId="{E75EAB03-6E6A-4788-B9E5-83C7FC22FE7B}" destId="{D3A16301-1DAB-44F7-9880-775CD56C35BE}" srcOrd="0" destOrd="0" presId="urn:microsoft.com/office/officeart/2005/8/layout/vList2"/>
    <dgm:cxn modelId="{8C9F63BA-6379-4295-812A-ACF26A17DBDA}" type="presParOf" srcId="{38794E59-E9DE-41A1-B85F-FF0267DB34A1}" destId="{D3A16301-1DAB-44F7-9880-775CD56C35BE}" srcOrd="0" destOrd="0" presId="urn:microsoft.com/office/officeart/2005/8/layout/vList2"/>
    <dgm:cxn modelId="{77A39528-8EDC-4D88-BCFD-633FEFFB43D4}" type="presParOf" srcId="{38794E59-E9DE-41A1-B85F-FF0267DB34A1}" destId="{8A6182B6-5A1F-472E-AEFC-2B369E8BDA4A}" srcOrd="1" destOrd="0" presId="urn:microsoft.com/office/officeart/2005/8/layout/vList2"/>
    <dgm:cxn modelId="{9E2425A6-CD31-456B-9996-CC9A4B8D6F07}" type="presParOf" srcId="{38794E59-E9DE-41A1-B85F-FF0267DB34A1}" destId="{79B2AF81-968E-4383-8A47-F814140A1424}" srcOrd="2" destOrd="0" presId="urn:microsoft.com/office/officeart/2005/8/layout/vList2"/>
    <dgm:cxn modelId="{366A7395-F56A-45DE-A59E-DD2C38CFF90F}" type="presParOf" srcId="{38794E59-E9DE-41A1-B85F-FF0267DB34A1}" destId="{8C64116A-A565-4DE8-A209-1DB79298EE39}" srcOrd="3" destOrd="0" presId="urn:microsoft.com/office/officeart/2005/8/layout/vList2"/>
    <dgm:cxn modelId="{53FC1EE7-BA27-4712-94E1-3C0E388160AB}" type="presParOf" srcId="{38794E59-E9DE-41A1-B85F-FF0267DB34A1}" destId="{2ED69A7C-50CC-42D3-B98F-00E84A2FA355}"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587F7-4B0D-494E-B498-4DA174B1CF7E}">
      <dsp:nvSpPr>
        <dsp:cNvPr id="0" name=""/>
        <dsp:cNvSpPr/>
      </dsp:nvSpPr>
      <dsp:spPr>
        <a:xfrm>
          <a:off x="0" y="141526"/>
          <a:ext cx="5408813" cy="1085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The average person in the UK uses 141 litres of water per day for daily tasks including drinking, washing and cleaning.  Drink 6-8 glasses per day to stay healthy (1.5 – 2 litres).</a:t>
          </a:r>
          <a:endParaRPr lang="en-US" sz="1600" kern="1200" dirty="0">
            <a:latin typeface="Arial" panose="020B0604020202020204" pitchFamily="34" charset="0"/>
            <a:cs typeface="Arial" panose="020B0604020202020204" pitchFamily="34" charset="0"/>
          </a:endParaRPr>
        </a:p>
      </dsp:txBody>
      <dsp:txXfrm>
        <a:off x="53002" y="194528"/>
        <a:ext cx="5302809" cy="979756"/>
      </dsp:txXfrm>
    </dsp:sp>
    <dsp:sp modelId="{D99F3659-E48A-430C-A448-046191C0D414}">
      <dsp:nvSpPr>
        <dsp:cNvPr id="0" name=""/>
        <dsp:cNvSpPr/>
      </dsp:nvSpPr>
      <dsp:spPr>
        <a:xfrm>
          <a:off x="0" y="1273366"/>
          <a:ext cx="5408813" cy="1085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Water is a natural resource that is required by every person this includes our body composition, mental focus, sleep and recovery.  </a:t>
          </a:r>
          <a:endParaRPr lang="en-US" sz="1600" kern="1200">
            <a:latin typeface="Arial" panose="020B0604020202020204" pitchFamily="34" charset="0"/>
            <a:cs typeface="Arial" panose="020B0604020202020204" pitchFamily="34" charset="0"/>
          </a:endParaRPr>
        </a:p>
      </dsp:txBody>
      <dsp:txXfrm>
        <a:off x="53002" y="1326368"/>
        <a:ext cx="5302809" cy="979756"/>
      </dsp:txXfrm>
    </dsp:sp>
    <dsp:sp modelId="{FDE84F09-8149-4DD4-917D-A2CB41B6D825}">
      <dsp:nvSpPr>
        <dsp:cNvPr id="0" name=""/>
        <dsp:cNvSpPr/>
      </dsp:nvSpPr>
      <dsp:spPr>
        <a:xfrm>
          <a:off x="0" y="2405206"/>
          <a:ext cx="5408813" cy="1085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Water is one of the key elements responsible for human life on earth and is vital for our survival. The human brain is composed of 95% water, lungs are 90%, blood is 83%, muscles are 76%, and bones are 22% water. </a:t>
          </a:r>
          <a:endParaRPr lang="en-US" sz="1600" kern="1200">
            <a:latin typeface="Arial" panose="020B0604020202020204" pitchFamily="34" charset="0"/>
            <a:cs typeface="Arial" panose="020B0604020202020204" pitchFamily="34" charset="0"/>
          </a:endParaRPr>
        </a:p>
      </dsp:txBody>
      <dsp:txXfrm>
        <a:off x="53002" y="2458208"/>
        <a:ext cx="5302809" cy="979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AF090-BB73-434D-BB87-10D874A01C4B}">
      <dsp:nvSpPr>
        <dsp:cNvPr id="0" name=""/>
        <dsp:cNvSpPr/>
      </dsp:nvSpPr>
      <dsp:spPr>
        <a:xfrm>
          <a:off x="411480" y="2430442"/>
          <a:ext cx="3291840"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2009</a:t>
          </a:r>
        </a:p>
      </dsp:txBody>
      <dsp:txXfrm>
        <a:off x="411480" y="2430442"/>
        <a:ext cx="3291840" cy="511433"/>
      </dsp:txXfrm>
    </dsp:sp>
    <dsp:sp modelId="{0EB66A25-38BB-47B1-9533-022A5D922E80}">
      <dsp:nvSpPr>
        <dsp:cNvPr id="0" name=""/>
        <dsp:cNvSpPr/>
      </dsp:nvSpPr>
      <dsp:spPr>
        <a:xfrm>
          <a:off x="0" y="2172462"/>
          <a:ext cx="8229600" cy="18103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7B76E0-B114-4C04-9A42-AEE2600C35FC}">
      <dsp:nvSpPr>
        <dsp:cNvPr id="0" name=""/>
        <dsp:cNvSpPr/>
      </dsp:nvSpPr>
      <dsp:spPr>
        <a:xfrm>
          <a:off x="246888" y="179765"/>
          <a:ext cx="3621024" cy="122328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t>In UK, 100,000 deaths associated with AKI every year (NCEPOD 2009)</a:t>
          </a:r>
        </a:p>
      </dsp:txBody>
      <dsp:txXfrm>
        <a:off x="246888" y="179765"/>
        <a:ext cx="3621024" cy="1223282"/>
      </dsp:txXfrm>
    </dsp:sp>
    <dsp:sp modelId="{63FCD41B-0F64-4744-A7D3-367CD9C78C53}">
      <dsp:nvSpPr>
        <dsp:cNvPr id="0" name=""/>
        <dsp:cNvSpPr/>
      </dsp:nvSpPr>
      <dsp:spPr>
        <a:xfrm>
          <a:off x="2057400" y="1403048"/>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5AED95E-2565-43A6-A04A-1D3D6214A763}">
      <dsp:nvSpPr>
        <dsp:cNvPr id="0" name=""/>
        <dsp:cNvSpPr/>
      </dsp:nvSpPr>
      <dsp:spPr>
        <a:xfrm>
          <a:off x="2468880" y="1584087"/>
          <a:ext cx="3291840"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2012</a:t>
          </a:r>
        </a:p>
      </dsp:txBody>
      <dsp:txXfrm>
        <a:off x="2468880" y="1584087"/>
        <a:ext cx="3291840" cy="511433"/>
      </dsp:txXfrm>
    </dsp:sp>
    <dsp:sp modelId="{7C01A045-D196-476F-A443-D0FD0D267FC8}">
      <dsp:nvSpPr>
        <dsp:cNvPr id="0" name=""/>
        <dsp:cNvSpPr/>
      </dsp:nvSpPr>
      <dsp:spPr>
        <a:xfrm>
          <a:off x="2304288" y="3122914"/>
          <a:ext cx="3621024" cy="140304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t>1 to 5 emergency hospital admissions due to AKI with an increase likelihood to death (Wang et al 2012).</a:t>
          </a:r>
        </a:p>
      </dsp:txBody>
      <dsp:txXfrm>
        <a:off x="2304288" y="3122914"/>
        <a:ext cx="3621024" cy="1403048"/>
      </dsp:txXfrm>
    </dsp:sp>
    <dsp:sp modelId="{B7C7A788-8606-4BE2-80FF-EDBF097CF908}">
      <dsp:nvSpPr>
        <dsp:cNvPr id="0" name=""/>
        <dsp:cNvSpPr/>
      </dsp:nvSpPr>
      <dsp:spPr>
        <a:xfrm>
          <a:off x="4114800" y="2353500"/>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59BE818B-E750-4722-AE97-2CEAD9B4AF58}">
      <dsp:nvSpPr>
        <dsp:cNvPr id="0" name=""/>
        <dsp:cNvSpPr/>
      </dsp:nvSpPr>
      <dsp:spPr>
        <a:xfrm>
          <a:off x="2000825" y="2206406"/>
          <a:ext cx="113149" cy="113149"/>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224C02A7-7AD6-4CEB-B947-405B573C8125}">
      <dsp:nvSpPr>
        <dsp:cNvPr id="0" name=""/>
        <dsp:cNvSpPr/>
      </dsp:nvSpPr>
      <dsp:spPr>
        <a:xfrm>
          <a:off x="4058225" y="2206406"/>
          <a:ext cx="113149" cy="113149"/>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C7CED6C7-8863-495D-A427-321B61D7DCD7}">
      <dsp:nvSpPr>
        <dsp:cNvPr id="0" name=""/>
        <dsp:cNvSpPr/>
      </dsp:nvSpPr>
      <dsp:spPr>
        <a:xfrm>
          <a:off x="4526280" y="2430442"/>
          <a:ext cx="3291840"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2014</a:t>
          </a:r>
        </a:p>
      </dsp:txBody>
      <dsp:txXfrm>
        <a:off x="4526280" y="2430442"/>
        <a:ext cx="3291840" cy="511433"/>
      </dsp:txXfrm>
    </dsp:sp>
    <dsp:sp modelId="{B334D6A7-0F32-4AE5-8038-B35F0746A715}">
      <dsp:nvSpPr>
        <dsp:cNvPr id="0" name=""/>
        <dsp:cNvSpPr/>
      </dsp:nvSpPr>
      <dsp:spPr>
        <a:xfrm>
          <a:off x="4361688" y="0"/>
          <a:ext cx="3621024" cy="140304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t>NHS cost estimated £179 million post-discharge care for people who had AKI during hospital admission in 2010-11 (Kerr et al 2014). </a:t>
          </a:r>
        </a:p>
      </dsp:txBody>
      <dsp:txXfrm>
        <a:off x="4361688" y="0"/>
        <a:ext cx="3621024" cy="1403048"/>
      </dsp:txXfrm>
    </dsp:sp>
    <dsp:sp modelId="{F7C24B78-D918-4E43-B359-51F8A56AA880}">
      <dsp:nvSpPr>
        <dsp:cNvPr id="0" name=""/>
        <dsp:cNvSpPr/>
      </dsp:nvSpPr>
      <dsp:spPr>
        <a:xfrm>
          <a:off x="6172199" y="1403048"/>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B870C1AD-6521-4549-BE3D-DB70F5DD0A91}">
      <dsp:nvSpPr>
        <dsp:cNvPr id="0" name=""/>
        <dsp:cNvSpPr/>
      </dsp:nvSpPr>
      <dsp:spPr>
        <a:xfrm>
          <a:off x="6115625" y="2206406"/>
          <a:ext cx="113149" cy="113149"/>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95F24-7DC8-402F-8CB5-BFD9E82075B9}">
      <dsp:nvSpPr>
        <dsp:cNvPr id="0" name=""/>
        <dsp:cNvSpPr/>
      </dsp:nvSpPr>
      <dsp:spPr>
        <a:xfrm>
          <a:off x="408417" y="2224"/>
          <a:ext cx="855667" cy="8556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2A6443-2DB2-49CA-BE35-7FA1D73D0783}">
      <dsp:nvSpPr>
        <dsp:cNvPr id="0" name=""/>
        <dsp:cNvSpPr/>
      </dsp:nvSpPr>
      <dsp:spPr>
        <a:xfrm>
          <a:off x="590773" y="184579"/>
          <a:ext cx="490957" cy="4909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DF7FD8-B934-4F9E-9F77-76AAF521BA6F}">
      <dsp:nvSpPr>
        <dsp:cNvPr id="0" name=""/>
        <dsp:cNvSpPr/>
      </dsp:nvSpPr>
      <dsp:spPr>
        <a:xfrm>
          <a:off x="134547" y="2279212"/>
          <a:ext cx="1402734" cy="87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GB" sz="2400" kern="1200" dirty="0"/>
            <a:t>Pre-Renal (before the kidneys) </a:t>
          </a:r>
          <a:endParaRPr lang="en-US" sz="2400" kern="1200" dirty="0"/>
        </a:p>
      </dsp:txBody>
      <dsp:txXfrm>
        <a:off x="134547" y="2279212"/>
        <a:ext cx="1402734" cy="876708"/>
      </dsp:txXfrm>
    </dsp:sp>
    <dsp:sp modelId="{6F64BB4A-258A-49FD-A8D0-5D47C7DB3023}">
      <dsp:nvSpPr>
        <dsp:cNvPr id="0" name=""/>
        <dsp:cNvSpPr/>
      </dsp:nvSpPr>
      <dsp:spPr>
        <a:xfrm>
          <a:off x="2056630" y="2224"/>
          <a:ext cx="855667" cy="8556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4B29C2-B57D-4DF7-BFB9-CFD4FED72E1E}">
      <dsp:nvSpPr>
        <dsp:cNvPr id="0" name=""/>
        <dsp:cNvSpPr/>
      </dsp:nvSpPr>
      <dsp:spPr>
        <a:xfrm>
          <a:off x="2238986" y="184579"/>
          <a:ext cx="490957" cy="4909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6AC85F-4F43-40B2-BB50-2EE2BC4DDA84}">
      <dsp:nvSpPr>
        <dsp:cNvPr id="0" name=""/>
        <dsp:cNvSpPr/>
      </dsp:nvSpPr>
      <dsp:spPr>
        <a:xfrm>
          <a:off x="134547" y="965403"/>
          <a:ext cx="1402734" cy="87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t>Most common cause of AKI </a:t>
          </a:r>
          <a:endParaRPr lang="en-US" sz="1800" kern="1200" dirty="0"/>
        </a:p>
      </dsp:txBody>
      <dsp:txXfrm>
        <a:off x="134547" y="965403"/>
        <a:ext cx="1402734" cy="876708"/>
      </dsp:txXfrm>
    </dsp:sp>
    <dsp:sp modelId="{41BAE421-9480-4835-BBE3-75ED1D0B7DA8}">
      <dsp:nvSpPr>
        <dsp:cNvPr id="0" name=""/>
        <dsp:cNvSpPr/>
      </dsp:nvSpPr>
      <dsp:spPr>
        <a:xfrm>
          <a:off x="3704843" y="2224"/>
          <a:ext cx="855667" cy="8556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A36714-1D50-4818-B06C-172DC7CE2F17}">
      <dsp:nvSpPr>
        <dsp:cNvPr id="0" name=""/>
        <dsp:cNvSpPr/>
      </dsp:nvSpPr>
      <dsp:spPr>
        <a:xfrm>
          <a:off x="3887198" y="184579"/>
          <a:ext cx="490957" cy="4909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70205E-EDBB-4693-96CF-EBB62BAED914}">
      <dsp:nvSpPr>
        <dsp:cNvPr id="0" name=""/>
        <dsp:cNvSpPr/>
      </dsp:nvSpPr>
      <dsp:spPr>
        <a:xfrm>
          <a:off x="3431310" y="1124411"/>
          <a:ext cx="1402734" cy="87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a:t>Disruption of blood flow to the kidney </a:t>
          </a:r>
          <a:endParaRPr lang="en-US" sz="1500" kern="1200"/>
        </a:p>
      </dsp:txBody>
      <dsp:txXfrm>
        <a:off x="3431310" y="1124411"/>
        <a:ext cx="1402734" cy="876708"/>
      </dsp:txXfrm>
    </dsp:sp>
    <dsp:sp modelId="{0C171C66-0C6E-47E6-8402-01E8C64A49F1}">
      <dsp:nvSpPr>
        <dsp:cNvPr id="0" name=""/>
        <dsp:cNvSpPr/>
      </dsp:nvSpPr>
      <dsp:spPr>
        <a:xfrm>
          <a:off x="5353056" y="2224"/>
          <a:ext cx="855667" cy="8556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D74B7C-75FC-4338-8F64-F79AE1D265C1}">
      <dsp:nvSpPr>
        <dsp:cNvPr id="0" name=""/>
        <dsp:cNvSpPr/>
      </dsp:nvSpPr>
      <dsp:spPr>
        <a:xfrm>
          <a:off x="5535411" y="184579"/>
          <a:ext cx="490957" cy="4909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909736-0DC4-400B-B78E-AC6B235D193F}">
      <dsp:nvSpPr>
        <dsp:cNvPr id="0" name=""/>
        <dsp:cNvSpPr/>
      </dsp:nvSpPr>
      <dsp:spPr>
        <a:xfrm>
          <a:off x="5079523" y="1124411"/>
          <a:ext cx="1402734" cy="87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a:t>Low blood pressure </a:t>
          </a:r>
          <a:endParaRPr lang="en-US" sz="1500" kern="1200"/>
        </a:p>
      </dsp:txBody>
      <dsp:txXfrm>
        <a:off x="5079523" y="1124411"/>
        <a:ext cx="1402734" cy="876708"/>
      </dsp:txXfrm>
    </dsp:sp>
    <dsp:sp modelId="{EEBDF8BC-67B8-4D97-B7F5-3B398C1F18FB}">
      <dsp:nvSpPr>
        <dsp:cNvPr id="0" name=""/>
        <dsp:cNvSpPr/>
      </dsp:nvSpPr>
      <dsp:spPr>
        <a:xfrm>
          <a:off x="7001269" y="2224"/>
          <a:ext cx="855667" cy="8556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A4253-9266-4B52-B53D-D82F6C30B463}">
      <dsp:nvSpPr>
        <dsp:cNvPr id="0" name=""/>
        <dsp:cNvSpPr/>
      </dsp:nvSpPr>
      <dsp:spPr>
        <a:xfrm>
          <a:off x="7183624" y="184579"/>
          <a:ext cx="490957" cy="4909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1785A-5A28-4D6D-A33E-F379F2FAB9C0}">
      <dsp:nvSpPr>
        <dsp:cNvPr id="0" name=""/>
        <dsp:cNvSpPr/>
      </dsp:nvSpPr>
      <dsp:spPr>
        <a:xfrm>
          <a:off x="6727736" y="1124411"/>
          <a:ext cx="1402734" cy="87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a:t>Heart Failure </a:t>
          </a:r>
          <a:endParaRPr lang="en-US" sz="1500" kern="1200"/>
        </a:p>
      </dsp:txBody>
      <dsp:txXfrm>
        <a:off x="6727736" y="1124411"/>
        <a:ext cx="1402734" cy="876708"/>
      </dsp:txXfrm>
    </dsp:sp>
    <dsp:sp modelId="{861835FA-2751-486C-B903-307CDAE54D4D}">
      <dsp:nvSpPr>
        <dsp:cNvPr id="0" name=""/>
        <dsp:cNvSpPr/>
      </dsp:nvSpPr>
      <dsp:spPr>
        <a:xfrm>
          <a:off x="3704843" y="2351804"/>
          <a:ext cx="855667" cy="8556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34C716-FF74-4E53-9596-7DF9DD220FBF}">
      <dsp:nvSpPr>
        <dsp:cNvPr id="0" name=""/>
        <dsp:cNvSpPr/>
      </dsp:nvSpPr>
      <dsp:spPr>
        <a:xfrm>
          <a:off x="3887198" y="2534159"/>
          <a:ext cx="490957" cy="4909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57F3F-6BA7-4C3A-BF01-EF37B7F2603B}">
      <dsp:nvSpPr>
        <dsp:cNvPr id="0" name=""/>
        <dsp:cNvSpPr/>
      </dsp:nvSpPr>
      <dsp:spPr>
        <a:xfrm>
          <a:off x="3431310" y="3473991"/>
          <a:ext cx="1402734" cy="87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a:t>Low blood volume (dehydration) </a:t>
          </a:r>
          <a:endParaRPr lang="en-US" sz="1500" kern="1200"/>
        </a:p>
      </dsp:txBody>
      <dsp:txXfrm>
        <a:off x="3431310" y="3473991"/>
        <a:ext cx="1402734" cy="876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16301-1DAB-44F7-9880-775CD56C35BE}">
      <dsp:nvSpPr>
        <dsp:cNvPr id="0" name=""/>
        <dsp:cNvSpPr/>
      </dsp:nvSpPr>
      <dsp:spPr>
        <a:xfrm>
          <a:off x="0" y="2296"/>
          <a:ext cx="5408813" cy="11536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Blood test – eGFR, creatinine, Hba1c, FBC</a:t>
          </a:r>
          <a:endParaRPr lang="en-US" sz="2900" kern="1200"/>
        </a:p>
      </dsp:txBody>
      <dsp:txXfrm>
        <a:off x="56315" y="58611"/>
        <a:ext cx="5296183" cy="1040990"/>
      </dsp:txXfrm>
    </dsp:sp>
    <dsp:sp modelId="{79B2AF81-968E-4383-8A47-F814140A1424}">
      <dsp:nvSpPr>
        <dsp:cNvPr id="0" name=""/>
        <dsp:cNvSpPr/>
      </dsp:nvSpPr>
      <dsp:spPr>
        <a:xfrm>
          <a:off x="0" y="1239436"/>
          <a:ext cx="5408813" cy="11536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urinalysis</a:t>
          </a:r>
          <a:endParaRPr lang="en-US" sz="2900" kern="1200"/>
        </a:p>
      </dsp:txBody>
      <dsp:txXfrm>
        <a:off x="56315" y="1295751"/>
        <a:ext cx="5296183" cy="1040990"/>
      </dsp:txXfrm>
    </dsp:sp>
    <dsp:sp modelId="{2ED69A7C-50CC-42D3-B98F-00E84A2FA355}">
      <dsp:nvSpPr>
        <dsp:cNvPr id="0" name=""/>
        <dsp:cNvSpPr/>
      </dsp:nvSpPr>
      <dsp:spPr>
        <a:xfrm>
          <a:off x="0" y="2476576"/>
          <a:ext cx="5408813" cy="115362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Urine test  - Albumin Creatinine Ratio (ACR)</a:t>
          </a:r>
          <a:endParaRPr lang="en-US" sz="2900" kern="1200"/>
        </a:p>
      </dsp:txBody>
      <dsp:txXfrm>
        <a:off x="56315" y="2532891"/>
        <a:ext cx="5296183" cy="10409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1">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shape>
            <dgm:presOf/>
            <dgm:constrLst/>
          </dgm:layoutNode>
          <dgm:layoutNode name="ConnectorPoint" styleLbl="fgAcc1" moveWith="L2TextContainer">
            <dgm:alg type="sp"/>
            <dgm:shape xmlns:r="http://schemas.openxmlformats.org/officeDocument/2006/relationships" type="ellipse" r:blip="" zOrderOff="10">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48517-C594-4702-BCC7-F5031FA29A29}" type="datetimeFigureOut">
              <a:rPr lang="en-GB" smtClean="0"/>
              <a:t>19/12/2024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2AD20-FF1F-49F2-9B3E-6C1CDEEE71C8}" type="slidenum">
              <a:rPr lang="en-GB" smtClean="0"/>
              <a:t>‹#›</a:t>
            </a:fld>
            <a:endParaRPr lang="en-GB"/>
          </a:p>
        </p:txBody>
      </p:sp>
    </p:spTree>
    <p:extLst>
      <p:ext uri="{BB962C8B-B14F-4D97-AF65-F5344CB8AC3E}">
        <p14:creationId xmlns:p14="http://schemas.microsoft.com/office/powerpoint/2010/main" val="340519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hs.uk/conditions/nsaids/" TargetMode="External"/><Relationship Id="rId7" Type="http://schemas.openxmlformats.org/officeDocument/2006/relationships/hyperlink" Target="https://www.nhs.uk/medicines/lisinopri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nhs.uk/medicines/enalapril/" TargetMode="External"/><Relationship Id="rId5" Type="http://schemas.openxmlformats.org/officeDocument/2006/relationships/hyperlink" Target="https://www.nhs.uk/medicines/ramipril/" TargetMode="External"/><Relationship Id="rId4" Type="http://schemas.openxmlformats.org/officeDocument/2006/relationships/hyperlink" Target="https://www.nhs.uk/medicines/ibuprofen-for-adult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hs.uk/conditions/nsaid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nhs.uk/medicines/ibuprofen-for-adult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ogle.com/search?sca_esv=722f3a8361f4f734&amp;rlz=1C1GCEA_enGB1070GB1071&amp;q=circulating&amp;si=ACC90nwKPQWKXvO0LWGU61hOTgoDlH4_gztA6vsHqdcd8U96pbuVPlhvdEW76p7YFYk61m1_ZjjJltZVY8WLb2WK6sLsOQQjtYgK4DIgq1o0zq1D0yDTnmU%3D&amp;expnd=1&amp;sa=X&amp;ved=2ahUKEwjU4vX-ooqGAxUDSKQEHYVCAykQyecJegQIEBAO"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hf.org.uk/informationsupport/conditions/heart-failur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ogle.co.uk/search?sca_esv=e2da69de12d3bb4c&amp;sca_upv=1&amp;q=inflammation&amp;si=ACC90nxgkPHmtVkpPj_lUgtQ0Aencfuk4lZW8bz_99oLiW-_vNaGpgYwVtcmOLpvnBd6Nx6strjj3ThynDWPBrDTrmT1oOgxaTMcc8UfIr_jCnYhV3VhktY%3D&amp;expnd=1&amp;sa=X&amp;ved=2ahUKEwih88vWloqGAxXravEDHSEKDrcQyecJegQIDhA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of this awareness session is to have an overview of the risk factors leading to AKI and how to prevent it. The most common in community is dehydration so we are going to briefly discuss hydration.</a:t>
            </a:r>
          </a:p>
          <a:p>
            <a:r>
              <a:rPr lang="en-GB" dirty="0"/>
              <a:t>Hopefully, at the end of this session you are able to identify the risk and escalate to have early prevention.</a:t>
            </a:r>
          </a:p>
        </p:txBody>
      </p:sp>
      <p:sp>
        <p:nvSpPr>
          <p:cNvPr id="4" name="Slide Number Placeholder 3"/>
          <p:cNvSpPr>
            <a:spLocks noGrp="1"/>
          </p:cNvSpPr>
          <p:nvPr>
            <p:ph type="sldNum" sz="quarter" idx="5"/>
          </p:nvPr>
        </p:nvSpPr>
        <p:spPr/>
        <p:txBody>
          <a:bodyPr/>
          <a:lstStyle/>
          <a:p>
            <a:fld id="{A042AD20-FF1F-49F2-9B3E-6C1CDEEE71C8}" type="slidenum">
              <a:rPr lang="en-GB" smtClean="0"/>
              <a:t>1</a:t>
            </a:fld>
            <a:endParaRPr lang="en-GB"/>
          </a:p>
        </p:txBody>
      </p:sp>
    </p:spTree>
    <p:extLst>
      <p:ext uri="{BB962C8B-B14F-4D97-AF65-F5344CB8AC3E}">
        <p14:creationId xmlns:p14="http://schemas.microsoft.com/office/powerpoint/2010/main" val="1162623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Calibri" panose="020F0502020204030204" pitchFamily="34" charset="0"/>
                <a:cs typeface="Arial" panose="020B0604020202020204" pitchFamily="34" charset="0"/>
              </a:rPr>
              <a:t>Normally we perform urinalysis to detect urinary tract infection (UTI). </a:t>
            </a:r>
            <a:r>
              <a:rPr lang="en-GB" sz="1200" dirty="0">
                <a:latin typeface="Arial" panose="020B0604020202020204" pitchFamily="34" charset="0"/>
                <a:ea typeface="Calibri" panose="020F0502020204030204" pitchFamily="34" charset="0"/>
                <a:cs typeface="Arial" panose="020B0604020202020204" pitchFamily="34" charset="0"/>
              </a:rPr>
              <a:t>U</a:t>
            </a:r>
            <a:r>
              <a:rPr lang="en-GB" sz="1200" dirty="0">
                <a:effectLst/>
                <a:latin typeface="Arial" panose="020B0604020202020204" pitchFamily="34" charset="0"/>
                <a:ea typeface="Calibri" panose="020F0502020204030204" pitchFamily="34" charset="0"/>
                <a:cs typeface="Arial" panose="020B0604020202020204" pitchFamily="34" charset="0"/>
              </a:rPr>
              <a:t>rinalysis is a part of the routine assessment not only to detect UTI but also to determine the degree of kidney disease by identifying the presence of protein the urine. There are lot of undiagnosed conditions and early detection, and management are paramount in the community. Performing urinalysis can also be used to detect early signs and manage other conditions such as diabetes, cancer screening, sexually transmitted disease, liver disease and dehydration. </a:t>
            </a:r>
          </a:p>
          <a:p>
            <a:pPr algn="l">
              <a:buFont typeface="Arial" panose="020B0604020202020204" pitchFamily="34" charset="0"/>
              <a:buChar char="•"/>
            </a:pPr>
            <a:r>
              <a:rPr lang="en-GB" sz="1200" b="0" i="0" dirty="0">
                <a:effectLst/>
                <a:latin typeface="Arial" panose="020B0604020202020204" pitchFamily="34" charset="0"/>
                <a:cs typeface="Arial" panose="020B0604020202020204" pitchFamily="34" charset="0"/>
              </a:rPr>
              <a:t>specific gravity </a:t>
            </a:r>
            <a:r>
              <a:rPr lang="en-GB" sz="1200" b="0" i="0" dirty="0" err="1">
                <a:effectLst/>
                <a:latin typeface="Arial" panose="020B0604020202020204" pitchFamily="34" charset="0"/>
                <a:cs typeface="Arial" panose="020B0604020202020204" pitchFamily="34" charset="0"/>
              </a:rPr>
              <a:t>indicate.s</a:t>
            </a:r>
            <a:r>
              <a:rPr lang="en-GB" sz="1200" b="0" i="0" dirty="0">
                <a:effectLst/>
                <a:latin typeface="Arial" panose="020B0604020202020204" pitchFamily="34" charset="0"/>
                <a:cs typeface="Arial" panose="020B0604020202020204" pitchFamily="34" charset="0"/>
              </a:rPr>
              <a:t> the amount of solute dissolved in the urine. Normal range: 1.002 – 1.035. </a:t>
            </a:r>
            <a:r>
              <a:rPr lang="en-GB" sz="1200" dirty="0">
                <a:solidFill>
                  <a:srgbClr val="111827"/>
                </a:solidFill>
                <a:latin typeface="Arial" panose="020B0604020202020204" pitchFamily="34" charset="0"/>
                <a:cs typeface="Arial" panose="020B0604020202020204" pitchFamily="34" charset="0"/>
              </a:rPr>
              <a:t>If you have diabetes insipidus and acute tubular necrosis, your urine may be diluted and resulting to </a:t>
            </a:r>
            <a:r>
              <a:rPr lang="en-GB" sz="1200" b="0" i="0" dirty="0">
                <a:solidFill>
                  <a:srgbClr val="111827"/>
                </a:solidFill>
                <a:effectLst/>
                <a:latin typeface="Arial" panose="020B0604020202020204" pitchFamily="34" charset="0"/>
                <a:cs typeface="Arial" panose="020B0604020202020204" pitchFamily="34" charset="0"/>
              </a:rPr>
              <a:t>low specific gravity.  If you are dehydrated, diabetic and having excess glucose in the urine, your urine will be concentrated </a:t>
            </a:r>
            <a:r>
              <a:rPr lang="en-GB" sz="1200" dirty="0">
                <a:solidFill>
                  <a:srgbClr val="111827"/>
                </a:solidFill>
                <a:latin typeface="Arial" panose="020B0604020202020204" pitchFamily="34" charset="0"/>
                <a:cs typeface="Arial" panose="020B0604020202020204" pitchFamily="34" charset="0"/>
              </a:rPr>
              <a:t>which can cause</a:t>
            </a:r>
            <a:r>
              <a:rPr lang="en-GB" sz="1200" b="0" i="0" dirty="0">
                <a:solidFill>
                  <a:srgbClr val="111827"/>
                </a:solidFill>
                <a:effectLst/>
                <a:latin typeface="Arial" panose="020B0604020202020204" pitchFamily="34" charset="0"/>
                <a:cs typeface="Arial" panose="020B0604020202020204" pitchFamily="34" charset="0"/>
              </a:rPr>
              <a:t> raised specific gravity.</a:t>
            </a:r>
          </a:p>
          <a:p>
            <a:pPr algn="l">
              <a:buFont typeface="Arial" panose="020B0604020202020204" pitchFamily="34" charset="0"/>
              <a:buChar char="•"/>
            </a:pPr>
            <a:r>
              <a:rPr lang="en-GB" sz="1200" b="0" i="0" dirty="0">
                <a:solidFill>
                  <a:srgbClr val="111827"/>
                </a:solidFill>
                <a:effectLst/>
                <a:latin typeface="Arial" panose="020B0604020202020204" pitchFamily="34" charset="0"/>
                <a:cs typeface="Arial" panose="020B0604020202020204" pitchFamily="34" charset="0"/>
              </a:rPr>
              <a:t> PH represents the acidity of the urine.  Normal range 4.5 to 8.  Some causes of low </a:t>
            </a:r>
            <a:r>
              <a:rPr lang="en-GB" sz="1200" b="0" i="0" dirty="0" err="1">
                <a:solidFill>
                  <a:srgbClr val="111827"/>
                </a:solidFill>
                <a:effectLst/>
                <a:latin typeface="Arial" panose="020B0604020202020204" pitchFamily="34" charset="0"/>
                <a:cs typeface="Arial" panose="020B0604020202020204" pitchFamily="34" charset="0"/>
              </a:rPr>
              <a:t>ph</a:t>
            </a:r>
            <a:r>
              <a:rPr lang="en-GB" sz="1200" b="0" i="0" dirty="0">
                <a:solidFill>
                  <a:srgbClr val="111827"/>
                </a:solidFill>
                <a:effectLst/>
                <a:latin typeface="Arial" panose="020B0604020202020204" pitchFamily="34" charset="0"/>
                <a:cs typeface="Arial" panose="020B0604020202020204" pitchFamily="34" charset="0"/>
              </a:rPr>
              <a:t> are starvation, diabetic ketoacidosis and sepsis.  Raised </a:t>
            </a:r>
            <a:r>
              <a:rPr lang="en-GB" sz="1200" b="0" i="0" dirty="0" err="1">
                <a:solidFill>
                  <a:srgbClr val="111827"/>
                </a:solidFill>
                <a:effectLst/>
                <a:latin typeface="Arial" panose="020B0604020202020204" pitchFamily="34" charset="0"/>
                <a:cs typeface="Arial" panose="020B0604020202020204" pitchFamily="34" charset="0"/>
              </a:rPr>
              <a:t>ph</a:t>
            </a:r>
            <a:r>
              <a:rPr lang="en-GB" sz="1200" b="0" i="0" dirty="0">
                <a:solidFill>
                  <a:srgbClr val="111827"/>
                </a:solidFill>
                <a:effectLst/>
                <a:latin typeface="Arial" panose="020B0604020202020204" pitchFamily="34" charset="0"/>
                <a:cs typeface="Arial" panose="020B0604020202020204" pitchFamily="34" charset="0"/>
              </a:rPr>
              <a:t> may be caused by some conditions such as vomiting, urinary tact infection and other medications </a:t>
            </a:r>
            <a:r>
              <a:rPr lang="en-GB" sz="1200" b="0" i="0" dirty="0" err="1">
                <a:solidFill>
                  <a:srgbClr val="111827"/>
                </a:solidFill>
                <a:effectLst/>
                <a:latin typeface="Arial" panose="020B0604020202020204" pitchFamily="34" charset="0"/>
                <a:cs typeface="Arial" panose="020B0604020202020204" pitchFamily="34" charset="0"/>
              </a:rPr>
              <a:t>e.g</a:t>
            </a:r>
            <a:r>
              <a:rPr lang="en-GB" sz="1200" b="0" i="0" dirty="0">
                <a:solidFill>
                  <a:srgbClr val="111827"/>
                </a:solidFill>
                <a:effectLst/>
                <a:latin typeface="Arial" panose="020B0604020202020204" pitchFamily="34" charset="0"/>
                <a:cs typeface="Arial" panose="020B0604020202020204" pitchFamily="34" charset="0"/>
              </a:rPr>
              <a:t> diuretics.</a:t>
            </a:r>
          </a:p>
          <a:p>
            <a:pPr algn="l">
              <a:buFont typeface="Arial" panose="020B0604020202020204" pitchFamily="34" charset="0"/>
              <a:buChar char="•"/>
            </a:pPr>
            <a:r>
              <a:rPr lang="en-GB" sz="1200" dirty="0">
                <a:latin typeface="Arial" panose="020B0604020202020204" pitchFamily="34" charset="0"/>
                <a:cs typeface="Arial" panose="020B0604020202020204" pitchFamily="34" charset="0"/>
              </a:rPr>
              <a:t> There should be no red blood cells present in your urine but </a:t>
            </a:r>
            <a:r>
              <a:rPr lang="en-GB" sz="1200" b="0" i="0" dirty="0">
                <a:solidFill>
                  <a:srgbClr val="111827"/>
                </a:solidFill>
                <a:effectLst/>
                <a:latin typeface="Arial" panose="020B0604020202020204" pitchFamily="34" charset="0"/>
                <a:cs typeface="Arial" panose="020B0604020202020204" pitchFamily="34" charset="0"/>
              </a:rPr>
              <a:t>renal stones, injury to the urinary tract, myoglobinuria (rhabdomyolysis), nephritic syndrome and malignancy of the urinary tract may indicate blood in the urine.</a:t>
            </a:r>
          </a:p>
          <a:p>
            <a:pPr algn="l">
              <a:buFont typeface="Arial" panose="020B0604020202020204" pitchFamily="34" charset="0"/>
              <a:buChar char="•"/>
            </a:pPr>
            <a:r>
              <a:rPr lang="en-GB"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Absence of Nitrates and leukocytes are normal. </a:t>
            </a:r>
            <a:r>
              <a:rPr lang="en-GB" sz="1200" dirty="0">
                <a:solidFill>
                  <a:srgbClr val="111827"/>
                </a:solidFill>
                <a:latin typeface="Arial" panose="020B0604020202020204" pitchFamily="34" charset="0"/>
                <a:cs typeface="Arial" panose="020B0604020202020204" pitchFamily="34" charset="0"/>
              </a:rPr>
              <a:t>N</a:t>
            </a:r>
            <a:r>
              <a:rPr lang="en-GB" sz="1200" b="0" i="0" dirty="0">
                <a:solidFill>
                  <a:srgbClr val="111827"/>
                </a:solidFill>
                <a:effectLst/>
                <a:latin typeface="Arial" panose="020B0604020202020204" pitchFamily="34" charset="0"/>
                <a:cs typeface="Arial" panose="020B0604020202020204" pitchFamily="34" charset="0"/>
              </a:rPr>
              <a:t>itrates are of breakdown product of gram-negative organisms such as </a:t>
            </a:r>
            <a:r>
              <a:rPr lang="en-GB" sz="1200" b="0" i="0" dirty="0" err="1">
                <a:solidFill>
                  <a:srgbClr val="111827"/>
                </a:solidFill>
                <a:effectLst/>
                <a:latin typeface="Arial" panose="020B0604020202020204" pitchFamily="34" charset="0"/>
                <a:cs typeface="Arial" panose="020B0604020202020204" pitchFamily="34" charset="0"/>
              </a:rPr>
              <a:t>E.Coli</a:t>
            </a:r>
            <a:r>
              <a:rPr lang="en-GB" sz="1200" b="0" i="0" dirty="0">
                <a:solidFill>
                  <a:srgbClr val="111827"/>
                </a:solidFill>
                <a:effectLst/>
                <a:latin typeface="Arial" panose="020B0604020202020204" pitchFamily="34" charset="0"/>
                <a:cs typeface="Arial" panose="020B0604020202020204" pitchFamily="34" charset="0"/>
              </a:rPr>
              <a:t>. The presence of nitrites and leukocytes in the urine is suggestive of urinary tract infection.  </a:t>
            </a:r>
            <a:r>
              <a:rPr lang="en-GB" sz="1200" dirty="0">
                <a:solidFill>
                  <a:srgbClr val="111827"/>
                </a:solidFill>
                <a:latin typeface="Arial" panose="020B0604020202020204" pitchFamily="34" charset="0"/>
                <a:cs typeface="Arial" panose="020B0604020202020204" pitchFamily="34" charset="0"/>
              </a:rPr>
              <a:t>L</a:t>
            </a:r>
            <a:r>
              <a:rPr lang="en-GB" sz="1200" b="0" i="0" dirty="0">
                <a:solidFill>
                  <a:srgbClr val="111827"/>
                </a:solidFill>
                <a:effectLst/>
                <a:latin typeface="Arial" panose="020B0604020202020204" pitchFamily="34" charset="0"/>
                <a:cs typeface="Arial" panose="020B0604020202020204" pitchFamily="34" charset="0"/>
              </a:rPr>
              <a:t>eukocytes indicates the presence of white cells in the urine</a:t>
            </a:r>
            <a:r>
              <a:rPr lang="en-GB" b="0" i="0" dirty="0">
                <a:solidFill>
                  <a:srgbClr val="111827"/>
                </a:solidFill>
                <a:effectLst/>
                <a:latin typeface="Raleway" pitchFamily="2" charset="0"/>
              </a:rPr>
              <a:t>. </a:t>
            </a:r>
          </a:p>
          <a:p>
            <a:pPr algn="l">
              <a:buFont typeface="Arial" panose="020B0604020202020204" pitchFamily="34" charset="0"/>
              <a:buChar char="•"/>
            </a:pPr>
            <a:r>
              <a:rPr lang="en-GB" dirty="0">
                <a:solidFill>
                  <a:srgbClr val="111827"/>
                </a:solidFill>
                <a:latin typeface="Raleway" pitchFamily="2" charset="0"/>
              </a:rPr>
              <a:t> </a:t>
            </a:r>
            <a:r>
              <a:rPr lang="en-GB" sz="1200" dirty="0">
                <a:solidFill>
                  <a:srgbClr val="111827"/>
                </a:solidFill>
                <a:latin typeface="Arial" panose="020B0604020202020204" pitchFamily="34" charset="0"/>
                <a:cs typeface="Arial" panose="020B0604020202020204" pitchFamily="34" charset="0"/>
              </a:rPr>
              <a:t>Absence of glucose is normal.  The presence of glucose in the urine can be the caused of </a:t>
            </a:r>
            <a:r>
              <a:rPr lang="en-GB" sz="1200" b="0" i="0" dirty="0">
                <a:solidFill>
                  <a:srgbClr val="111827"/>
                </a:solidFill>
                <a:effectLst/>
                <a:latin typeface="Arial" panose="020B0604020202020204" pitchFamily="34" charset="0"/>
                <a:cs typeface="Arial" panose="020B0604020202020204" pitchFamily="34" charset="0"/>
              </a:rPr>
              <a:t>diabetes mellitus, renal tubular disease and some diabetic medications (e.g. SGLT2 inhibitors).</a:t>
            </a:r>
          </a:p>
          <a:p>
            <a:pPr algn="l">
              <a:buFont typeface="Arial" panose="020B0604020202020204" pitchFamily="34" charset="0"/>
              <a:buChar char="•"/>
            </a:pPr>
            <a:r>
              <a:rPr lang="en-GB" sz="1200" b="0" i="0" dirty="0">
                <a:solidFill>
                  <a:srgbClr val="111827"/>
                </a:solidFill>
                <a:effectLst/>
                <a:latin typeface="Arial" panose="020B0604020202020204" pitchFamily="34" charset="0"/>
                <a:cs typeface="Arial" panose="020B0604020202020204" pitchFamily="34" charset="0"/>
              </a:rPr>
              <a:t>The presence of bilirubin and </a:t>
            </a:r>
            <a:r>
              <a:rPr lang="en-GB" sz="1200" b="0" i="0" dirty="0" err="1">
                <a:solidFill>
                  <a:srgbClr val="111827"/>
                </a:solidFill>
                <a:effectLst/>
                <a:latin typeface="Arial" panose="020B0604020202020204" pitchFamily="34" charset="0"/>
                <a:cs typeface="Arial" panose="020B0604020202020204" pitchFamily="34" charset="0"/>
              </a:rPr>
              <a:t>urobinilogen</a:t>
            </a:r>
            <a:r>
              <a:rPr lang="en-GB" sz="1200" b="0" i="0" dirty="0">
                <a:solidFill>
                  <a:srgbClr val="111827"/>
                </a:solidFill>
                <a:effectLst/>
                <a:latin typeface="Arial" panose="020B0604020202020204" pitchFamily="34" charset="0"/>
                <a:cs typeface="Arial" panose="020B0604020202020204" pitchFamily="34" charset="0"/>
              </a:rPr>
              <a:t> in the urine suggests increased levels of conjugated bilirubin, which can occur in conditions such as biliary obstruction (e.g. pancreatic cancer).</a:t>
            </a:r>
          </a:p>
          <a:p>
            <a:pPr algn="l">
              <a:buFont typeface="Arial" panose="020B0604020202020204" pitchFamily="34" charset="0"/>
              <a:buChar char="•"/>
            </a:pPr>
            <a:r>
              <a:rPr lang="en-GB" sz="1200" b="0" i="0" dirty="0">
                <a:solidFill>
                  <a:srgbClr val="111827"/>
                </a:solidFill>
                <a:effectLst/>
                <a:latin typeface="Arial" panose="020B0604020202020204" pitchFamily="34" charset="0"/>
                <a:cs typeface="Arial" panose="020B0604020202020204" pitchFamily="34" charset="0"/>
              </a:rPr>
              <a:t>The presence of ketones in the urine suggests increased fatty acid metabolism, which occurs during starvation and in conditions such as diabetic ketoacidosis.</a:t>
            </a:r>
          </a:p>
          <a:p>
            <a:pPr algn="l">
              <a:buFont typeface="Arial" panose="020B0604020202020204" pitchFamily="34" charset="0"/>
              <a:buChar char="•"/>
            </a:pPr>
            <a:r>
              <a:rPr lang="en-GB" sz="1200" dirty="0">
                <a:solidFill>
                  <a:srgbClr val="111827"/>
                </a:solidFill>
                <a:latin typeface="Arial" panose="020B0604020202020204" pitchFamily="34" charset="0"/>
                <a:cs typeface="Arial" panose="020B0604020202020204" pitchFamily="34" charset="0"/>
              </a:rPr>
              <a:t>The presence of protein in the urine can be caused by nephrotic syndrome and chronic kidney disease.</a:t>
            </a:r>
            <a:endParaRPr lang="en-GB" sz="1200" b="0" i="0" dirty="0">
              <a:solidFill>
                <a:srgbClr val="111827"/>
              </a:solidFill>
              <a:effectLst/>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042AD20-FF1F-49F2-9B3E-6C1CDEEE71C8}" type="slidenum">
              <a:rPr lang="en-GB" smtClean="0"/>
              <a:t>18</a:t>
            </a:fld>
            <a:endParaRPr lang="en-GB"/>
          </a:p>
        </p:txBody>
      </p:sp>
    </p:spTree>
    <p:extLst>
      <p:ext uri="{BB962C8B-B14F-4D97-AF65-F5344CB8AC3E}">
        <p14:creationId xmlns:p14="http://schemas.microsoft.com/office/powerpoint/2010/main" val="3622744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ffectLst/>
                <a:latin typeface="Arial" panose="020B0604020202020204" pitchFamily="34" charset="0"/>
                <a:cs typeface="Arial" panose="020B0604020202020204" pitchFamily="34" charset="0"/>
              </a:rPr>
              <a:t>Avoid </a:t>
            </a:r>
            <a:r>
              <a:rPr lang="en-GB" b="0"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non-steroidal anti-inflammatory drugs (NSAIDs)</a:t>
            </a:r>
            <a:r>
              <a:rPr lang="en-GB" b="0" i="0" dirty="0">
                <a:effectLst/>
                <a:latin typeface="Arial" panose="020B0604020202020204" pitchFamily="34" charset="0"/>
                <a:cs typeface="Arial" panose="020B0604020202020204" pitchFamily="34" charset="0"/>
              </a:rPr>
              <a:t>, if possible such as </a:t>
            </a:r>
            <a:r>
              <a:rPr lang="en-GB" b="0" i="0" u="none"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ibuprofen</a:t>
            </a:r>
            <a:r>
              <a:rPr lang="en-GB" b="0" i="0" dirty="0">
                <a:effectLst/>
                <a:latin typeface="Arial" panose="020B0604020202020204" pitchFamily="34" charset="0"/>
                <a:cs typeface="Arial" panose="020B0604020202020204" pitchFamily="34" charset="0"/>
              </a:rPr>
              <a:t>, naproxen, diclofenac– these medicines can harm your kidneys if you have kidney disease. These medications prohibit the compensatory vasodilation response of renal prostaglandins to vasoconstrictor hormones released by the body which result in reduced renal blood 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A</a:t>
            </a:r>
            <a:r>
              <a:rPr lang="en-GB" i="0" dirty="0">
                <a:effectLst/>
                <a:latin typeface="Arial" panose="020B0604020202020204" pitchFamily="34" charset="0"/>
                <a:cs typeface="Arial" panose="020B0604020202020204" pitchFamily="34" charset="0"/>
              </a:rPr>
              <a:t>ngiotensin converting enzyme (ACE) inhibitors and Angiotensin receptor blockers (ARBs) are often used as the first line of treatment to control your blood pressure. Examples of ACE inhibitors include </a:t>
            </a:r>
            <a:r>
              <a:rPr lang="en-GB" i="0"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ramipril</a:t>
            </a:r>
            <a:r>
              <a:rPr lang="en-GB" i="0" dirty="0">
                <a:effectLst/>
                <a:latin typeface="Arial" panose="020B0604020202020204" pitchFamily="34" charset="0"/>
                <a:cs typeface="Arial" panose="020B0604020202020204" pitchFamily="34" charset="0"/>
              </a:rPr>
              <a:t>, </a:t>
            </a:r>
            <a:r>
              <a:rPr lang="en-GB" i="0" dirty="0">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enalapril</a:t>
            </a:r>
            <a:r>
              <a:rPr lang="en-GB" i="0" dirty="0">
                <a:effectLst/>
                <a:latin typeface="Arial" panose="020B0604020202020204" pitchFamily="34" charset="0"/>
                <a:cs typeface="Arial" panose="020B0604020202020204" pitchFamily="34" charset="0"/>
              </a:rPr>
              <a:t> and </a:t>
            </a:r>
            <a:r>
              <a:rPr lang="en-GB" i="0" dirty="0">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lisinopril</a:t>
            </a:r>
            <a:r>
              <a:rPr lang="en-GB" i="0" dirty="0">
                <a:effectLst/>
                <a:latin typeface="Arial" panose="020B0604020202020204" pitchFamily="34" charset="0"/>
                <a:cs typeface="Arial" panose="020B0604020202020204" pitchFamily="34" charset="0"/>
              </a:rPr>
              <a:t>.  ARBs medications are </a:t>
            </a:r>
            <a:r>
              <a:rPr lang="en-GB" b="0" i="0" dirty="0">
                <a:effectLst/>
                <a:latin typeface="Arial" panose="020B0604020202020204" pitchFamily="34" charset="0"/>
                <a:cs typeface="Arial" panose="020B0604020202020204" pitchFamily="34" charset="0"/>
              </a:rPr>
              <a:t>irbesartan, valsartan, losartan and candesartan. </a:t>
            </a:r>
            <a:r>
              <a:rPr lang="en-GB" i="0" dirty="0">
                <a:effectLst/>
                <a:latin typeface="Arial" panose="020B0604020202020204" pitchFamily="34" charset="0"/>
                <a:cs typeface="Arial" panose="020B0604020202020204" pitchFamily="34" charset="0"/>
              </a:rPr>
              <a:t>Good blood pressure control is important to protect your kidneys.</a:t>
            </a:r>
            <a:endParaRPr lang="en-GB" dirty="0">
              <a:latin typeface="Arial" panose="020B0604020202020204" pitchFamily="34" charset="0"/>
              <a:cs typeface="Arial" panose="020B0604020202020204" pitchFamily="34" charset="0"/>
            </a:endParaRPr>
          </a:p>
          <a:p>
            <a:r>
              <a:rPr lang="en-GB" b="0" i="0" dirty="0">
                <a:solidFill>
                  <a:srgbClr val="4D5156"/>
                </a:solidFill>
                <a:effectLst/>
                <a:highlight>
                  <a:srgbClr val="FFFFFF"/>
                </a:highlight>
                <a:latin typeface="Google Sans"/>
              </a:rPr>
              <a:t>Afferent arterioles bring blood into your kidney's glomerulus (blood vessels that filter your blood). Afferent arterioles can dilate, or get wider, to allow for more filtration. Efferent arterioles take blood out of your glomerulus.</a:t>
            </a:r>
          </a:p>
          <a:p>
            <a:r>
              <a:rPr lang="en-GB" b="0" i="0" dirty="0">
                <a:solidFill>
                  <a:srgbClr val="4D5156"/>
                </a:solidFill>
                <a:effectLst/>
                <a:highlight>
                  <a:srgbClr val="FFFFFF"/>
                </a:highlight>
                <a:latin typeface="Google Sans"/>
              </a:rPr>
              <a:t>Metformin - </a:t>
            </a:r>
            <a:r>
              <a:rPr lang="en-GB" b="0" i="0" dirty="0">
                <a:solidFill>
                  <a:srgbClr val="202124"/>
                </a:solidFill>
                <a:effectLst/>
                <a:highlight>
                  <a:srgbClr val="FFFFFF"/>
                </a:highlight>
                <a:latin typeface="Google Sans"/>
              </a:rPr>
              <a:t>lead to a buildup of lactic acid in the blood referred to as lactic acidosis. </a:t>
            </a:r>
            <a:r>
              <a:rPr lang="en-GB" b="0" i="0" dirty="0">
                <a:solidFill>
                  <a:srgbClr val="040C28"/>
                </a:solidFill>
                <a:effectLst/>
                <a:latin typeface="Google Sans"/>
              </a:rPr>
              <a:t>This side effect is rare. </a:t>
            </a:r>
            <a:r>
              <a:rPr lang="en-GB" b="0" i="0" dirty="0">
                <a:solidFill>
                  <a:srgbClr val="4D5156"/>
                </a:solidFill>
                <a:effectLst/>
                <a:highlight>
                  <a:srgbClr val="FFFFFF"/>
                </a:highlight>
                <a:latin typeface="Google Sans"/>
              </a:rPr>
              <a:t>Lactic acidosis is a type of metabolic acidosis that occurs when lactic acids build up in your blood. Your body produces more lactate when your tissues are deprived of oxygen. </a:t>
            </a:r>
            <a:r>
              <a:rPr lang="en-GB" b="0" i="0" dirty="0">
                <a:solidFill>
                  <a:srgbClr val="040C28"/>
                </a:solidFill>
                <a:effectLst/>
                <a:highlight>
                  <a:srgbClr val="D3E3FD"/>
                </a:highlight>
                <a:latin typeface="Google Sans"/>
              </a:rPr>
              <a:t>Lactate can also build up if your livers and kidneys aren't able to metabolize it efficiently</a:t>
            </a:r>
            <a:r>
              <a:rPr lang="en-GB" b="0" i="0" dirty="0">
                <a:solidFill>
                  <a:srgbClr val="4D5156"/>
                </a:solidFill>
                <a:effectLst/>
                <a:highlight>
                  <a:srgbClr val="FFFFFF"/>
                </a:highlight>
                <a:latin typeface="Google Sans"/>
              </a:rPr>
              <a:t>.</a:t>
            </a:r>
          </a:p>
          <a:p>
            <a:r>
              <a:rPr lang="en-GB" b="0" i="0" dirty="0">
                <a:solidFill>
                  <a:srgbClr val="040C28"/>
                </a:solidFill>
                <a:effectLst/>
                <a:highlight>
                  <a:srgbClr val="D3E3FD"/>
                </a:highlight>
                <a:latin typeface="Google Sans"/>
              </a:rPr>
              <a:t>lithium accumulating in the collecting renal tubular cells which can cause inflammation of the tubules of the kidneys and (</a:t>
            </a:r>
            <a:r>
              <a:rPr lang="en-GB" b="0" i="0" dirty="0">
                <a:solidFill>
                  <a:srgbClr val="202124"/>
                </a:solidFill>
                <a:effectLst/>
                <a:highlight>
                  <a:srgbClr val="FFFFFF"/>
                </a:highlight>
                <a:latin typeface="Google Sans"/>
              </a:rPr>
              <a:t>Glomerulosclerosis) s</a:t>
            </a:r>
            <a:r>
              <a:rPr lang="en-GB" b="0" i="0" dirty="0">
                <a:solidFill>
                  <a:srgbClr val="040C28"/>
                </a:solidFill>
                <a:effectLst/>
                <a:latin typeface="Google Sans"/>
              </a:rPr>
              <a:t>carring of the filtering part of the kidneys (glomerulus)</a:t>
            </a:r>
            <a:endParaRPr lang="en-GB" b="0" i="0" dirty="0">
              <a:solidFill>
                <a:srgbClr val="040C28"/>
              </a:solidFill>
              <a:effectLst/>
              <a:highlight>
                <a:srgbClr val="D3E3FD"/>
              </a:highlight>
              <a:latin typeface="Google Sans"/>
            </a:endParaRPr>
          </a:p>
          <a:p>
            <a:r>
              <a:rPr lang="en-GB" b="0" i="0" dirty="0">
                <a:solidFill>
                  <a:srgbClr val="4D5156"/>
                </a:solidFill>
                <a:effectLst/>
                <a:highlight>
                  <a:srgbClr val="FFFFFF"/>
                </a:highlight>
                <a:latin typeface="Google Sans"/>
              </a:rPr>
              <a:t>Vasopressin is known to </a:t>
            </a:r>
            <a:r>
              <a:rPr lang="en-GB" b="0" i="0" dirty="0">
                <a:solidFill>
                  <a:srgbClr val="040C28"/>
                </a:solidFill>
                <a:effectLst/>
                <a:highlight>
                  <a:srgbClr val="D3E3FD"/>
                </a:highlight>
                <a:latin typeface="Google Sans"/>
              </a:rPr>
              <a:t>regulate blood pressure, blood osmolality, and blood volume</a:t>
            </a:r>
            <a:r>
              <a:rPr lang="en-GB" b="0" i="0" dirty="0">
                <a:solidFill>
                  <a:srgbClr val="4D5156"/>
                </a:solidFill>
                <a:effectLst/>
                <a:highlight>
                  <a:srgbClr val="FFFFFF"/>
                </a:highlight>
                <a:latin typeface="Google Sans"/>
              </a:rPr>
              <a:t>. </a:t>
            </a:r>
            <a:endParaRPr lang="en-GB" dirty="0"/>
          </a:p>
        </p:txBody>
      </p:sp>
      <p:sp>
        <p:nvSpPr>
          <p:cNvPr id="4" name="Slide Number Placeholder 3"/>
          <p:cNvSpPr>
            <a:spLocks noGrp="1"/>
          </p:cNvSpPr>
          <p:nvPr>
            <p:ph type="sldNum" sz="quarter" idx="5"/>
          </p:nvPr>
        </p:nvSpPr>
        <p:spPr/>
        <p:txBody>
          <a:bodyPr/>
          <a:lstStyle/>
          <a:p>
            <a:fld id="{A042AD20-FF1F-49F2-9B3E-6C1CDEEE71C8}" type="slidenum">
              <a:rPr lang="en-GB" smtClean="0"/>
              <a:t>20</a:t>
            </a:fld>
            <a:endParaRPr lang="en-GB"/>
          </a:p>
        </p:txBody>
      </p:sp>
    </p:spTree>
    <p:extLst>
      <p:ext uri="{BB962C8B-B14F-4D97-AF65-F5344CB8AC3E}">
        <p14:creationId xmlns:p14="http://schemas.microsoft.com/office/powerpoint/2010/main" val="693226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Snapshot</a:t>
            </a:r>
          </a:p>
        </p:txBody>
      </p:sp>
      <p:sp>
        <p:nvSpPr>
          <p:cNvPr id="4" name="Slide Number Placeholder 3"/>
          <p:cNvSpPr>
            <a:spLocks noGrp="1"/>
          </p:cNvSpPr>
          <p:nvPr>
            <p:ph type="sldNum" sz="quarter" idx="5"/>
          </p:nvPr>
        </p:nvSpPr>
        <p:spPr/>
        <p:txBody>
          <a:bodyPr/>
          <a:lstStyle/>
          <a:p>
            <a:fld id="{A042AD20-FF1F-49F2-9B3E-6C1CDEEE71C8}" type="slidenum">
              <a:rPr lang="en-GB" smtClean="0"/>
              <a:t>22</a:t>
            </a:fld>
            <a:endParaRPr lang="en-GB"/>
          </a:p>
        </p:txBody>
      </p:sp>
    </p:spTree>
    <p:extLst>
      <p:ext uri="{BB962C8B-B14F-4D97-AF65-F5344CB8AC3E}">
        <p14:creationId xmlns:p14="http://schemas.microsoft.com/office/powerpoint/2010/main" val="1479822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ffectLst/>
                <a:latin typeface="Arial" panose="020B0604020202020204" pitchFamily="34" charset="0"/>
                <a:cs typeface="Arial" panose="020B0604020202020204" pitchFamily="34" charset="0"/>
              </a:rPr>
              <a:t>Avoid </a:t>
            </a:r>
            <a:r>
              <a:rPr lang="en-GB" b="0"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non-steroidal anti-inflammatory drugs (NSAIDs)</a:t>
            </a:r>
            <a:r>
              <a:rPr lang="en-GB" b="0" i="0" dirty="0">
                <a:effectLst/>
                <a:latin typeface="Arial" panose="020B0604020202020204" pitchFamily="34" charset="0"/>
                <a:cs typeface="Arial" panose="020B0604020202020204" pitchFamily="34" charset="0"/>
              </a:rPr>
              <a:t>, if possible such as </a:t>
            </a:r>
            <a:r>
              <a:rPr lang="en-GB" b="0" i="0" u="none"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ibuprofen</a:t>
            </a:r>
            <a:r>
              <a:rPr lang="en-GB" b="0" i="0" dirty="0">
                <a:effectLst/>
                <a:latin typeface="Arial" panose="020B0604020202020204" pitchFamily="34" charset="0"/>
                <a:cs typeface="Arial" panose="020B0604020202020204" pitchFamily="34" charset="0"/>
              </a:rPr>
              <a:t>, naproxen, diclofenac– these medicines can harm your kidneys if you have kidney disease. These medications prohibit the compensatory vasodilation response of renal prostaglandins to vasoconstrictor hormones released by the body which result in reduced renal blood flow.</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042AD20-FF1F-49F2-9B3E-6C1CDEEE71C8}" type="slidenum">
              <a:rPr lang="en-GB" smtClean="0"/>
              <a:t>23</a:t>
            </a:fld>
            <a:endParaRPr lang="en-GB"/>
          </a:p>
        </p:txBody>
      </p:sp>
    </p:spTree>
    <p:extLst>
      <p:ext uri="{BB962C8B-B14F-4D97-AF65-F5344CB8AC3E}">
        <p14:creationId xmlns:p14="http://schemas.microsoft.com/office/powerpoint/2010/main" val="4036034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highlight>
                  <a:srgbClr val="FFFFFF"/>
                </a:highlight>
                <a:latin typeface="Google Sans"/>
              </a:rPr>
              <a:t>Malaise is </a:t>
            </a:r>
            <a:r>
              <a:rPr lang="en-GB" b="0" i="0" dirty="0">
                <a:solidFill>
                  <a:srgbClr val="040C28"/>
                </a:solidFill>
                <a:effectLst/>
                <a:latin typeface="Google Sans"/>
              </a:rPr>
              <a:t>a general feeling of discomfort, illness, or lack of well-being.</a:t>
            </a:r>
            <a:endParaRPr lang="en-GB" dirty="0"/>
          </a:p>
        </p:txBody>
      </p:sp>
      <p:sp>
        <p:nvSpPr>
          <p:cNvPr id="4" name="Slide Number Placeholder 3"/>
          <p:cNvSpPr>
            <a:spLocks noGrp="1"/>
          </p:cNvSpPr>
          <p:nvPr>
            <p:ph type="sldNum" sz="quarter" idx="5"/>
          </p:nvPr>
        </p:nvSpPr>
        <p:spPr/>
        <p:txBody>
          <a:bodyPr/>
          <a:lstStyle/>
          <a:p>
            <a:fld id="{A042AD20-FF1F-49F2-9B3E-6C1CDEEE71C8}" type="slidenum">
              <a:rPr lang="en-GB" smtClean="0"/>
              <a:t>31</a:t>
            </a:fld>
            <a:endParaRPr lang="en-GB"/>
          </a:p>
        </p:txBody>
      </p:sp>
    </p:spTree>
    <p:extLst>
      <p:ext uri="{BB962C8B-B14F-4D97-AF65-F5344CB8AC3E}">
        <p14:creationId xmlns:p14="http://schemas.microsoft.com/office/powerpoint/2010/main" val="1070339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Hypovolaemia - </a:t>
            </a:r>
            <a:r>
              <a:rPr lang="en-GB" b="0" i="0" dirty="0">
                <a:solidFill>
                  <a:srgbClr val="202124"/>
                </a:solidFill>
                <a:effectLst/>
                <a:highlight>
                  <a:srgbClr val="FFFFFF"/>
                </a:highlight>
                <a:latin typeface="arial" panose="020B0604020202020204" pitchFamily="34" charset="0"/>
              </a:rPr>
              <a:t>a decreased volume of </a:t>
            </a:r>
            <a:r>
              <a:rPr lang="en-GB" b="0" i="0" u="none" strike="noStrike" dirty="0">
                <a:solidFill>
                  <a:srgbClr val="202124"/>
                </a:solidFill>
                <a:effectLst/>
                <a:highlight>
                  <a:srgbClr val="FFFFFF"/>
                </a:highlight>
                <a:latin typeface="arial" panose="020B0604020202020204" pitchFamily="34" charset="0"/>
                <a:hlinkClick r:id="rId3"/>
              </a:rPr>
              <a:t>circulating</a:t>
            </a:r>
            <a:r>
              <a:rPr lang="en-GB" b="0" i="0" dirty="0">
                <a:solidFill>
                  <a:srgbClr val="202124"/>
                </a:solidFill>
                <a:effectLst/>
                <a:highlight>
                  <a:srgbClr val="FFFFFF"/>
                </a:highlight>
                <a:latin typeface="arial" panose="020B0604020202020204" pitchFamily="34" charset="0"/>
              </a:rPr>
              <a:t> blood in the body.</a:t>
            </a:r>
          </a:p>
          <a:p>
            <a:r>
              <a:rPr lang="en-GB" b="0" i="0" dirty="0">
                <a:solidFill>
                  <a:srgbClr val="202124"/>
                </a:solidFill>
                <a:effectLst/>
                <a:highlight>
                  <a:srgbClr val="FFFFFF"/>
                </a:highlight>
                <a:latin typeface="Google Sans"/>
              </a:rPr>
              <a:t>Oliguria is defined as </a:t>
            </a:r>
            <a:r>
              <a:rPr lang="en-GB" b="0" i="0" dirty="0">
                <a:solidFill>
                  <a:srgbClr val="040C28"/>
                </a:solidFill>
                <a:effectLst/>
                <a:latin typeface="Google Sans"/>
              </a:rPr>
              <a:t>urinary output less than 400 ml per day or less than 20 ml per hour</a:t>
            </a:r>
            <a:r>
              <a:rPr lang="en-GB" b="0" i="0" dirty="0">
                <a:solidFill>
                  <a:srgbClr val="202124"/>
                </a:solidFill>
                <a:effectLst/>
                <a:highlight>
                  <a:srgbClr val="FFFFFF"/>
                </a:highlight>
                <a:latin typeface="Google Sans"/>
              </a:rPr>
              <a:t> </a:t>
            </a:r>
            <a:endParaRPr lang="en-GB" dirty="0"/>
          </a:p>
        </p:txBody>
      </p:sp>
      <p:sp>
        <p:nvSpPr>
          <p:cNvPr id="4" name="Slide Number Placeholder 3"/>
          <p:cNvSpPr>
            <a:spLocks noGrp="1"/>
          </p:cNvSpPr>
          <p:nvPr>
            <p:ph type="sldNum" sz="quarter" idx="5"/>
          </p:nvPr>
        </p:nvSpPr>
        <p:spPr/>
        <p:txBody>
          <a:bodyPr/>
          <a:lstStyle/>
          <a:p>
            <a:fld id="{A042AD20-FF1F-49F2-9B3E-6C1CDEEE71C8}" type="slidenum">
              <a:rPr lang="en-GB" smtClean="0"/>
              <a:t>33</a:t>
            </a:fld>
            <a:endParaRPr lang="en-GB"/>
          </a:p>
        </p:txBody>
      </p:sp>
    </p:spTree>
    <p:extLst>
      <p:ext uri="{BB962C8B-B14F-4D97-AF65-F5344CB8AC3E}">
        <p14:creationId xmlns:p14="http://schemas.microsoft.com/office/powerpoint/2010/main" val="2650227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Risk Factors: elderly, CKD, diabetes.</a:t>
            </a:r>
          </a:p>
        </p:txBody>
      </p:sp>
      <p:sp>
        <p:nvSpPr>
          <p:cNvPr id="4" name="Slide Number Placeholder 3"/>
          <p:cNvSpPr>
            <a:spLocks noGrp="1"/>
          </p:cNvSpPr>
          <p:nvPr>
            <p:ph type="sldNum" sz="quarter" idx="5"/>
          </p:nvPr>
        </p:nvSpPr>
        <p:spPr/>
        <p:txBody>
          <a:bodyPr/>
          <a:lstStyle/>
          <a:p>
            <a:fld id="{A042AD20-FF1F-49F2-9B3E-6C1CDEEE71C8}" type="slidenum">
              <a:rPr lang="en-GB" smtClean="0"/>
              <a:t>34</a:t>
            </a:fld>
            <a:endParaRPr lang="en-GB"/>
          </a:p>
        </p:txBody>
      </p:sp>
    </p:spTree>
    <p:extLst>
      <p:ext uri="{BB962C8B-B14F-4D97-AF65-F5344CB8AC3E}">
        <p14:creationId xmlns:p14="http://schemas.microsoft.com/office/powerpoint/2010/main" val="265953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About 141,000 ml per day.</a:t>
            </a:r>
          </a:p>
        </p:txBody>
      </p:sp>
      <p:sp>
        <p:nvSpPr>
          <p:cNvPr id="4" name="Slide Number Placeholder 3"/>
          <p:cNvSpPr>
            <a:spLocks noGrp="1"/>
          </p:cNvSpPr>
          <p:nvPr>
            <p:ph type="sldNum" sz="quarter" idx="5"/>
          </p:nvPr>
        </p:nvSpPr>
        <p:spPr/>
        <p:txBody>
          <a:bodyPr/>
          <a:lstStyle/>
          <a:p>
            <a:fld id="{A042AD20-FF1F-49F2-9B3E-6C1CDEEE71C8}" type="slidenum">
              <a:rPr lang="en-GB" smtClean="0"/>
              <a:t>2</a:t>
            </a:fld>
            <a:endParaRPr lang="en-GB"/>
          </a:p>
        </p:txBody>
      </p:sp>
    </p:spTree>
    <p:extLst>
      <p:ext uri="{BB962C8B-B14F-4D97-AF65-F5344CB8AC3E}">
        <p14:creationId xmlns:p14="http://schemas.microsoft.com/office/powerpoint/2010/main" val="429455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Insensible to loss</a:t>
            </a:r>
          </a:p>
        </p:txBody>
      </p:sp>
      <p:sp>
        <p:nvSpPr>
          <p:cNvPr id="4" name="Slide Number Placeholder 3"/>
          <p:cNvSpPr>
            <a:spLocks noGrp="1"/>
          </p:cNvSpPr>
          <p:nvPr>
            <p:ph type="sldNum" sz="quarter" idx="5"/>
          </p:nvPr>
        </p:nvSpPr>
        <p:spPr/>
        <p:txBody>
          <a:bodyPr/>
          <a:lstStyle/>
          <a:p>
            <a:fld id="{A042AD20-FF1F-49F2-9B3E-6C1CDEEE71C8}" type="slidenum">
              <a:rPr lang="en-GB" smtClean="0"/>
              <a:t>3</a:t>
            </a:fld>
            <a:endParaRPr lang="en-GB"/>
          </a:p>
        </p:txBody>
      </p:sp>
    </p:spTree>
    <p:extLst>
      <p:ext uri="{BB962C8B-B14F-4D97-AF65-F5344CB8AC3E}">
        <p14:creationId xmlns:p14="http://schemas.microsoft.com/office/powerpoint/2010/main" val="20716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Optimal function of the organs in your body.</a:t>
            </a:r>
          </a:p>
          <a:p>
            <a:r>
              <a:rPr lang="en-GB" b="0" i="0" dirty="0">
                <a:solidFill>
                  <a:srgbClr val="040C28"/>
                </a:solidFill>
                <a:effectLst/>
                <a:highlight>
                  <a:srgbClr val="D3E3FD"/>
                </a:highlight>
                <a:latin typeface="Google Sans"/>
              </a:rPr>
              <a:t>Water makes up a large part of your joint cartilage that helps absorb shock and make bone-against-bone movements smoother</a:t>
            </a:r>
          </a:p>
          <a:p>
            <a:pPr algn="l">
              <a:buFont typeface="Arial" panose="020B0604020202020204" pitchFamily="34" charset="0"/>
              <a:buChar char="•"/>
            </a:pPr>
            <a:r>
              <a:rPr lang="en-GB" b="0" i="0" dirty="0">
                <a:solidFill>
                  <a:srgbClr val="202124"/>
                </a:solidFill>
                <a:effectLst/>
                <a:highlight>
                  <a:srgbClr val="FFFFFF"/>
                </a:highlight>
                <a:latin typeface="Google Sans"/>
              </a:rPr>
              <a:t>Drinking Water Helps Maintain the Balance of Body Fluids. Your body is composed of about 60% water. ...</a:t>
            </a:r>
          </a:p>
          <a:p>
            <a:pPr algn="l">
              <a:buFont typeface="Arial" panose="020B0604020202020204" pitchFamily="34" charset="0"/>
              <a:buChar char="•"/>
            </a:pPr>
            <a:r>
              <a:rPr lang="en-GB" b="0" i="0" dirty="0">
                <a:solidFill>
                  <a:srgbClr val="202124"/>
                </a:solidFill>
                <a:effectLst/>
                <a:highlight>
                  <a:srgbClr val="FFFFFF"/>
                </a:highlight>
                <a:latin typeface="Google Sans"/>
              </a:rPr>
              <a:t>Water Can Help Control Calories. ...</a:t>
            </a:r>
          </a:p>
          <a:p>
            <a:pPr algn="l">
              <a:buFont typeface="Arial" panose="020B0604020202020204" pitchFamily="34" charset="0"/>
              <a:buChar char="•"/>
            </a:pPr>
            <a:r>
              <a:rPr lang="en-GB" b="0" i="0" dirty="0">
                <a:solidFill>
                  <a:srgbClr val="202124"/>
                </a:solidFill>
                <a:effectLst/>
                <a:highlight>
                  <a:srgbClr val="FFFFFF"/>
                </a:highlight>
                <a:latin typeface="Google Sans"/>
              </a:rPr>
              <a:t>Water Helps Energize Muscles. ...</a:t>
            </a:r>
          </a:p>
          <a:p>
            <a:pPr algn="l">
              <a:buFont typeface="Arial" panose="020B0604020202020204" pitchFamily="34" charset="0"/>
              <a:buChar char="•"/>
            </a:pPr>
            <a:r>
              <a:rPr lang="en-GB" b="0" i="0" dirty="0">
                <a:solidFill>
                  <a:srgbClr val="202124"/>
                </a:solidFill>
                <a:effectLst/>
                <a:highlight>
                  <a:srgbClr val="FFFFFF"/>
                </a:highlight>
                <a:latin typeface="Google Sans"/>
              </a:rPr>
              <a:t>Water Helps Keep Skin Looking Good. ...</a:t>
            </a:r>
          </a:p>
          <a:p>
            <a:pPr algn="l">
              <a:buFont typeface="Arial" panose="020B0604020202020204" pitchFamily="34" charset="0"/>
              <a:buChar char="•"/>
            </a:pPr>
            <a:r>
              <a:rPr lang="en-GB" b="0" i="0" dirty="0">
                <a:solidFill>
                  <a:srgbClr val="202124"/>
                </a:solidFill>
                <a:effectLst/>
                <a:highlight>
                  <a:srgbClr val="FFFFFF"/>
                </a:highlight>
                <a:latin typeface="Google Sans"/>
              </a:rPr>
              <a:t>Water Helps Your Kidneys. ...</a:t>
            </a:r>
          </a:p>
          <a:p>
            <a:pPr algn="l">
              <a:buFont typeface="Arial" panose="020B0604020202020204" pitchFamily="34" charset="0"/>
              <a:buChar char="•"/>
            </a:pPr>
            <a:r>
              <a:rPr lang="en-GB" b="0" i="0" dirty="0">
                <a:solidFill>
                  <a:srgbClr val="202124"/>
                </a:solidFill>
                <a:effectLst/>
                <a:highlight>
                  <a:srgbClr val="FFFFFF"/>
                </a:highlight>
                <a:latin typeface="Google Sans"/>
              </a:rPr>
              <a:t>Water Helps Maintain Normal Bowel Function.</a:t>
            </a:r>
          </a:p>
          <a:p>
            <a:endParaRPr lang="en-GB" dirty="0"/>
          </a:p>
        </p:txBody>
      </p:sp>
      <p:sp>
        <p:nvSpPr>
          <p:cNvPr id="4" name="Slide Number Placeholder 3"/>
          <p:cNvSpPr>
            <a:spLocks noGrp="1"/>
          </p:cNvSpPr>
          <p:nvPr>
            <p:ph type="sldNum" sz="quarter" idx="5"/>
          </p:nvPr>
        </p:nvSpPr>
        <p:spPr/>
        <p:txBody>
          <a:bodyPr/>
          <a:lstStyle/>
          <a:p>
            <a:fld id="{A042AD20-FF1F-49F2-9B3E-6C1CDEEE71C8}" type="slidenum">
              <a:rPr lang="en-GB" smtClean="0"/>
              <a:t>4</a:t>
            </a:fld>
            <a:endParaRPr lang="en-GB"/>
          </a:p>
        </p:txBody>
      </p:sp>
    </p:spTree>
    <p:extLst>
      <p:ext uri="{BB962C8B-B14F-4D97-AF65-F5344CB8AC3E}">
        <p14:creationId xmlns:p14="http://schemas.microsoft.com/office/powerpoint/2010/main" val="302032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Approx 170 litre a day to produce 1 to 2 L of urine</a:t>
            </a:r>
          </a:p>
          <a:p>
            <a:r>
              <a:rPr lang="en-GB" dirty="0"/>
              <a:t>Vit D activation - </a:t>
            </a:r>
            <a:r>
              <a:rPr lang="en-GB" b="0" i="0" dirty="0">
                <a:solidFill>
                  <a:srgbClr val="202124"/>
                </a:solidFill>
                <a:effectLst/>
                <a:highlight>
                  <a:srgbClr val="FFFFFF"/>
                </a:highlight>
                <a:latin typeface="Google Sans"/>
              </a:rPr>
              <a:t>This helps balance calcium and phosphorus in your body by controlling absorption of these minerals from the food you eat and regulates parathyroid hormone (PTH).</a:t>
            </a:r>
          </a:p>
          <a:p>
            <a:r>
              <a:rPr lang="en-GB" b="0" i="0" dirty="0">
                <a:solidFill>
                  <a:srgbClr val="202124"/>
                </a:solidFill>
                <a:effectLst/>
                <a:highlight>
                  <a:srgbClr val="FFFFFF"/>
                </a:highlight>
                <a:latin typeface="Google Sans"/>
              </a:rPr>
              <a:t>PTH - </a:t>
            </a:r>
            <a:r>
              <a:rPr lang="en-GB" b="0" i="0" dirty="0">
                <a:solidFill>
                  <a:srgbClr val="040C28"/>
                </a:solidFill>
                <a:effectLst/>
                <a:highlight>
                  <a:srgbClr val="D3E3FD"/>
                </a:highlight>
                <a:latin typeface="Google Sans"/>
              </a:rPr>
              <a:t>regulates the amounts of calcium, phosphorus and magnesium in the bones and blood</a:t>
            </a:r>
            <a:r>
              <a:rPr lang="en-GB" b="0" i="0" dirty="0">
                <a:solidFill>
                  <a:srgbClr val="4D5156"/>
                </a:solidFill>
                <a:effectLst/>
                <a:highlight>
                  <a:srgbClr val="FFFFFF"/>
                </a:highlight>
                <a:latin typeface="Google Sans"/>
              </a:rPr>
              <a:t>. The minerals calcium and phosphorus are crucial for healthy bones.</a:t>
            </a:r>
          </a:p>
          <a:p>
            <a:r>
              <a:rPr lang="en-GB" b="0" i="0" dirty="0">
                <a:solidFill>
                  <a:srgbClr val="4D5156"/>
                </a:solidFill>
                <a:effectLst/>
                <a:highlight>
                  <a:srgbClr val="FFFFFF"/>
                </a:highlight>
                <a:latin typeface="Google Sans"/>
              </a:rPr>
              <a:t>Renin - </a:t>
            </a:r>
            <a:r>
              <a:rPr lang="en-GB" b="0" i="0" dirty="0">
                <a:solidFill>
                  <a:srgbClr val="202124"/>
                </a:solidFill>
                <a:effectLst/>
                <a:highlight>
                  <a:srgbClr val="FFFFFF"/>
                </a:highlight>
                <a:latin typeface="Google Sans"/>
              </a:rPr>
              <a:t> </a:t>
            </a:r>
            <a:r>
              <a:rPr lang="en-GB" b="0" i="0" dirty="0">
                <a:solidFill>
                  <a:srgbClr val="040C28"/>
                </a:solidFill>
                <a:effectLst/>
                <a:latin typeface="Google Sans"/>
              </a:rPr>
              <a:t>helps control your blood pressure and maintain healthy levels of sodium and potassium in your body</a:t>
            </a:r>
            <a:r>
              <a:rPr lang="en-GB" b="0" i="0" dirty="0">
                <a:solidFill>
                  <a:srgbClr val="202124"/>
                </a:solidFill>
                <a:effectLst/>
                <a:highlight>
                  <a:srgbClr val="FFFFFF"/>
                </a:highlight>
                <a:latin typeface="Google Sans"/>
              </a:rPr>
              <a:t>. Made by special cells in your kidneys, renin is released into your bloodstream when your blood pressure drops too low.</a:t>
            </a:r>
            <a:endParaRPr lang="en-GB" dirty="0"/>
          </a:p>
        </p:txBody>
      </p:sp>
      <p:sp>
        <p:nvSpPr>
          <p:cNvPr id="4" name="Slide Number Placeholder 3"/>
          <p:cNvSpPr>
            <a:spLocks noGrp="1"/>
          </p:cNvSpPr>
          <p:nvPr>
            <p:ph type="sldNum" sz="quarter" idx="5"/>
          </p:nvPr>
        </p:nvSpPr>
        <p:spPr/>
        <p:txBody>
          <a:bodyPr/>
          <a:lstStyle/>
          <a:p>
            <a:fld id="{A042AD20-FF1F-49F2-9B3E-6C1CDEEE71C8}" type="slidenum">
              <a:rPr lang="en-GB" smtClean="0"/>
              <a:t>9</a:t>
            </a:fld>
            <a:endParaRPr lang="en-GB"/>
          </a:p>
        </p:txBody>
      </p:sp>
    </p:spTree>
    <p:extLst>
      <p:ext uri="{BB962C8B-B14F-4D97-AF65-F5344CB8AC3E}">
        <p14:creationId xmlns:p14="http://schemas.microsoft.com/office/powerpoint/2010/main" val="369166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D5156"/>
                </a:solidFill>
                <a:effectLst/>
                <a:highlight>
                  <a:srgbClr val="FFFFFF"/>
                </a:highlight>
                <a:latin typeface="Google Sans"/>
              </a:rPr>
              <a:t>Creatinine, which is a waste product produced by the muscles, gets filtered out by the kidneys.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diagnosis of AKI and its staging is based on acute changes in serum creatinine and/or a reduction in urine output.  Stage 3 might need to be treated in the hospital.</a:t>
            </a:r>
          </a:p>
          <a:p>
            <a:endParaRPr lang="en-GB" dirty="0"/>
          </a:p>
        </p:txBody>
      </p:sp>
      <p:sp>
        <p:nvSpPr>
          <p:cNvPr id="4" name="Slide Number Placeholder 3"/>
          <p:cNvSpPr>
            <a:spLocks noGrp="1"/>
          </p:cNvSpPr>
          <p:nvPr>
            <p:ph type="sldNum" sz="quarter" idx="5"/>
          </p:nvPr>
        </p:nvSpPr>
        <p:spPr/>
        <p:txBody>
          <a:bodyPr/>
          <a:lstStyle/>
          <a:p>
            <a:fld id="{A042AD20-FF1F-49F2-9B3E-6C1CDEEE71C8}" type="slidenum">
              <a:rPr lang="en-GB" smtClean="0"/>
              <a:t>11</a:t>
            </a:fld>
            <a:endParaRPr lang="en-GB"/>
          </a:p>
        </p:txBody>
      </p:sp>
    </p:spTree>
    <p:extLst>
      <p:ext uri="{BB962C8B-B14F-4D97-AF65-F5344CB8AC3E}">
        <p14:creationId xmlns:p14="http://schemas.microsoft.com/office/powerpoint/2010/main" val="2481995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Heart Failure - </a:t>
            </a:r>
            <a:r>
              <a:rPr lang="en-GB" b="0" i="0" dirty="0">
                <a:solidFill>
                  <a:srgbClr val="333333"/>
                </a:solidFill>
                <a:effectLst/>
                <a:highlight>
                  <a:srgbClr val="FFFFFF"/>
                </a:highlight>
                <a:latin typeface="Trebuchet"/>
              </a:rPr>
              <a:t> </a:t>
            </a:r>
            <a:r>
              <a:rPr lang="en-GB" b="0" i="0" u="none" strike="noStrike" dirty="0">
                <a:solidFill>
                  <a:srgbClr val="8C0032"/>
                </a:solidFill>
                <a:effectLst/>
                <a:highlight>
                  <a:srgbClr val="FFFFFF"/>
                </a:highlight>
                <a:latin typeface="Trebuchet"/>
                <a:hlinkClick r:id="rId3"/>
              </a:rPr>
              <a:t>heart failure</a:t>
            </a:r>
            <a:r>
              <a:rPr lang="en-GB" b="0" i="0" dirty="0">
                <a:solidFill>
                  <a:srgbClr val="333333"/>
                </a:solidFill>
                <a:effectLst/>
                <a:highlight>
                  <a:srgbClr val="FFFFFF"/>
                </a:highlight>
                <a:latin typeface="Trebuchet"/>
              </a:rPr>
              <a:t> is a significant risk factor for kidney disease. When the heart is no longer pumping efficiently it becomes congested with blood, causing pressure to build up in the main vein connected to the kidneys and leading to congestion of blood in the kidneys, too. The kidneys also suffer from the reduced supply of oxygenated blood. </a:t>
            </a:r>
            <a:endParaRPr lang="en-GB" dirty="0"/>
          </a:p>
        </p:txBody>
      </p:sp>
      <p:sp>
        <p:nvSpPr>
          <p:cNvPr id="4" name="Slide Number Placeholder 3"/>
          <p:cNvSpPr>
            <a:spLocks noGrp="1"/>
          </p:cNvSpPr>
          <p:nvPr>
            <p:ph type="sldNum" sz="quarter" idx="5"/>
          </p:nvPr>
        </p:nvSpPr>
        <p:spPr/>
        <p:txBody>
          <a:bodyPr/>
          <a:lstStyle/>
          <a:p>
            <a:fld id="{A042AD20-FF1F-49F2-9B3E-6C1CDEEE71C8}" type="slidenum">
              <a:rPr lang="en-GB" smtClean="0"/>
              <a:t>13</a:t>
            </a:fld>
            <a:endParaRPr lang="en-GB"/>
          </a:p>
        </p:txBody>
      </p:sp>
    </p:spTree>
    <p:extLst>
      <p:ext uri="{BB962C8B-B14F-4D97-AF65-F5344CB8AC3E}">
        <p14:creationId xmlns:p14="http://schemas.microsoft.com/office/powerpoint/2010/main" val="3361583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Glomerulonephritis </a:t>
            </a:r>
            <a:r>
              <a:rPr lang="en-GB" b="0" i="0" dirty="0">
                <a:solidFill>
                  <a:srgbClr val="202124"/>
                </a:solidFill>
                <a:effectLst/>
                <a:highlight>
                  <a:srgbClr val="FFFFFF"/>
                </a:highlight>
                <a:latin typeface="arial" panose="020B0604020202020204" pitchFamily="34" charset="0"/>
              </a:rPr>
              <a:t>acute </a:t>
            </a:r>
            <a:r>
              <a:rPr lang="en-GB" b="0" i="0" u="none" strike="noStrike" dirty="0">
                <a:solidFill>
                  <a:srgbClr val="202124"/>
                </a:solidFill>
                <a:effectLst/>
                <a:highlight>
                  <a:srgbClr val="FFFFFF"/>
                </a:highlight>
                <a:latin typeface="arial" panose="020B0604020202020204" pitchFamily="34" charset="0"/>
                <a:hlinkClick r:id="rId3"/>
              </a:rPr>
              <a:t>inflammation</a:t>
            </a:r>
            <a:r>
              <a:rPr lang="en-GB" b="0" i="0" dirty="0">
                <a:solidFill>
                  <a:srgbClr val="202124"/>
                </a:solidFill>
                <a:effectLst/>
                <a:highlight>
                  <a:srgbClr val="FFFFFF"/>
                </a:highlight>
                <a:latin typeface="arial" panose="020B0604020202020204" pitchFamily="34" charset="0"/>
              </a:rPr>
              <a:t> of the kidney, typically caused by an immune response.</a:t>
            </a:r>
          </a:p>
          <a:p>
            <a:r>
              <a:rPr lang="en-GB" b="0" i="0" dirty="0">
                <a:solidFill>
                  <a:srgbClr val="4D5156"/>
                </a:solidFill>
                <a:effectLst/>
                <a:highlight>
                  <a:srgbClr val="FFFFFF"/>
                </a:highlight>
                <a:latin typeface="Google Sans"/>
              </a:rPr>
              <a:t>The acute disease may be caused by infections such as strep throat. It may also be caused by other illnesses, including lupus, Goodpasture's syndrome, Wegener's disease, and polyarteritis nodosa. Early diagnosis and prompt treatment are important to prevent kidney failure.</a:t>
            </a:r>
          </a:p>
          <a:p>
            <a:pPr algn="l"/>
            <a:r>
              <a:rPr lang="en-GB" b="1" i="0" dirty="0">
                <a:solidFill>
                  <a:srgbClr val="202124"/>
                </a:solidFill>
                <a:effectLst/>
                <a:highlight>
                  <a:srgbClr val="FFFFFF"/>
                </a:highlight>
                <a:latin typeface="Google Sans"/>
              </a:rPr>
              <a:t>These are the most common symptoms:</a:t>
            </a:r>
            <a:endParaRPr lang="en-GB" b="0" i="0" dirty="0">
              <a:solidFill>
                <a:srgbClr val="202124"/>
              </a:solidFill>
              <a:effectLst/>
              <a:highlight>
                <a:srgbClr val="FFFFFF"/>
              </a:highlight>
              <a:latin typeface="Google Sans"/>
            </a:endParaRPr>
          </a:p>
          <a:p>
            <a:pPr algn="l">
              <a:buFont typeface="Arial" panose="020B0604020202020204" pitchFamily="34" charset="0"/>
              <a:buChar char="•"/>
            </a:pPr>
            <a:r>
              <a:rPr lang="en-GB" b="0" i="0" dirty="0">
                <a:solidFill>
                  <a:srgbClr val="202124"/>
                </a:solidFill>
                <a:effectLst/>
                <a:highlight>
                  <a:srgbClr val="FFFFFF"/>
                </a:highlight>
                <a:latin typeface="Google Sans"/>
              </a:rPr>
              <a:t>Fatigue.</a:t>
            </a:r>
          </a:p>
          <a:p>
            <a:pPr algn="l">
              <a:buFont typeface="Arial" panose="020B0604020202020204" pitchFamily="34" charset="0"/>
              <a:buChar char="•"/>
            </a:pPr>
            <a:r>
              <a:rPr lang="en-GB" b="0" i="0" dirty="0">
                <a:solidFill>
                  <a:srgbClr val="202124"/>
                </a:solidFill>
                <a:effectLst/>
                <a:highlight>
                  <a:srgbClr val="FFFFFF"/>
                </a:highlight>
                <a:latin typeface="Google Sans"/>
              </a:rPr>
              <a:t>High blood pressure.</a:t>
            </a:r>
          </a:p>
          <a:p>
            <a:pPr algn="l">
              <a:buFont typeface="Arial" panose="020B0604020202020204" pitchFamily="34" charset="0"/>
              <a:buChar char="•"/>
            </a:pPr>
            <a:r>
              <a:rPr lang="en-GB" b="0" i="0" dirty="0">
                <a:solidFill>
                  <a:srgbClr val="202124"/>
                </a:solidFill>
                <a:effectLst/>
                <a:highlight>
                  <a:srgbClr val="FFFFFF"/>
                </a:highlight>
                <a:latin typeface="Google Sans"/>
              </a:rPr>
              <a:t>Swelling of the face, hands, feet, and belly.</a:t>
            </a:r>
          </a:p>
          <a:p>
            <a:pPr algn="l">
              <a:buFont typeface="Arial" panose="020B0604020202020204" pitchFamily="34" charset="0"/>
              <a:buChar char="•"/>
            </a:pPr>
            <a:r>
              <a:rPr lang="en-GB" b="0" i="0" dirty="0">
                <a:solidFill>
                  <a:srgbClr val="202124"/>
                </a:solidFill>
                <a:effectLst/>
                <a:highlight>
                  <a:srgbClr val="FFFFFF"/>
                </a:highlight>
                <a:latin typeface="Google Sans"/>
              </a:rPr>
              <a:t>Blood and protein in the urine (</a:t>
            </a:r>
            <a:r>
              <a:rPr lang="en-GB" b="0" i="0" dirty="0" err="1">
                <a:solidFill>
                  <a:srgbClr val="202124"/>
                </a:solidFill>
                <a:effectLst/>
                <a:highlight>
                  <a:srgbClr val="FFFFFF"/>
                </a:highlight>
                <a:latin typeface="Google Sans"/>
              </a:rPr>
              <a:t>hematuria</a:t>
            </a:r>
            <a:r>
              <a:rPr lang="en-GB" b="0" i="0" dirty="0">
                <a:solidFill>
                  <a:srgbClr val="202124"/>
                </a:solidFill>
                <a:effectLst/>
                <a:highlight>
                  <a:srgbClr val="FFFFFF"/>
                </a:highlight>
                <a:latin typeface="Google Sans"/>
              </a:rPr>
              <a:t> and proteinuria)</a:t>
            </a:r>
          </a:p>
          <a:p>
            <a:pPr algn="l">
              <a:buFont typeface="Arial" panose="020B0604020202020204" pitchFamily="34" charset="0"/>
              <a:buChar char="•"/>
            </a:pPr>
            <a:r>
              <a:rPr lang="en-GB" b="0" i="0" dirty="0">
                <a:solidFill>
                  <a:srgbClr val="202124"/>
                </a:solidFill>
                <a:effectLst/>
                <a:highlight>
                  <a:srgbClr val="FFFFFF"/>
                </a:highlight>
                <a:latin typeface="Google Sans"/>
              </a:rPr>
              <a:t>Decreased urine output.</a:t>
            </a:r>
          </a:p>
          <a:p>
            <a:r>
              <a:rPr lang="en-GB" b="0" i="0" dirty="0">
                <a:solidFill>
                  <a:srgbClr val="202124"/>
                </a:solidFill>
                <a:effectLst/>
                <a:highlight>
                  <a:srgbClr val="FFFFFF"/>
                </a:highlight>
                <a:latin typeface="Google Sans"/>
              </a:rPr>
              <a:t>Acute tubular necrosis (ATN) is </a:t>
            </a:r>
            <a:r>
              <a:rPr lang="en-GB" b="0" i="0" dirty="0">
                <a:solidFill>
                  <a:srgbClr val="040C28"/>
                </a:solidFill>
                <a:effectLst/>
                <a:latin typeface="Google Sans"/>
              </a:rPr>
              <a:t>a kidney disorder involving damage to the tubule cells of the kidneys</a:t>
            </a:r>
            <a:r>
              <a:rPr lang="en-GB" b="0" i="0" dirty="0">
                <a:solidFill>
                  <a:srgbClr val="202124"/>
                </a:solidFill>
                <a:effectLst/>
                <a:highlight>
                  <a:srgbClr val="FFFFFF"/>
                </a:highlight>
                <a:latin typeface="Google Sans"/>
              </a:rPr>
              <a:t>, which can lead to acute kidney failure. The tubules are tiny ducts in the kidneys that help filter the blood when it passes through the kidneys. </a:t>
            </a:r>
            <a:r>
              <a:rPr lang="en-GB" b="0" i="0" dirty="0">
                <a:solidFill>
                  <a:srgbClr val="040C28"/>
                </a:solidFill>
                <a:effectLst/>
                <a:highlight>
                  <a:srgbClr val="D3E3FD"/>
                </a:highlight>
                <a:latin typeface="Google Sans"/>
              </a:rPr>
              <a:t>causes the lack of oxygen and blood flow to the kidneys, damaging them.</a:t>
            </a:r>
          </a:p>
          <a:p>
            <a:r>
              <a:rPr lang="en-GB" b="0" i="0" dirty="0">
                <a:solidFill>
                  <a:srgbClr val="4D5156"/>
                </a:solidFill>
                <a:effectLst/>
                <a:highlight>
                  <a:srgbClr val="FFFFFF"/>
                </a:highlight>
                <a:latin typeface="Google Sans"/>
              </a:rPr>
              <a:t>Urine sediment showing multiple </a:t>
            </a:r>
            <a:r>
              <a:rPr lang="en-GB" b="0" i="0" dirty="0">
                <a:solidFill>
                  <a:srgbClr val="040C28"/>
                </a:solidFill>
                <a:effectLst/>
                <a:highlight>
                  <a:srgbClr val="D3E3FD"/>
                </a:highlight>
                <a:latin typeface="Google Sans"/>
              </a:rPr>
              <a:t>muddy brown</a:t>
            </a:r>
            <a:r>
              <a:rPr lang="en-GB" b="0" i="0" dirty="0">
                <a:solidFill>
                  <a:srgbClr val="4D5156"/>
                </a:solidFill>
                <a:effectLst/>
                <a:highlight>
                  <a:srgbClr val="FFFFFF"/>
                </a:highlight>
                <a:latin typeface="Google Sans"/>
              </a:rPr>
              <a:t> granular casts. These findings are highly suggestive of acute tubular necrosis in a patient with acute k</a:t>
            </a:r>
            <a:endParaRPr lang="en-GB" dirty="0"/>
          </a:p>
        </p:txBody>
      </p:sp>
      <p:sp>
        <p:nvSpPr>
          <p:cNvPr id="4" name="Slide Number Placeholder 3"/>
          <p:cNvSpPr>
            <a:spLocks noGrp="1"/>
          </p:cNvSpPr>
          <p:nvPr>
            <p:ph type="sldNum" sz="quarter" idx="5"/>
          </p:nvPr>
        </p:nvSpPr>
        <p:spPr/>
        <p:txBody>
          <a:bodyPr/>
          <a:lstStyle/>
          <a:p>
            <a:fld id="{A042AD20-FF1F-49F2-9B3E-6C1CDEEE71C8}" type="slidenum">
              <a:rPr lang="en-GB" smtClean="0"/>
              <a:t>14</a:t>
            </a:fld>
            <a:endParaRPr lang="en-GB"/>
          </a:p>
        </p:txBody>
      </p:sp>
    </p:spTree>
    <p:extLst>
      <p:ext uri="{BB962C8B-B14F-4D97-AF65-F5344CB8AC3E}">
        <p14:creationId xmlns:p14="http://schemas.microsoft.com/office/powerpoint/2010/main" val="3323999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eGFR mean glomerular filtration rate</a:t>
            </a:r>
          </a:p>
          <a:p>
            <a:r>
              <a:rPr lang="en-GB" dirty="0"/>
              <a:t>Hba1c is a test used for Diabetes to measure the amount of glucose in your blood in a period of 3 to 6 months.</a:t>
            </a:r>
          </a:p>
          <a:p>
            <a:r>
              <a:rPr lang="en-GB" dirty="0"/>
              <a:t>Urinalysis not only use to urine infection but also to detect protein in the urine to confirm that you have kidney disease.</a:t>
            </a:r>
          </a:p>
          <a:p>
            <a:r>
              <a:rPr lang="en-GB" dirty="0"/>
              <a:t>ACR is processed in the lab to determine the exact amount of protein in your urine.  There is should be no protein in your urine because the size of protein molecules could not pass though the filters in your kidneys but if you have kidney disease the protein that should be re-absorbed in you blood stream leaks out and excreted in your urine.  The filters in your kidneys have been damaged which mostly caused by long term conditions such as diabetes and hypertension.</a:t>
            </a:r>
          </a:p>
          <a:p>
            <a:endParaRPr lang="en-GB" dirty="0"/>
          </a:p>
        </p:txBody>
      </p:sp>
      <p:sp>
        <p:nvSpPr>
          <p:cNvPr id="4" name="Slide Number Placeholder 3"/>
          <p:cNvSpPr>
            <a:spLocks noGrp="1"/>
          </p:cNvSpPr>
          <p:nvPr>
            <p:ph type="sldNum" sz="quarter" idx="5"/>
          </p:nvPr>
        </p:nvSpPr>
        <p:spPr/>
        <p:txBody>
          <a:bodyPr/>
          <a:lstStyle/>
          <a:p>
            <a:fld id="{A042AD20-FF1F-49F2-9B3E-6C1CDEEE71C8}" type="slidenum">
              <a:rPr lang="en-GB" smtClean="0"/>
              <a:t>17</a:t>
            </a:fld>
            <a:endParaRPr lang="en-GB"/>
          </a:p>
        </p:txBody>
      </p:sp>
    </p:spTree>
    <p:extLst>
      <p:ext uri="{BB962C8B-B14F-4D97-AF65-F5344CB8AC3E}">
        <p14:creationId xmlns:p14="http://schemas.microsoft.com/office/powerpoint/2010/main" val="393662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3909A-10BC-7747-D229-3760855A9D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F6425F-D353-CD35-25C1-B588F25E09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F19499-D01C-E037-80FD-0D3018F8D226}"/>
              </a:ext>
            </a:extLst>
          </p:cNvPr>
          <p:cNvSpPr>
            <a:spLocks noGrp="1"/>
          </p:cNvSpPr>
          <p:nvPr>
            <p:ph type="dt" sz="half" idx="10"/>
          </p:nvPr>
        </p:nvSpPr>
        <p:spPr/>
        <p:txBody>
          <a:bodyPr/>
          <a:lstStyle/>
          <a:p>
            <a:fld id="{77DE6ED4-3BAC-41D5-A59E-B831D9433B66}" type="datetimeFigureOut">
              <a:rPr lang="en-GB" smtClean="0"/>
              <a:t>19/12/2024</a:t>
            </a:fld>
            <a:endParaRPr lang="en-GB"/>
          </a:p>
        </p:txBody>
      </p:sp>
      <p:sp>
        <p:nvSpPr>
          <p:cNvPr id="5" name="Footer Placeholder 4">
            <a:extLst>
              <a:ext uri="{FF2B5EF4-FFF2-40B4-BE49-F238E27FC236}">
                <a16:creationId xmlns:a16="http://schemas.microsoft.com/office/drawing/2014/main" id="{793C92C2-9E2C-8C1C-C4C0-9BCC890000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536769-23B0-856E-4AFD-2EFAF328D245}"/>
              </a:ext>
            </a:extLst>
          </p:cNvPr>
          <p:cNvSpPr>
            <a:spLocks noGrp="1"/>
          </p:cNvSpPr>
          <p:nvPr>
            <p:ph type="sldNum" sz="quarter" idx="12"/>
          </p:nvPr>
        </p:nvSpPr>
        <p:spPr/>
        <p:txBody>
          <a:bodyPr/>
          <a:lstStyle/>
          <a:p>
            <a:fld id="{E7F460D2-58B7-49B6-B596-072B21F2FEC6}" type="slidenum">
              <a:rPr lang="en-GB" smtClean="0"/>
              <a:t>‹#›</a:t>
            </a:fld>
            <a:endParaRPr lang="en-GB"/>
          </a:p>
        </p:txBody>
      </p:sp>
    </p:spTree>
    <p:extLst>
      <p:ext uri="{BB962C8B-B14F-4D97-AF65-F5344CB8AC3E}">
        <p14:creationId xmlns:p14="http://schemas.microsoft.com/office/powerpoint/2010/main" val="27587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B400-1020-9B29-E056-16338333E4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6CD0CA-0F3D-B53B-8AB1-9867FA5578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711193-86D9-F1BA-ABAF-E658B1242243}"/>
              </a:ext>
            </a:extLst>
          </p:cNvPr>
          <p:cNvSpPr>
            <a:spLocks noGrp="1"/>
          </p:cNvSpPr>
          <p:nvPr>
            <p:ph type="dt" sz="half" idx="10"/>
          </p:nvPr>
        </p:nvSpPr>
        <p:spPr/>
        <p:txBody>
          <a:bodyPr/>
          <a:lstStyle/>
          <a:p>
            <a:fld id="{77DE6ED4-3BAC-41D5-A59E-B831D9433B66}" type="datetimeFigureOut">
              <a:rPr lang="en-GB" smtClean="0"/>
              <a:t>19/12/2024</a:t>
            </a:fld>
            <a:endParaRPr lang="en-GB"/>
          </a:p>
        </p:txBody>
      </p:sp>
      <p:sp>
        <p:nvSpPr>
          <p:cNvPr id="5" name="Footer Placeholder 4">
            <a:extLst>
              <a:ext uri="{FF2B5EF4-FFF2-40B4-BE49-F238E27FC236}">
                <a16:creationId xmlns:a16="http://schemas.microsoft.com/office/drawing/2014/main" id="{34C126D3-2B7C-3CF5-9325-72489F8DBD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25F790-0293-654B-40D7-8137C362B692}"/>
              </a:ext>
            </a:extLst>
          </p:cNvPr>
          <p:cNvSpPr>
            <a:spLocks noGrp="1"/>
          </p:cNvSpPr>
          <p:nvPr>
            <p:ph type="sldNum" sz="quarter" idx="12"/>
          </p:nvPr>
        </p:nvSpPr>
        <p:spPr/>
        <p:txBody>
          <a:bodyPr/>
          <a:lstStyle/>
          <a:p>
            <a:fld id="{E7F460D2-58B7-49B6-B596-072B21F2FEC6}" type="slidenum">
              <a:rPr lang="en-GB" smtClean="0"/>
              <a:t>‹#›</a:t>
            </a:fld>
            <a:endParaRPr lang="en-GB"/>
          </a:p>
        </p:txBody>
      </p:sp>
    </p:spTree>
    <p:extLst>
      <p:ext uri="{BB962C8B-B14F-4D97-AF65-F5344CB8AC3E}">
        <p14:creationId xmlns:p14="http://schemas.microsoft.com/office/powerpoint/2010/main" val="198043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D66A05-0779-EEC3-3C6D-92DD6C62D5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465CA6-7A6A-70A6-4155-32D7FBFA38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BAE184-3E20-E2C0-7A66-4C33C8D28E76}"/>
              </a:ext>
            </a:extLst>
          </p:cNvPr>
          <p:cNvSpPr>
            <a:spLocks noGrp="1"/>
          </p:cNvSpPr>
          <p:nvPr>
            <p:ph type="dt" sz="half" idx="10"/>
          </p:nvPr>
        </p:nvSpPr>
        <p:spPr/>
        <p:txBody>
          <a:bodyPr/>
          <a:lstStyle/>
          <a:p>
            <a:fld id="{77DE6ED4-3BAC-41D5-A59E-B831D9433B66}" type="datetimeFigureOut">
              <a:rPr lang="en-GB" smtClean="0"/>
              <a:t>19/12/2024</a:t>
            </a:fld>
            <a:endParaRPr lang="en-GB"/>
          </a:p>
        </p:txBody>
      </p:sp>
      <p:sp>
        <p:nvSpPr>
          <p:cNvPr id="5" name="Footer Placeholder 4">
            <a:extLst>
              <a:ext uri="{FF2B5EF4-FFF2-40B4-BE49-F238E27FC236}">
                <a16:creationId xmlns:a16="http://schemas.microsoft.com/office/drawing/2014/main" id="{B82DA8D7-45D4-7EB8-4615-9FA60AD3D5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B6825F-E462-08C5-4847-DA9E3F6AD30A}"/>
              </a:ext>
            </a:extLst>
          </p:cNvPr>
          <p:cNvSpPr>
            <a:spLocks noGrp="1"/>
          </p:cNvSpPr>
          <p:nvPr>
            <p:ph type="sldNum" sz="quarter" idx="12"/>
          </p:nvPr>
        </p:nvSpPr>
        <p:spPr/>
        <p:txBody>
          <a:bodyPr/>
          <a:lstStyle/>
          <a:p>
            <a:fld id="{E7F460D2-58B7-49B6-B596-072B21F2FEC6}" type="slidenum">
              <a:rPr lang="en-GB" smtClean="0"/>
              <a:t>‹#›</a:t>
            </a:fld>
            <a:endParaRPr lang="en-GB"/>
          </a:p>
        </p:txBody>
      </p:sp>
    </p:spTree>
    <p:extLst>
      <p:ext uri="{BB962C8B-B14F-4D97-AF65-F5344CB8AC3E}">
        <p14:creationId xmlns:p14="http://schemas.microsoft.com/office/powerpoint/2010/main" val="327881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ED28-2E22-B750-F0DE-E58C298E32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16458B-0EB0-61D0-FF81-30B0564631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EB71BE-04E5-CF03-A211-F916DB75C675}"/>
              </a:ext>
            </a:extLst>
          </p:cNvPr>
          <p:cNvSpPr>
            <a:spLocks noGrp="1"/>
          </p:cNvSpPr>
          <p:nvPr>
            <p:ph type="dt" sz="half" idx="10"/>
          </p:nvPr>
        </p:nvSpPr>
        <p:spPr/>
        <p:txBody>
          <a:bodyPr/>
          <a:lstStyle/>
          <a:p>
            <a:fld id="{77DE6ED4-3BAC-41D5-A59E-B831D9433B66}" type="datetimeFigureOut">
              <a:rPr lang="en-GB" smtClean="0"/>
              <a:t>19/12/2024</a:t>
            </a:fld>
            <a:endParaRPr lang="en-GB"/>
          </a:p>
        </p:txBody>
      </p:sp>
      <p:sp>
        <p:nvSpPr>
          <p:cNvPr id="5" name="Footer Placeholder 4">
            <a:extLst>
              <a:ext uri="{FF2B5EF4-FFF2-40B4-BE49-F238E27FC236}">
                <a16:creationId xmlns:a16="http://schemas.microsoft.com/office/drawing/2014/main" id="{6E3DDB0C-B6AA-3F2B-4199-085BB601F4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EA955D-1AAD-E415-92B0-C77D6BBDF15D}"/>
              </a:ext>
            </a:extLst>
          </p:cNvPr>
          <p:cNvSpPr>
            <a:spLocks noGrp="1"/>
          </p:cNvSpPr>
          <p:nvPr>
            <p:ph type="sldNum" sz="quarter" idx="12"/>
          </p:nvPr>
        </p:nvSpPr>
        <p:spPr/>
        <p:txBody>
          <a:bodyPr/>
          <a:lstStyle/>
          <a:p>
            <a:fld id="{E7F460D2-58B7-49B6-B596-072B21F2FEC6}" type="slidenum">
              <a:rPr lang="en-GB" smtClean="0"/>
              <a:t>‹#›</a:t>
            </a:fld>
            <a:endParaRPr lang="en-GB"/>
          </a:p>
        </p:txBody>
      </p:sp>
    </p:spTree>
    <p:extLst>
      <p:ext uri="{BB962C8B-B14F-4D97-AF65-F5344CB8AC3E}">
        <p14:creationId xmlns:p14="http://schemas.microsoft.com/office/powerpoint/2010/main" val="180551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2784-0A25-94E9-861D-BA0062FA7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E73622-D43A-1A40-1EC5-224938F40C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E7A6C2-6874-BCA7-DDF3-DEA971211591}"/>
              </a:ext>
            </a:extLst>
          </p:cNvPr>
          <p:cNvSpPr>
            <a:spLocks noGrp="1"/>
          </p:cNvSpPr>
          <p:nvPr>
            <p:ph type="dt" sz="half" idx="10"/>
          </p:nvPr>
        </p:nvSpPr>
        <p:spPr/>
        <p:txBody>
          <a:bodyPr/>
          <a:lstStyle/>
          <a:p>
            <a:fld id="{77DE6ED4-3BAC-41D5-A59E-B831D9433B66}" type="datetimeFigureOut">
              <a:rPr lang="en-GB" smtClean="0"/>
              <a:t>19/12/2024</a:t>
            </a:fld>
            <a:endParaRPr lang="en-GB"/>
          </a:p>
        </p:txBody>
      </p:sp>
      <p:sp>
        <p:nvSpPr>
          <p:cNvPr id="5" name="Footer Placeholder 4">
            <a:extLst>
              <a:ext uri="{FF2B5EF4-FFF2-40B4-BE49-F238E27FC236}">
                <a16:creationId xmlns:a16="http://schemas.microsoft.com/office/drawing/2014/main" id="{CC146E43-3C6B-A179-0664-871061A20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089F99-6111-0E23-9B9B-F2366402B242}"/>
              </a:ext>
            </a:extLst>
          </p:cNvPr>
          <p:cNvSpPr>
            <a:spLocks noGrp="1"/>
          </p:cNvSpPr>
          <p:nvPr>
            <p:ph type="sldNum" sz="quarter" idx="12"/>
          </p:nvPr>
        </p:nvSpPr>
        <p:spPr/>
        <p:txBody>
          <a:bodyPr/>
          <a:lstStyle/>
          <a:p>
            <a:fld id="{E7F460D2-58B7-49B6-B596-072B21F2FEC6}" type="slidenum">
              <a:rPr lang="en-GB" smtClean="0"/>
              <a:t>‹#›</a:t>
            </a:fld>
            <a:endParaRPr lang="en-GB"/>
          </a:p>
        </p:txBody>
      </p:sp>
    </p:spTree>
    <p:extLst>
      <p:ext uri="{BB962C8B-B14F-4D97-AF65-F5344CB8AC3E}">
        <p14:creationId xmlns:p14="http://schemas.microsoft.com/office/powerpoint/2010/main" val="386216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C73C8-E57C-DF78-0E63-9E38211E42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C5EAFE-FB3F-1770-E36D-4AC8174EFB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3493FC-BB59-2A94-2AC2-5EE15571C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85AD422-1E55-715E-7AEC-E0DBA9583D4D}"/>
              </a:ext>
            </a:extLst>
          </p:cNvPr>
          <p:cNvSpPr>
            <a:spLocks noGrp="1"/>
          </p:cNvSpPr>
          <p:nvPr>
            <p:ph type="dt" sz="half" idx="10"/>
          </p:nvPr>
        </p:nvSpPr>
        <p:spPr/>
        <p:txBody>
          <a:bodyPr/>
          <a:lstStyle/>
          <a:p>
            <a:fld id="{77DE6ED4-3BAC-41D5-A59E-B831D9433B66}" type="datetimeFigureOut">
              <a:rPr lang="en-GB" smtClean="0"/>
              <a:t>19/12/2024</a:t>
            </a:fld>
            <a:endParaRPr lang="en-GB"/>
          </a:p>
        </p:txBody>
      </p:sp>
      <p:sp>
        <p:nvSpPr>
          <p:cNvPr id="6" name="Footer Placeholder 5">
            <a:extLst>
              <a:ext uri="{FF2B5EF4-FFF2-40B4-BE49-F238E27FC236}">
                <a16:creationId xmlns:a16="http://schemas.microsoft.com/office/drawing/2014/main" id="{B2BC1076-0D68-FCF1-1C2B-0E0E4E74C6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B90C16-9525-E4C7-7B77-F21A8D508B65}"/>
              </a:ext>
            </a:extLst>
          </p:cNvPr>
          <p:cNvSpPr>
            <a:spLocks noGrp="1"/>
          </p:cNvSpPr>
          <p:nvPr>
            <p:ph type="sldNum" sz="quarter" idx="12"/>
          </p:nvPr>
        </p:nvSpPr>
        <p:spPr/>
        <p:txBody>
          <a:bodyPr/>
          <a:lstStyle/>
          <a:p>
            <a:fld id="{E7F460D2-58B7-49B6-B596-072B21F2FEC6}" type="slidenum">
              <a:rPr lang="en-GB" smtClean="0"/>
              <a:t>‹#›</a:t>
            </a:fld>
            <a:endParaRPr lang="en-GB"/>
          </a:p>
        </p:txBody>
      </p:sp>
    </p:spTree>
    <p:extLst>
      <p:ext uri="{BB962C8B-B14F-4D97-AF65-F5344CB8AC3E}">
        <p14:creationId xmlns:p14="http://schemas.microsoft.com/office/powerpoint/2010/main" val="222344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37C06-A1C5-27A1-49DA-28E841E452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8F1D22-C053-6FB4-6404-B7FD4853D1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B848E8-25BC-39E9-7B15-A368D9ACFB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8E9B92-417F-3FAC-F84E-7982C9ADB0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DA87BB-41D5-DB01-E831-260620C189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474260-AC71-6820-E08A-E93D74C6C240}"/>
              </a:ext>
            </a:extLst>
          </p:cNvPr>
          <p:cNvSpPr>
            <a:spLocks noGrp="1"/>
          </p:cNvSpPr>
          <p:nvPr>
            <p:ph type="dt" sz="half" idx="10"/>
          </p:nvPr>
        </p:nvSpPr>
        <p:spPr/>
        <p:txBody>
          <a:bodyPr/>
          <a:lstStyle/>
          <a:p>
            <a:fld id="{77DE6ED4-3BAC-41D5-A59E-B831D9433B66}" type="datetimeFigureOut">
              <a:rPr lang="en-GB" smtClean="0"/>
              <a:t>19/12/2024</a:t>
            </a:fld>
            <a:endParaRPr lang="en-GB"/>
          </a:p>
        </p:txBody>
      </p:sp>
      <p:sp>
        <p:nvSpPr>
          <p:cNvPr id="8" name="Footer Placeholder 7">
            <a:extLst>
              <a:ext uri="{FF2B5EF4-FFF2-40B4-BE49-F238E27FC236}">
                <a16:creationId xmlns:a16="http://schemas.microsoft.com/office/drawing/2014/main" id="{48886E35-FF84-95ED-F207-6C39C1CA87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03754C-B817-C578-4B6A-8EEAEF27529C}"/>
              </a:ext>
            </a:extLst>
          </p:cNvPr>
          <p:cNvSpPr>
            <a:spLocks noGrp="1"/>
          </p:cNvSpPr>
          <p:nvPr>
            <p:ph type="sldNum" sz="quarter" idx="12"/>
          </p:nvPr>
        </p:nvSpPr>
        <p:spPr/>
        <p:txBody>
          <a:bodyPr/>
          <a:lstStyle/>
          <a:p>
            <a:fld id="{E7F460D2-58B7-49B6-B596-072B21F2FEC6}" type="slidenum">
              <a:rPr lang="en-GB" smtClean="0"/>
              <a:t>‹#›</a:t>
            </a:fld>
            <a:endParaRPr lang="en-GB"/>
          </a:p>
        </p:txBody>
      </p:sp>
    </p:spTree>
    <p:extLst>
      <p:ext uri="{BB962C8B-B14F-4D97-AF65-F5344CB8AC3E}">
        <p14:creationId xmlns:p14="http://schemas.microsoft.com/office/powerpoint/2010/main" val="167797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27FE-A307-4054-EFBF-11A711636B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10D176-09BB-7ED6-34C2-59D9F1328610}"/>
              </a:ext>
            </a:extLst>
          </p:cNvPr>
          <p:cNvSpPr>
            <a:spLocks noGrp="1"/>
          </p:cNvSpPr>
          <p:nvPr>
            <p:ph type="dt" sz="half" idx="10"/>
          </p:nvPr>
        </p:nvSpPr>
        <p:spPr/>
        <p:txBody>
          <a:bodyPr/>
          <a:lstStyle/>
          <a:p>
            <a:fld id="{77DE6ED4-3BAC-41D5-A59E-B831D9433B66}" type="datetimeFigureOut">
              <a:rPr lang="en-GB" smtClean="0"/>
              <a:t>19/12/2024</a:t>
            </a:fld>
            <a:endParaRPr lang="en-GB"/>
          </a:p>
        </p:txBody>
      </p:sp>
      <p:sp>
        <p:nvSpPr>
          <p:cNvPr id="4" name="Footer Placeholder 3">
            <a:extLst>
              <a:ext uri="{FF2B5EF4-FFF2-40B4-BE49-F238E27FC236}">
                <a16:creationId xmlns:a16="http://schemas.microsoft.com/office/drawing/2014/main" id="{02C1D8DD-C4EE-6454-D843-2DBFB9B4DE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C1E588-BECF-4EE4-E13F-F46190F4497F}"/>
              </a:ext>
            </a:extLst>
          </p:cNvPr>
          <p:cNvSpPr>
            <a:spLocks noGrp="1"/>
          </p:cNvSpPr>
          <p:nvPr>
            <p:ph type="sldNum" sz="quarter" idx="12"/>
          </p:nvPr>
        </p:nvSpPr>
        <p:spPr/>
        <p:txBody>
          <a:bodyPr/>
          <a:lstStyle/>
          <a:p>
            <a:fld id="{E7F460D2-58B7-49B6-B596-072B21F2FEC6}" type="slidenum">
              <a:rPr lang="en-GB" smtClean="0"/>
              <a:t>‹#›</a:t>
            </a:fld>
            <a:endParaRPr lang="en-GB"/>
          </a:p>
        </p:txBody>
      </p:sp>
    </p:spTree>
    <p:extLst>
      <p:ext uri="{BB962C8B-B14F-4D97-AF65-F5344CB8AC3E}">
        <p14:creationId xmlns:p14="http://schemas.microsoft.com/office/powerpoint/2010/main" val="117013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AECDD4-8037-FD51-734C-BBD04EADA726}"/>
              </a:ext>
            </a:extLst>
          </p:cNvPr>
          <p:cNvSpPr>
            <a:spLocks noGrp="1"/>
          </p:cNvSpPr>
          <p:nvPr>
            <p:ph type="dt" sz="half" idx="10"/>
          </p:nvPr>
        </p:nvSpPr>
        <p:spPr/>
        <p:txBody>
          <a:bodyPr/>
          <a:lstStyle/>
          <a:p>
            <a:fld id="{77DE6ED4-3BAC-41D5-A59E-B831D9433B66}" type="datetimeFigureOut">
              <a:rPr lang="en-GB" smtClean="0"/>
              <a:t>19/12/2024</a:t>
            </a:fld>
            <a:endParaRPr lang="en-GB"/>
          </a:p>
        </p:txBody>
      </p:sp>
      <p:sp>
        <p:nvSpPr>
          <p:cNvPr id="3" name="Footer Placeholder 2">
            <a:extLst>
              <a:ext uri="{FF2B5EF4-FFF2-40B4-BE49-F238E27FC236}">
                <a16:creationId xmlns:a16="http://schemas.microsoft.com/office/drawing/2014/main" id="{460898E7-F3F9-8866-CA23-916F018150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E77B87-76C8-0D58-1ED3-8F15A7A3FD06}"/>
              </a:ext>
            </a:extLst>
          </p:cNvPr>
          <p:cNvSpPr>
            <a:spLocks noGrp="1"/>
          </p:cNvSpPr>
          <p:nvPr>
            <p:ph type="sldNum" sz="quarter" idx="12"/>
          </p:nvPr>
        </p:nvSpPr>
        <p:spPr/>
        <p:txBody>
          <a:bodyPr/>
          <a:lstStyle/>
          <a:p>
            <a:fld id="{E7F460D2-58B7-49B6-B596-072B21F2FEC6}" type="slidenum">
              <a:rPr lang="en-GB" smtClean="0"/>
              <a:t>‹#›</a:t>
            </a:fld>
            <a:endParaRPr lang="en-GB"/>
          </a:p>
        </p:txBody>
      </p:sp>
    </p:spTree>
    <p:extLst>
      <p:ext uri="{BB962C8B-B14F-4D97-AF65-F5344CB8AC3E}">
        <p14:creationId xmlns:p14="http://schemas.microsoft.com/office/powerpoint/2010/main" val="102213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D2236-DFF4-8DB0-E80B-1C59129687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7707F9-D64F-1B2D-02F9-F7437AE885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49E718-9FE6-A7AF-B044-538A2B670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56EFA6-ECD0-88DE-79F1-2A3116C92A79}"/>
              </a:ext>
            </a:extLst>
          </p:cNvPr>
          <p:cNvSpPr>
            <a:spLocks noGrp="1"/>
          </p:cNvSpPr>
          <p:nvPr>
            <p:ph type="dt" sz="half" idx="10"/>
          </p:nvPr>
        </p:nvSpPr>
        <p:spPr/>
        <p:txBody>
          <a:bodyPr/>
          <a:lstStyle/>
          <a:p>
            <a:fld id="{77DE6ED4-3BAC-41D5-A59E-B831D9433B66}" type="datetimeFigureOut">
              <a:rPr lang="en-GB" smtClean="0"/>
              <a:t>19/12/2024</a:t>
            </a:fld>
            <a:endParaRPr lang="en-GB"/>
          </a:p>
        </p:txBody>
      </p:sp>
      <p:sp>
        <p:nvSpPr>
          <p:cNvPr id="6" name="Footer Placeholder 5">
            <a:extLst>
              <a:ext uri="{FF2B5EF4-FFF2-40B4-BE49-F238E27FC236}">
                <a16:creationId xmlns:a16="http://schemas.microsoft.com/office/drawing/2014/main" id="{96FD998F-F209-B3F0-C5DE-51FB27C960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7EB8C4-8E40-2DB1-5959-D3161077DD89}"/>
              </a:ext>
            </a:extLst>
          </p:cNvPr>
          <p:cNvSpPr>
            <a:spLocks noGrp="1"/>
          </p:cNvSpPr>
          <p:nvPr>
            <p:ph type="sldNum" sz="quarter" idx="12"/>
          </p:nvPr>
        </p:nvSpPr>
        <p:spPr/>
        <p:txBody>
          <a:bodyPr/>
          <a:lstStyle/>
          <a:p>
            <a:fld id="{E7F460D2-58B7-49B6-B596-072B21F2FEC6}" type="slidenum">
              <a:rPr lang="en-GB" smtClean="0"/>
              <a:t>‹#›</a:t>
            </a:fld>
            <a:endParaRPr lang="en-GB"/>
          </a:p>
        </p:txBody>
      </p:sp>
    </p:spTree>
    <p:extLst>
      <p:ext uri="{BB962C8B-B14F-4D97-AF65-F5344CB8AC3E}">
        <p14:creationId xmlns:p14="http://schemas.microsoft.com/office/powerpoint/2010/main" val="187444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4BADD-717E-CA23-0D1D-9840134D02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4D2199-27EB-1787-42B7-3A79226878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630B3E-FA97-8C59-7E4E-2BD6A270C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64210-EAEE-2A69-BB7C-C8FC4CFA5446}"/>
              </a:ext>
            </a:extLst>
          </p:cNvPr>
          <p:cNvSpPr>
            <a:spLocks noGrp="1"/>
          </p:cNvSpPr>
          <p:nvPr>
            <p:ph type="dt" sz="half" idx="10"/>
          </p:nvPr>
        </p:nvSpPr>
        <p:spPr/>
        <p:txBody>
          <a:bodyPr/>
          <a:lstStyle/>
          <a:p>
            <a:fld id="{77DE6ED4-3BAC-41D5-A59E-B831D9433B66}" type="datetimeFigureOut">
              <a:rPr lang="en-GB" smtClean="0"/>
              <a:t>19/12/2024</a:t>
            </a:fld>
            <a:endParaRPr lang="en-GB"/>
          </a:p>
        </p:txBody>
      </p:sp>
      <p:sp>
        <p:nvSpPr>
          <p:cNvPr id="6" name="Footer Placeholder 5">
            <a:extLst>
              <a:ext uri="{FF2B5EF4-FFF2-40B4-BE49-F238E27FC236}">
                <a16:creationId xmlns:a16="http://schemas.microsoft.com/office/drawing/2014/main" id="{86143DD8-CB7A-1347-D3B6-1B5EF0CEDA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06B5DD-2D0A-204B-1CEB-FB5E38AFA539}"/>
              </a:ext>
            </a:extLst>
          </p:cNvPr>
          <p:cNvSpPr>
            <a:spLocks noGrp="1"/>
          </p:cNvSpPr>
          <p:nvPr>
            <p:ph type="sldNum" sz="quarter" idx="12"/>
          </p:nvPr>
        </p:nvSpPr>
        <p:spPr/>
        <p:txBody>
          <a:bodyPr/>
          <a:lstStyle/>
          <a:p>
            <a:fld id="{E7F460D2-58B7-49B6-B596-072B21F2FEC6}" type="slidenum">
              <a:rPr lang="en-GB" smtClean="0"/>
              <a:t>‹#›</a:t>
            </a:fld>
            <a:endParaRPr lang="en-GB"/>
          </a:p>
        </p:txBody>
      </p:sp>
    </p:spTree>
    <p:extLst>
      <p:ext uri="{BB962C8B-B14F-4D97-AF65-F5344CB8AC3E}">
        <p14:creationId xmlns:p14="http://schemas.microsoft.com/office/powerpoint/2010/main" val="1339591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62C197-6F46-9414-8F1D-BEA4239F11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2E4528-5C24-A515-C164-94A734C7DE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563F94-E8FB-E546-EFB9-283DD0165F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DE6ED4-3BAC-41D5-A59E-B831D9433B66}" type="datetimeFigureOut">
              <a:rPr lang="en-GB" smtClean="0"/>
              <a:t>19/12/2024</a:t>
            </a:fld>
            <a:endParaRPr lang="en-GB"/>
          </a:p>
        </p:txBody>
      </p:sp>
      <p:sp>
        <p:nvSpPr>
          <p:cNvPr id="5" name="Footer Placeholder 4">
            <a:extLst>
              <a:ext uri="{FF2B5EF4-FFF2-40B4-BE49-F238E27FC236}">
                <a16:creationId xmlns:a16="http://schemas.microsoft.com/office/drawing/2014/main" id="{611972A3-71C8-718C-E8B0-3F35E2D41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E169552-FEDC-345E-F92A-3E3E7B3A60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F460D2-58B7-49B6-B596-072B21F2FEC6}" type="slidenum">
              <a:rPr lang="en-GB" smtClean="0"/>
              <a:t>‹#›</a:t>
            </a:fld>
            <a:endParaRPr lang="en-GB"/>
          </a:p>
        </p:txBody>
      </p:sp>
    </p:spTree>
    <p:extLst>
      <p:ext uri="{BB962C8B-B14F-4D97-AF65-F5344CB8AC3E}">
        <p14:creationId xmlns:p14="http://schemas.microsoft.com/office/powerpoint/2010/main" val="3825489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jpeg"/><Relationship Id="rId4" Type="http://schemas.openxmlformats.org/officeDocument/2006/relationships/diagramLayout" Target="../diagrams/layout3.xml"/><Relationship Id="rId9"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7.jpeg"/><Relationship Id="rId7" Type="http://schemas.openxmlformats.org/officeDocument/2006/relationships/diagramLayout" Target="../diagrams/layout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1.jpeg"/><Relationship Id="rId10" Type="http://schemas.microsoft.com/office/2007/relationships/diagramDrawing" Target="../diagrams/drawing4.xml"/><Relationship Id="rId4" Type="http://schemas.openxmlformats.org/officeDocument/2006/relationships/image" Target="../media/image28.jpeg"/><Relationship Id="rId9" Type="http://schemas.openxmlformats.org/officeDocument/2006/relationships/diagramColors" Target="../diagrams/colors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7.emf"/><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kdigo.org/wp-content/uploads/2016/10/KDIGO-2012-AKI-Guideline-English.pdf" TargetMode="External"/><Relationship Id="rId2" Type="http://schemas.openxmlformats.org/officeDocument/2006/relationships/hyperlink" Target="https://litfl.com/dipstick-urinalysis/"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hyperlink" Target="https://nutritionandhydrationweek.co.uk/resources/" TargetMode="External"/><Relationship Id="rId2" Type="http://schemas.openxmlformats.org/officeDocument/2006/relationships/hyperlink" Target="https://nutritionandhydrationweek.co.uk/"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thinkkidneys.nhs.uk/aki/wp-content/uploads/sites/2/2016/10/RespondingtoAKI-Warning-Stage-Test-Results-for-Adults-in-Primary-Care.pdf"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3" name="Rectangle 22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0FC62D2A-FE7E-FF5C-69E1-75FB7A29CFE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89303" y="1132410"/>
            <a:ext cx="9613397" cy="21870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 name="Right Triangle 22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E8497B-99AF-39D8-84FD-3F3D452B36A3}"/>
              </a:ext>
            </a:extLst>
          </p:cNvPr>
          <p:cNvSpPr>
            <a:spLocks noGrp="1"/>
          </p:cNvSpPr>
          <p:nvPr>
            <p:ph type="ctrTitle"/>
          </p:nvPr>
        </p:nvSpPr>
        <p:spPr>
          <a:xfrm>
            <a:off x="1289304" y="3429000"/>
            <a:ext cx="8921672" cy="1713305"/>
          </a:xfrm>
        </p:spPr>
        <p:txBody>
          <a:bodyPr anchor="b">
            <a:normAutofit/>
          </a:bodyPr>
          <a:lstStyle/>
          <a:p>
            <a:pPr algn="l"/>
            <a:r>
              <a:rPr lang="en-GB" sz="5000" dirty="0"/>
              <a:t>HYDRATION AND ACUTE KIDNEY INJURY (AKI) AWARENESS</a:t>
            </a:r>
          </a:p>
        </p:txBody>
      </p:sp>
      <p:sp>
        <p:nvSpPr>
          <p:cNvPr id="3" name="Subtitle 2">
            <a:extLst>
              <a:ext uri="{FF2B5EF4-FFF2-40B4-BE49-F238E27FC236}">
                <a16:creationId xmlns:a16="http://schemas.microsoft.com/office/drawing/2014/main" id="{893C6259-688D-35F8-2A18-B50BA9C0C207}"/>
              </a:ext>
            </a:extLst>
          </p:cNvPr>
          <p:cNvSpPr>
            <a:spLocks noGrp="1"/>
          </p:cNvSpPr>
          <p:nvPr>
            <p:ph type="subTitle" idx="1"/>
          </p:nvPr>
        </p:nvSpPr>
        <p:spPr>
          <a:xfrm>
            <a:off x="1289303" y="5142305"/>
            <a:ext cx="7321298" cy="753165"/>
          </a:xfrm>
        </p:spPr>
        <p:txBody>
          <a:bodyPr anchor="t">
            <a:normAutofit/>
          </a:bodyPr>
          <a:lstStyle/>
          <a:p>
            <a:pPr algn="l"/>
            <a:r>
              <a:rPr lang="en-GB" sz="1900"/>
              <a:t>MARIVIC WRIGHT</a:t>
            </a:r>
          </a:p>
          <a:p>
            <a:pPr algn="l"/>
            <a:r>
              <a:rPr lang="en-GB" sz="1900"/>
              <a:t>ADVANCED CLINICAL PRACTITIONER-CKD</a:t>
            </a:r>
          </a:p>
        </p:txBody>
      </p:sp>
    </p:spTree>
    <p:extLst>
      <p:ext uri="{BB962C8B-B14F-4D97-AF65-F5344CB8AC3E}">
        <p14:creationId xmlns:p14="http://schemas.microsoft.com/office/powerpoint/2010/main" val="114302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E27067-FF84-7017-7E07-1103B06CE98F}"/>
              </a:ext>
            </a:extLst>
          </p:cNvPr>
          <p:cNvSpPr>
            <a:spLocks noGrp="1"/>
          </p:cNvSpPr>
          <p:nvPr>
            <p:ph type="title"/>
          </p:nvPr>
        </p:nvSpPr>
        <p:spPr>
          <a:xfrm>
            <a:off x="572493" y="238539"/>
            <a:ext cx="11018520" cy="1434415"/>
          </a:xfrm>
        </p:spPr>
        <p:txBody>
          <a:bodyPr anchor="b">
            <a:normAutofit/>
          </a:bodyPr>
          <a:lstStyle/>
          <a:p>
            <a:r>
              <a:rPr lang="en-GB" sz="5400"/>
              <a:t>Acute Kidney Injury (AKI)</a:t>
            </a:r>
            <a:endParaRPr lang="en-GB" sz="5400" dirty="0"/>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AE26FE-FDD3-4A28-DD39-1913B1C99FB1}"/>
              </a:ext>
            </a:extLst>
          </p:cNvPr>
          <p:cNvSpPr>
            <a:spLocks noGrp="1"/>
          </p:cNvSpPr>
          <p:nvPr>
            <p:ph idx="1"/>
          </p:nvPr>
        </p:nvSpPr>
        <p:spPr>
          <a:xfrm>
            <a:off x="572493" y="2071316"/>
            <a:ext cx="6713552" cy="4119172"/>
          </a:xfrm>
        </p:spPr>
        <p:txBody>
          <a:bodyPr anchor="t">
            <a:normAutofit/>
          </a:bodyPr>
          <a:lstStyle/>
          <a:p>
            <a:r>
              <a:rPr lang="en-GB" sz="1900">
                <a:latin typeface="Arial" panose="020B0604020202020204" pitchFamily="34" charset="0"/>
                <a:cs typeface="Arial" panose="020B0604020202020204" pitchFamily="34" charset="0"/>
              </a:rPr>
              <a:t>AKI is a sudden reduction in renal function over a short period of time (Think Kidneys 2016).</a:t>
            </a:r>
          </a:p>
          <a:p>
            <a:r>
              <a:rPr lang="en-GB" sz="1900" b="0" i="0">
                <a:effectLst/>
                <a:latin typeface="Arial" panose="020B0604020202020204" pitchFamily="34" charset="0"/>
                <a:cs typeface="Arial" panose="020B0604020202020204" pitchFamily="34" charset="0"/>
              </a:rPr>
              <a:t>your kidneys are suddenly not able to filter waste products from the blood. This can happen within a few hours or a few days. For most people, AKI develops within 48 hours, but sometimes it can take as long as 7 days</a:t>
            </a:r>
            <a:r>
              <a:rPr lang="en-GB" sz="1900">
                <a:latin typeface="Arial" panose="020B0604020202020204" pitchFamily="34" charset="0"/>
                <a:cs typeface="Arial" panose="020B0604020202020204" pitchFamily="34" charset="0"/>
              </a:rPr>
              <a:t> (NKF 2024).</a:t>
            </a:r>
          </a:p>
          <a:p>
            <a:r>
              <a:rPr lang="en-GB" sz="1900">
                <a:latin typeface="Arial" panose="020B0604020202020204" pitchFamily="34" charset="0"/>
                <a:cs typeface="Arial" panose="020B0604020202020204" pitchFamily="34" charset="0"/>
              </a:rPr>
              <a:t>Common causes of AKI are dehydration, hypotension, infection, kidney stones, and reactions to medications (Kidney care 2020).</a:t>
            </a:r>
          </a:p>
          <a:p>
            <a:r>
              <a:rPr lang="en-GB" sz="1900">
                <a:latin typeface="Arial" panose="020B0604020202020204" pitchFamily="34" charset="0"/>
                <a:cs typeface="Arial" panose="020B0604020202020204" pitchFamily="34" charset="0"/>
              </a:rPr>
              <a:t>13.3 million people affected by AKI worldwide and 85% came from </a:t>
            </a:r>
          </a:p>
          <a:p>
            <a:pPr marL="0" indent="0">
              <a:buNone/>
            </a:pPr>
            <a:r>
              <a:rPr lang="en-GB" sz="1900">
                <a:latin typeface="Arial" panose="020B0604020202020204" pitchFamily="34" charset="0"/>
                <a:cs typeface="Arial" panose="020B0604020202020204" pitchFamily="34" charset="0"/>
              </a:rPr>
              <a:t>   developing countries (Bjornstad et al 2020).</a:t>
            </a:r>
          </a:p>
          <a:p>
            <a:r>
              <a:rPr lang="en-GB" sz="1900">
                <a:latin typeface="Arial" panose="020B0604020202020204" pitchFamily="34" charset="0"/>
                <a:cs typeface="Arial" panose="020B0604020202020204" pitchFamily="34" charset="0"/>
              </a:rPr>
              <a:t>Reversible.</a:t>
            </a:r>
          </a:p>
        </p:txBody>
      </p:sp>
      <p:pic>
        <p:nvPicPr>
          <p:cNvPr id="4" name="Picture 3">
            <a:extLst>
              <a:ext uri="{FF2B5EF4-FFF2-40B4-BE49-F238E27FC236}">
                <a16:creationId xmlns:a16="http://schemas.microsoft.com/office/drawing/2014/main" id="{46CC7F83-F8F6-8FB2-E315-170CFEAF08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5" r="76129"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65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723A086F-4A4B-2434-B577-17B958B78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25" y="5729289"/>
            <a:ext cx="444023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a:extLst>
              <a:ext uri="{FF2B5EF4-FFF2-40B4-BE49-F238E27FC236}">
                <a16:creationId xmlns:a16="http://schemas.microsoft.com/office/drawing/2014/main" id="{ABEAC53A-8E54-15B7-7F10-FEC6F6E2731F}"/>
              </a:ext>
            </a:extLst>
          </p:cNvPr>
          <p:cNvSpPr>
            <a:spLocks noGrp="1"/>
          </p:cNvSpPr>
          <p:nvPr>
            <p:ph type="title"/>
          </p:nvPr>
        </p:nvSpPr>
        <p:spPr>
          <a:xfrm>
            <a:off x="1631950" y="115889"/>
            <a:ext cx="8523288" cy="712787"/>
          </a:xfrm>
        </p:spPr>
        <p:txBody>
          <a:bodyPr/>
          <a:lstStyle/>
          <a:p>
            <a:r>
              <a:rPr lang="en-GB" altLang="en-US" sz="3200">
                <a:solidFill>
                  <a:schemeClr val="accent1"/>
                </a:solidFill>
                <a:latin typeface="Arial" panose="020B0604020202020204" pitchFamily="34" charset="0"/>
                <a:cs typeface="Arial" panose="020B0604020202020204" pitchFamily="34" charset="0"/>
              </a:rPr>
              <a:t>AKI</a:t>
            </a:r>
            <a:endParaRPr lang="en-GB" altLang="en-US" sz="3200" b="1">
              <a:solidFill>
                <a:schemeClr val="accent1"/>
              </a:solidFill>
              <a:latin typeface="Arial" panose="020B0604020202020204" pitchFamily="34" charset="0"/>
              <a:cs typeface="Arial" panose="020B0604020202020204" pitchFamily="34" charset="0"/>
            </a:endParaRPr>
          </a:p>
        </p:txBody>
      </p:sp>
      <p:sp>
        <p:nvSpPr>
          <p:cNvPr id="13316" name="Slide Number Placeholder 1">
            <a:extLst>
              <a:ext uri="{FF2B5EF4-FFF2-40B4-BE49-F238E27FC236}">
                <a16:creationId xmlns:a16="http://schemas.microsoft.com/office/drawing/2014/main" id="{6F058930-486E-56FF-6BE3-F18FA0899DF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64DE549-1335-4561-987B-0D99E3988839}" type="slidenum">
              <a:rPr lang="en-GB" altLang="en-US" sz="1200" smtClean="0">
                <a:solidFill>
                  <a:srgbClr val="898989"/>
                </a:solidFill>
              </a:rPr>
              <a:pPr>
                <a:lnSpc>
                  <a:spcPct val="100000"/>
                </a:lnSpc>
                <a:spcBef>
                  <a:spcPct val="0"/>
                </a:spcBef>
                <a:buFontTx/>
                <a:buNone/>
              </a:pPr>
              <a:t>11</a:t>
            </a:fld>
            <a:endParaRPr lang="en-GB" altLang="en-US" sz="1200">
              <a:solidFill>
                <a:srgbClr val="898989"/>
              </a:solidFill>
            </a:endParaRPr>
          </a:p>
        </p:txBody>
      </p:sp>
      <p:pic>
        <p:nvPicPr>
          <p:cNvPr id="13317" name="Content Placeholder 3" descr="The Hunt for a Kidney Troponin | AACC.org">
            <a:extLst>
              <a:ext uri="{FF2B5EF4-FFF2-40B4-BE49-F238E27FC236}">
                <a16:creationId xmlns:a16="http://schemas.microsoft.com/office/drawing/2014/main" id="{DE6430E6-6B24-70CA-7DC1-7BE5523CB8E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1" y="688976"/>
            <a:ext cx="7561263"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51E145B-F14A-FEA6-B087-480FA66F1B41}"/>
              </a:ext>
            </a:extLst>
          </p:cNvPr>
          <p:cNvSpPr>
            <a:spLocks noGrp="1"/>
          </p:cNvSpPr>
          <p:nvPr>
            <p:ph type="title"/>
          </p:nvPr>
        </p:nvSpPr>
        <p:spPr/>
        <p:txBody>
          <a:bodyPr/>
          <a:lstStyle/>
          <a:p>
            <a:r>
              <a:rPr lang="en-GB" altLang="en-US"/>
              <a:t>Prevalence of AKI</a:t>
            </a:r>
          </a:p>
        </p:txBody>
      </p:sp>
      <p:graphicFrame>
        <p:nvGraphicFramePr>
          <p:cNvPr id="9" name="Content Placeholder 2">
            <a:extLst>
              <a:ext uri="{FF2B5EF4-FFF2-40B4-BE49-F238E27FC236}">
                <a16:creationId xmlns:a16="http://schemas.microsoft.com/office/drawing/2014/main" id="{A7854753-DF43-5F00-79ED-53D8DA711902}"/>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2" name="Slide Number Placeholder 3">
            <a:extLst>
              <a:ext uri="{FF2B5EF4-FFF2-40B4-BE49-F238E27FC236}">
                <a16:creationId xmlns:a16="http://schemas.microsoft.com/office/drawing/2014/main" id="{8D6E28EE-A03B-7D7D-5677-AD990A06B25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E4B1F97-B484-4875-8A1F-DBFDF7D4C951}" type="slidenum">
              <a:rPr lang="en-GB" altLang="en-US" sz="1200" smtClean="0">
                <a:solidFill>
                  <a:srgbClr val="898989"/>
                </a:solidFill>
              </a:rPr>
              <a:pPr>
                <a:lnSpc>
                  <a:spcPct val="100000"/>
                </a:lnSpc>
                <a:spcBef>
                  <a:spcPct val="0"/>
                </a:spcBef>
                <a:buFontTx/>
                <a:buNone/>
              </a:pPr>
              <a:t>12</a:t>
            </a:fld>
            <a:endParaRPr lang="en-GB" altLang="en-US" sz="1200">
              <a:solidFill>
                <a:srgbClr val="898989"/>
              </a:solidFill>
            </a:endParaRPr>
          </a:p>
        </p:txBody>
      </p:sp>
      <p:pic>
        <p:nvPicPr>
          <p:cNvPr id="7173" name="Picture 1">
            <a:extLst>
              <a:ext uri="{FF2B5EF4-FFF2-40B4-BE49-F238E27FC236}">
                <a16:creationId xmlns:a16="http://schemas.microsoft.com/office/drawing/2014/main" id="{E36CF011-971C-3C12-E62D-E384225FFA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8764" y="5805489"/>
            <a:ext cx="26955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B2B7FCF-D23B-A6FE-95FC-28C94511D2A3}"/>
              </a:ext>
            </a:extLst>
          </p:cNvPr>
          <p:cNvSpPr>
            <a:spLocks noGrp="1"/>
          </p:cNvSpPr>
          <p:nvPr>
            <p:ph type="title"/>
          </p:nvPr>
        </p:nvSpPr>
        <p:spPr>
          <a:xfrm>
            <a:off x="1747838" y="17463"/>
            <a:ext cx="7886700" cy="1325562"/>
          </a:xfrm>
        </p:spPr>
        <p:txBody>
          <a:bodyPr/>
          <a:lstStyle/>
          <a:p>
            <a:br>
              <a:rPr lang="en-GB" altLang="en-US" sz="1800">
                <a:solidFill>
                  <a:srgbClr val="000000"/>
                </a:solidFill>
                <a:latin typeface="Calibri" panose="020F0502020204030204" pitchFamily="34" charset="0"/>
              </a:rPr>
            </a:br>
            <a:r>
              <a:rPr lang="en-GB" altLang="en-US" b="1">
                <a:solidFill>
                  <a:srgbClr val="1E397D"/>
                </a:solidFill>
                <a:latin typeface="Calibri" panose="020F0502020204030204" pitchFamily="34" charset="0"/>
              </a:rPr>
              <a:t>Causes of AKI </a:t>
            </a:r>
            <a:endParaRPr lang="en-GB" altLang="en-US"/>
          </a:p>
        </p:txBody>
      </p:sp>
      <p:graphicFrame>
        <p:nvGraphicFramePr>
          <p:cNvPr id="9232" name="Content Placeholder 2">
            <a:extLst>
              <a:ext uri="{FF2B5EF4-FFF2-40B4-BE49-F238E27FC236}">
                <a16:creationId xmlns:a16="http://schemas.microsoft.com/office/drawing/2014/main" id="{172F7071-FE95-672A-F551-1E9F6A476392}"/>
              </a:ext>
            </a:extLst>
          </p:cNvPr>
          <p:cNvGraphicFramePr>
            <a:graphicFrameLocks noGrp="1"/>
          </p:cNvGraphicFramePr>
          <p:nvPr>
            <p:ph idx="1"/>
            <p:extLst>
              <p:ext uri="{D42A27DB-BD31-4B8C-83A1-F6EECF244321}">
                <p14:modId xmlns:p14="http://schemas.microsoft.com/office/powerpoint/2010/main" val="707648720"/>
              </p:ext>
            </p:extLst>
          </p:nvPr>
        </p:nvGraphicFramePr>
        <p:xfrm>
          <a:off x="2397955" y="1446212"/>
          <a:ext cx="8265355" cy="4352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0" name="Picture 4">
            <a:extLst>
              <a:ext uri="{FF2B5EF4-FFF2-40B4-BE49-F238E27FC236}">
                <a16:creationId xmlns:a16="http://schemas.microsoft.com/office/drawing/2014/main" id="{5AE81F5A-6CB6-843D-1654-F6FADAA7D4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186" y="3006969"/>
            <a:ext cx="1692275" cy="231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8">
            <a:extLst>
              <a:ext uri="{FF2B5EF4-FFF2-40B4-BE49-F238E27FC236}">
                <a16:creationId xmlns:a16="http://schemas.microsoft.com/office/drawing/2014/main" id="{3B546893-3A6F-7146-CB70-73FC7E24D1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638" y="5902325"/>
            <a:ext cx="21637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A close-up of a white background&#10;&#10;Description automatically generated">
            <a:extLst>
              <a:ext uri="{FF2B5EF4-FFF2-40B4-BE49-F238E27FC236}">
                <a16:creationId xmlns:a16="http://schemas.microsoft.com/office/drawing/2014/main" id="{2583A5EB-3D2A-5A38-4F71-A421B60193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808" y="5771213"/>
            <a:ext cx="2972060" cy="77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Right 2">
            <a:extLst>
              <a:ext uri="{FF2B5EF4-FFF2-40B4-BE49-F238E27FC236}">
                <a16:creationId xmlns:a16="http://schemas.microsoft.com/office/drawing/2014/main" id="{6D9FA00D-D5EA-9F9F-295D-F1369741B5D1}"/>
              </a:ext>
            </a:extLst>
          </p:cNvPr>
          <p:cNvSpPr/>
          <p:nvPr/>
        </p:nvSpPr>
        <p:spPr>
          <a:xfrm>
            <a:off x="4352608" y="300696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1" name="Group 10250">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0246" name="Rectangle 10245">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7" name="Rectangle 10246">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55" name="Rectangle 1025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a:extLst>
              <a:ext uri="{FF2B5EF4-FFF2-40B4-BE49-F238E27FC236}">
                <a16:creationId xmlns:a16="http://schemas.microsoft.com/office/drawing/2014/main" id="{4852C7D3-7DB6-4907-AF32-A1227241ACAA}"/>
              </a:ext>
            </a:extLst>
          </p:cNvPr>
          <p:cNvSpPr>
            <a:spLocks noGrp="1"/>
          </p:cNvSpPr>
          <p:nvPr>
            <p:ph type="title"/>
          </p:nvPr>
        </p:nvSpPr>
        <p:spPr>
          <a:xfrm>
            <a:off x="5867475" y="847827"/>
            <a:ext cx="5408813" cy="1169585"/>
          </a:xfrm>
        </p:spPr>
        <p:txBody>
          <a:bodyPr anchor="b">
            <a:normAutofit/>
          </a:bodyPr>
          <a:lstStyle/>
          <a:p>
            <a:r>
              <a:rPr lang="en-GB" altLang="en-US" sz="4000" b="1">
                <a:latin typeface="Calibri" panose="020F0502020204030204" pitchFamily="34" charset="0"/>
              </a:rPr>
              <a:t>Causes of AKI</a:t>
            </a:r>
            <a:endParaRPr lang="en-GB" altLang="en-US" sz="4000"/>
          </a:p>
        </p:txBody>
      </p:sp>
      <p:pic>
        <p:nvPicPr>
          <p:cNvPr id="10244" name="Picture 4">
            <a:extLst>
              <a:ext uri="{FF2B5EF4-FFF2-40B4-BE49-F238E27FC236}">
                <a16:creationId xmlns:a16="http://schemas.microsoft.com/office/drawing/2014/main" id="{DD3DFC50-9A9A-73E8-1CC6-B03C1057FC7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1" y="1296775"/>
            <a:ext cx="4389120" cy="15361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Rectangle 1025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up of a white background&#10;&#10;Description automatically generated">
            <a:extLst>
              <a:ext uri="{FF2B5EF4-FFF2-40B4-BE49-F238E27FC236}">
                <a16:creationId xmlns:a16="http://schemas.microsoft.com/office/drawing/2014/main" id="{37B527D4-EA9E-1109-5102-577DAD0CEB0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4401" y="4366398"/>
            <a:ext cx="4389120" cy="9985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5F48B4F3-F9E6-25CB-33B0-C4F3743198C3}"/>
              </a:ext>
            </a:extLst>
          </p:cNvPr>
          <p:cNvSpPr>
            <a:spLocks noGrp="1"/>
          </p:cNvSpPr>
          <p:nvPr>
            <p:ph idx="1"/>
          </p:nvPr>
        </p:nvSpPr>
        <p:spPr>
          <a:xfrm>
            <a:off x="5868786" y="2508105"/>
            <a:ext cx="5408813" cy="3632493"/>
          </a:xfrm>
        </p:spPr>
        <p:txBody>
          <a:bodyPr anchor="ctr">
            <a:normAutofit/>
          </a:bodyPr>
          <a:lstStyle/>
          <a:p>
            <a:pPr>
              <a:defRPr/>
            </a:pPr>
            <a:endParaRPr lang="en-GB" sz="2000"/>
          </a:p>
          <a:p>
            <a:pPr marL="0" indent="0">
              <a:buNone/>
              <a:defRPr/>
            </a:pPr>
            <a:r>
              <a:rPr lang="en-GB" sz="2400" b="1">
                <a:latin typeface="Arial" panose="020B0604020202020204" pitchFamily="34" charset="0"/>
                <a:cs typeface="Arial" panose="020B0604020202020204" pitchFamily="34" charset="0"/>
              </a:rPr>
              <a:t>Intrinsic (inside the kidneys) </a:t>
            </a:r>
          </a:p>
          <a:p>
            <a:pPr>
              <a:defRPr/>
            </a:pPr>
            <a:r>
              <a:rPr lang="en-GB" sz="2000"/>
              <a:t>Damage to the kidney itself </a:t>
            </a:r>
          </a:p>
          <a:p>
            <a:pPr>
              <a:defRPr/>
            </a:pPr>
            <a:endParaRPr lang="en-GB" sz="2000"/>
          </a:p>
          <a:p>
            <a:pPr>
              <a:defRPr/>
            </a:pPr>
            <a:r>
              <a:rPr lang="en-GB" sz="2000"/>
              <a:t>damage to the tiny filters inside the kidneys (Glomerulonephritis) </a:t>
            </a:r>
          </a:p>
          <a:p>
            <a:pPr>
              <a:defRPr/>
            </a:pPr>
            <a:r>
              <a:rPr lang="en-GB" sz="2000"/>
              <a:t>Damage to the kidney cells (Acute tubular Necrosis) </a:t>
            </a:r>
          </a:p>
          <a:p>
            <a:pPr>
              <a:defRPr/>
            </a:pPr>
            <a:endParaRPr lang="en-GB" sz="2000"/>
          </a:p>
          <a:p>
            <a:pPr marL="0" indent="0">
              <a:buNone/>
              <a:defRPr/>
            </a:pPr>
            <a:endParaRPr lang="en-GB"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07D1F17-2840-FC5B-58A5-F292F3A0903B}"/>
              </a:ext>
            </a:extLst>
          </p:cNvPr>
          <p:cNvSpPr>
            <a:spLocks noGrp="1"/>
          </p:cNvSpPr>
          <p:nvPr>
            <p:ph type="title"/>
          </p:nvPr>
        </p:nvSpPr>
        <p:spPr>
          <a:xfrm>
            <a:off x="1524000" y="25401"/>
            <a:ext cx="7886700" cy="1325563"/>
          </a:xfrm>
        </p:spPr>
        <p:txBody>
          <a:bodyPr/>
          <a:lstStyle/>
          <a:p>
            <a:br>
              <a:rPr lang="en-GB" altLang="en-US" sz="1800">
                <a:solidFill>
                  <a:srgbClr val="000000"/>
                </a:solidFill>
                <a:latin typeface="Calibri" panose="020F0502020204030204" pitchFamily="34" charset="0"/>
              </a:rPr>
            </a:br>
            <a:r>
              <a:rPr lang="en-GB" altLang="en-US" b="1">
                <a:solidFill>
                  <a:srgbClr val="1E397D"/>
                </a:solidFill>
                <a:latin typeface="Calibri" panose="020F0502020204030204" pitchFamily="34" charset="0"/>
              </a:rPr>
              <a:t>Causes of AKI</a:t>
            </a:r>
            <a:endParaRPr lang="en-GB" altLang="en-US"/>
          </a:p>
        </p:txBody>
      </p:sp>
      <p:sp>
        <p:nvSpPr>
          <p:cNvPr id="3" name="Content Placeholder 2">
            <a:extLst>
              <a:ext uri="{FF2B5EF4-FFF2-40B4-BE49-F238E27FC236}">
                <a16:creationId xmlns:a16="http://schemas.microsoft.com/office/drawing/2014/main" id="{9D949506-0F94-48E5-42C0-940810BC95EA}"/>
              </a:ext>
            </a:extLst>
          </p:cNvPr>
          <p:cNvSpPr>
            <a:spLocks noGrp="1"/>
          </p:cNvSpPr>
          <p:nvPr>
            <p:ph idx="1"/>
          </p:nvPr>
        </p:nvSpPr>
        <p:spPr>
          <a:xfrm>
            <a:off x="1706563" y="1103314"/>
            <a:ext cx="7886700" cy="4351337"/>
          </a:xfrm>
        </p:spPr>
        <p:txBody>
          <a:bodyPr>
            <a:normAutofit fontScale="92500" lnSpcReduction="10000"/>
          </a:bodyPr>
          <a:lstStyle/>
          <a:p>
            <a:pPr>
              <a:defRPr/>
            </a:pPr>
            <a:endParaRPr lang="en-GB" sz="1800">
              <a:solidFill>
                <a:srgbClr val="000000"/>
              </a:solidFill>
            </a:endParaRPr>
          </a:p>
          <a:p>
            <a:pPr>
              <a:defRPr/>
            </a:pPr>
            <a:r>
              <a:rPr lang="en-GB" sz="3200">
                <a:solidFill>
                  <a:srgbClr val="4F4B4D"/>
                </a:solidFill>
              </a:rPr>
              <a:t>Post Renal (after the kidneys) </a:t>
            </a:r>
          </a:p>
          <a:p>
            <a:pPr>
              <a:defRPr/>
            </a:pPr>
            <a:r>
              <a:rPr lang="en-GB" sz="3200">
                <a:solidFill>
                  <a:srgbClr val="4F4B4D"/>
                </a:solidFill>
              </a:rPr>
              <a:t>Caused by a blockage in the urinary </a:t>
            </a:r>
          </a:p>
          <a:p>
            <a:pPr marL="0" indent="0">
              <a:buNone/>
              <a:defRPr/>
            </a:pPr>
            <a:r>
              <a:rPr lang="en-GB" sz="3200">
                <a:solidFill>
                  <a:srgbClr val="4F4B4D"/>
                </a:solidFill>
              </a:rPr>
              <a:t>tract </a:t>
            </a:r>
          </a:p>
          <a:p>
            <a:pPr>
              <a:defRPr/>
            </a:pPr>
            <a:r>
              <a:rPr lang="en-GB" sz="3200">
                <a:solidFill>
                  <a:srgbClr val="4F4B4D"/>
                </a:solidFill>
              </a:rPr>
              <a:t>For example: </a:t>
            </a:r>
          </a:p>
          <a:p>
            <a:pPr>
              <a:defRPr/>
            </a:pPr>
            <a:r>
              <a:rPr lang="en-GB" sz="3200">
                <a:solidFill>
                  <a:srgbClr val="4F4B4D"/>
                </a:solidFill>
              </a:rPr>
              <a:t>Blocked catheter </a:t>
            </a:r>
          </a:p>
          <a:p>
            <a:pPr>
              <a:defRPr/>
            </a:pPr>
            <a:r>
              <a:rPr lang="en-GB" sz="3200">
                <a:solidFill>
                  <a:srgbClr val="4F4B4D"/>
                </a:solidFill>
              </a:rPr>
              <a:t>Kidney stones (renal calculi) </a:t>
            </a:r>
          </a:p>
          <a:p>
            <a:pPr>
              <a:defRPr/>
            </a:pPr>
            <a:r>
              <a:rPr lang="en-GB" sz="3200">
                <a:solidFill>
                  <a:srgbClr val="4F4B4D"/>
                </a:solidFill>
              </a:rPr>
              <a:t>Bladder tumours </a:t>
            </a:r>
          </a:p>
          <a:p>
            <a:pPr>
              <a:defRPr/>
            </a:pPr>
            <a:r>
              <a:rPr lang="en-GB" sz="3200">
                <a:solidFill>
                  <a:srgbClr val="4F4B4D"/>
                </a:solidFill>
              </a:rPr>
              <a:t>Enlarged prostate </a:t>
            </a:r>
          </a:p>
          <a:p>
            <a:pPr>
              <a:defRPr/>
            </a:pPr>
            <a:endParaRPr lang="en-GB" dirty="0"/>
          </a:p>
        </p:txBody>
      </p:sp>
      <p:pic>
        <p:nvPicPr>
          <p:cNvPr id="11268" name="Picture 4">
            <a:extLst>
              <a:ext uri="{FF2B5EF4-FFF2-40B4-BE49-F238E27FC236}">
                <a16:creationId xmlns:a16="http://schemas.microsoft.com/office/drawing/2014/main" id="{F63C28F2-259A-CD6D-A09B-D51279DC4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989" y="2782888"/>
            <a:ext cx="1692275"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AABA791C-8BEB-D02E-536A-D52DE075782C}"/>
              </a:ext>
            </a:extLst>
          </p:cNvPr>
          <p:cNvCxnSpPr>
            <a:cxnSpLocks/>
          </p:cNvCxnSpPr>
          <p:nvPr/>
        </p:nvCxnSpPr>
        <p:spPr>
          <a:xfrm>
            <a:off x="6754813" y="1914525"/>
            <a:ext cx="1828800" cy="2700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270" name="Picture 9">
            <a:extLst>
              <a:ext uri="{FF2B5EF4-FFF2-40B4-BE49-F238E27FC236}">
                <a16:creationId xmlns:a16="http://schemas.microsoft.com/office/drawing/2014/main" id="{8789A7D6-CF9E-B783-4849-85AE5DDA3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901" y="5878514"/>
            <a:ext cx="216217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A close-up of a white background&#10;&#10;Description automatically generated">
            <a:extLst>
              <a:ext uri="{FF2B5EF4-FFF2-40B4-BE49-F238E27FC236}">
                <a16:creationId xmlns:a16="http://schemas.microsoft.com/office/drawing/2014/main" id="{6D176054-581E-C5A2-46EF-13C338EF4CD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1355" y="5878514"/>
            <a:ext cx="4389120" cy="9985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7" name="Rectangle 12296">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99" name="Group 12298">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300" name="Rectangle 12299">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1" name="Rectangle 12300">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03" name="Rectangle 1230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a:extLst>
              <a:ext uri="{FF2B5EF4-FFF2-40B4-BE49-F238E27FC236}">
                <a16:creationId xmlns:a16="http://schemas.microsoft.com/office/drawing/2014/main" id="{FFD7D310-AA07-E8FD-988A-E21E784A3DC2}"/>
              </a:ext>
            </a:extLst>
          </p:cNvPr>
          <p:cNvSpPr>
            <a:spLocks noGrp="1"/>
          </p:cNvSpPr>
          <p:nvPr>
            <p:ph type="title"/>
          </p:nvPr>
        </p:nvSpPr>
        <p:spPr>
          <a:xfrm>
            <a:off x="5867475" y="847827"/>
            <a:ext cx="5408813" cy="1169585"/>
          </a:xfrm>
        </p:spPr>
        <p:txBody>
          <a:bodyPr anchor="b">
            <a:normAutofit/>
          </a:bodyPr>
          <a:lstStyle/>
          <a:p>
            <a:br>
              <a:rPr lang="en-GB" altLang="en-US" sz="3700">
                <a:latin typeface="Calibri" panose="020F0502020204030204" pitchFamily="34" charset="0"/>
              </a:rPr>
            </a:br>
            <a:r>
              <a:rPr lang="en-GB" altLang="en-US" sz="3700" b="1">
                <a:latin typeface="Calibri" panose="020F0502020204030204" pitchFamily="34" charset="0"/>
              </a:rPr>
              <a:t>Symptoms of AKI </a:t>
            </a:r>
            <a:endParaRPr lang="en-GB" altLang="en-US" sz="3700"/>
          </a:p>
        </p:txBody>
      </p:sp>
      <p:pic>
        <p:nvPicPr>
          <p:cNvPr id="12292" name="Picture 3">
            <a:extLst>
              <a:ext uri="{FF2B5EF4-FFF2-40B4-BE49-F238E27FC236}">
                <a16:creationId xmlns:a16="http://schemas.microsoft.com/office/drawing/2014/main" id="{865EC127-AC88-3CAF-EDE3-5D75215348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1" y="1296775"/>
            <a:ext cx="4389120" cy="15361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Rectangle 12304">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8F0AD58-27E6-2062-D5A9-0F8AF39811F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1" y="4366398"/>
            <a:ext cx="4389120" cy="9985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2FEA766-36C9-6FEA-249F-D0B6E82637AC}"/>
              </a:ext>
            </a:extLst>
          </p:cNvPr>
          <p:cNvSpPr>
            <a:spLocks noGrp="1"/>
          </p:cNvSpPr>
          <p:nvPr>
            <p:ph idx="1"/>
          </p:nvPr>
        </p:nvSpPr>
        <p:spPr>
          <a:xfrm>
            <a:off x="5792982" y="2380391"/>
            <a:ext cx="5408813" cy="3632493"/>
          </a:xfrm>
        </p:spPr>
        <p:txBody>
          <a:bodyPr anchor="ctr">
            <a:normAutofit fontScale="25000" lnSpcReduction="20000"/>
          </a:bodyPr>
          <a:lstStyle/>
          <a:p>
            <a:pPr marL="0" indent="0">
              <a:buNone/>
              <a:defRPr/>
            </a:pPr>
            <a:endParaRPr lang="en-GB" sz="1100" dirty="0"/>
          </a:p>
          <a:p>
            <a:pPr>
              <a:defRPr/>
            </a:pPr>
            <a:r>
              <a:rPr lang="en-GB" sz="5600" dirty="0">
                <a:latin typeface="Arial" panose="020B0604020202020204" pitchFamily="34" charset="0"/>
                <a:cs typeface="Arial" panose="020B0604020202020204" pitchFamily="34" charset="0"/>
              </a:rPr>
              <a:t>In the early stages there may be no real symptoms or signs. A blood test is needed to detect it. </a:t>
            </a:r>
          </a:p>
          <a:p>
            <a:pPr>
              <a:defRPr/>
            </a:pPr>
            <a:r>
              <a:rPr lang="en-GB" sz="5600" dirty="0">
                <a:latin typeface="Arial" panose="020B0604020202020204" pitchFamily="34" charset="0"/>
                <a:cs typeface="Arial" panose="020B0604020202020204" pitchFamily="34" charset="0"/>
              </a:rPr>
              <a:t>However, someone with AKI can deteriorate quickly and suddenly experience any of the following: </a:t>
            </a:r>
          </a:p>
          <a:p>
            <a:pPr>
              <a:defRPr/>
            </a:pPr>
            <a:r>
              <a:rPr lang="en-GB" sz="5600" dirty="0">
                <a:latin typeface="Arial" panose="020B0604020202020204" pitchFamily="34" charset="0"/>
                <a:cs typeface="Arial" panose="020B0604020202020204" pitchFamily="34" charset="0"/>
              </a:rPr>
              <a:t>Changes to urine output, particularly a major reduction in the amount of urine passed </a:t>
            </a:r>
          </a:p>
          <a:p>
            <a:pPr>
              <a:defRPr/>
            </a:pPr>
            <a:r>
              <a:rPr lang="en-GB" sz="5600" dirty="0">
                <a:latin typeface="Arial" panose="020B0604020202020204" pitchFamily="34" charset="0"/>
                <a:cs typeface="Arial" panose="020B0604020202020204" pitchFamily="34" charset="0"/>
              </a:rPr>
              <a:t>Changes to urine colour/smell </a:t>
            </a:r>
          </a:p>
          <a:p>
            <a:pPr>
              <a:defRPr/>
            </a:pPr>
            <a:r>
              <a:rPr lang="en-GB" sz="5600" dirty="0">
                <a:latin typeface="Arial" panose="020B0604020202020204" pitchFamily="34" charset="0"/>
                <a:cs typeface="Arial" panose="020B0604020202020204" pitchFamily="34" charset="0"/>
              </a:rPr>
              <a:t>Nausea, vomiting </a:t>
            </a:r>
          </a:p>
          <a:p>
            <a:pPr>
              <a:defRPr/>
            </a:pPr>
            <a:r>
              <a:rPr lang="en-GB" sz="5600" dirty="0">
                <a:latin typeface="Arial" panose="020B0604020202020204" pitchFamily="34" charset="0"/>
                <a:cs typeface="Arial" panose="020B0604020202020204" pitchFamily="34" charset="0"/>
              </a:rPr>
              <a:t>Abdominal pains and feeling generally unwell, similar to a hangover </a:t>
            </a:r>
          </a:p>
          <a:p>
            <a:pPr>
              <a:defRPr/>
            </a:pPr>
            <a:r>
              <a:rPr lang="en-GB" sz="5600" dirty="0">
                <a:latin typeface="Arial" panose="020B0604020202020204" pitchFamily="34" charset="0"/>
                <a:cs typeface="Arial" panose="020B0604020202020204" pitchFamily="34" charset="0"/>
              </a:rPr>
              <a:t>Dehydration or thirst </a:t>
            </a:r>
          </a:p>
          <a:p>
            <a:pPr>
              <a:defRPr/>
            </a:pPr>
            <a:r>
              <a:rPr lang="en-GB" sz="5600" dirty="0">
                <a:latin typeface="Arial" panose="020B0604020202020204" pitchFamily="34" charset="0"/>
                <a:cs typeface="Arial" panose="020B0604020202020204" pitchFamily="34" charset="0"/>
              </a:rPr>
              <a:t>Confusion and drowsiness </a:t>
            </a:r>
          </a:p>
          <a:p>
            <a:pPr marL="0" indent="0">
              <a:buNone/>
              <a:defRPr/>
            </a:pPr>
            <a:endParaRPr lang="en-GB" sz="5600" dirty="0">
              <a:latin typeface="Arial" panose="020B0604020202020204" pitchFamily="34" charset="0"/>
              <a:cs typeface="Arial" panose="020B0604020202020204" pitchFamily="34" charset="0"/>
            </a:endParaRPr>
          </a:p>
          <a:p>
            <a:pPr>
              <a:defRPr/>
            </a:pPr>
            <a:r>
              <a:rPr lang="en-GB" sz="5600" dirty="0">
                <a:latin typeface="Arial" panose="020B0604020202020204" pitchFamily="34" charset="0"/>
                <a:cs typeface="Arial" panose="020B0604020202020204" pitchFamily="34" charset="0"/>
              </a:rPr>
              <a:t>Consider urine dipstick to test for presence of blood/protein to inform GP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7" name="Rectangle 14356">
            <a:extLst>
              <a:ext uri="{FF2B5EF4-FFF2-40B4-BE49-F238E27FC236}">
                <a16:creationId xmlns:a16="http://schemas.microsoft.com/office/drawing/2014/main" id="{72BC1E91-B473-4382-9E89-9A895881E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58" name="Group 14357">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359" name="Rectangle 14358">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60" name="Rectangle 14359">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61" name="Rectangle 1436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Title 1">
            <a:extLst>
              <a:ext uri="{FF2B5EF4-FFF2-40B4-BE49-F238E27FC236}">
                <a16:creationId xmlns:a16="http://schemas.microsoft.com/office/drawing/2014/main" id="{A295AFD4-E325-D9A1-1FAF-E37FEF05026C}"/>
              </a:ext>
            </a:extLst>
          </p:cNvPr>
          <p:cNvSpPr>
            <a:spLocks noGrp="1"/>
          </p:cNvSpPr>
          <p:nvPr>
            <p:ph type="title"/>
          </p:nvPr>
        </p:nvSpPr>
        <p:spPr>
          <a:xfrm>
            <a:off x="5867475" y="847827"/>
            <a:ext cx="5408813" cy="1169585"/>
          </a:xfrm>
        </p:spPr>
        <p:txBody>
          <a:bodyPr anchor="b">
            <a:normAutofit/>
          </a:bodyPr>
          <a:lstStyle/>
          <a:p>
            <a:r>
              <a:rPr lang="en-GB" altLang="en-US" sz="3700">
                <a:latin typeface="Arial" panose="020B0604020202020204" pitchFamily="34" charset="0"/>
                <a:cs typeface="Arial" panose="020B0604020202020204" pitchFamily="34" charset="0"/>
              </a:rPr>
              <a:t>How to detect kidney disease</a:t>
            </a:r>
            <a:endParaRPr lang="en-GB" altLang="en-US" sz="3700" b="1">
              <a:latin typeface="Arial" panose="020B0604020202020204" pitchFamily="34" charset="0"/>
              <a:cs typeface="Arial" panose="020B0604020202020204" pitchFamily="34" charset="0"/>
            </a:endParaRPr>
          </a:p>
        </p:txBody>
      </p:sp>
      <p:pic>
        <p:nvPicPr>
          <p:cNvPr id="14341" name="Picture 2" descr="Blood Test Tube Images - Free Download on Freepik">
            <a:extLst>
              <a:ext uri="{FF2B5EF4-FFF2-40B4-BE49-F238E27FC236}">
                <a16:creationId xmlns:a16="http://schemas.microsoft.com/office/drawing/2014/main" id="{A5B289D2-9109-1AC1-97A0-B0F1454AAF3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9265" y="774285"/>
            <a:ext cx="2002536" cy="20025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descr="Premium Vector | Urinalysis urine sample empty and full plastic containers">
            <a:extLst>
              <a:ext uri="{FF2B5EF4-FFF2-40B4-BE49-F238E27FC236}">
                <a16:creationId xmlns:a16="http://schemas.microsoft.com/office/drawing/2014/main" id="{1450B36B-CB78-42F6-6855-3AC2513663D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91257" y="1141875"/>
            <a:ext cx="2112264" cy="12673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2" name="Rectangle 14361">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1">
            <a:extLst>
              <a:ext uri="{FF2B5EF4-FFF2-40B4-BE49-F238E27FC236}">
                <a16:creationId xmlns:a16="http://schemas.microsoft.com/office/drawing/2014/main" id="{004962C7-EA25-3074-2553-3D7E20FD022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4401" y="4054370"/>
            <a:ext cx="4389120" cy="9985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Slide Number Placeholder 1">
            <a:extLst>
              <a:ext uri="{FF2B5EF4-FFF2-40B4-BE49-F238E27FC236}">
                <a16:creationId xmlns:a16="http://schemas.microsoft.com/office/drawing/2014/main" id="{CF21D32F-1780-6D12-9115-AD6C80DF67D1}"/>
              </a:ext>
            </a:extLst>
          </p:cNvPr>
          <p:cNvSpPr>
            <a:spLocks noGrp="1" noChangeArrowheads="1"/>
          </p:cNvSpPr>
          <p:nvPr>
            <p:ph type="sldNum" sz="quarter" idx="12"/>
          </p:nvPr>
        </p:nvSpPr>
        <p:spPr bwMode="auto">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spcAft>
                <a:spcPts val="600"/>
              </a:spcAft>
              <a:buFontTx/>
              <a:buNone/>
            </a:pPr>
            <a:fld id="{A9A93F18-9804-488E-8E1B-45600BD5509C}" type="slidenum">
              <a:rPr lang="en-GB" altLang="en-US" sz="1800"/>
              <a:pPr>
                <a:spcBef>
                  <a:spcPct val="0"/>
                </a:spcBef>
                <a:spcAft>
                  <a:spcPts val="600"/>
                </a:spcAft>
                <a:buFontTx/>
                <a:buNone/>
              </a:pPr>
              <a:t>17</a:t>
            </a:fld>
            <a:endParaRPr lang="en-GB" altLang="en-US" sz="1800"/>
          </a:p>
        </p:txBody>
      </p:sp>
      <p:graphicFrame>
        <p:nvGraphicFramePr>
          <p:cNvPr id="13" name="TextBox 6">
            <a:extLst>
              <a:ext uri="{FF2B5EF4-FFF2-40B4-BE49-F238E27FC236}">
                <a16:creationId xmlns:a16="http://schemas.microsoft.com/office/drawing/2014/main" id="{EAFD8083-15E2-5220-6778-D18B75FD4870}"/>
              </a:ext>
            </a:extLst>
          </p:cNvPr>
          <p:cNvGraphicFramePr/>
          <p:nvPr>
            <p:extLst>
              <p:ext uri="{D42A27DB-BD31-4B8C-83A1-F6EECF244321}">
                <p14:modId xmlns:p14="http://schemas.microsoft.com/office/powerpoint/2010/main" val="2720288099"/>
              </p:ext>
            </p:extLst>
          </p:nvPr>
        </p:nvGraphicFramePr>
        <p:xfrm>
          <a:off x="5868786" y="2508105"/>
          <a:ext cx="5408813" cy="36324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621E85E1-4362-7C73-A05A-5DB7E0338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25" y="5729289"/>
            <a:ext cx="444023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a:extLst>
              <a:ext uri="{FF2B5EF4-FFF2-40B4-BE49-F238E27FC236}">
                <a16:creationId xmlns:a16="http://schemas.microsoft.com/office/drawing/2014/main" id="{5E85FAB4-5D90-03EF-AAB0-0FEB7F5BF2EC}"/>
              </a:ext>
            </a:extLst>
          </p:cNvPr>
          <p:cNvSpPr>
            <a:spLocks noGrp="1"/>
          </p:cNvSpPr>
          <p:nvPr>
            <p:ph type="title"/>
          </p:nvPr>
        </p:nvSpPr>
        <p:spPr>
          <a:xfrm>
            <a:off x="1631950" y="115889"/>
            <a:ext cx="8523288" cy="712787"/>
          </a:xfrm>
        </p:spPr>
        <p:txBody>
          <a:bodyPr/>
          <a:lstStyle/>
          <a:p>
            <a:r>
              <a:rPr lang="en-GB" altLang="en-US" sz="3200">
                <a:solidFill>
                  <a:schemeClr val="accent1"/>
                </a:solidFill>
                <a:latin typeface="Arial" panose="020B0604020202020204" pitchFamily="34" charset="0"/>
                <a:cs typeface="Arial" panose="020B0604020202020204" pitchFamily="34" charset="0"/>
              </a:rPr>
              <a:t>How to detect kidney disease - Urinalysis</a:t>
            </a:r>
            <a:endParaRPr lang="en-GB" altLang="en-US" sz="3200" b="1">
              <a:solidFill>
                <a:schemeClr val="accent1"/>
              </a:solidFill>
              <a:latin typeface="Arial" panose="020B0604020202020204" pitchFamily="34" charset="0"/>
              <a:cs typeface="Arial" panose="020B0604020202020204" pitchFamily="34" charset="0"/>
            </a:endParaRPr>
          </a:p>
        </p:txBody>
      </p:sp>
      <p:sp>
        <p:nvSpPr>
          <p:cNvPr id="15364" name="Slide Number Placeholder 1">
            <a:extLst>
              <a:ext uri="{FF2B5EF4-FFF2-40B4-BE49-F238E27FC236}">
                <a16:creationId xmlns:a16="http://schemas.microsoft.com/office/drawing/2014/main" id="{6FD60934-42C5-B00E-1308-66DF0228A97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5416F29-A915-4A42-98BD-D35E4A6248B4}" type="slidenum">
              <a:rPr lang="en-GB" altLang="en-US" sz="1200" smtClean="0">
                <a:solidFill>
                  <a:srgbClr val="898989"/>
                </a:solidFill>
              </a:rPr>
              <a:pPr>
                <a:lnSpc>
                  <a:spcPct val="100000"/>
                </a:lnSpc>
                <a:spcBef>
                  <a:spcPct val="0"/>
                </a:spcBef>
                <a:buFontTx/>
                <a:buNone/>
              </a:pPr>
              <a:t>18</a:t>
            </a:fld>
            <a:endParaRPr lang="en-GB" altLang="en-US" sz="1200">
              <a:solidFill>
                <a:srgbClr val="898989"/>
              </a:solidFill>
            </a:endParaRPr>
          </a:p>
        </p:txBody>
      </p:sp>
      <p:pic>
        <p:nvPicPr>
          <p:cNvPr id="15365" name="Picture 2">
            <a:extLst>
              <a:ext uri="{FF2B5EF4-FFF2-40B4-BE49-F238E27FC236}">
                <a16:creationId xmlns:a16="http://schemas.microsoft.com/office/drawing/2014/main" id="{01A6F349-62B4-7362-93BB-9C1170C1E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589" y="844550"/>
            <a:ext cx="8091487"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2">
            <a:extLst>
              <a:ext uri="{FF2B5EF4-FFF2-40B4-BE49-F238E27FC236}">
                <a16:creationId xmlns:a16="http://schemas.microsoft.com/office/drawing/2014/main" id="{D7C09E88-CF5D-D3ED-675B-927558000651}"/>
              </a:ext>
            </a:extLst>
          </p:cNvPr>
          <p:cNvSpPr txBox="1">
            <a:spLocks noChangeArrowheads="1"/>
          </p:cNvSpPr>
          <p:nvPr/>
        </p:nvSpPr>
        <p:spPr bwMode="auto">
          <a:xfrm>
            <a:off x="5951538" y="5729289"/>
            <a:ext cx="272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t>Cadogan 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2" name="Rectangle 8201">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04" name="Group 8203">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8205" name="Rectangle 8204">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6" name="Rectangle 8205">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08" name="Rectangle 820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a:extLst>
              <a:ext uri="{FF2B5EF4-FFF2-40B4-BE49-F238E27FC236}">
                <a16:creationId xmlns:a16="http://schemas.microsoft.com/office/drawing/2014/main" id="{60BFA88E-75DD-887D-9ADA-69189ACF8978}"/>
              </a:ext>
            </a:extLst>
          </p:cNvPr>
          <p:cNvSpPr>
            <a:spLocks noGrp="1"/>
          </p:cNvSpPr>
          <p:nvPr>
            <p:ph type="title"/>
          </p:nvPr>
        </p:nvSpPr>
        <p:spPr>
          <a:xfrm>
            <a:off x="5867475" y="847827"/>
            <a:ext cx="5408813" cy="1169585"/>
          </a:xfrm>
        </p:spPr>
        <p:txBody>
          <a:bodyPr anchor="b">
            <a:normAutofit/>
          </a:bodyPr>
          <a:lstStyle/>
          <a:p>
            <a:br>
              <a:rPr lang="en-GB" altLang="en-US" sz="3400">
                <a:latin typeface="Calibri" panose="020F0502020204030204" pitchFamily="34" charset="0"/>
              </a:rPr>
            </a:br>
            <a:r>
              <a:rPr lang="en-GB" altLang="en-US" sz="3400" b="1">
                <a:latin typeface="Calibri" panose="020F0502020204030204" pitchFamily="34" charset="0"/>
              </a:rPr>
              <a:t>People at higher risk of AKI </a:t>
            </a:r>
            <a:endParaRPr lang="en-GB" altLang="en-US" sz="3400"/>
          </a:p>
        </p:txBody>
      </p:sp>
      <p:pic>
        <p:nvPicPr>
          <p:cNvPr id="8197" name="Picture 5">
            <a:extLst>
              <a:ext uri="{FF2B5EF4-FFF2-40B4-BE49-F238E27FC236}">
                <a16:creationId xmlns:a16="http://schemas.microsoft.com/office/drawing/2014/main" id="{D90AA2D0-A985-2268-F7C9-5D7E39B9D8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1" y="1296775"/>
            <a:ext cx="4389120" cy="15361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Rectangle 820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1">
            <a:extLst>
              <a:ext uri="{FF2B5EF4-FFF2-40B4-BE49-F238E27FC236}">
                <a16:creationId xmlns:a16="http://schemas.microsoft.com/office/drawing/2014/main" id="{12F0E128-A2B8-CA59-9CE5-667A1010BB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1" y="4324195"/>
            <a:ext cx="4389120" cy="9985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B6C43DD-2EA7-9B9D-8154-35C713F79596}"/>
              </a:ext>
            </a:extLst>
          </p:cNvPr>
          <p:cNvSpPr>
            <a:spLocks noGrp="1"/>
          </p:cNvSpPr>
          <p:nvPr>
            <p:ph idx="1"/>
          </p:nvPr>
        </p:nvSpPr>
        <p:spPr>
          <a:xfrm>
            <a:off x="5868786" y="2508105"/>
            <a:ext cx="5408813" cy="3632493"/>
          </a:xfrm>
        </p:spPr>
        <p:txBody>
          <a:bodyPr anchor="ctr">
            <a:normAutofit fontScale="92500" lnSpcReduction="10000"/>
          </a:bodyPr>
          <a:lstStyle/>
          <a:p>
            <a:pPr>
              <a:defRPr/>
            </a:pPr>
            <a:endParaRPr lang="en-GB" sz="2000" dirty="0"/>
          </a:p>
          <a:p>
            <a:pPr>
              <a:defRPr/>
            </a:pPr>
            <a:endParaRPr lang="en-GB" sz="2000" dirty="0"/>
          </a:p>
          <a:p>
            <a:pPr>
              <a:defRPr/>
            </a:pPr>
            <a:r>
              <a:rPr lang="en-GB" sz="2400" dirty="0">
                <a:latin typeface="Arial" panose="020B0604020202020204" pitchFamily="34" charset="0"/>
                <a:cs typeface="Arial" panose="020B0604020202020204" pitchFamily="34" charset="0"/>
              </a:rPr>
              <a:t>Those aged 75 or over </a:t>
            </a:r>
          </a:p>
          <a:p>
            <a:pPr>
              <a:defRPr/>
            </a:pPr>
            <a:r>
              <a:rPr lang="en-GB" sz="2400" dirty="0">
                <a:latin typeface="Arial" panose="020B0604020202020204" pitchFamily="34" charset="0"/>
                <a:cs typeface="Arial" panose="020B0604020202020204" pitchFamily="34" charset="0"/>
              </a:rPr>
              <a:t>People with the following: </a:t>
            </a:r>
          </a:p>
          <a:p>
            <a:pPr>
              <a:defRPr/>
            </a:pPr>
            <a:r>
              <a:rPr lang="en-GB" sz="2400" dirty="0">
                <a:latin typeface="Arial" panose="020B0604020202020204" pitchFamily="34" charset="0"/>
                <a:cs typeface="Arial" panose="020B0604020202020204" pitchFamily="34" charset="0"/>
              </a:rPr>
              <a:t>Heart failure </a:t>
            </a:r>
          </a:p>
          <a:p>
            <a:pPr>
              <a:defRPr/>
            </a:pPr>
            <a:r>
              <a:rPr lang="en-GB" sz="2400" dirty="0">
                <a:latin typeface="Arial" panose="020B0604020202020204" pitchFamily="34" charset="0"/>
                <a:cs typeface="Arial" panose="020B0604020202020204" pitchFamily="34" charset="0"/>
              </a:rPr>
              <a:t>Diabetes </a:t>
            </a:r>
          </a:p>
          <a:p>
            <a:pPr>
              <a:defRPr/>
            </a:pPr>
            <a:r>
              <a:rPr lang="en-GB" sz="2400" dirty="0">
                <a:latin typeface="Arial" panose="020B0604020202020204" pitchFamily="34" charset="0"/>
                <a:cs typeface="Arial" panose="020B0604020202020204" pitchFamily="34" charset="0"/>
              </a:rPr>
              <a:t>Chronic Kidney Disease </a:t>
            </a:r>
          </a:p>
          <a:p>
            <a:pPr>
              <a:defRPr/>
            </a:pPr>
            <a:r>
              <a:rPr lang="en-GB" sz="2400" dirty="0">
                <a:latin typeface="Arial" panose="020B0604020202020204" pitchFamily="34" charset="0"/>
                <a:cs typeface="Arial" panose="020B0604020202020204" pitchFamily="34" charset="0"/>
              </a:rPr>
              <a:t>Dementia </a:t>
            </a:r>
          </a:p>
          <a:p>
            <a:pPr>
              <a:defRPr/>
            </a:pPr>
            <a:r>
              <a:rPr lang="en-GB" sz="2400" dirty="0">
                <a:latin typeface="Arial" panose="020B0604020202020204" pitchFamily="34" charset="0"/>
                <a:cs typeface="Arial" panose="020B0604020202020204" pitchFamily="34" charset="0"/>
              </a:rPr>
              <a:t>Acute illness (sickness and diarrhoea) </a:t>
            </a:r>
          </a:p>
          <a:p>
            <a:pPr marL="0" indent="0">
              <a:buNone/>
              <a:defRPr/>
            </a:pPr>
            <a:endParaRPr lang="en-GB"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8" name="Rectangle 37">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17A1B9-483B-F9AB-0699-572204A71F46}"/>
              </a:ext>
            </a:extLst>
          </p:cNvPr>
          <p:cNvSpPr>
            <a:spLocks noGrp="1"/>
          </p:cNvSpPr>
          <p:nvPr>
            <p:ph type="title"/>
          </p:nvPr>
        </p:nvSpPr>
        <p:spPr>
          <a:xfrm>
            <a:off x="5867475" y="847827"/>
            <a:ext cx="5408813" cy="1169585"/>
          </a:xfrm>
        </p:spPr>
        <p:txBody>
          <a:bodyPr anchor="b">
            <a:normAutofit/>
          </a:bodyPr>
          <a:lstStyle/>
          <a:p>
            <a:r>
              <a:rPr lang="en-GB" sz="4000"/>
              <a:t>DID YOU KNOW?</a:t>
            </a:r>
          </a:p>
        </p:txBody>
      </p:sp>
      <p:pic>
        <p:nvPicPr>
          <p:cNvPr id="7" name="Picture 6" descr="Image result for 6-8 cups per day">
            <a:extLst>
              <a:ext uri="{FF2B5EF4-FFF2-40B4-BE49-F238E27FC236}">
                <a16:creationId xmlns:a16="http://schemas.microsoft.com/office/drawing/2014/main" id="{579A4333-3422-5E43-262E-1DA7D57FB44C}"/>
              </a:ext>
            </a:extLst>
          </p:cNvPr>
          <p:cNvPicPr/>
          <p:nvPr/>
        </p:nvPicPr>
        <p:blipFill rotWithShape="1">
          <a:blip r:embed="rId3">
            <a:extLst>
              <a:ext uri="{28A0092B-C50C-407E-A947-70E740481C1C}">
                <a14:useLocalDpi xmlns:a14="http://schemas.microsoft.com/office/drawing/2010/main" val="0"/>
              </a:ext>
            </a:extLst>
          </a:blip>
          <a:srcRect l="8134" t="9505" r="9700" b="8613"/>
          <a:stretch/>
        </p:blipFill>
        <p:spPr bwMode="auto">
          <a:xfrm>
            <a:off x="2131188" y="774285"/>
            <a:ext cx="1955546" cy="2581173"/>
          </a:xfrm>
          <a:prstGeom prst="rect">
            <a:avLst/>
          </a:prstGeom>
          <a:noFill/>
          <a:extLst>
            <a:ext uri="{53640926-AAD7-44D8-BBD7-CCE9431645EC}">
              <a14:shadowObscured xmlns:a14="http://schemas.microsoft.com/office/drawing/2010/main"/>
            </a:ext>
          </a:extLst>
        </p:spPr>
      </p:pic>
      <p:sp>
        <p:nvSpPr>
          <p:cNvPr id="43" name="Rectangle 4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A close-up of a white background&#10;&#10;Description automatically generated">
            <a:extLst>
              <a:ext uri="{FF2B5EF4-FFF2-40B4-BE49-F238E27FC236}">
                <a16:creationId xmlns:a16="http://schemas.microsoft.com/office/drawing/2014/main" id="{C18A8E01-74ED-BB77-53DC-092A9FC2CFE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4401" y="4366398"/>
            <a:ext cx="4389120" cy="9985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2">
            <a:extLst>
              <a:ext uri="{FF2B5EF4-FFF2-40B4-BE49-F238E27FC236}">
                <a16:creationId xmlns:a16="http://schemas.microsoft.com/office/drawing/2014/main" id="{17BA67B0-CAA6-1A9C-9B58-06FCDF8E5227}"/>
              </a:ext>
            </a:extLst>
          </p:cNvPr>
          <p:cNvGraphicFramePr>
            <a:graphicFrameLocks noGrp="1"/>
          </p:cNvGraphicFramePr>
          <p:nvPr>
            <p:ph idx="1"/>
            <p:extLst>
              <p:ext uri="{D42A27DB-BD31-4B8C-83A1-F6EECF244321}">
                <p14:modId xmlns:p14="http://schemas.microsoft.com/office/powerpoint/2010/main" val="266379570"/>
              </p:ext>
            </p:extLst>
          </p:nvPr>
        </p:nvGraphicFramePr>
        <p:xfrm>
          <a:off x="5868786" y="2508105"/>
          <a:ext cx="5408813" cy="36324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537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95" name="Group 16394">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6396" name="Rectangle 16395">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7" name="Rectangle 16396">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99" name="Rectangle 1639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le 1">
            <a:extLst>
              <a:ext uri="{FF2B5EF4-FFF2-40B4-BE49-F238E27FC236}">
                <a16:creationId xmlns:a16="http://schemas.microsoft.com/office/drawing/2014/main" id="{65A00CE8-7A98-9F1B-D578-D911E238F2F2}"/>
              </a:ext>
            </a:extLst>
          </p:cNvPr>
          <p:cNvSpPr>
            <a:spLocks noGrp="1"/>
          </p:cNvSpPr>
          <p:nvPr>
            <p:ph type="title"/>
          </p:nvPr>
        </p:nvSpPr>
        <p:spPr>
          <a:xfrm>
            <a:off x="5867475" y="847827"/>
            <a:ext cx="5408813" cy="1169585"/>
          </a:xfrm>
        </p:spPr>
        <p:txBody>
          <a:bodyPr anchor="b">
            <a:normAutofit/>
          </a:bodyPr>
          <a:lstStyle/>
          <a:p>
            <a:br>
              <a:rPr lang="en-GB" altLang="en-US" sz="3700" dirty="0">
                <a:latin typeface="Calibri" panose="020F0502020204030204" pitchFamily="34" charset="0"/>
              </a:rPr>
            </a:br>
            <a:r>
              <a:rPr lang="en-GB" altLang="en-US" sz="3700" b="1" dirty="0">
                <a:latin typeface="Calibri" panose="020F0502020204030204" pitchFamily="34" charset="0"/>
              </a:rPr>
              <a:t>Risk factors of AKI </a:t>
            </a:r>
            <a:endParaRPr lang="en-GB" altLang="en-US" sz="3700" dirty="0"/>
          </a:p>
        </p:txBody>
      </p:sp>
      <p:pic>
        <p:nvPicPr>
          <p:cNvPr id="16388" name="Picture 4">
            <a:extLst>
              <a:ext uri="{FF2B5EF4-FFF2-40B4-BE49-F238E27FC236}">
                <a16:creationId xmlns:a16="http://schemas.microsoft.com/office/drawing/2014/main" id="{8B63DC88-BF71-23A0-C426-D7166ADF10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1" y="1296775"/>
            <a:ext cx="4389120" cy="15361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Rectangle 16400">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3E904EF-A3B9-E38D-4392-0D49309CEA5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4401" y="4366398"/>
            <a:ext cx="4389120" cy="9985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Content Placeholder 2">
            <a:extLst>
              <a:ext uri="{FF2B5EF4-FFF2-40B4-BE49-F238E27FC236}">
                <a16:creationId xmlns:a16="http://schemas.microsoft.com/office/drawing/2014/main" id="{B16D92D4-9EE7-ADA7-F8F7-8FCC01D754EF}"/>
              </a:ext>
            </a:extLst>
          </p:cNvPr>
          <p:cNvSpPr>
            <a:spLocks noGrp="1"/>
          </p:cNvSpPr>
          <p:nvPr>
            <p:ph idx="1"/>
          </p:nvPr>
        </p:nvSpPr>
        <p:spPr>
          <a:xfrm>
            <a:off x="5867474" y="2387116"/>
            <a:ext cx="5408813" cy="3632493"/>
          </a:xfrm>
        </p:spPr>
        <p:txBody>
          <a:bodyPr anchor="ctr">
            <a:normAutofit/>
          </a:bodyPr>
          <a:lstStyle/>
          <a:p>
            <a:endParaRPr lang="en-GB" altLang="en-US" sz="1600" dirty="0"/>
          </a:p>
          <a:p>
            <a:pPr marL="0" indent="0">
              <a:buNone/>
            </a:pPr>
            <a:r>
              <a:rPr lang="en-GB" altLang="en-US" sz="1600" dirty="0">
                <a:latin typeface="Arial" panose="020B0604020202020204" pitchFamily="34" charset="0"/>
                <a:cs typeface="Arial" panose="020B0604020202020204" pitchFamily="34" charset="0"/>
              </a:rPr>
              <a:t>Certain drugs can affect the kidneys, and these include: </a:t>
            </a:r>
          </a:p>
          <a:p>
            <a:r>
              <a:rPr lang="it-IT" altLang="en-US" sz="1600" dirty="0">
                <a:latin typeface="Arial" panose="020B0604020202020204" pitchFamily="34" charset="0"/>
                <a:cs typeface="Arial" panose="020B0604020202020204" pitchFamily="34" charset="0"/>
              </a:rPr>
              <a:t>Non-steroidal anti-inflammatory drugs (eg Ibuprofen) </a:t>
            </a:r>
          </a:p>
          <a:p>
            <a:r>
              <a:rPr lang="en-GB" altLang="en-US" sz="1600" dirty="0">
                <a:latin typeface="Arial" panose="020B0604020202020204" pitchFamily="34" charset="0"/>
                <a:cs typeface="Arial" panose="020B0604020202020204" pitchFamily="34" charset="0"/>
              </a:rPr>
              <a:t>Drugs that lower blood pressure (</a:t>
            </a:r>
            <a:r>
              <a:rPr lang="en-GB" altLang="en-US" sz="1600" dirty="0" err="1">
                <a:latin typeface="Arial" panose="020B0604020202020204" pitchFamily="34" charset="0"/>
                <a:cs typeface="Arial" panose="020B0604020202020204" pitchFamily="34" charset="0"/>
              </a:rPr>
              <a:t>eg</a:t>
            </a:r>
            <a:r>
              <a:rPr lang="en-GB" altLang="en-US" sz="1600" dirty="0">
                <a:latin typeface="Arial" panose="020B0604020202020204" pitchFamily="34" charset="0"/>
                <a:cs typeface="Arial" panose="020B0604020202020204" pitchFamily="34" charset="0"/>
              </a:rPr>
              <a:t> Ramipril) </a:t>
            </a:r>
          </a:p>
          <a:p>
            <a:r>
              <a:rPr lang="en-GB" altLang="en-US" sz="1600" dirty="0">
                <a:latin typeface="Arial" panose="020B0604020202020204" pitchFamily="34" charset="0"/>
                <a:cs typeface="Arial" panose="020B0604020202020204" pitchFamily="34" charset="0"/>
              </a:rPr>
              <a:t>Drugs used for people with diabetes (</a:t>
            </a:r>
            <a:r>
              <a:rPr lang="en-GB" altLang="en-US" sz="1600" dirty="0" err="1">
                <a:latin typeface="Arial" panose="020B0604020202020204" pitchFamily="34" charset="0"/>
                <a:cs typeface="Arial" panose="020B0604020202020204" pitchFamily="34" charset="0"/>
              </a:rPr>
              <a:t>eg</a:t>
            </a:r>
            <a:r>
              <a:rPr lang="en-GB" altLang="en-US" sz="1600" dirty="0">
                <a:latin typeface="Arial" panose="020B0604020202020204" pitchFamily="34" charset="0"/>
                <a:cs typeface="Arial" panose="020B0604020202020204" pitchFamily="34" charset="0"/>
              </a:rPr>
              <a:t> Metformin) </a:t>
            </a:r>
          </a:p>
          <a:p>
            <a:r>
              <a:rPr lang="en-GB" altLang="en-US" sz="1600" dirty="0">
                <a:latin typeface="Arial" panose="020B0604020202020204" pitchFamily="34" charset="0"/>
                <a:cs typeface="Arial" panose="020B0604020202020204" pitchFamily="34" charset="0"/>
              </a:rPr>
              <a:t>Drugs used by Mental Health patients (</a:t>
            </a:r>
            <a:r>
              <a:rPr lang="en-GB" altLang="en-US" sz="1600" dirty="0" err="1">
                <a:latin typeface="Arial" panose="020B0604020202020204" pitchFamily="34" charset="0"/>
                <a:cs typeface="Arial" panose="020B0604020202020204" pitchFamily="34" charset="0"/>
              </a:rPr>
              <a:t>eg</a:t>
            </a:r>
            <a:r>
              <a:rPr lang="en-GB" altLang="en-US" sz="1600" dirty="0">
                <a:latin typeface="Arial" panose="020B0604020202020204" pitchFamily="34" charset="0"/>
                <a:cs typeface="Arial" panose="020B0604020202020204" pitchFamily="34" charset="0"/>
              </a:rPr>
              <a:t> Lithium) </a:t>
            </a:r>
          </a:p>
          <a:p>
            <a:r>
              <a:rPr lang="en-GB" altLang="en-US" sz="1600" dirty="0">
                <a:latin typeface="Arial" panose="020B0604020202020204" pitchFamily="34" charset="0"/>
                <a:cs typeface="Arial" panose="020B0604020202020204" pitchFamily="34" charset="0"/>
              </a:rPr>
              <a:t>The GP may decide that some of drugs need to be stopped for a day or two </a:t>
            </a:r>
          </a:p>
          <a:p>
            <a:r>
              <a:rPr lang="en-GB" altLang="en-US" sz="1600" dirty="0">
                <a:latin typeface="Arial" panose="020B0604020202020204" pitchFamily="34" charset="0"/>
                <a:cs typeface="Arial" panose="020B0604020202020204" pitchFamily="34" charset="0"/>
              </a:rPr>
              <a:t>The patient might need some more blood tests </a:t>
            </a:r>
          </a:p>
          <a:p>
            <a:r>
              <a:rPr lang="en-GB" altLang="en-US" sz="1600" dirty="0">
                <a:latin typeface="Arial" panose="020B0604020202020204" pitchFamily="34" charset="0"/>
                <a:cs typeface="Arial" panose="020B0604020202020204" pitchFamily="34" charset="0"/>
              </a:rPr>
              <a:t>The GP might recommend to increase fluids or to send the patients to hospital to have some fluid replacement </a:t>
            </a:r>
          </a:p>
          <a:p>
            <a:endParaRPr lang="en-GB" alt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1" name="Rectangle 23560">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63" name="Group 23562">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3564" name="Rectangle 23563">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5" name="Rectangle 23564">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67" name="Rectangle 2356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itle 1">
            <a:extLst>
              <a:ext uri="{FF2B5EF4-FFF2-40B4-BE49-F238E27FC236}">
                <a16:creationId xmlns:a16="http://schemas.microsoft.com/office/drawing/2014/main" id="{FC6383AE-5F26-8DE4-1632-BE49E9CE43FF}"/>
              </a:ext>
            </a:extLst>
          </p:cNvPr>
          <p:cNvSpPr>
            <a:spLocks noGrp="1"/>
          </p:cNvSpPr>
          <p:nvPr>
            <p:ph type="title"/>
          </p:nvPr>
        </p:nvSpPr>
        <p:spPr>
          <a:xfrm>
            <a:off x="5867475" y="847827"/>
            <a:ext cx="5408813" cy="1169585"/>
          </a:xfrm>
        </p:spPr>
        <p:txBody>
          <a:bodyPr anchor="b">
            <a:normAutofit/>
          </a:bodyPr>
          <a:lstStyle/>
          <a:p>
            <a:br>
              <a:rPr lang="en-GB" altLang="en-US" sz="2500" dirty="0">
                <a:latin typeface="Calibri" panose="020F0502020204030204" pitchFamily="34" charset="0"/>
              </a:rPr>
            </a:br>
            <a:r>
              <a:rPr lang="en-GB" altLang="en-US" sz="2500" b="1" dirty="0">
                <a:latin typeface="Calibri" panose="020F0502020204030204" pitchFamily="34" charset="0"/>
              </a:rPr>
              <a:t>How to assess?</a:t>
            </a:r>
            <a:endParaRPr lang="en-GB" altLang="en-US" sz="2500" dirty="0"/>
          </a:p>
        </p:txBody>
      </p:sp>
      <p:pic>
        <p:nvPicPr>
          <p:cNvPr id="23556" name="Picture 4">
            <a:extLst>
              <a:ext uri="{FF2B5EF4-FFF2-40B4-BE49-F238E27FC236}">
                <a16:creationId xmlns:a16="http://schemas.microsoft.com/office/drawing/2014/main" id="{31282A52-4BC4-D17C-637A-2D9E9C5834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1" y="1296775"/>
            <a:ext cx="4389120" cy="15361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Rectangle 2356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D4A0D2D-02C8-709F-FC1C-C7907C9A5F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1" y="4366398"/>
            <a:ext cx="4389120" cy="9985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E66868EE-4631-1FC3-B67C-31B0693430F4}"/>
              </a:ext>
            </a:extLst>
          </p:cNvPr>
          <p:cNvSpPr>
            <a:spLocks noGrp="1"/>
          </p:cNvSpPr>
          <p:nvPr>
            <p:ph idx="1"/>
          </p:nvPr>
        </p:nvSpPr>
        <p:spPr>
          <a:xfrm>
            <a:off x="5868786" y="2508105"/>
            <a:ext cx="5408813" cy="3632493"/>
          </a:xfrm>
        </p:spPr>
        <p:txBody>
          <a:bodyPr anchor="ctr">
            <a:normAutofit/>
          </a:bodyPr>
          <a:lstStyle/>
          <a:p>
            <a:pPr>
              <a:defRPr/>
            </a:pPr>
            <a:endParaRPr lang="en-GB" sz="1900" dirty="0"/>
          </a:p>
          <a:p>
            <a:pPr marL="0" indent="0">
              <a:buNone/>
              <a:defRPr/>
            </a:pPr>
            <a:r>
              <a:rPr lang="en-GB" sz="1900" b="1" dirty="0"/>
              <a:t>Think Kidneys: </a:t>
            </a:r>
            <a:endParaRPr lang="en-GB" sz="1900" dirty="0"/>
          </a:p>
          <a:p>
            <a:pPr marL="0" indent="0">
              <a:buNone/>
              <a:defRPr/>
            </a:pPr>
            <a:r>
              <a:rPr lang="en-GB" sz="1900" dirty="0"/>
              <a:t>When assessing patients: </a:t>
            </a:r>
          </a:p>
          <a:p>
            <a:pPr>
              <a:defRPr/>
            </a:pPr>
            <a:r>
              <a:rPr lang="en-GB" sz="1900" dirty="0"/>
              <a:t>Have they passed urine? </a:t>
            </a:r>
          </a:p>
          <a:p>
            <a:pPr>
              <a:defRPr/>
            </a:pPr>
            <a:r>
              <a:rPr lang="en-GB" sz="1900" dirty="0"/>
              <a:t>Do they show signs of dehydration? </a:t>
            </a:r>
          </a:p>
          <a:p>
            <a:pPr>
              <a:defRPr/>
            </a:pPr>
            <a:r>
              <a:rPr lang="en-GB" sz="1900" dirty="0"/>
              <a:t>Do they have any risk factors for AKI? </a:t>
            </a:r>
          </a:p>
          <a:p>
            <a:pPr>
              <a:defRPr/>
            </a:pPr>
            <a:r>
              <a:rPr lang="en-GB" sz="1900" dirty="0"/>
              <a:t>If they are ill with sickness and/or diarrhoea they may need to temporarily suspend some medications </a:t>
            </a:r>
          </a:p>
          <a:p>
            <a:pPr>
              <a:defRPr/>
            </a:pPr>
            <a:r>
              <a:rPr lang="en-GB" sz="1900" dirty="0"/>
              <a:t>Ask the nurse in charge for a visit from the GP </a:t>
            </a:r>
          </a:p>
          <a:p>
            <a:pPr>
              <a:defRPr/>
            </a:pPr>
            <a:endParaRPr lang="en-GB" sz="1900" dirty="0"/>
          </a:p>
          <a:p>
            <a:pPr marL="0" indent="0">
              <a:buNone/>
              <a:defRPr/>
            </a:pPr>
            <a:endParaRPr lang="en-GB" sz="1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9293" y="5729311"/>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631504" y="116633"/>
            <a:ext cx="8523088" cy="712643"/>
          </a:xfrm>
        </p:spPr>
        <p:txBody>
          <a:bodyPr>
            <a:noAutofit/>
          </a:bodyPr>
          <a:lstStyle/>
          <a:p>
            <a:pPr algn="l"/>
            <a:r>
              <a:rPr lang="en-GB" sz="3200" dirty="0">
                <a:solidFill>
                  <a:schemeClr val="accent1"/>
                </a:solidFill>
                <a:latin typeface="Arial" panose="020B0604020202020204" pitchFamily="34" charset="0"/>
                <a:cs typeface="Arial" panose="020B0604020202020204" pitchFamily="34" charset="0"/>
              </a:rPr>
              <a:t>When the Kidney Fails</a:t>
            </a:r>
            <a:endParaRPr lang="en-GB" sz="3200" b="1" dirty="0">
              <a:solidFill>
                <a:schemeClr val="accent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4E065AA-8417-42B6-93BE-0215F7A21DC9}" type="slidenum">
              <a:rPr lang="en-GB" smtClean="0">
                <a:solidFill>
                  <a:prstClr val="black">
                    <a:tint val="75000"/>
                  </a:prstClr>
                </a:solidFill>
              </a:rPr>
              <a:pPr/>
              <a:t>22</a:t>
            </a:fld>
            <a:endParaRPr lang="en-GB" dirty="0">
              <a:solidFill>
                <a:prstClr val="black">
                  <a:tint val="75000"/>
                </a:prstClr>
              </a:solidFill>
            </a:endParaRPr>
          </a:p>
        </p:txBody>
      </p:sp>
      <p:graphicFrame>
        <p:nvGraphicFramePr>
          <p:cNvPr id="5" name="Object 4">
            <a:extLst>
              <a:ext uri="{FF2B5EF4-FFF2-40B4-BE49-F238E27FC236}">
                <a16:creationId xmlns:a16="http://schemas.microsoft.com/office/drawing/2014/main" id="{A701F3E5-DFC6-4C1C-B2B2-5FB1AE2A03C3}"/>
              </a:ext>
            </a:extLst>
          </p:cNvPr>
          <p:cNvGraphicFramePr>
            <a:graphicFrameLocks noChangeAspect="1"/>
          </p:cNvGraphicFramePr>
          <p:nvPr/>
        </p:nvGraphicFramePr>
        <p:xfrm>
          <a:off x="2567608" y="692696"/>
          <a:ext cx="6336704" cy="5184576"/>
        </p:xfrm>
        <a:graphic>
          <a:graphicData uri="http://schemas.openxmlformats.org/presentationml/2006/ole">
            <mc:AlternateContent xmlns:mc="http://schemas.openxmlformats.org/markup-compatibility/2006">
              <mc:Choice xmlns:v="urn:schemas-microsoft-com:vml" Requires="v">
                <p:oleObj name="Acrobat Document" r:id="rId4" imgW="4000500" imgH="2838248" progId="Acrobat.Document.DC">
                  <p:embed/>
                </p:oleObj>
              </mc:Choice>
              <mc:Fallback>
                <p:oleObj name="Acrobat Document" r:id="rId4" imgW="4000500" imgH="2838248" progId="Acrobat.Document.DC">
                  <p:embed/>
                  <p:pic>
                    <p:nvPicPr>
                      <p:cNvPr id="5" name="Object 4">
                        <a:extLst>
                          <a:ext uri="{FF2B5EF4-FFF2-40B4-BE49-F238E27FC236}">
                            <a16:creationId xmlns:a16="http://schemas.microsoft.com/office/drawing/2014/main" id="{A701F3E5-DFC6-4C1C-B2B2-5FB1AE2A03C3}"/>
                          </a:ext>
                        </a:extLst>
                      </p:cNvPr>
                      <p:cNvPicPr/>
                      <p:nvPr/>
                    </p:nvPicPr>
                    <p:blipFill>
                      <a:blip r:embed="rId5"/>
                      <a:stretch>
                        <a:fillRect/>
                      </a:stretch>
                    </p:blipFill>
                    <p:spPr>
                      <a:xfrm>
                        <a:off x="2567608" y="692696"/>
                        <a:ext cx="6336704" cy="5184576"/>
                      </a:xfrm>
                      <a:prstGeom prst="rect">
                        <a:avLst/>
                      </a:prstGeom>
                    </p:spPr>
                  </p:pic>
                </p:oleObj>
              </mc:Fallback>
            </mc:AlternateContent>
          </a:graphicData>
        </a:graphic>
      </p:graphicFrame>
    </p:spTree>
    <p:extLst>
      <p:ext uri="{BB962C8B-B14F-4D97-AF65-F5344CB8AC3E}">
        <p14:creationId xmlns:p14="http://schemas.microsoft.com/office/powerpoint/2010/main" val="1297760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2161-061D-F911-555B-2709D832222F}"/>
              </a:ext>
            </a:extLst>
          </p:cNvPr>
          <p:cNvSpPr>
            <a:spLocks noGrp="1"/>
          </p:cNvSpPr>
          <p:nvPr>
            <p:ph type="title"/>
          </p:nvPr>
        </p:nvSpPr>
        <p:spPr/>
        <p:txBody>
          <a:bodyPr/>
          <a:lstStyle/>
          <a:p>
            <a:r>
              <a:rPr lang="en-GB" dirty="0"/>
              <a:t>NSAIDS</a:t>
            </a:r>
          </a:p>
        </p:txBody>
      </p:sp>
      <p:pic>
        <p:nvPicPr>
          <p:cNvPr id="4" name="Picture 4">
            <a:extLst>
              <a:ext uri="{FF2B5EF4-FFF2-40B4-BE49-F238E27FC236}">
                <a16:creationId xmlns:a16="http://schemas.microsoft.com/office/drawing/2014/main" id="{9B086CDA-8A5B-143F-27E2-373ECC5B81EB}"/>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16727" y="1387763"/>
            <a:ext cx="7437056" cy="41725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a:extLst>
              <a:ext uri="{FF2B5EF4-FFF2-40B4-BE49-F238E27FC236}">
                <a16:creationId xmlns:a16="http://schemas.microsoft.com/office/drawing/2014/main" id="{D781C278-493E-DE05-D0EC-DA28419FBE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6" y="5701602"/>
            <a:ext cx="2561739"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731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1" name="Rectangle 18440">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43" name="Group 18442">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444" name="Rectangle 18443">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5" name="Rectangle 18444">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47" name="Rectangle 1844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a:extLst>
              <a:ext uri="{FF2B5EF4-FFF2-40B4-BE49-F238E27FC236}">
                <a16:creationId xmlns:a16="http://schemas.microsoft.com/office/drawing/2014/main" id="{1EEED5AE-A8F3-ED55-91FC-61A6036E16CB}"/>
              </a:ext>
            </a:extLst>
          </p:cNvPr>
          <p:cNvSpPr>
            <a:spLocks noGrp="1"/>
          </p:cNvSpPr>
          <p:nvPr>
            <p:ph type="title"/>
          </p:nvPr>
        </p:nvSpPr>
        <p:spPr>
          <a:xfrm>
            <a:off x="5867475" y="847827"/>
            <a:ext cx="5408813" cy="1169585"/>
          </a:xfrm>
        </p:spPr>
        <p:txBody>
          <a:bodyPr anchor="b">
            <a:normAutofit/>
          </a:bodyPr>
          <a:lstStyle/>
          <a:p>
            <a:r>
              <a:rPr lang="en-GB" altLang="en-US" sz="3700" b="1">
                <a:latin typeface="Calibri" panose="020F0502020204030204" pitchFamily="34" charset="0"/>
              </a:rPr>
              <a:t>Preventing acute kidney injury</a:t>
            </a:r>
            <a:endParaRPr lang="en-GB" altLang="en-US" sz="3700"/>
          </a:p>
        </p:txBody>
      </p:sp>
      <p:pic>
        <p:nvPicPr>
          <p:cNvPr id="18436" name="Picture 4">
            <a:extLst>
              <a:ext uri="{FF2B5EF4-FFF2-40B4-BE49-F238E27FC236}">
                <a16:creationId xmlns:a16="http://schemas.microsoft.com/office/drawing/2014/main" id="{7E17A2F5-F752-4617-3827-C359962200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1" y="1296775"/>
            <a:ext cx="4389120" cy="15361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Rectangle 1844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E02650D-FD08-2516-D2A1-2200E4FDCF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1" y="4366398"/>
            <a:ext cx="4389120" cy="9985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C61410EC-C3C4-729E-7D9A-2FEB7297FE50}"/>
              </a:ext>
            </a:extLst>
          </p:cNvPr>
          <p:cNvSpPr>
            <a:spLocks noGrp="1"/>
          </p:cNvSpPr>
          <p:nvPr>
            <p:ph idx="1"/>
          </p:nvPr>
        </p:nvSpPr>
        <p:spPr>
          <a:xfrm>
            <a:off x="5589543" y="2387116"/>
            <a:ext cx="5686745" cy="3759443"/>
          </a:xfrm>
        </p:spPr>
        <p:txBody>
          <a:bodyPr anchor="ctr">
            <a:normAutofit fontScale="92500" lnSpcReduction="10000"/>
          </a:bodyPr>
          <a:lstStyle/>
          <a:p>
            <a:pPr>
              <a:defRPr/>
            </a:pPr>
            <a:endParaRPr lang="en-GB" sz="1400" dirty="0"/>
          </a:p>
          <a:p>
            <a:pPr marL="0" indent="0">
              <a:buNone/>
              <a:defRPr/>
            </a:pPr>
            <a:r>
              <a:rPr lang="en-GB" sz="1700" b="1" dirty="0">
                <a:latin typeface="Arial" panose="020B0604020202020204" pitchFamily="34" charset="0"/>
                <a:cs typeface="Arial" panose="020B0604020202020204" pitchFamily="34" charset="0"/>
              </a:rPr>
              <a:t>Staying hydrated </a:t>
            </a:r>
            <a:endParaRPr lang="en-GB" sz="1700" dirty="0">
              <a:latin typeface="Arial" panose="020B0604020202020204" pitchFamily="34" charset="0"/>
              <a:cs typeface="Arial" panose="020B0604020202020204" pitchFamily="34" charset="0"/>
            </a:endParaRPr>
          </a:p>
          <a:p>
            <a:pPr>
              <a:defRPr/>
            </a:pPr>
            <a:r>
              <a:rPr lang="en-GB" sz="1700" dirty="0">
                <a:latin typeface="Arial" panose="020B0604020202020204" pitchFamily="34" charset="0"/>
                <a:cs typeface="Arial" panose="020B0604020202020204" pitchFamily="34" charset="0"/>
              </a:rPr>
              <a:t>Some patients may need further support to stay hydrated. </a:t>
            </a:r>
          </a:p>
          <a:p>
            <a:pPr marL="0" indent="0">
              <a:buNone/>
              <a:defRPr/>
            </a:pPr>
            <a:r>
              <a:rPr lang="en-GB" sz="1700" dirty="0">
                <a:latin typeface="Arial" panose="020B0604020202020204" pitchFamily="34" charset="0"/>
                <a:cs typeface="Arial" panose="020B0604020202020204" pitchFamily="34" charset="0"/>
              </a:rPr>
              <a:t>For example: </a:t>
            </a:r>
          </a:p>
          <a:p>
            <a:pPr>
              <a:defRPr/>
            </a:pPr>
            <a:r>
              <a:rPr lang="en-GB" sz="1700" dirty="0">
                <a:latin typeface="Arial" panose="020B0604020202020204" pitchFamily="34" charset="0"/>
                <a:cs typeface="Arial" panose="020B0604020202020204" pitchFamily="34" charset="0"/>
              </a:rPr>
              <a:t>Choose a cup suitable for the patient – they may prefer to use a straw </a:t>
            </a:r>
          </a:p>
          <a:p>
            <a:pPr>
              <a:defRPr/>
            </a:pPr>
            <a:r>
              <a:rPr lang="en-GB" sz="1700" dirty="0">
                <a:latin typeface="Arial" panose="020B0604020202020204" pitchFamily="34" charset="0"/>
                <a:cs typeface="Arial" panose="020B0604020202020204" pitchFamily="34" charset="0"/>
              </a:rPr>
              <a:t>Support and encouragement to maintain fluid intake throughout the day </a:t>
            </a:r>
          </a:p>
          <a:p>
            <a:pPr>
              <a:defRPr/>
            </a:pPr>
            <a:r>
              <a:rPr lang="en-GB" sz="1700" dirty="0">
                <a:latin typeface="Arial" panose="020B0604020202020204" pitchFamily="34" charset="0"/>
                <a:cs typeface="Arial" panose="020B0604020202020204" pitchFamily="34" charset="0"/>
              </a:rPr>
              <a:t>It could be as simple as set drink routines rather than relying on thirst alone </a:t>
            </a:r>
          </a:p>
          <a:p>
            <a:pPr>
              <a:defRPr/>
            </a:pPr>
            <a:r>
              <a:rPr lang="en-GB" sz="1700" dirty="0">
                <a:latin typeface="Arial" panose="020B0604020202020204" pitchFamily="34" charset="0"/>
                <a:cs typeface="Arial" panose="020B0604020202020204" pitchFamily="34" charset="0"/>
              </a:rPr>
              <a:t>Jelly and other food rich in fluid can be offered to increase fluid intake if the resident doesn’t want to drink </a:t>
            </a:r>
          </a:p>
          <a:p>
            <a:pPr>
              <a:defRPr/>
            </a:pPr>
            <a:r>
              <a:rPr lang="en-GB" sz="1700" dirty="0">
                <a:latin typeface="Arial" panose="020B0604020202020204" pitchFamily="34" charset="0"/>
                <a:cs typeface="Arial" panose="020B0604020202020204" pitchFamily="34" charset="0"/>
              </a:rPr>
              <a:t>Encourage fluids when giving care at night </a:t>
            </a:r>
          </a:p>
          <a:p>
            <a:pPr>
              <a:defRPr/>
            </a:pPr>
            <a:endParaRPr lang="en-GB"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7" name="Rectangle 17416">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19" name="Group 17418">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7420" name="Rectangle 17419">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1" name="Rectangle 17420">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23" name="Rectangle 1742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Title 1">
            <a:extLst>
              <a:ext uri="{FF2B5EF4-FFF2-40B4-BE49-F238E27FC236}">
                <a16:creationId xmlns:a16="http://schemas.microsoft.com/office/drawing/2014/main" id="{1A9BC264-F50F-40BA-BB18-CECD937C23CD}"/>
              </a:ext>
            </a:extLst>
          </p:cNvPr>
          <p:cNvSpPr>
            <a:spLocks noGrp="1"/>
          </p:cNvSpPr>
          <p:nvPr>
            <p:ph type="title"/>
          </p:nvPr>
        </p:nvSpPr>
        <p:spPr>
          <a:xfrm>
            <a:off x="5867475" y="847827"/>
            <a:ext cx="5408813" cy="1169585"/>
          </a:xfrm>
        </p:spPr>
        <p:txBody>
          <a:bodyPr anchor="b">
            <a:normAutofit/>
          </a:bodyPr>
          <a:lstStyle/>
          <a:p>
            <a:br>
              <a:rPr lang="en-GB" altLang="en-US" sz="3100">
                <a:latin typeface="Calibri" panose="020F0502020204030204" pitchFamily="34" charset="0"/>
              </a:rPr>
            </a:br>
            <a:r>
              <a:rPr lang="en-GB" altLang="en-US" sz="3100" b="1">
                <a:latin typeface="Calibri" panose="020F0502020204030204" pitchFamily="34" charset="0"/>
              </a:rPr>
              <a:t>Preventing acute kidney injury </a:t>
            </a:r>
            <a:endParaRPr lang="en-GB" altLang="en-US" sz="3100"/>
          </a:p>
        </p:txBody>
      </p:sp>
      <p:pic>
        <p:nvPicPr>
          <p:cNvPr id="17412" name="Picture 4">
            <a:extLst>
              <a:ext uri="{FF2B5EF4-FFF2-40B4-BE49-F238E27FC236}">
                <a16:creationId xmlns:a16="http://schemas.microsoft.com/office/drawing/2014/main" id="{4ECB1DFF-9806-CA38-346F-9CBBF3C2FA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1" y="1296775"/>
            <a:ext cx="4389120" cy="15361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Rectangle 17424">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7EF5113-042D-4CF0-9A6A-57E1330C76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1" y="4366398"/>
            <a:ext cx="4389120" cy="9985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B09FF853-95F6-C3A7-30C0-EF70165D14F5}"/>
              </a:ext>
            </a:extLst>
          </p:cNvPr>
          <p:cNvSpPr>
            <a:spLocks noGrp="1"/>
          </p:cNvSpPr>
          <p:nvPr>
            <p:ph idx="1"/>
          </p:nvPr>
        </p:nvSpPr>
        <p:spPr>
          <a:xfrm>
            <a:off x="5867474" y="2387116"/>
            <a:ext cx="5408813" cy="3632493"/>
          </a:xfrm>
        </p:spPr>
        <p:txBody>
          <a:bodyPr anchor="ctr">
            <a:normAutofit fontScale="92500" lnSpcReduction="20000"/>
          </a:bodyPr>
          <a:lstStyle/>
          <a:p>
            <a:pPr>
              <a:defRPr/>
            </a:pPr>
            <a:endParaRPr lang="en-GB" sz="1700" dirty="0"/>
          </a:p>
          <a:p>
            <a:pPr marL="0" indent="0">
              <a:buNone/>
              <a:defRPr/>
            </a:pPr>
            <a:r>
              <a:rPr lang="en-GB" sz="1900" b="1" dirty="0">
                <a:latin typeface="Arial" panose="020B0604020202020204" pitchFamily="34" charset="0"/>
                <a:cs typeface="Arial" panose="020B0604020202020204" pitchFamily="34" charset="0"/>
              </a:rPr>
              <a:t>Fluid balance </a:t>
            </a:r>
            <a:endParaRPr lang="en-GB" sz="1900" dirty="0">
              <a:latin typeface="Arial" panose="020B0604020202020204" pitchFamily="34" charset="0"/>
              <a:cs typeface="Arial" panose="020B0604020202020204" pitchFamily="34" charset="0"/>
            </a:endParaRPr>
          </a:p>
          <a:p>
            <a:pPr>
              <a:defRPr/>
            </a:pPr>
            <a:r>
              <a:rPr lang="en-GB" sz="1900" dirty="0">
                <a:latin typeface="Arial" panose="020B0604020202020204" pitchFamily="34" charset="0"/>
                <a:cs typeface="Arial" panose="020B0604020202020204" pitchFamily="34" charset="0"/>
              </a:rPr>
              <a:t>Dehydration is the underlying cause of many common conditions including constipation, falls, urinary tract infections, pressure ulcers, malnutrition, incontinence, confusion and pre- renal AKI. </a:t>
            </a:r>
          </a:p>
          <a:p>
            <a:pPr>
              <a:defRPr/>
            </a:pPr>
            <a:endParaRPr lang="en-GB" sz="1900" dirty="0">
              <a:latin typeface="Arial" panose="020B0604020202020204" pitchFamily="34" charset="0"/>
              <a:cs typeface="Arial" panose="020B0604020202020204" pitchFamily="34" charset="0"/>
            </a:endParaRPr>
          </a:p>
          <a:p>
            <a:pPr marL="0" indent="0">
              <a:buNone/>
              <a:defRPr/>
            </a:pPr>
            <a:r>
              <a:rPr lang="en-GB" sz="1900" dirty="0">
                <a:latin typeface="Arial" panose="020B0604020202020204" pitchFamily="34" charset="0"/>
                <a:cs typeface="Arial" panose="020B0604020202020204" pitchFamily="34" charset="0"/>
              </a:rPr>
              <a:t>The elderly are more prone to dehydration because: </a:t>
            </a:r>
          </a:p>
          <a:p>
            <a:pPr>
              <a:defRPr/>
            </a:pPr>
            <a:r>
              <a:rPr lang="en-GB" sz="1900" dirty="0">
                <a:latin typeface="Arial" panose="020B0604020202020204" pitchFamily="34" charset="0"/>
                <a:cs typeface="Arial" panose="020B0604020202020204" pitchFamily="34" charset="0"/>
              </a:rPr>
              <a:t>They may lose the ability to recognise thirst </a:t>
            </a:r>
          </a:p>
          <a:p>
            <a:pPr>
              <a:defRPr/>
            </a:pPr>
            <a:r>
              <a:rPr lang="en-GB" sz="1900" dirty="0">
                <a:latin typeface="Arial" panose="020B0604020202020204" pitchFamily="34" charset="0"/>
                <a:cs typeface="Arial" panose="020B0604020202020204" pitchFamily="34" charset="0"/>
              </a:rPr>
              <a:t>poor mobility and incontinence may mean a person avoids drinking enough </a:t>
            </a:r>
          </a:p>
          <a:p>
            <a:pPr marL="0" indent="0">
              <a:buNone/>
              <a:defRPr/>
            </a:pPr>
            <a:endParaRPr lang="en-GB" sz="17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1C51BDE-A273-48F9-0A31-07125CF1CE2E}"/>
              </a:ext>
            </a:extLst>
          </p:cNvPr>
          <p:cNvSpPr>
            <a:spLocks noGrp="1"/>
          </p:cNvSpPr>
          <p:nvPr>
            <p:ph type="title"/>
          </p:nvPr>
        </p:nvSpPr>
        <p:spPr>
          <a:xfrm>
            <a:off x="1524000" y="-15875"/>
            <a:ext cx="7886700" cy="942975"/>
          </a:xfrm>
        </p:spPr>
        <p:txBody>
          <a:bodyPr/>
          <a:lstStyle/>
          <a:p>
            <a:br>
              <a:rPr lang="en-GB" altLang="en-US" sz="1800">
                <a:solidFill>
                  <a:srgbClr val="000000"/>
                </a:solidFill>
                <a:latin typeface="Calibri" panose="020F0502020204030204" pitchFamily="34" charset="0"/>
              </a:rPr>
            </a:br>
            <a:r>
              <a:rPr lang="en-GB" altLang="en-US" sz="3600" b="1">
                <a:solidFill>
                  <a:srgbClr val="1E397D"/>
                </a:solidFill>
                <a:latin typeface="Calibri" panose="020F0502020204030204" pitchFamily="34" charset="0"/>
              </a:rPr>
              <a:t>Fluid Balance</a:t>
            </a:r>
            <a:endParaRPr lang="en-GB" altLang="en-US" sz="3600"/>
          </a:p>
        </p:txBody>
      </p:sp>
      <p:sp>
        <p:nvSpPr>
          <p:cNvPr id="3" name="Content Placeholder 2">
            <a:extLst>
              <a:ext uri="{FF2B5EF4-FFF2-40B4-BE49-F238E27FC236}">
                <a16:creationId xmlns:a16="http://schemas.microsoft.com/office/drawing/2014/main" id="{44DAB0F7-8270-F457-0B41-6CDEC5BC1BAD}"/>
              </a:ext>
            </a:extLst>
          </p:cNvPr>
          <p:cNvSpPr>
            <a:spLocks noGrp="1"/>
          </p:cNvSpPr>
          <p:nvPr>
            <p:ph idx="1"/>
          </p:nvPr>
        </p:nvSpPr>
        <p:spPr>
          <a:xfrm>
            <a:off x="1684338" y="1138239"/>
            <a:ext cx="7886700" cy="4351337"/>
          </a:xfrm>
        </p:spPr>
        <p:txBody>
          <a:bodyPr/>
          <a:lstStyle/>
          <a:p>
            <a:pPr marL="0" indent="0">
              <a:buNone/>
              <a:defRPr/>
            </a:pPr>
            <a:r>
              <a:rPr lang="en-GB" dirty="0"/>
              <a:t>-independent patients</a:t>
            </a:r>
          </a:p>
          <a:p>
            <a:pPr marL="0" indent="0">
              <a:buNone/>
              <a:defRPr/>
            </a:pPr>
            <a:r>
              <a:rPr lang="en-GB" dirty="0"/>
              <a:t>-Relatives give drink to the patient.</a:t>
            </a:r>
          </a:p>
          <a:p>
            <a:pPr>
              <a:defRPr/>
            </a:pPr>
            <a:endParaRPr lang="en-GB" dirty="0"/>
          </a:p>
        </p:txBody>
      </p:sp>
      <p:pic>
        <p:nvPicPr>
          <p:cNvPr id="21508" name="Picture 4">
            <a:extLst>
              <a:ext uri="{FF2B5EF4-FFF2-40B4-BE49-F238E27FC236}">
                <a16:creationId xmlns:a16="http://schemas.microsoft.com/office/drawing/2014/main" id="{C49FB0F2-368B-FF50-50B3-FD67D716D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064" y="3008314"/>
            <a:ext cx="2320925"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a:extLst>
              <a:ext uri="{FF2B5EF4-FFF2-40B4-BE49-F238E27FC236}">
                <a16:creationId xmlns:a16="http://schemas.microsoft.com/office/drawing/2014/main" id="{7FC7E780-9DB9-A59B-9B82-E177E58F6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639" y="3008313"/>
            <a:ext cx="232092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a:extLst>
              <a:ext uri="{FF2B5EF4-FFF2-40B4-BE49-F238E27FC236}">
                <a16:creationId xmlns:a16="http://schemas.microsoft.com/office/drawing/2014/main" id="{282B368B-67C8-CCEF-9695-6DD6A3E43F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8300" y="2965450"/>
            <a:ext cx="2319338"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10">
            <a:extLst>
              <a:ext uri="{FF2B5EF4-FFF2-40B4-BE49-F238E27FC236}">
                <a16:creationId xmlns:a16="http://schemas.microsoft.com/office/drawing/2014/main" id="{CE9A7E55-D4A1-FC3E-CF91-CA2964007B80}"/>
              </a:ext>
            </a:extLst>
          </p:cNvPr>
          <p:cNvSpPr txBox="1">
            <a:spLocks noChangeArrowheads="1"/>
          </p:cNvSpPr>
          <p:nvPr/>
        </p:nvSpPr>
        <p:spPr bwMode="auto">
          <a:xfrm>
            <a:off x="1903414" y="5392738"/>
            <a:ext cx="468788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GB" altLang="en-US" sz="1100">
              <a:solidFill>
                <a:srgbClr val="000000"/>
              </a:solidFill>
            </a:endParaRPr>
          </a:p>
          <a:p>
            <a:pPr>
              <a:lnSpc>
                <a:spcPct val="100000"/>
              </a:lnSpc>
              <a:spcBef>
                <a:spcPct val="0"/>
              </a:spcBef>
              <a:buFontTx/>
              <a:buNone/>
            </a:pPr>
            <a:r>
              <a:rPr lang="en-GB" altLang="en-US" sz="1800">
                <a:solidFill>
                  <a:srgbClr val="1E397D"/>
                </a:solidFill>
              </a:rPr>
              <a:t>Standard glass = 200mls </a:t>
            </a:r>
            <a:endParaRPr lang="en-GB" altLang="en-US" sz="1800"/>
          </a:p>
        </p:txBody>
      </p:sp>
      <p:sp>
        <p:nvSpPr>
          <p:cNvPr id="21512" name="TextBox 12">
            <a:extLst>
              <a:ext uri="{FF2B5EF4-FFF2-40B4-BE49-F238E27FC236}">
                <a16:creationId xmlns:a16="http://schemas.microsoft.com/office/drawing/2014/main" id="{09E6D921-76AE-BFAD-901A-FF7DF4DF7226}"/>
              </a:ext>
            </a:extLst>
          </p:cNvPr>
          <p:cNvSpPr txBox="1">
            <a:spLocks noChangeArrowheads="1"/>
          </p:cNvSpPr>
          <p:nvPr/>
        </p:nvSpPr>
        <p:spPr bwMode="auto">
          <a:xfrm>
            <a:off x="7988301" y="5284788"/>
            <a:ext cx="2519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GB" altLang="en-US" sz="1800">
              <a:solidFill>
                <a:srgbClr val="000000"/>
              </a:solidFill>
            </a:endParaRPr>
          </a:p>
          <a:p>
            <a:pPr>
              <a:lnSpc>
                <a:spcPct val="100000"/>
              </a:lnSpc>
              <a:spcBef>
                <a:spcPct val="0"/>
              </a:spcBef>
              <a:buFontTx/>
              <a:buNone/>
            </a:pPr>
            <a:r>
              <a:rPr lang="en-GB" altLang="en-US" sz="1800">
                <a:solidFill>
                  <a:srgbClr val="1E397D"/>
                </a:solidFill>
              </a:rPr>
              <a:t>Standard Jug = 1000mls</a:t>
            </a:r>
            <a:endParaRPr lang="en-GB" altLang="en-US" sz="1800"/>
          </a:p>
        </p:txBody>
      </p:sp>
      <p:sp>
        <p:nvSpPr>
          <p:cNvPr id="21513" name="TextBox 14">
            <a:extLst>
              <a:ext uri="{FF2B5EF4-FFF2-40B4-BE49-F238E27FC236}">
                <a16:creationId xmlns:a16="http://schemas.microsoft.com/office/drawing/2014/main" id="{7F71718A-C496-AD33-17F6-BECF22FC0898}"/>
              </a:ext>
            </a:extLst>
          </p:cNvPr>
          <p:cNvSpPr txBox="1">
            <a:spLocks noChangeArrowheads="1"/>
          </p:cNvSpPr>
          <p:nvPr/>
        </p:nvSpPr>
        <p:spPr bwMode="auto">
          <a:xfrm>
            <a:off x="5051425" y="5351463"/>
            <a:ext cx="270668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GB" altLang="en-US" sz="1100">
              <a:solidFill>
                <a:srgbClr val="000000"/>
              </a:solidFill>
            </a:endParaRPr>
          </a:p>
          <a:p>
            <a:pPr>
              <a:lnSpc>
                <a:spcPct val="100000"/>
              </a:lnSpc>
              <a:spcBef>
                <a:spcPct val="0"/>
              </a:spcBef>
              <a:buFontTx/>
              <a:buNone/>
            </a:pPr>
            <a:r>
              <a:rPr lang="en-GB" altLang="en-US" sz="1800">
                <a:solidFill>
                  <a:srgbClr val="1E397D"/>
                </a:solidFill>
              </a:rPr>
              <a:t>Standard Cup = 150mls </a:t>
            </a:r>
            <a:endParaRPr lang="en-GB" altLang="en-US" sz="1800"/>
          </a:p>
        </p:txBody>
      </p:sp>
      <p:pic>
        <p:nvPicPr>
          <p:cNvPr id="21514" name="Picture 16">
            <a:extLst>
              <a:ext uri="{FF2B5EF4-FFF2-40B4-BE49-F238E27FC236}">
                <a16:creationId xmlns:a16="http://schemas.microsoft.com/office/drawing/2014/main" id="{A5A8650F-4E8F-944D-7CB2-BD12861082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8114" y="6100764"/>
            <a:ext cx="216217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10D464C-6E41-2A13-A8F7-F16969C7BDD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3544" y="5859476"/>
            <a:ext cx="2919145" cy="9985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7" name="Rectangle 22536">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39" name="Group 22538">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2540" name="Rectangle 22539">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1" name="Rectangle 22540">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43" name="Rectangle 2254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le 1">
            <a:extLst>
              <a:ext uri="{FF2B5EF4-FFF2-40B4-BE49-F238E27FC236}">
                <a16:creationId xmlns:a16="http://schemas.microsoft.com/office/drawing/2014/main" id="{F66FCB0D-48D0-AA55-633C-97637627BA0F}"/>
              </a:ext>
            </a:extLst>
          </p:cNvPr>
          <p:cNvSpPr>
            <a:spLocks noGrp="1"/>
          </p:cNvSpPr>
          <p:nvPr>
            <p:ph type="title"/>
          </p:nvPr>
        </p:nvSpPr>
        <p:spPr>
          <a:xfrm>
            <a:off x="5867475" y="847827"/>
            <a:ext cx="5408813" cy="1169585"/>
          </a:xfrm>
        </p:spPr>
        <p:txBody>
          <a:bodyPr anchor="b">
            <a:normAutofit/>
          </a:bodyPr>
          <a:lstStyle/>
          <a:p>
            <a:r>
              <a:rPr lang="en-GB" altLang="en-US" sz="4000" b="1">
                <a:latin typeface="Calibri" panose="020F0502020204030204" pitchFamily="34" charset="0"/>
              </a:rPr>
              <a:t>Fluid Balance</a:t>
            </a:r>
            <a:endParaRPr lang="en-GB" altLang="en-US" sz="4000"/>
          </a:p>
        </p:txBody>
      </p:sp>
      <p:pic>
        <p:nvPicPr>
          <p:cNvPr id="22532" name="Picture 4">
            <a:extLst>
              <a:ext uri="{FF2B5EF4-FFF2-40B4-BE49-F238E27FC236}">
                <a16:creationId xmlns:a16="http://schemas.microsoft.com/office/drawing/2014/main" id="{C0E75C4F-1425-2611-461F-B204F2FC32B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30407" y="774285"/>
            <a:ext cx="3357108" cy="25811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5" name="Rectangle 22544">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5299519-8830-3BE2-8F3E-FBA3B43D1B9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1" y="4366398"/>
            <a:ext cx="4389120" cy="9985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Content Placeholder 2">
            <a:extLst>
              <a:ext uri="{FF2B5EF4-FFF2-40B4-BE49-F238E27FC236}">
                <a16:creationId xmlns:a16="http://schemas.microsoft.com/office/drawing/2014/main" id="{3983700B-FE2D-96F4-8D78-80B1CAADC2E5}"/>
              </a:ext>
            </a:extLst>
          </p:cNvPr>
          <p:cNvSpPr>
            <a:spLocks noGrp="1"/>
          </p:cNvSpPr>
          <p:nvPr>
            <p:ph idx="1"/>
          </p:nvPr>
        </p:nvSpPr>
        <p:spPr>
          <a:xfrm>
            <a:off x="5868786" y="2508105"/>
            <a:ext cx="5408813" cy="3632493"/>
          </a:xfrm>
        </p:spPr>
        <p:txBody>
          <a:bodyPr anchor="ctr">
            <a:normAutofit/>
          </a:bodyPr>
          <a:lstStyle/>
          <a:p>
            <a:r>
              <a:rPr lang="en-GB" altLang="en-US" sz="2000" dirty="0"/>
              <a:t>Incontinent of urine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50293C5-DE6B-F3FE-5567-2863B7971EF2}"/>
              </a:ext>
            </a:extLst>
          </p:cNvPr>
          <p:cNvSpPr>
            <a:spLocks noGrp="1"/>
          </p:cNvSpPr>
          <p:nvPr>
            <p:ph type="title"/>
          </p:nvPr>
        </p:nvSpPr>
        <p:spPr>
          <a:xfrm>
            <a:off x="1524000" y="1"/>
            <a:ext cx="7886700" cy="1325563"/>
          </a:xfrm>
        </p:spPr>
        <p:txBody>
          <a:bodyPr/>
          <a:lstStyle/>
          <a:p>
            <a:br>
              <a:rPr lang="en-GB" altLang="en-US" sz="1800">
                <a:solidFill>
                  <a:srgbClr val="000000"/>
                </a:solidFill>
                <a:latin typeface="Calibri" panose="020F0502020204030204" pitchFamily="34" charset="0"/>
              </a:rPr>
            </a:br>
            <a:r>
              <a:rPr lang="en-GB" altLang="en-US" sz="3600" b="1">
                <a:solidFill>
                  <a:srgbClr val="1E397D"/>
                </a:solidFill>
                <a:latin typeface="Calibri" panose="020F0502020204030204" pitchFamily="34" charset="0"/>
              </a:rPr>
              <a:t>Case study</a:t>
            </a:r>
            <a:endParaRPr lang="en-GB" altLang="en-US" sz="3600"/>
          </a:p>
        </p:txBody>
      </p:sp>
      <p:sp>
        <p:nvSpPr>
          <p:cNvPr id="3" name="Content Placeholder 2">
            <a:extLst>
              <a:ext uri="{FF2B5EF4-FFF2-40B4-BE49-F238E27FC236}">
                <a16:creationId xmlns:a16="http://schemas.microsoft.com/office/drawing/2014/main" id="{BE47F66D-0ECF-1E19-073C-C5F3E3A5F04A}"/>
              </a:ext>
            </a:extLst>
          </p:cNvPr>
          <p:cNvSpPr>
            <a:spLocks noGrp="1"/>
          </p:cNvSpPr>
          <p:nvPr>
            <p:ph idx="1"/>
          </p:nvPr>
        </p:nvSpPr>
        <p:spPr>
          <a:xfrm>
            <a:off x="1684338" y="666750"/>
            <a:ext cx="7886700" cy="4351338"/>
          </a:xfrm>
        </p:spPr>
        <p:txBody>
          <a:bodyPr>
            <a:normAutofit fontScale="92500" lnSpcReduction="20000"/>
          </a:bodyPr>
          <a:lstStyle/>
          <a:p>
            <a:pPr marL="0" indent="0">
              <a:buNone/>
              <a:defRPr/>
            </a:pPr>
            <a:endParaRPr lang="en-GB" sz="1800" dirty="0"/>
          </a:p>
          <a:p>
            <a:pPr>
              <a:defRPr/>
            </a:pPr>
            <a:endParaRPr lang="en-GB" dirty="0">
              <a:solidFill>
                <a:srgbClr val="4F4B4D"/>
              </a:solidFill>
            </a:endParaRPr>
          </a:p>
          <a:p>
            <a:pPr marL="0" indent="0">
              <a:buNone/>
              <a:defRPr/>
            </a:pPr>
            <a:r>
              <a:rPr lang="en-GB" dirty="0">
                <a:solidFill>
                  <a:srgbClr val="4F4B4D"/>
                </a:solidFill>
              </a:rPr>
              <a:t>Lottie is an 83 year old resident in your care home </a:t>
            </a:r>
          </a:p>
          <a:p>
            <a:pPr>
              <a:defRPr/>
            </a:pPr>
            <a:r>
              <a:rPr lang="en-GB" dirty="0">
                <a:solidFill>
                  <a:srgbClr val="4F4B4D"/>
                </a:solidFill>
              </a:rPr>
              <a:t>Lived in the care home for three years after she fell at home and fractured her hip </a:t>
            </a:r>
          </a:p>
          <a:p>
            <a:pPr>
              <a:defRPr/>
            </a:pPr>
            <a:r>
              <a:rPr lang="en-GB" dirty="0">
                <a:solidFill>
                  <a:srgbClr val="4F4B4D"/>
                </a:solidFill>
              </a:rPr>
              <a:t>She has lost confidence in walking and likes to have assistance to walk around the home </a:t>
            </a:r>
          </a:p>
          <a:p>
            <a:pPr>
              <a:defRPr/>
            </a:pPr>
            <a:r>
              <a:rPr lang="en-GB" dirty="0">
                <a:solidFill>
                  <a:srgbClr val="4F4B4D"/>
                </a:solidFill>
              </a:rPr>
              <a:t>She takes ibuprofen for some pain in her hip and has tablet controlled diabetes </a:t>
            </a:r>
          </a:p>
          <a:p>
            <a:pPr>
              <a:defRPr/>
            </a:pPr>
            <a:r>
              <a:rPr lang="en-GB" dirty="0">
                <a:solidFill>
                  <a:srgbClr val="4F4B4D"/>
                </a:solidFill>
              </a:rPr>
              <a:t>She has some heart failure and takes Furosemide and Ramipril </a:t>
            </a:r>
          </a:p>
          <a:p>
            <a:pPr>
              <a:defRPr/>
            </a:pPr>
            <a:r>
              <a:rPr lang="en-GB" dirty="0">
                <a:solidFill>
                  <a:srgbClr val="4F4B4D"/>
                </a:solidFill>
              </a:rPr>
              <a:t>Do you think she is at risk of AKI? Why? </a:t>
            </a:r>
          </a:p>
          <a:p>
            <a:pPr>
              <a:defRPr/>
            </a:pPr>
            <a:endParaRPr lang="en-GB" dirty="0"/>
          </a:p>
        </p:txBody>
      </p:sp>
      <p:pic>
        <p:nvPicPr>
          <p:cNvPr id="24580" name="Picture 4">
            <a:extLst>
              <a:ext uri="{FF2B5EF4-FFF2-40B4-BE49-F238E27FC236}">
                <a16:creationId xmlns:a16="http://schemas.microsoft.com/office/drawing/2014/main" id="{507CFE4A-AEEF-9BD9-A87E-955FB1C8A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14" y="5813425"/>
            <a:ext cx="21621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0A57843-CF01-1A17-9581-15D5522AEAA1}"/>
              </a:ext>
            </a:extLst>
          </p:cNvPr>
          <p:cNvSpPr>
            <a:spLocks noGrp="1"/>
          </p:cNvSpPr>
          <p:nvPr>
            <p:ph type="title"/>
          </p:nvPr>
        </p:nvSpPr>
        <p:spPr>
          <a:xfrm>
            <a:off x="1524000" y="-17463"/>
            <a:ext cx="7886700" cy="1325563"/>
          </a:xfrm>
        </p:spPr>
        <p:txBody>
          <a:bodyPr/>
          <a:lstStyle/>
          <a:p>
            <a:br>
              <a:rPr lang="en-GB" altLang="en-US" sz="1800">
                <a:solidFill>
                  <a:srgbClr val="000000"/>
                </a:solidFill>
                <a:latin typeface="Calibri" panose="020F0502020204030204" pitchFamily="34" charset="0"/>
              </a:rPr>
            </a:br>
            <a:r>
              <a:rPr lang="en-GB" altLang="en-US" sz="3200" b="1">
                <a:solidFill>
                  <a:srgbClr val="1E397D"/>
                </a:solidFill>
                <a:latin typeface="Calibri" panose="020F0502020204030204" pitchFamily="34" charset="0"/>
              </a:rPr>
              <a:t>Answers to Case Study</a:t>
            </a:r>
            <a:endParaRPr lang="en-GB" altLang="en-US" sz="3200"/>
          </a:p>
        </p:txBody>
      </p:sp>
      <p:sp>
        <p:nvSpPr>
          <p:cNvPr id="25603" name="Content Placeholder 2">
            <a:extLst>
              <a:ext uri="{FF2B5EF4-FFF2-40B4-BE49-F238E27FC236}">
                <a16:creationId xmlns:a16="http://schemas.microsoft.com/office/drawing/2014/main" id="{46E2450E-B066-8F52-7C37-DC3695326CD4}"/>
              </a:ext>
            </a:extLst>
          </p:cNvPr>
          <p:cNvSpPr>
            <a:spLocks noGrp="1"/>
          </p:cNvSpPr>
          <p:nvPr>
            <p:ph idx="1"/>
          </p:nvPr>
        </p:nvSpPr>
        <p:spPr>
          <a:xfrm>
            <a:off x="1747838" y="1103314"/>
            <a:ext cx="7886700" cy="4351337"/>
          </a:xfrm>
        </p:spPr>
        <p:txBody>
          <a:bodyPr>
            <a:normAutofit fontScale="92500" lnSpcReduction="20000"/>
          </a:bodyPr>
          <a:lstStyle/>
          <a:p>
            <a:r>
              <a:rPr lang="en-GB" altLang="en-US">
                <a:solidFill>
                  <a:srgbClr val="4F4B4D"/>
                </a:solidFill>
              </a:rPr>
              <a:t>Lottie is at risk of AKI: </a:t>
            </a:r>
          </a:p>
          <a:p>
            <a:r>
              <a:rPr lang="en-GB" altLang="en-US">
                <a:solidFill>
                  <a:srgbClr val="4F4B4D"/>
                </a:solidFill>
              </a:rPr>
              <a:t>Older people are the group most at risk of AKI </a:t>
            </a:r>
          </a:p>
          <a:p>
            <a:r>
              <a:rPr lang="en-GB" altLang="en-US">
                <a:solidFill>
                  <a:srgbClr val="4F4B4D"/>
                </a:solidFill>
              </a:rPr>
              <a:t>Older patients are especially prone to dehydration – particularly if they also have dementia or frailty, making food and fluid intake more difficult, particularly if they are reliant on others for access to fluids </a:t>
            </a:r>
          </a:p>
          <a:p>
            <a:r>
              <a:rPr lang="en-GB" altLang="en-US">
                <a:solidFill>
                  <a:srgbClr val="4F4B4D"/>
                </a:solidFill>
              </a:rPr>
              <a:t>Patients with heart failure often have an element of Chronic Kidney Disease and are on diuretics and medicines to regulate the blood pressure </a:t>
            </a:r>
          </a:p>
          <a:p>
            <a:r>
              <a:rPr lang="en-GB" altLang="en-US">
                <a:solidFill>
                  <a:srgbClr val="4F4B4D"/>
                </a:solidFill>
              </a:rPr>
              <a:t>Metformin (a diabetes drug) is excreted by the kidneys, and therefore raises the risk of AKI </a:t>
            </a:r>
          </a:p>
          <a:p>
            <a:endParaRPr lang="en-GB" altLang="en-US" sz="1800">
              <a:solidFill>
                <a:srgbClr val="000000"/>
              </a:solidFill>
            </a:endParaRPr>
          </a:p>
          <a:p>
            <a:endParaRPr lang="en-GB"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ABD1B-F404-21EE-61D6-F6EBA0656178}"/>
              </a:ext>
            </a:extLst>
          </p:cNvPr>
          <p:cNvSpPr>
            <a:spLocks noGrp="1"/>
          </p:cNvSpPr>
          <p:nvPr>
            <p:ph type="title"/>
          </p:nvPr>
        </p:nvSpPr>
        <p:spPr>
          <a:xfrm>
            <a:off x="612648" y="365125"/>
            <a:ext cx="5295015" cy="2063808"/>
          </a:xfrm>
        </p:spPr>
        <p:txBody>
          <a:bodyPr anchor="b">
            <a:normAutofit/>
          </a:bodyPr>
          <a:lstStyle/>
          <a:p>
            <a:r>
              <a:rPr lang="en-GB" sz="5400"/>
              <a:t>DID YOU KNOW?</a:t>
            </a:r>
          </a:p>
        </p:txBody>
      </p:sp>
      <p:sp>
        <p:nvSpPr>
          <p:cNvPr id="25"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C130C6F8-CF17-9A12-1DDA-369538203A86}"/>
              </a:ext>
            </a:extLst>
          </p:cNvPr>
          <p:cNvSpPr>
            <a:spLocks noGrp="1"/>
          </p:cNvSpPr>
          <p:nvPr>
            <p:ph idx="1"/>
          </p:nvPr>
        </p:nvSpPr>
        <p:spPr>
          <a:xfrm>
            <a:off x="612648" y="2908005"/>
            <a:ext cx="5295015" cy="3268957"/>
          </a:xfrm>
        </p:spPr>
        <p:txBody>
          <a:bodyPr>
            <a:normAutofit/>
          </a:bodyPr>
          <a:lstStyle/>
          <a:p>
            <a:r>
              <a:rPr lang="en-GB" sz="2200">
                <a:effectLst/>
                <a:highlight>
                  <a:srgbClr val="FFFFFF"/>
                </a:highlight>
                <a:latin typeface="Arial" panose="020B0604020202020204" pitchFamily="34" charset="0"/>
                <a:ea typeface="Calibri" panose="020F0502020204030204" pitchFamily="34" charset="0"/>
              </a:rPr>
              <a:t>Dehydration can cause a variety of symptoms including headaches, fatigue, lack of focus, dizziness, and in some severe cases, fainting. </a:t>
            </a:r>
          </a:p>
          <a:p>
            <a:endParaRPr lang="en-GB" sz="2200">
              <a:highlight>
                <a:srgbClr val="FFFFFF"/>
              </a:highlight>
              <a:latin typeface="Arial" panose="020B0604020202020204" pitchFamily="34" charset="0"/>
            </a:endParaRPr>
          </a:p>
          <a:p>
            <a:pPr marL="0" indent="0">
              <a:buNone/>
            </a:pPr>
            <a:endParaRPr lang="en-GB" sz="2200">
              <a:highlight>
                <a:srgbClr val="FFFFFF"/>
              </a:highlight>
              <a:latin typeface="Arial" panose="020B0604020202020204" pitchFamily="34" charset="0"/>
            </a:endParaRPr>
          </a:p>
          <a:p>
            <a:r>
              <a:rPr lang="en-GB" sz="2200">
                <a:effectLst/>
                <a:latin typeface="Arial" panose="020B0604020202020204" pitchFamily="34" charset="0"/>
                <a:ea typeface="Times New Roman" panose="02020603050405020304" pitchFamily="18" charset="0"/>
                <a:cs typeface="Arial" panose="020B0604020202020204" pitchFamily="34" charset="0"/>
              </a:rPr>
              <a:t>We can lose around 1 litre of fluids per day through evaporation / sweating.</a:t>
            </a:r>
            <a:endParaRPr lang="en-GB" sz="2200">
              <a:effectLst/>
              <a:latin typeface="Arial" panose="020B0604020202020204" pitchFamily="34" charset="0"/>
              <a:ea typeface="Calibri" panose="020F0502020204030204" pitchFamily="34" charset="0"/>
              <a:cs typeface="Arial" panose="020B0604020202020204" pitchFamily="34" charset="0"/>
            </a:endParaRPr>
          </a:p>
          <a:p>
            <a:endParaRPr lang="en-GB" sz="2200"/>
          </a:p>
        </p:txBody>
      </p:sp>
      <p:pic>
        <p:nvPicPr>
          <p:cNvPr id="6" name="Picture 5" descr="Drop,face,liquid,rain,raindrop - free image from needpix.com">
            <a:extLst>
              <a:ext uri="{FF2B5EF4-FFF2-40B4-BE49-F238E27FC236}">
                <a16:creationId xmlns:a16="http://schemas.microsoft.com/office/drawing/2014/main" id="{6C401286-C6B9-BD43-1F49-1485B22D10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6" r="2" b="35495"/>
          <a:stretch/>
        </p:blipFill>
        <p:spPr bwMode="auto">
          <a:xfrm>
            <a:off x="9224328" y="589656"/>
            <a:ext cx="2603605" cy="2332013"/>
          </a:xfrm>
          <a:prstGeom prst="rect">
            <a:avLst/>
          </a:prstGeom>
          <a:noFill/>
        </p:spPr>
      </p:pic>
      <p:pic>
        <p:nvPicPr>
          <p:cNvPr id="5" name="Picture 4" descr="Should I Worry About a Headache Only on One Side? – Health Essentials from  Cleveland Clinic">
            <a:extLst>
              <a:ext uri="{FF2B5EF4-FFF2-40B4-BE49-F238E27FC236}">
                <a16:creationId xmlns:a16="http://schemas.microsoft.com/office/drawing/2014/main" id="{EDCE2089-9486-9D37-6651-A357F781E3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744" r="12133" b="-3"/>
          <a:stretch/>
        </p:blipFill>
        <p:spPr bwMode="auto">
          <a:xfrm>
            <a:off x="6284339" y="589656"/>
            <a:ext cx="2603605" cy="2318349"/>
          </a:xfrm>
          <a:prstGeom prst="rect">
            <a:avLst/>
          </a:prstGeom>
          <a:noFill/>
          <a:extLst>
            <a:ext uri="{53640926-AAD7-44D8-BBD7-CCE9431645EC}">
              <a14:shadowObscured xmlns:a14="http://schemas.microsoft.com/office/drawing/2010/main"/>
            </a:ext>
          </a:extLst>
        </p:spPr>
      </p:pic>
      <p:pic>
        <p:nvPicPr>
          <p:cNvPr id="7" name="Picture 1">
            <a:extLst>
              <a:ext uri="{FF2B5EF4-FFF2-40B4-BE49-F238E27FC236}">
                <a16:creationId xmlns:a16="http://schemas.microsoft.com/office/drawing/2014/main" id="{7C64CD03-6B89-587B-B51B-FCFD0DACCA0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96397" y="4183773"/>
            <a:ext cx="5431536" cy="12356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674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844661-1F7A-6440-2187-3B0C06B33BFC}"/>
              </a:ext>
            </a:extLst>
          </p:cNvPr>
          <p:cNvSpPr>
            <a:spLocks noGrp="1"/>
          </p:cNvSpPr>
          <p:nvPr>
            <p:ph type="title"/>
          </p:nvPr>
        </p:nvSpPr>
        <p:spPr>
          <a:xfrm>
            <a:off x="1043631" y="809898"/>
            <a:ext cx="9942716" cy="1554480"/>
          </a:xfrm>
        </p:spPr>
        <p:txBody>
          <a:bodyPr anchor="ctr">
            <a:normAutofit/>
          </a:bodyPr>
          <a:lstStyle/>
          <a:p>
            <a:r>
              <a:rPr lang="en-GB" sz="4800"/>
              <a:t>Case study </a:t>
            </a:r>
          </a:p>
        </p:txBody>
      </p:sp>
      <p:sp>
        <p:nvSpPr>
          <p:cNvPr id="3" name="Content Placeholder 2">
            <a:extLst>
              <a:ext uri="{FF2B5EF4-FFF2-40B4-BE49-F238E27FC236}">
                <a16:creationId xmlns:a16="http://schemas.microsoft.com/office/drawing/2014/main" id="{2A433738-4FF3-98DE-E422-4DF9D179BE5B}"/>
              </a:ext>
            </a:extLst>
          </p:cNvPr>
          <p:cNvSpPr>
            <a:spLocks noGrp="1"/>
          </p:cNvSpPr>
          <p:nvPr>
            <p:ph idx="1"/>
          </p:nvPr>
        </p:nvSpPr>
        <p:spPr>
          <a:xfrm>
            <a:off x="1045028" y="3017522"/>
            <a:ext cx="9941319" cy="3124658"/>
          </a:xfrm>
        </p:spPr>
        <p:txBody>
          <a:bodyPr anchor="ctr">
            <a:normAutofit/>
          </a:bodyPr>
          <a:lstStyle/>
          <a:p>
            <a:r>
              <a:rPr lang="en-GB" sz="2200" kern="0">
                <a:latin typeface="Arial" panose="020B0604020202020204" pitchFamily="34" charset="0"/>
                <a:ea typeface="Times New Roman" panose="02020603050405020304" pitchFamily="18" charset="0"/>
              </a:rPr>
              <a:t>Mr R is a 72-year-old man with hypertension, CKD and Type 2 diabetes complicated by peripheral neuropathy. He had a BMI of 29. Mr R lived with his wife and was under regular review. He had been seen 6 months earlier by the practice nurse who had identified no new problems. </a:t>
            </a:r>
            <a:r>
              <a:rPr lang="en-GB" sz="2200" kern="0">
                <a:latin typeface="Arial" panose="020B0604020202020204" pitchFamily="34" charset="0"/>
                <a:ea typeface="Times New Roman" panose="02020603050405020304" pitchFamily="18" charset="0"/>
                <a:cs typeface="Times New Roman" panose="02020603050405020304" pitchFamily="18" charset="0"/>
              </a:rPr>
              <a:t>His blood pressure was noted to be stable and satisfactory at 134/80. An HbA1c was 64 mmol/mol, serum creatinine 144 umol/L (eGFR 44 ml/min/1.73m2) with no microalbuminuria. No changes were made to his medications which included Ramipril, Furosemide, Mixtard-30, Simvastatin, Paracetamol; Tramadol and Gabapentin. Mr R was reassured that his glycaemic control was satisfactory and that the rest of his blood tests were normal for his age.</a:t>
            </a:r>
            <a:endParaRPr lang="en-GB" sz="2200" kern="100">
              <a:latin typeface="Calibri" panose="020F0502020204030204" pitchFamily="34" charset="0"/>
              <a:ea typeface="Calibri" panose="020F0502020204030204" pitchFamily="34" charset="0"/>
              <a:cs typeface="Times New Roman" panose="02020603050405020304" pitchFamily="18" charset="0"/>
            </a:endParaRPr>
          </a:p>
          <a:p>
            <a:endParaRPr lang="en-GB" sz="22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3BA8843-E5D8-C2A5-423A-D64481522B07}"/>
              </a:ext>
            </a:extLst>
          </p:cNvPr>
          <p:cNvSpPr>
            <a:spLocks noGrp="1"/>
          </p:cNvSpPr>
          <p:nvPr>
            <p:ph type="sldNum" sz="quarter" idx="12"/>
          </p:nvPr>
        </p:nvSpPr>
        <p:spPr>
          <a:xfrm>
            <a:off x="8610600" y="6492240"/>
            <a:ext cx="2743200" cy="365125"/>
          </a:xfrm>
        </p:spPr>
        <p:txBody>
          <a:bodyPr>
            <a:normAutofit/>
          </a:bodyPr>
          <a:lstStyle/>
          <a:p>
            <a:pPr>
              <a:spcAft>
                <a:spcPts val="600"/>
              </a:spcAft>
            </a:pPr>
            <a:fld id="{B4E065AA-8417-42B6-93BE-0215F7A21DC9}" type="slidenum">
              <a:rPr lang="en-GB" smtClean="0"/>
              <a:pPr>
                <a:spcAft>
                  <a:spcPts val="600"/>
                </a:spcAft>
              </a:pPr>
              <a:t>30</a:t>
            </a:fld>
            <a:endParaRPr lang="en-GB"/>
          </a:p>
        </p:txBody>
      </p:sp>
    </p:spTree>
    <p:extLst>
      <p:ext uri="{BB962C8B-B14F-4D97-AF65-F5344CB8AC3E}">
        <p14:creationId xmlns:p14="http://schemas.microsoft.com/office/powerpoint/2010/main" val="1716605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114CD9-3867-C051-1EE0-93BE4C2A6933}"/>
              </a:ext>
            </a:extLst>
          </p:cNvPr>
          <p:cNvSpPr>
            <a:spLocks noGrp="1"/>
          </p:cNvSpPr>
          <p:nvPr>
            <p:ph type="title"/>
          </p:nvPr>
        </p:nvSpPr>
        <p:spPr>
          <a:xfrm>
            <a:off x="1043631" y="809898"/>
            <a:ext cx="9942716" cy="1554480"/>
          </a:xfrm>
        </p:spPr>
        <p:txBody>
          <a:bodyPr anchor="ctr">
            <a:normAutofit/>
          </a:bodyPr>
          <a:lstStyle/>
          <a:p>
            <a:r>
              <a:rPr lang="en-GB" sz="4800"/>
              <a:t>Case Study </a:t>
            </a:r>
          </a:p>
        </p:txBody>
      </p:sp>
      <p:sp>
        <p:nvSpPr>
          <p:cNvPr id="3" name="Content Placeholder 2">
            <a:extLst>
              <a:ext uri="{FF2B5EF4-FFF2-40B4-BE49-F238E27FC236}">
                <a16:creationId xmlns:a16="http://schemas.microsoft.com/office/drawing/2014/main" id="{8918793B-4FB4-95C9-98F8-EC9BCA4B3437}"/>
              </a:ext>
            </a:extLst>
          </p:cNvPr>
          <p:cNvSpPr>
            <a:spLocks noGrp="1"/>
          </p:cNvSpPr>
          <p:nvPr>
            <p:ph idx="1"/>
          </p:nvPr>
        </p:nvSpPr>
        <p:spPr>
          <a:xfrm>
            <a:off x="1045028" y="3017522"/>
            <a:ext cx="9941319" cy="3124658"/>
          </a:xfrm>
        </p:spPr>
        <p:txBody>
          <a:bodyPr anchor="ctr">
            <a:normAutofit/>
          </a:bodyPr>
          <a:lstStyle/>
          <a:p>
            <a:r>
              <a:rPr lang="en-GB" sz="2000" kern="0">
                <a:latin typeface="Arial" panose="020B0604020202020204" pitchFamily="34" charset="0"/>
                <a:ea typeface="Times New Roman" panose="02020603050405020304" pitchFamily="18" charset="0"/>
                <a:cs typeface="Arial" panose="020B0604020202020204" pitchFamily="34" charset="0"/>
              </a:rPr>
              <a:t>His wife contacted the out of hours GP service via NHS 111, one Saturday afternoon because he had not been himself for a few days and was complaining of fatigue and malaise. He was also off his food. A telephone consultation ensued during which the on-call GP established that he was managing a few cups of tea and some toast and that there was no history of chest pain, palpitations or cough, fever, abdominal pain, diarrhoea or vomiting or urinary symptoms. Blood glucose readings were high at home. The GP thought that a viral illness was the likeliest diagnosis. Rest, fluids and a regular carbohydrate intake were recommended with advice to monitor blood glucose frequently and to contact his surgery if still unwell after the weekend.</a:t>
            </a:r>
            <a:endParaRPr lang="en-GB" sz="2000" kern="100">
              <a:latin typeface="Arial" panose="020B0604020202020204" pitchFamily="34" charset="0"/>
              <a:ea typeface="Calibri" panose="020F0502020204030204" pitchFamily="34" charset="0"/>
              <a:cs typeface="Arial" panose="020B0604020202020204" pitchFamily="34" charset="0"/>
            </a:endParaRPr>
          </a:p>
          <a:p>
            <a:endParaRPr lang="en-GB" sz="20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D90D5CD-4BE9-14BC-4A4D-8017D7922B75}"/>
              </a:ext>
            </a:extLst>
          </p:cNvPr>
          <p:cNvSpPr>
            <a:spLocks noGrp="1"/>
          </p:cNvSpPr>
          <p:nvPr>
            <p:ph type="sldNum" sz="quarter" idx="12"/>
          </p:nvPr>
        </p:nvSpPr>
        <p:spPr>
          <a:xfrm>
            <a:off x="8610600" y="6492240"/>
            <a:ext cx="2743200" cy="365125"/>
          </a:xfrm>
        </p:spPr>
        <p:txBody>
          <a:bodyPr>
            <a:normAutofit/>
          </a:bodyPr>
          <a:lstStyle/>
          <a:p>
            <a:pPr>
              <a:spcAft>
                <a:spcPts val="600"/>
              </a:spcAft>
            </a:pPr>
            <a:fld id="{B4E065AA-8417-42B6-93BE-0215F7A21DC9}" type="slidenum">
              <a:rPr lang="en-GB" smtClean="0"/>
              <a:pPr>
                <a:spcAft>
                  <a:spcPts val="600"/>
                </a:spcAft>
              </a:pPr>
              <a:t>31</a:t>
            </a:fld>
            <a:endParaRPr lang="en-GB"/>
          </a:p>
        </p:txBody>
      </p:sp>
    </p:spTree>
    <p:extLst>
      <p:ext uri="{BB962C8B-B14F-4D97-AF65-F5344CB8AC3E}">
        <p14:creationId xmlns:p14="http://schemas.microsoft.com/office/powerpoint/2010/main" val="2846815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F63DE-2866-34AD-D1BB-73BFE8F879D8}"/>
              </a:ext>
            </a:extLst>
          </p:cNvPr>
          <p:cNvSpPr>
            <a:spLocks noGrp="1"/>
          </p:cNvSpPr>
          <p:nvPr>
            <p:ph type="title"/>
          </p:nvPr>
        </p:nvSpPr>
        <p:spPr>
          <a:xfrm>
            <a:off x="1043631" y="809898"/>
            <a:ext cx="9942716" cy="1554480"/>
          </a:xfrm>
        </p:spPr>
        <p:txBody>
          <a:bodyPr anchor="ctr">
            <a:normAutofit/>
          </a:bodyPr>
          <a:lstStyle/>
          <a:p>
            <a:r>
              <a:rPr lang="en-GB" sz="4800"/>
              <a:t>Case study </a:t>
            </a:r>
          </a:p>
        </p:txBody>
      </p:sp>
      <p:sp>
        <p:nvSpPr>
          <p:cNvPr id="3" name="Content Placeholder 2">
            <a:extLst>
              <a:ext uri="{FF2B5EF4-FFF2-40B4-BE49-F238E27FC236}">
                <a16:creationId xmlns:a16="http://schemas.microsoft.com/office/drawing/2014/main" id="{FBB1F229-64F3-C477-976E-40A750D53082}"/>
              </a:ext>
            </a:extLst>
          </p:cNvPr>
          <p:cNvSpPr>
            <a:spLocks noGrp="1"/>
          </p:cNvSpPr>
          <p:nvPr>
            <p:ph idx="1"/>
          </p:nvPr>
        </p:nvSpPr>
        <p:spPr>
          <a:xfrm>
            <a:off x="1045028" y="3017522"/>
            <a:ext cx="9941319" cy="3124658"/>
          </a:xfrm>
        </p:spPr>
        <p:txBody>
          <a:bodyPr anchor="ctr">
            <a:normAutofit/>
          </a:bodyPr>
          <a:lstStyle/>
          <a:p>
            <a:r>
              <a:rPr lang="en-GB" sz="1900" kern="0">
                <a:latin typeface="Arial" panose="020B0604020202020204" pitchFamily="34" charset="0"/>
                <a:ea typeface="Times New Roman" panose="02020603050405020304" pitchFamily="18" charset="0"/>
                <a:cs typeface="Arial" panose="020B0604020202020204" pitchFamily="34" charset="0"/>
              </a:rPr>
              <a:t>A home visit was requested by his wife on Monday as Mr R remained unwell and lethargic. He was still not eating or drinking very much. He was seen by a GP that lunchtime who noted that he was pale and afebrile with a blood pressure of 92/50. He also noted that Mr R’s right big toe looked infected. A two-week course of Flucloxacillin was prescribed. A district nurse review was arranged in five days with repeat GP review in two weeks. There was no district nurse entry in Mr R’s record.</a:t>
            </a:r>
            <a:endParaRPr lang="en-GB" sz="1900" kern="100">
              <a:latin typeface="Arial" panose="020B0604020202020204" pitchFamily="34" charset="0"/>
              <a:ea typeface="Calibri" panose="020F0502020204030204" pitchFamily="34" charset="0"/>
              <a:cs typeface="Arial" panose="020B0604020202020204" pitchFamily="34" charset="0"/>
            </a:endParaRPr>
          </a:p>
          <a:p>
            <a:r>
              <a:rPr lang="en-GB" sz="1900" kern="0">
                <a:latin typeface="Arial" panose="020B0604020202020204" pitchFamily="34" charset="0"/>
                <a:ea typeface="Times New Roman" panose="02020603050405020304" pitchFamily="18" charset="0"/>
                <a:cs typeface="Arial" panose="020B0604020202020204" pitchFamily="34" charset="0"/>
              </a:rPr>
              <a:t>A further GP home visit was requested by his wife a week later as Mr R had been vomiting for 24 hours and was experiencing hypos. He was seen by another doctor who noted that Mr R was disorientated, agitated and unwell but afebrile and the red toe redness had settled. His blood pressure was 70/40. Urgent admission was arranged.</a:t>
            </a:r>
            <a:endParaRPr lang="en-GB" sz="1900" kern="100">
              <a:latin typeface="Arial" panose="020B0604020202020204" pitchFamily="34" charset="0"/>
              <a:ea typeface="Calibri" panose="020F0502020204030204" pitchFamily="34" charset="0"/>
              <a:cs typeface="Arial" panose="020B0604020202020204" pitchFamily="34" charset="0"/>
            </a:endParaRPr>
          </a:p>
          <a:p>
            <a:endParaRPr lang="en-GB" sz="19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2943D67-9859-20AD-5330-2753EF03CD68}"/>
              </a:ext>
            </a:extLst>
          </p:cNvPr>
          <p:cNvSpPr>
            <a:spLocks noGrp="1"/>
          </p:cNvSpPr>
          <p:nvPr>
            <p:ph type="sldNum" sz="quarter" idx="12"/>
          </p:nvPr>
        </p:nvSpPr>
        <p:spPr>
          <a:xfrm>
            <a:off x="8610600" y="6492240"/>
            <a:ext cx="2743200" cy="365125"/>
          </a:xfrm>
        </p:spPr>
        <p:txBody>
          <a:bodyPr>
            <a:normAutofit/>
          </a:bodyPr>
          <a:lstStyle/>
          <a:p>
            <a:pPr>
              <a:spcAft>
                <a:spcPts val="600"/>
              </a:spcAft>
            </a:pPr>
            <a:fld id="{B4E065AA-8417-42B6-93BE-0215F7A21DC9}" type="slidenum">
              <a:rPr lang="en-GB" smtClean="0"/>
              <a:pPr>
                <a:spcAft>
                  <a:spcPts val="600"/>
                </a:spcAft>
              </a:pPr>
              <a:t>32</a:t>
            </a:fld>
            <a:endParaRPr lang="en-GB"/>
          </a:p>
        </p:txBody>
      </p:sp>
    </p:spTree>
    <p:extLst>
      <p:ext uri="{BB962C8B-B14F-4D97-AF65-F5344CB8AC3E}">
        <p14:creationId xmlns:p14="http://schemas.microsoft.com/office/powerpoint/2010/main" val="645821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7E928-AA6D-8CDB-B500-5D6B03B5AC4E}"/>
              </a:ext>
            </a:extLst>
          </p:cNvPr>
          <p:cNvSpPr>
            <a:spLocks noGrp="1"/>
          </p:cNvSpPr>
          <p:nvPr>
            <p:ph type="title"/>
          </p:nvPr>
        </p:nvSpPr>
        <p:spPr>
          <a:xfrm>
            <a:off x="1043631" y="809898"/>
            <a:ext cx="9942716" cy="1554480"/>
          </a:xfrm>
        </p:spPr>
        <p:txBody>
          <a:bodyPr anchor="ctr">
            <a:normAutofit/>
          </a:bodyPr>
          <a:lstStyle/>
          <a:p>
            <a:r>
              <a:rPr lang="en-GB" sz="4800"/>
              <a:t>Case study </a:t>
            </a:r>
          </a:p>
        </p:txBody>
      </p:sp>
      <p:sp>
        <p:nvSpPr>
          <p:cNvPr id="3" name="Content Placeholder 2">
            <a:extLst>
              <a:ext uri="{FF2B5EF4-FFF2-40B4-BE49-F238E27FC236}">
                <a16:creationId xmlns:a16="http://schemas.microsoft.com/office/drawing/2014/main" id="{554FF109-4EB5-A010-4EAD-61F98C831E15}"/>
              </a:ext>
            </a:extLst>
          </p:cNvPr>
          <p:cNvSpPr>
            <a:spLocks noGrp="1"/>
          </p:cNvSpPr>
          <p:nvPr>
            <p:ph idx="1"/>
          </p:nvPr>
        </p:nvSpPr>
        <p:spPr>
          <a:xfrm>
            <a:off x="1045028" y="3017522"/>
            <a:ext cx="9941319" cy="3124658"/>
          </a:xfrm>
        </p:spPr>
        <p:txBody>
          <a:bodyPr anchor="ctr">
            <a:normAutofit/>
          </a:bodyPr>
          <a:lstStyle/>
          <a:p>
            <a:pPr fontAlgn="base">
              <a:spcAft>
                <a:spcPts val="800"/>
              </a:spcAft>
            </a:pPr>
            <a:r>
              <a:rPr lang="en-GB" sz="2400" kern="0" dirty="0">
                <a:latin typeface="Arial" panose="020B0604020202020204" pitchFamily="34" charset="0"/>
                <a:ea typeface="Times New Roman" panose="02020603050405020304" pitchFamily="18" charset="0"/>
                <a:cs typeface="Times New Roman" panose="02020603050405020304" pitchFamily="18" charset="0"/>
              </a:rPr>
              <a:t>On admission he was found to be in hypovolaemic shock with oliguria. His admission serum creatinine was 480 </a:t>
            </a:r>
            <a:r>
              <a:rPr lang="en-GB" sz="2400" kern="0" dirty="0" err="1">
                <a:latin typeface="Arial" panose="020B0604020202020204" pitchFamily="34" charset="0"/>
                <a:ea typeface="Times New Roman" panose="02020603050405020304" pitchFamily="18" charset="0"/>
                <a:cs typeface="Times New Roman" panose="02020603050405020304" pitchFamily="18" charset="0"/>
              </a:rPr>
              <a:t>umol</a:t>
            </a:r>
            <a:r>
              <a:rPr lang="en-GB" sz="2400" kern="0" dirty="0">
                <a:latin typeface="Arial" panose="020B0604020202020204" pitchFamily="34" charset="0"/>
                <a:ea typeface="Times New Roman" panose="02020603050405020304" pitchFamily="18" charset="0"/>
                <a:cs typeface="Times New Roman" panose="02020603050405020304" pitchFamily="18" charset="0"/>
              </a:rPr>
              <a:t>/L with accompanying serum potassium of 7.1 mmol/L. He was resuscitated with IV fluids. Ramipril, Furosemide, Tramadol and Gabapentin therapy were temporarily suspended.</a:t>
            </a:r>
            <a:endParaRPr lang="en-GB" sz="2400" kern="100" dirty="0">
              <a:latin typeface="Calibri" panose="020F0502020204030204" pitchFamily="34" charset="0"/>
              <a:ea typeface="Calibri" panose="020F0502020204030204" pitchFamily="34" charset="0"/>
              <a:cs typeface="Times New Roman" panose="02020603050405020304" pitchFamily="18" charset="0"/>
            </a:endParaRPr>
          </a:p>
          <a:p>
            <a:pPr fontAlgn="base">
              <a:spcAft>
                <a:spcPts val="800"/>
              </a:spcAft>
            </a:pPr>
            <a:r>
              <a:rPr lang="en-GB" sz="2400" b="1" kern="0" dirty="0">
                <a:latin typeface="Arial" panose="020B0604020202020204" pitchFamily="34" charset="0"/>
                <a:ea typeface="Times New Roman" panose="02020603050405020304" pitchFamily="18" charset="0"/>
                <a:cs typeface="Times New Roman" panose="02020603050405020304" pitchFamily="18" charset="0"/>
              </a:rPr>
              <a:t>Final Diagnosis:</a:t>
            </a:r>
            <a:r>
              <a:rPr lang="en-GB" sz="2400" kern="0" dirty="0">
                <a:latin typeface="Arial" panose="020B0604020202020204" pitchFamily="34" charset="0"/>
                <a:ea typeface="Times New Roman" panose="02020603050405020304" pitchFamily="18" charset="0"/>
                <a:cs typeface="Times New Roman" panose="02020603050405020304" pitchFamily="18" charset="0"/>
              </a:rPr>
              <a:t> Stage three Community acquired Acute Kidney Injury secondary to hypovolaemia</a:t>
            </a:r>
            <a:endParaRPr lang="en-GB" sz="2400" kern="100" dirty="0">
              <a:latin typeface="Calibri" panose="020F0502020204030204" pitchFamily="34" charset="0"/>
              <a:ea typeface="Calibri" panose="020F0502020204030204" pitchFamily="34" charset="0"/>
              <a:cs typeface="Times New Roman" panose="02020603050405020304" pitchFamily="18" charset="0"/>
            </a:endParaRPr>
          </a:p>
          <a:p>
            <a:endParaRPr lang="en-GB" sz="24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0BFD5F6-9608-0698-5FE0-E6A17517DE8E}"/>
              </a:ext>
            </a:extLst>
          </p:cNvPr>
          <p:cNvSpPr>
            <a:spLocks noGrp="1"/>
          </p:cNvSpPr>
          <p:nvPr>
            <p:ph type="sldNum" sz="quarter" idx="12"/>
          </p:nvPr>
        </p:nvSpPr>
        <p:spPr>
          <a:xfrm>
            <a:off x="8610600" y="6492240"/>
            <a:ext cx="2743200" cy="365125"/>
          </a:xfrm>
        </p:spPr>
        <p:txBody>
          <a:bodyPr>
            <a:normAutofit/>
          </a:bodyPr>
          <a:lstStyle/>
          <a:p>
            <a:pPr>
              <a:spcAft>
                <a:spcPts val="600"/>
              </a:spcAft>
            </a:pPr>
            <a:fld id="{B4E065AA-8417-42B6-93BE-0215F7A21DC9}" type="slidenum">
              <a:rPr lang="en-GB" smtClean="0"/>
              <a:pPr>
                <a:spcAft>
                  <a:spcPts val="600"/>
                </a:spcAft>
              </a:pPr>
              <a:t>33</a:t>
            </a:fld>
            <a:endParaRPr lang="en-GB"/>
          </a:p>
        </p:txBody>
      </p:sp>
    </p:spTree>
    <p:extLst>
      <p:ext uri="{BB962C8B-B14F-4D97-AF65-F5344CB8AC3E}">
        <p14:creationId xmlns:p14="http://schemas.microsoft.com/office/powerpoint/2010/main" val="1886705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53530-21DD-CCA1-69EF-C3BE78DE32D3}"/>
              </a:ext>
            </a:extLst>
          </p:cNvPr>
          <p:cNvSpPr>
            <a:spLocks noGrp="1"/>
          </p:cNvSpPr>
          <p:nvPr>
            <p:ph type="title"/>
          </p:nvPr>
        </p:nvSpPr>
        <p:spPr>
          <a:xfrm>
            <a:off x="1043631" y="809898"/>
            <a:ext cx="9942716" cy="1554480"/>
          </a:xfrm>
        </p:spPr>
        <p:txBody>
          <a:bodyPr anchor="ctr">
            <a:normAutofit/>
          </a:bodyPr>
          <a:lstStyle/>
          <a:p>
            <a:r>
              <a:rPr lang="en-GB" sz="4800"/>
              <a:t>Questions:</a:t>
            </a:r>
          </a:p>
        </p:txBody>
      </p:sp>
      <p:sp>
        <p:nvSpPr>
          <p:cNvPr id="3" name="Content Placeholder 2">
            <a:extLst>
              <a:ext uri="{FF2B5EF4-FFF2-40B4-BE49-F238E27FC236}">
                <a16:creationId xmlns:a16="http://schemas.microsoft.com/office/drawing/2014/main" id="{F3DD521C-E51D-14D1-BBE0-D71F6D677670}"/>
              </a:ext>
            </a:extLst>
          </p:cNvPr>
          <p:cNvSpPr>
            <a:spLocks noGrp="1"/>
          </p:cNvSpPr>
          <p:nvPr>
            <p:ph idx="1"/>
          </p:nvPr>
        </p:nvSpPr>
        <p:spPr>
          <a:xfrm>
            <a:off x="1045028" y="3017522"/>
            <a:ext cx="9941319" cy="3124658"/>
          </a:xfrm>
        </p:spPr>
        <p:txBody>
          <a:bodyPr anchor="ctr">
            <a:normAutofit/>
          </a:bodyPr>
          <a:lstStyle/>
          <a:p>
            <a:pPr marL="342900" lvl="0" indent="-342900">
              <a:buFont typeface="Symbol" panose="05050102010706020507" pitchFamily="18" charset="2"/>
              <a:buChar char=""/>
            </a:pPr>
            <a:r>
              <a:rPr lang="en-GB" sz="2400" kern="0" dirty="0">
                <a:effectLst/>
                <a:latin typeface="Arial" panose="020B0604020202020204" pitchFamily="34" charset="0"/>
                <a:ea typeface="Times New Roman" panose="02020603050405020304" pitchFamily="18" charset="0"/>
                <a:cs typeface="Arial" panose="020B0604020202020204" pitchFamily="34" charset="0"/>
              </a:rPr>
              <a:t>What are your thoughts?</a:t>
            </a:r>
            <a:endParaRPr lang="en-GB" sz="24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400" kern="0" dirty="0">
                <a:effectLst/>
                <a:latin typeface="Arial" panose="020B0604020202020204" pitchFamily="34" charset="0"/>
                <a:ea typeface="Times New Roman" panose="02020603050405020304" pitchFamily="18" charset="0"/>
                <a:cs typeface="Arial" panose="020B0604020202020204" pitchFamily="34" charset="0"/>
              </a:rPr>
              <a:t>Is Mr R at risk of AKI?</a:t>
            </a:r>
            <a:endParaRPr lang="en-GB" sz="24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400" kern="0" dirty="0">
                <a:effectLst/>
                <a:latin typeface="Arial" panose="020B0604020202020204" pitchFamily="34" charset="0"/>
                <a:ea typeface="Times New Roman" panose="02020603050405020304" pitchFamily="18" charset="0"/>
                <a:cs typeface="Arial" panose="020B0604020202020204" pitchFamily="34" charset="0"/>
              </a:rPr>
              <a:t>What are the risk factors present in this situation?</a:t>
            </a:r>
            <a:endParaRPr lang="en-GB" sz="24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400" kern="0" dirty="0">
                <a:effectLst/>
                <a:latin typeface="Arial" panose="020B0604020202020204" pitchFamily="34" charset="0"/>
                <a:ea typeface="Times New Roman" panose="02020603050405020304" pitchFamily="18" charset="0"/>
                <a:cs typeface="Arial" panose="020B0604020202020204" pitchFamily="34" charset="0"/>
              </a:rPr>
              <a:t>Is the hospital admission can be prevented?</a:t>
            </a:r>
            <a:endParaRPr lang="en-GB" sz="24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en-GB" sz="2400" kern="0" dirty="0">
                <a:effectLst/>
                <a:latin typeface="Arial" panose="020B0604020202020204" pitchFamily="34" charset="0"/>
                <a:ea typeface="Times New Roman" panose="02020603050405020304" pitchFamily="18" charset="0"/>
                <a:cs typeface="Arial" panose="020B0604020202020204" pitchFamily="34" charset="0"/>
              </a:rPr>
              <a:t>What would you do different in this situation?</a:t>
            </a:r>
            <a:endParaRPr lang="en-GB" sz="2400" kern="100" dirty="0">
              <a:effectLst/>
              <a:latin typeface="Arial" panose="020B0604020202020204" pitchFamily="34" charset="0"/>
              <a:ea typeface="Aptos" panose="020B0004020202020204" pitchFamily="34" charset="0"/>
              <a:cs typeface="Arial" panose="020B0604020202020204" pitchFamily="34" charset="0"/>
            </a:endParaRPr>
          </a:p>
          <a:p>
            <a:pPr marL="0" indent="0">
              <a:spcAft>
                <a:spcPts val="800"/>
              </a:spcAft>
              <a:buNone/>
            </a:pP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248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29C96-B464-815F-12A1-60B8CE820873}"/>
              </a:ext>
            </a:extLst>
          </p:cNvPr>
          <p:cNvSpPr>
            <a:spLocks noGrp="1"/>
          </p:cNvSpPr>
          <p:nvPr>
            <p:ph type="title"/>
          </p:nvPr>
        </p:nvSpPr>
        <p:spPr>
          <a:xfrm>
            <a:off x="572493" y="238539"/>
            <a:ext cx="11018520" cy="1434415"/>
          </a:xfrm>
        </p:spPr>
        <p:txBody>
          <a:bodyPr anchor="b">
            <a:normAutofit/>
          </a:bodyPr>
          <a:lstStyle/>
          <a:p>
            <a:r>
              <a:rPr lang="en-GB" sz="5400"/>
              <a:t>References: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E67FD6-E358-30C3-04F0-4F2FF7B126E4}"/>
              </a:ext>
            </a:extLst>
          </p:cNvPr>
          <p:cNvSpPr>
            <a:spLocks noGrp="1"/>
          </p:cNvSpPr>
          <p:nvPr>
            <p:ph idx="1"/>
          </p:nvPr>
        </p:nvSpPr>
        <p:spPr>
          <a:xfrm>
            <a:off x="572493" y="2071316"/>
            <a:ext cx="6713552" cy="4119172"/>
          </a:xfrm>
        </p:spPr>
        <p:txBody>
          <a:bodyPr anchor="t">
            <a:normAutofit/>
          </a:bodyPr>
          <a:lstStyle/>
          <a:p>
            <a:r>
              <a:rPr lang="en-US" sz="1200" dirty="0">
                <a:effectLst/>
                <a:latin typeface="Arial" panose="020B0604020202020204" pitchFamily="34" charset="0"/>
                <a:cs typeface="Arial" panose="020B0604020202020204" pitchFamily="34" charset="0"/>
              </a:rPr>
              <a:t>Birmingham Community Healthcare NHS Foundation Trust. Hydration Resource Tool</a:t>
            </a:r>
          </a:p>
          <a:p>
            <a:r>
              <a:rPr lang="en-US" sz="1200" dirty="0" err="1">
                <a:effectLst/>
                <a:latin typeface="Arial" panose="020B0604020202020204" pitchFamily="34" charset="0"/>
                <a:cs typeface="Arial" panose="020B0604020202020204" pitchFamily="34" charset="0"/>
              </a:rPr>
              <a:t>Bjornstad</a:t>
            </a:r>
            <a:r>
              <a:rPr lang="en-US" sz="1200" dirty="0">
                <a:effectLst/>
                <a:latin typeface="Arial" panose="020B0604020202020204" pitchFamily="34" charset="0"/>
                <a:cs typeface="Arial" panose="020B0604020202020204" pitchFamily="34" charset="0"/>
              </a:rPr>
              <a:t>, E.C., </a:t>
            </a:r>
            <a:r>
              <a:rPr lang="en-US" sz="1200" dirty="0" err="1">
                <a:effectLst/>
                <a:latin typeface="Arial" panose="020B0604020202020204" pitchFamily="34" charset="0"/>
                <a:cs typeface="Arial" panose="020B0604020202020204" pitchFamily="34" charset="0"/>
              </a:rPr>
              <a:t>Muronya</a:t>
            </a:r>
            <a:r>
              <a:rPr lang="en-US" sz="1200" dirty="0">
                <a:effectLst/>
                <a:latin typeface="Arial" panose="020B0604020202020204" pitchFamily="34" charset="0"/>
                <a:cs typeface="Arial" panose="020B0604020202020204" pitchFamily="34" charset="0"/>
              </a:rPr>
              <a:t>, W., Smith, Z.H., Gibson, K., </a:t>
            </a:r>
            <a:r>
              <a:rPr lang="en-US" sz="1200" dirty="0" err="1">
                <a:effectLst/>
                <a:latin typeface="Arial" panose="020B0604020202020204" pitchFamily="34" charset="0"/>
                <a:cs typeface="Arial" panose="020B0604020202020204" pitchFamily="34" charset="0"/>
              </a:rPr>
              <a:t>Mottl</a:t>
            </a:r>
            <a:r>
              <a:rPr lang="en-US" sz="1200" dirty="0">
                <a:effectLst/>
                <a:latin typeface="Arial" panose="020B0604020202020204" pitchFamily="34" charset="0"/>
                <a:cs typeface="Arial" panose="020B0604020202020204" pitchFamily="34" charset="0"/>
              </a:rPr>
              <a:t>, A.K., Charles, A., Marshall, S.W., Golightly, Y.M., Munthali, C.K. and Gower, E.W. (2020). Incidence and epidemiology of acute kidney injury in a pediatric Malawian trauma cohort: a prospective observational study. BMC Nephrology, 21(1). doi:10.1186/s12882-020-01755-3.</a:t>
            </a:r>
            <a:endParaRPr lang="en-US" sz="1200" b="0" i="0" dirty="0">
              <a:effectLst/>
              <a:latin typeface="Arial" panose="020B0604020202020204" pitchFamily="34" charset="0"/>
              <a:cs typeface="Arial" panose="020B0604020202020204" pitchFamily="34" charset="0"/>
            </a:endParaRPr>
          </a:p>
          <a:p>
            <a:pPr>
              <a:spcAft>
                <a:spcPts val="800"/>
              </a:spcAft>
              <a:defRPr/>
            </a:pPr>
            <a:r>
              <a:rPr lang="en-US" sz="1200" dirty="0">
                <a:latin typeface="Arial" panose="020B0604020202020204" pitchFamily="34" charset="0"/>
                <a:ea typeface="Times New Roman" panose="02020603050405020304" pitchFamily="18" charset="0"/>
                <a:cs typeface="Arial" panose="020B0604020202020204" pitchFamily="34" charset="0"/>
              </a:rPr>
              <a:t>Cadogan, M. (2020). </a:t>
            </a:r>
            <a:r>
              <a:rPr lang="en-US" sz="1200" i="1" dirty="0">
                <a:latin typeface="Arial" panose="020B0604020202020204" pitchFamily="34" charset="0"/>
                <a:ea typeface="Times New Roman" panose="02020603050405020304" pitchFamily="18" charset="0"/>
                <a:cs typeface="Arial" panose="020B0604020202020204" pitchFamily="34" charset="0"/>
              </a:rPr>
              <a:t>Dipstick urinalysis • LITFL • CCC Investigations</a:t>
            </a:r>
            <a:r>
              <a:rPr lang="en-US" sz="1200" dirty="0">
                <a:latin typeface="Arial" panose="020B0604020202020204" pitchFamily="34" charset="0"/>
                <a:ea typeface="Times New Roman" panose="02020603050405020304" pitchFamily="18" charset="0"/>
                <a:cs typeface="Arial" panose="020B0604020202020204" pitchFamily="34" charset="0"/>
              </a:rPr>
              <a:t>. [online] Life in the Fast Lane • LITFL • Medical Blog. Available at: </a:t>
            </a:r>
            <a:r>
              <a:rPr lang="en-US" sz="1200" u="sng" dirty="0">
                <a:latin typeface="Arial" panose="020B0604020202020204" pitchFamily="34" charset="0"/>
                <a:ea typeface="Times New Roman" panose="02020603050405020304" pitchFamily="18" charset="0"/>
                <a:cs typeface="Arial" panose="020B0604020202020204" pitchFamily="34" charset="0"/>
                <a:hlinkClick r:id="rId2"/>
              </a:rPr>
              <a:t>https://litfl.com/dipstick-urinalysis/</a:t>
            </a:r>
            <a:r>
              <a:rPr lang="en-US" sz="1200" dirty="0">
                <a:latin typeface="Arial" panose="020B0604020202020204" pitchFamily="34" charset="0"/>
                <a:ea typeface="Times New Roman" panose="02020603050405020304" pitchFamily="18" charset="0"/>
                <a:cs typeface="Arial" panose="020B0604020202020204" pitchFamily="34" charset="0"/>
              </a:rPr>
              <a:t>.</a:t>
            </a:r>
            <a:endParaRPr lang="en-GB" sz="1200" kern="100" dirty="0">
              <a:latin typeface="Arial" panose="020B0604020202020204" pitchFamily="34" charset="0"/>
              <a:ea typeface="Calibri" panose="020F0502020204030204" pitchFamily="34" charset="0"/>
              <a:cs typeface="Arial" panose="020B0604020202020204" pitchFamily="34" charset="0"/>
            </a:endParaRPr>
          </a:p>
          <a:p>
            <a:pPr>
              <a:spcAft>
                <a:spcPts val="800"/>
              </a:spcAft>
              <a:defRPr/>
            </a:pPr>
            <a:r>
              <a:rPr lang="en-GB" sz="1200" kern="100" dirty="0">
                <a:latin typeface="Arial" panose="020B0604020202020204" pitchFamily="34" charset="0"/>
                <a:ea typeface="Calibri" panose="020F0502020204030204" pitchFamily="34" charset="0"/>
                <a:cs typeface="Arial" panose="020B0604020202020204" pitchFamily="34" charset="0"/>
              </a:rPr>
              <a:t>Carroll H (2000) Fluid and electrolytes. In Sheppard M, Wright M (Eds) Principles and Practice of High Dependency Nursing. Bailliere Tindall, Edinburgh.</a:t>
            </a:r>
          </a:p>
          <a:p>
            <a:pPr>
              <a:spcAft>
                <a:spcPts val="800"/>
              </a:spcAft>
              <a:defRPr/>
            </a:pPr>
            <a:r>
              <a:rPr lang="en-GB" altLang="en-US" sz="1200" dirty="0">
                <a:latin typeface="Arial" panose="020B0604020202020204" pitchFamily="34" charset="0"/>
                <a:cs typeface="Arial" panose="020B0604020202020204" pitchFamily="34" charset="0"/>
              </a:rPr>
              <a:t>Kerr M, Bedford M, Matthews B, O’Donoghue D. The economic impact of acute kidney injury in England. Nephrol Dial Transplant (2014) 29: 1362–1368</a:t>
            </a:r>
          </a:p>
          <a:p>
            <a:pPr indent="-228600">
              <a:buFont typeface="Arial" panose="020B0604020202020204" pitchFamily="34" charset="0"/>
              <a:buChar char="•"/>
            </a:pPr>
            <a:r>
              <a:rPr lang="en-US" sz="1200" dirty="0">
                <a:effectLst/>
                <a:latin typeface="Arial" panose="020B0604020202020204" pitchFamily="34" charset="0"/>
                <a:cs typeface="Arial" panose="020B0604020202020204" pitchFamily="34" charset="0"/>
              </a:rPr>
              <a:t>Kidney Care UK (2020) </a:t>
            </a:r>
            <a:r>
              <a:rPr lang="en-US" sz="1200" i="1" dirty="0">
                <a:effectLst/>
                <a:latin typeface="Arial" panose="020B0604020202020204" pitchFamily="34" charset="0"/>
                <a:cs typeface="Arial" panose="020B0604020202020204" pitchFamily="34" charset="0"/>
              </a:rPr>
              <a:t>Facts and Stats, </a:t>
            </a:r>
            <a:r>
              <a:rPr lang="en-US" sz="1200" dirty="0">
                <a:effectLst/>
                <a:latin typeface="Arial" panose="020B0604020202020204" pitchFamily="34" charset="0"/>
                <a:cs typeface="Arial" panose="020B0604020202020204" pitchFamily="34" charset="0"/>
              </a:rPr>
              <a:t>Available at: </a:t>
            </a:r>
            <a:r>
              <a:rPr lang="en-US" sz="1200" i="1" u="sng" dirty="0">
                <a:effectLst/>
                <a:latin typeface="Arial" panose="020B0604020202020204" pitchFamily="34" charset="0"/>
                <a:cs typeface="Arial" panose="020B0604020202020204" pitchFamily="34" charset="0"/>
              </a:rPr>
              <a:t>https://www.kidneycareuk.org/news-and-campaigns/facts-and-stats/</a:t>
            </a:r>
            <a:r>
              <a:rPr lang="en-US" sz="1200" dirty="0">
                <a:effectLst/>
                <a:latin typeface="Arial" panose="020B0604020202020204" pitchFamily="34" charset="0"/>
                <a:cs typeface="Arial" panose="020B0604020202020204" pitchFamily="34" charset="0"/>
              </a:rPr>
              <a:t> </a:t>
            </a:r>
            <a:endParaRPr lang="en-GB" sz="1200" kern="100" dirty="0">
              <a:latin typeface="Arial" panose="020B0604020202020204" pitchFamily="34" charset="0"/>
              <a:ea typeface="Calibri" panose="020F0502020204030204" pitchFamily="34" charset="0"/>
              <a:cs typeface="Arial" panose="020B0604020202020204" pitchFamily="34" charset="0"/>
            </a:endParaRPr>
          </a:p>
          <a:p>
            <a:pPr>
              <a:spcAft>
                <a:spcPts val="800"/>
              </a:spcAft>
              <a:defRPr/>
            </a:pPr>
            <a:r>
              <a:rPr lang="en-US" sz="1200" dirty="0">
                <a:latin typeface="Arial" panose="020B0604020202020204" pitchFamily="34" charset="0"/>
                <a:ea typeface="Times New Roman" panose="02020603050405020304" pitchFamily="18" charset="0"/>
                <a:cs typeface="Arial" panose="020B0604020202020204" pitchFamily="34" charset="0"/>
              </a:rPr>
              <a:t>Kidney Disease Improving Global Outcome (2012). KDIGO Clinical Practice Guideline for Acute Kidney Injury. Available at: Available at: </a:t>
            </a:r>
            <a:r>
              <a:rPr lang="en-US" sz="1200" u="sng" dirty="0">
                <a:latin typeface="Arial" panose="020B0604020202020204" pitchFamily="34" charset="0"/>
                <a:ea typeface="Times New Roman" panose="02020603050405020304" pitchFamily="18" charset="0"/>
                <a:cs typeface="Arial" panose="020B0604020202020204" pitchFamily="34" charset="0"/>
                <a:hlinkClick r:id="rId3"/>
              </a:rPr>
              <a:t>https://kdigo.org/wp-content/uploads/2016/10/KDIGO-2012-AKI-Guideline-English.pdf</a:t>
            </a:r>
            <a:r>
              <a:rPr lang="en-US" sz="1200" dirty="0">
                <a:latin typeface="Arial" panose="020B0604020202020204" pitchFamily="34" charset="0"/>
                <a:ea typeface="Times New Roman" panose="02020603050405020304" pitchFamily="18" charset="0"/>
                <a:cs typeface="Arial" panose="020B0604020202020204" pitchFamily="34" charset="0"/>
              </a:rPr>
              <a:t>.</a:t>
            </a:r>
            <a:endParaRPr lang="en-GB" sz="1200" kern="1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200" dirty="0"/>
          </a:p>
        </p:txBody>
      </p:sp>
      <p:pic>
        <p:nvPicPr>
          <p:cNvPr id="4" name="Picture 3">
            <a:extLst>
              <a:ext uri="{FF2B5EF4-FFF2-40B4-BE49-F238E27FC236}">
                <a16:creationId xmlns:a16="http://schemas.microsoft.com/office/drawing/2014/main" id="{44B9CB7E-32DC-0EEA-0412-7266E4E715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5" r="76129"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26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1D36D9-4188-47B4-B30B-771522F459C4}"/>
              </a:ext>
            </a:extLst>
          </p:cNvPr>
          <p:cNvSpPr>
            <a:spLocks noGrp="1"/>
          </p:cNvSpPr>
          <p:nvPr>
            <p:ph type="title"/>
          </p:nvPr>
        </p:nvSpPr>
        <p:spPr>
          <a:xfrm>
            <a:off x="572493" y="238539"/>
            <a:ext cx="11018520" cy="1434415"/>
          </a:xfrm>
        </p:spPr>
        <p:txBody>
          <a:bodyPr anchor="b">
            <a:normAutofit/>
          </a:bodyPr>
          <a:lstStyle/>
          <a:p>
            <a:r>
              <a:rPr lang="en-GB" sz="5400" dirty="0"/>
              <a:t>References:</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7B85FC-224A-C11E-199C-D99793E5725F}"/>
              </a:ext>
            </a:extLst>
          </p:cNvPr>
          <p:cNvSpPr>
            <a:spLocks noGrp="1"/>
          </p:cNvSpPr>
          <p:nvPr>
            <p:ph idx="1"/>
          </p:nvPr>
        </p:nvSpPr>
        <p:spPr>
          <a:xfrm>
            <a:off x="572493" y="2071316"/>
            <a:ext cx="6713552" cy="4119172"/>
          </a:xfrm>
        </p:spPr>
        <p:txBody>
          <a:bodyPr anchor="t">
            <a:normAutofit/>
          </a:bodyPr>
          <a:lstStyle/>
          <a:p>
            <a:r>
              <a:rPr lang="en-GB" sz="1200" dirty="0">
                <a:latin typeface="Arial" panose="020B0604020202020204" pitchFamily="34" charset="0"/>
                <a:cs typeface="Arial" panose="020B0604020202020204" pitchFamily="34" charset="0"/>
              </a:rPr>
              <a:t>National Kidney Foundation. (2024). Acute Kidney Injury (AKI). [online] Available at: https://www.kidney.org/atoz/content/acute-kidney-injury-aki.</a:t>
            </a:r>
            <a:endParaRPr lang="en-GB" altLang="en-US" sz="1200" dirty="0">
              <a:latin typeface="Arial" panose="020B0604020202020204" pitchFamily="34" charset="0"/>
              <a:cs typeface="Arial" panose="020B0604020202020204" pitchFamily="34" charset="0"/>
            </a:endParaRPr>
          </a:p>
          <a:p>
            <a:r>
              <a:rPr lang="en-GB" altLang="en-US" sz="1200" dirty="0">
                <a:latin typeface="Arial" panose="020B0604020202020204" pitchFamily="34" charset="0"/>
                <a:cs typeface="Arial" panose="020B0604020202020204" pitchFamily="34" charset="0"/>
              </a:rPr>
              <a:t>National Confidential Enquiry into Patient Outcome and Death (NCEPOD) 2009. Acute Kidney Injury: Adding Insult to Injury. </a:t>
            </a:r>
          </a:p>
          <a:p>
            <a:r>
              <a:rPr lang="en-GB" altLang="en-US" sz="1200" dirty="0">
                <a:latin typeface="Arial" panose="020B0604020202020204" pitchFamily="34" charset="0"/>
                <a:cs typeface="Arial" panose="020B0604020202020204" pitchFamily="34" charset="0"/>
              </a:rPr>
              <a:t>National Institute for Health and Care Excellence (NICE) 2013, Clinical guideline 169, Acute Kidney Injury. </a:t>
            </a:r>
          </a:p>
          <a:p>
            <a:r>
              <a:rPr lang="en-GB" sz="1200" dirty="0">
                <a:latin typeface="Arial" panose="020B0604020202020204" pitchFamily="34" charset="0"/>
                <a:cs typeface="Arial" panose="020B0604020202020204" pitchFamily="34" charset="0"/>
                <a:hlinkClick r:id="rId2"/>
              </a:rPr>
              <a:t>https://nutritionandhydrationweek.co.uk/</a:t>
            </a:r>
            <a:endParaRPr lang="en-US"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hlinkClick r:id="rId3"/>
              </a:rPr>
              <a:t>https://nutritionandhydrationweek.co.uk/resources/</a:t>
            </a:r>
            <a:endParaRPr lang="en-GB" sz="1200" dirty="0">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Think Kidneys (2016). Acute Kidney Injury Best Practice Guidance: Responding to AKI Warning Stage Test Results for Adults in Primary Care. Available at: </a:t>
            </a:r>
            <a:r>
              <a:rPr lang="en-US" sz="1200" u="sng" dirty="0">
                <a:effectLst/>
                <a:latin typeface="Arial" panose="020B0604020202020204" pitchFamily="34" charset="0"/>
                <a:cs typeface="Arial" panose="020B0604020202020204" pitchFamily="34" charset="0"/>
                <a:hlinkClick r:id="rId4"/>
              </a:rPr>
              <a:t>https://www.thinkkidneys.nhs.uk/aki/wp-content/uploads/sites/2/2016/10/RespondingtoAKI-Warning-Stage-Test-Results-for-Adults-in-Primary-Care.pdf</a:t>
            </a:r>
            <a:endParaRPr lang="en-US" sz="1200" u="sng" dirty="0">
              <a:effectLst/>
              <a:latin typeface="Arial" panose="020B0604020202020204" pitchFamily="34" charset="0"/>
              <a:cs typeface="Arial" panose="020B0604020202020204" pitchFamily="34" charset="0"/>
            </a:endParaRPr>
          </a:p>
          <a:p>
            <a:r>
              <a:rPr lang="fr-FR" altLang="en-US" sz="1200" dirty="0">
                <a:latin typeface="Arial" panose="020B0604020202020204" pitchFamily="34" charset="0"/>
                <a:cs typeface="Arial" panose="020B0604020202020204" pitchFamily="34" charset="0"/>
              </a:rPr>
              <a:t>Urine </a:t>
            </a:r>
            <a:r>
              <a:rPr lang="fr-FR" altLang="en-US" sz="1200" dirty="0" err="1">
                <a:latin typeface="Arial" panose="020B0604020202020204" pitchFamily="34" charset="0"/>
                <a:cs typeface="Arial" panose="020B0604020202020204" pitchFamily="34" charset="0"/>
              </a:rPr>
              <a:t>colour</a:t>
            </a:r>
            <a:r>
              <a:rPr lang="fr-FR" altLang="en-US" sz="1200" dirty="0">
                <a:latin typeface="Arial" panose="020B0604020202020204" pitchFamily="34" charset="0"/>
                <a:cs typeface="Arial" panose="020B0604020202020204" pitchFamily="34" charset="0"/>
              </a:rPr>
              <a:t> chart: http://jbfitnesssystems.com/eddie-vendetta-part-2/</a:t>
            </a:r>
            <a:endParaRPr lang="en-US" sz="1200" dirty="0">
              <a:latin typeface="Arial" panose="020B0604020202020204" pitchFamily="34" charset="0"/>
              <a:cs typeface="Arial" panose="020B0604020202020204" pitchFamily="34" charset="0"/>
            </a:endParaRPr>
          </a:p>
          <a:p>
            <a:pPr>
              <a:spcAft>
                <a:spcPts val="800"/>
              </a:spcAft>
              <a:defRPr/>
            </a:pPr>
            <a:r>
              <a:rPr lang="en-US" sz="1200" dirty="0">
                <a:latin typeface="Arial" panose="020B0604020202020204" pitchFamily="34" charset="0"/>
                <a:ea typeface="Times New Roman" panose="02020603050405020304" pitchFamily="18" charset="0"/>
                <a:cs typeface="Arial" panose="020B0604020202020204" pitchFamily="34" charset="0"/>
              </a:rPr>
              <a:t>Wang, H.E., </a:t>
            </a:r>
            <a:r>
              <a:rPr lang="en-US" sz="1200" dirty="0" err="1">
                <a:latin typeface="Arial" panose="020B0604020202020204" pitchFamily="34" charset="0"/>
                <a:ea typeface="Times New Roman" panose="02020603050405020304" pitchFamily="18" charset="0"/>
                <a:cs typeface="Arial" panose="020B0604020202020204" pitchFamily="34" charset="0"/>
              </a:rPr>
              <a:t>Muntner</a:t>
            </a:r>
            <a:r>
              <a:rPr lang="en-US" sz="1200" dirty="0">
                <a:latin typeface="Arial" panose="020B0604020202020204" pitchFamily="34" charset="0"/>
                <a:ea typeface="Times New Roman" panose="02020603050405020304" pitchFamily="18" charset="0"/>
                <a:cs typeface="Arial" panose="020B0604020202020204" pitchFamily="34" charset="0"/>
              </a:rPr>
              <a:t>, P., </a:t>
            </a:r>
            <a:r>
              <a:rPr lang="en-US" sz="1200" dirty="0" err="1">
                <a:latin typeface="Arial" panose="020B0604020202020204" pitchFamily="34" charset="0"/>
                <a:ea typeface="Times New Roman" panose="02020603050405020304" pitchFamily="18" charset="0"/>
                <a:cs typeface="Arial" panose="020B0604020202020204" pitchFamily="34" charset="0"/>
              </a:rPr>
              <a:t>Chertow</a:t>
            </a:r>
            <a:r>
              <a:rPr lang="en-US" sz="1200" dirty="0">
                <a:latin typeface="Arial" panose="020B0604020202020204" pitchFamily="34" charset="0"/>
                <a:ea typeface="Times New Roman" panose="02020603050405020304" pitchFamily="18" charset="0"/>
                <a:cs typeface="Arial" panose="020B0604020202020204" pitchFamily="34" charset="0"/>
              </a:rPr>
              <a:t>, G.M. and Warnock, D.G. (2012). Acute Kidney Injury and Mortality in Hospitalized Patients. American Journal of Nephrology, 35(4), pp.349–355.</a:t>
            </a:r>
            <a:endParaRPr lang="en-GB" sz="1200" kern="100" dirty="0">
              <a:latin typeface="Arial" panose="020B0604020202020204" pitchFamily="34" charset="0"/>
              <a:ea typeface="Calibri" panose="020F0502020204030204" pitchFamily="34" charset="0"/>
              <a:cs typeface="Arial" panose="020B0604020202020204" pitchFamily="34" charset="0"/>
            </a:endParaRPr>
          </a:p>
          <a:p>
            <a:pPr>
              <a:spcAft>
                <a:spcPts val="800"/>
              </a:spcAft>
              <a:defRPr/>
            </a:pPr>
            <a:r>
              <a:rPr lang="en-GB" sz="1200" kern="100" dirty="0">
                <a:latin typeface="Arial" panose="020B0604020202020204" pitchFamily="34" charset="0"/>
                <a:ea typeface="Calibri" panose="020F0502020204030204" pitchFamily="34" charset="0"/>
                <a:cs typeface="Arial" panose="020B0604020202020204" pitchFamily="34" charset="0"/>
              </a:rPr>
              <a:t>Welch K (2010) Fluid balance. Learning Disability Practice; 13: 6, 33-38.</a:t>
            </a:r>
          </a:p>
          <a:p>
            <a:pPr marL="0" indent="0">
              <a:buNone/>
            </a:pPr>
            <a:endParaRPr lang="en-GB" sz="1200" dirty="0"/>
          </a:p>
        </p:txBody>
      </p:sp>
      <p:pic>
        <p:nvPicPr>
          <p:cNvPr id="4" name="Picture 3">
            <a:extLst>
              <a:ext uri="{FF2B5EF4-FFF2-40B4-BE49-F238E27FC236}">
                <a16:creationId xmlns:a16="http://schemas.microsoft.com/office/drawing/2014/main" id="{EC301DAD-E8CC-C0BD-9B2B-160E66FF02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85" r="76129"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971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94" name="Rectangle 2869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7" name="Picture 5">
            <a:extLst>
              <a:ext uri="{FF2B5EF4-FFF2-40B4-BE49-F238E27FC236}">
                <a16:creationId xmlns:a16="http://schemas.microsoft.com/office/drawing/2014/main" id="{EE0DD726-6434-5B30-62C9-E6B47971663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1469" y="1611812"/>
            <a:ext cx="3775459" cy="396190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95" name="Freeform: Shape 28694">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696" name="Right Triangle 2869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97" name="Rectangle 28696">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Rectangle 2">
            <a:extLst>
              <a:ext uri="{FF2B5EF4-FFF2-40B4-BE49-F238E27FC236}">
                <a16:creationId xmlns:a16="http://schemas.microsoft.com/office/drawing/2014/main" id="{4906CE79-E16A-B89F-4368-737A878D82D8}"/>
              </a:ext>
            </a:extLst>
          </p:cNvPr>
          <p:cNvSpPr>
            <a:spLocks noGrp="1"/>
          </p:cNvSpPr>
          <p:nvPr>
            <p:ph type="title"/>
          </p:nvPr>
        </p:nvSpPr>
        <p:spPr>
          <a:xfrm>
            <a:off x="5775961" y="962526"/>
            <a:ext cx="5384800" cy="3210689"/>
          </a:xfrm>
        </p:spPr>
        <p:txBody>
          <a:bodyPr vert="horz" lIns="91440" tIns="45720" rIns="91440" bIns="45720" rtlCol="0" anchor="b">
            <a:normAutofit/>
          </a:bodyPr>
          <a:lstStyle/>
          <a:p>
            <a:r>
              <a:rPr lang="en-US" altLang="en-US" sz="7200" kern="1200">
                <a:solidFill>
                  <a:schemeClr val="tx1"/>
                </a:solidFill>
                <a:latin typeface="+mj-lt"/>
                <a:ea typeface="+mj-ea"/>
                <a:cs typeface="+mj-cs"/>
              </a:rPr>
              <a:t>Summary</a:t>
            </a:r>
          </a:p>
        </p:txBody>
      </p:sp>
      <p:sp>
        <p:nvSpPr>
          <p:cNvPr id="28676" name="Content Placeholder 2">
            <a:extLst>
              <a:ext uri="{FF2B5EF4-FFF2-40B4-BE49-F238E27FC236}">
                <a16:creationId xmlns:a16="http://schemas.microsoft.com/office/drawing/2014/main" id="{903028F3-9CA5-2EA5-8023-E9037F2E1496}"/>
              </a:ext>
            </a:extLst>
          </p:cNvPr>
          <p:cNvSpPr>
            <a:spLocks noGrp="1"/>
          </p:cNvSpPr>
          <p:nvPr>
            <p:ph idx="1"/>
          </p:nvPr>
        </p:nvSpPr>
        <p:spPr>
          <a:xfrm>
            <a:off x="5775961" y="4269462"/>
            <a:ext cx="4048760" cy="1095017"/>
          </a:xfrm>
        </p:spPr>
        <p:txBody>
          <a:bodyPr vert="horz" lIns="91440" tIns="45720" rIns="91440" bIns="45720" rtlCol="0" anchor="t">
            <a:normAutofit/>
          </a:bodyPr>
          <a:lstStyle/>
          <a:p>
            <a:pPr marL="0" lvl="2" indent="0">
              <a:spcBef>
                <a:spcPts val="1000"/>
              </a:spcBef>
              <a:buNone/>
            </a:pPr>
            <a:r>
              <a:rPr lang="en-US" altLang="en-US" kern="1200" dirty="0">
                <a:solidFill>
                  <a:schemeClr val="tx1"/>
                </a:solidFill>
                <a:latin typeface="+mn-lt"/>
                <a:ea typeface="+mn-ea"/>
                <a:cs typeface="+mn-cs"/>
              </a:rPr>
              <a:t>Any Questions</a:t>
            </a:r>
          </a:p>
        </p:txBody>
      </p:sp>
      <p:sp>
        <p:nvSpPr>
          <p:cNvPr id="28675" name="TextBox 5">
            <a:extLst>
              <a:ext uri="{FF2B5EF4-FFF2-40B4-BE49-F238E27FC236}">
                <a16:creationId xmlns:a16="http://schemas.microsoft.com/office/drawing/2014/main" id="{F52BAF5D-8B63-99FE-A3EB-21E002491D69}"/>
              </a:ext>
            </a:extLst>
          </p:cNvPr>
          <p:cNvSpPr txBox="1">
            <a:spLocks noChangeArrowheads="1"/>
          </p:cNvSpPr>
          <p:nvPr/>
        </p:nvSpPr>
        <p:spPr bwMode="auto">
          <a:xfrm>
            <a:off x="2209800" y="1819275"/>
            <a:ext cx="77724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47877-0720-ECC7-B82A-E783657A1512}"/>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IMPORTANCE OF HYDRATION</a:t>
            </a:r>
          </a:p>
        </p:txBody>
      </p:sp>
      <p:sp>
        <p:nvSpPr>
          <p:cNvPr id="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Image result for hydration and the body">
            <a:extLst>
              <a:ext uri="{FF2B5EF4-FFF2-40B4-BE49-F238E27FC236}">
                <a16:creationId xmlns:a16="http://schemas.microsoft.com/office/drawing/2014/main" id="{D489D4AB-F293-82D0-221D-E64AE918507F}"/>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139483" y="2283014"/>
            <a:ext cx="4304714" cy="3965386"/>
          </a:xfrm>
          <a:prstGeom prst="rect">
            <a:avLst/>
          </a:prstGeom>
          <a:noFill/>
        </p:spPr>
      </p:pic>
      <p:pic>
        <p:nvPicPr>
          <p:cNvPr id="7" name="Picture 2" descr="A close-up of a white background&#10;&#10;Description automatically generated">
            <a:extLst>
              <a:ext uri="{FF2B5EF4-FFF2-40B4-BE49-F238E27FC236}">
                <a16:creationId xmlns:a16="http://schemas.microsoft.com/office/drawing/2014/main" id="{67EF2A82-B09D-639C-3E00-F30D81F78BD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54496" y="3806868"/>
            <a:ext cx="5614416" cy="12772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63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21" name="Rectangle 17420">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D6BC19-69F2-FCA0-0C54-CD01AEC7B829}"/>
              </a:ext>
            </a:extLst>
          </p:cNvPr>
          <p:cNvSpPr>
            <a:spLocks noGrp="1"/>
          </p:cNvSpPr>
          <p:nvPr>
            <p:ph type="title"/>
          </p:nvPr>
        </p:nvSpPr>
        <p:spPr>
          <a:xfrm>
            <a:off x="203959" y="2734515"/>
            <a:ext cx="3796306" cy="2690949"/>
          </a:xfrm>
        </p:spPr>
        <p:txBody>
          <a:bodyPr anchor="t">
            <a:normAutofit/>
          </a:bodyPr>
          <a:lstStyle/>
          <a:p>
            <a:pPr>
              <a:defRPr/>
            </a:pPr>
            <a:r>
              <a:rPr lang="en-GB" sz="4800" b="1" dirty="0">
                <a:latin typeface="Arial" panose="020B0604020202020204" pitchFamily="34" charset="0"/>
                <a:cs typeface="Arial" panose="020B0604020202020204" pitchFamily="34" charset="0"/>
              </a:rPr>
              <a:t>FACT </a:t>
            </a:r>
          </a:p>
        </p:txBody>
      </p:sp>
      <p:grpSp>
        <p:nvGrpSpPr>
          <p:cNvPr id="17423" name="Group 1742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7424" name="Rectangle 174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25" name="Straight Connector 1742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427" name="Rectangle 174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TextBox 3">
            <a:extLst>
              <a:ext uri="{FF2B5EF4-FFF2-40B4-BE49-F238E27FC236}">
                <a16:creationId xmlns:a16="http://schemas.microsoft.com/office/drawing/2014/main" id="{0151E440-C539-8B9C-E2B6-BCF8A74043A0}"/>
              </a:ext>
            </a:extLst>
          </p:cNvPr>
          <p:cNvSpPr txBox="1">
            <a:spLocks noChangeArrowheads="1"/>
          </p:cNvSpPr>
          <p:nvPr/>
        </p:nvSpPr>
        <p:spPr bwMode="auto">
          <a:xfrm>
            <a:off x="2669199" y="724977"/>
            <a:ext cx="18643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534924">
              <a:spcAft>
                <a:spcPts val="468"/>
              </a:spcAft>
            </a:pPr>
            <a:r>
              <a:rPr lang="en-GB" altLang="en-US" sz="1600" b="1" kern="1200" dirty="0">
                <a:solidFill>
                  <a:schemeClr val="tx1"/>
                </a:solidFill>
                <a:latin typeface="Arial" panose="020B0604020202020204" pitchFamily="34" charset="0"/>
                <a:ea typeface="+mn-ea"/>
                <a:cs typeface="Arial" panose="020B0604020202020204" pitchFamily="34" charset="0"/>
              </a:rPr>
              <a:t>Approximately 60 %of the total body weight of men and 52 % of women is fluid.</a:t>
            </a:r>
            <a:endParaRPr lang="en-GB" altLang="en-US" sz="1600" b="1" dirty="0">
              <a:latin typeface="Arial" panose="020B0604020202020204" pitchFamily="34" charset="0"/>
              <a:cs typeface="Arial" panose="020B0604020202020204" pitchFamily="34" charset="0"/>
            </a:endParaRPr>
          </a:p>
        </p:txBody>
      </p:sp>
      <p:pic>
        <p:nvPicPr>
          <p:cNvPr id="17412" name="Picture 1" descr="BODY FLUID COMPARTMENTS The Water In The Human Body Can Be, 55% OFF">
            <a:extLst>
              <a:ext uri="{FF2B5EF4-FFF2-40B4-BE49-F238E27FC236}">
                <a16:creationId xmlns:a16="http://schemas.microsoft.com/office/drawing/2014/main" id="{4A54E298-285F-0944-EF29-A35E9E0C3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141928" y="587829"/>
            <a:ext cx="5167969" cy="4531629"/>
          </a:xfrm>
          <a:prstGeom prst="rect">
            <a:avLst/>
          </a:prstGeom>
          <a:noFill/>
        </p:spPr>
      </p:pic>
      <p:sp>
        <p:nvSpPr>
          <p:cNvPr id="17413" name="TextBox 5">
            <a:extLst>
              <a:ext uri="{FF2B5EF4-FFF2-40B4-BE49-F238E27FC236}">
                <a16:creationId xmlns:a16="http://schemas.microsoft.com/office/drawing/2014/main" id="{BC3A6F8C-8C0B-028B-74EB-D3AEF81DF62F}"/>
              </a:ext>
            </a:extLst>
          </p:cNvPr>
          <p:cNvSpPr txBox="1">
            <a:spLocks noChangeArrowheads="1"/>
          </p:cNvSpPr>
          <p:nvPr/>
        </p:nvSpPr>
        <p:spPr bwMode="auto">
          <a:xfrm>
            <a:off x="7895780" y="2741295"/>
            <a:ext cx="542918" cy="2192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17414" name="TextBox 6">
            <a:extLst>
              <a:ext uri="{FF2B5EF4-FFF2-40B4-BE49-F238E27FC236}">
                <a16:creationId xmlns:a16="http://schemas.microsoft.com/office/drawing/2014/main" id="{604C189E-EB97-35F3-94FD-39305E4875D9}"/>
              </a:ext>
            </a:extLst>
          </p:cNvPr>
          <p:cNvSpPr txBox="1">
            <a:spLocks noChangeArrowheads="1"/>
          </p:cNvSpPr>
          <p:nvPr/>
        </p:nvSpPr>
        <p:spPr bwMode="auto">
          <a:xfrm rot="10800000" flipV="1">
            <a:off x="2502230" y="2209303"/>
            <a:ext cx="2098149" cy="366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00597" indent="-200597" defTabSz="534924">
              <a:spcAft>
                <a:spcPts val="468"/>
              </a:spcAft>
              <a:buFont typeface="Arial" panose="020B0604020202020204" pitchFamily="34" charset="0"/>
              <a:buChar char="•"/>
            </a:pPr>
            <a:r>
              <a:rPr lang="en-US" altLang="en-US" sz="1600" b="1" kern="1200" dirty="0">
                <a:solidFill>
                  <a:schemeClr val="tx1"/>
                </a:solidFill>
                <a:latin typeface="Arial" panose="020B0604020202020204" pitchFamily="34" charset="0"/>
                <a:ea typeface="+mn-ea"/>
                <a:cs typeface="Arial" panose="020B0604020202020204" pitchFamily="34" charset="0"/>
              </a:rPr>
              <a:t>Reduction of 5% body fluids(mild dehydration) causes thirst</a:t>
            </a:r>
          </a:p>
          <a:p>
            <a:pPr marL="200597" indent="-200597" defTabSz="534924">
              <a:spcAft>
                <a:spcPts val="468"/>
              </a:spcAft>
              <a:buFont typeface="Arial" panose="020B0604020202020204" pitchFamily="34" charset="0"/>
              <a:buChar char="•"/>
            </a:pPr>
            <a:r>
              <a:rPr lang="en-US" altLang="en-US" sz="1600" b="1" kern="1200" dirty="0">
                <a:solidFill>
                  <a:schemeClr val="tx1"/>
                </a:solidFill>
                <a:latin typeface="Arial" panose="020B0604020202020204" pitchFamily="34" charset="0"/>
                <a:ea typeface="+mn-ea"/>
                <a:cs typeface="Arial" panose="020B0604020202020204" pitchFamily="34" charset="0"/>
              </a:rPr>
              <a:t>Reduction of 8 -10% of body fluid(moderate dehydration) causes symptoms/illness</a:t>
            </a:r>
          </a:p>
          <a:p>
            <a:pPr marL="200597" indent="-200597" defTabSz="534924">
              <a:spcAft>
                <a:spcPts val="468"/>
              </a:spcAft>
              <a:buFont typeface="Arial" panose="020B0604020202020204" pitchFamily="34" charset="0"/>
              <a:buChar char="•"/>
            </a:pPr>
            <a:r>
              <a:rPr lang="en-US" altLang="en-US" sz="1600" b="1" kern="1200" dirty="0">
                <a:solidFill>
                  <a:schemeClr val="tx1"/>
                </a:solidFill>
                <a:latin typeface="Arial" panose="020B0604020202020204" pitchFamily="34" charset="0"/>
                <a:ea typeface="+mn-ea"/>
                <a:cs typeface="Arial" panose="020B0604020202020204" pitchFamily="34" charset="0"/>
              </a:rPr>
              <a:t>10 - 15% (severe dehydration) reduction causes death</a:t>
            </a:r>
            <a:endParaRPr lang="en-US" altLang="en-US" sz="1600" b="1" dirty="0">
              <a:latin typeface="Arial" panose="020B0604020202020204" pitchFamily="34" charset="0"/>
              <a:cs typeface="Arial" panose="020B0604020202020204" pitchFamily="34" charset="0"/>
            </a:endParaRPr>
          </a:p>
        </p:txBody>
      </p:sp>
      <p:pic>
        <p:nvPicPr>
          <p:cNvPr id="17415" name="Picture 2" descr="A close-up of a white background&#10;&#10;Description automatically generated">
            <a:extLst>
              <a:ext uri="{FF2B5EF4-FFF2-40B4-BE49-F238E27FC236}">
                <a16:creationId xmlns:a16="http://schemas.microsoft.com/office/drawing/2014/main" id="{40C416CB-0CFB-6827-D0F2-3DAC4983D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992" y="5303520"/>
            <a:ext cx="2972060" cy="77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8">
            <a:extLst>
              <a:ext uri="{FF2B5EF4-FFF2-40B4-BE49-F238E27FC236}">
                <a16:creationId xmlns:a16="http://schemas.microsoft.com/office/drawing/2014/main" id="{B8E42E79-5DED-7D31-A831-7670B69BE36B}"/>
              </a:ext>
            </a:extLst>
          </p:cNvPr>
          <p:cNvSpPr txBox="1">
            <a:spLocks noChangeArrowheads="1"/>
          </p:cNvSpPr>
          <p:nvPr/>
        </p:nvSpPr>
        <p:spPr bwMode="auto">
          <a:xfrm>
            <a:off x="4208880" y="6079361"/>
            <a:ext cx="11169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534924">
              <a:spcAft>
                <a:spcPts val="468"/>
              </a:spcAft>
            </a:pPr>
            <a:r>
              <a:rPr lang="en-GB" altLang="en-US" sz="1200" kern="1200" dirty="0">
                <a:solidFill>
                  <a:srgbClr val="000000"/>
                </a:solidFill>
                <a:latin typeface="Arial" panose="020B0604020202020204" pitchFamily="34" charset="0"/>
                <a:cs typeface="Arial" panose="020B0604020202020204" pitchFamily="34" charset="0"/>
              </a:rPr>
              <a:t>(Carroll 2000)</a:t>
            </a:r>
            <a:endParaRPr lang="en-GB" altLang="en-US" sz="1200"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85" name="Rectangle 19484">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87" name="Group 19486">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9488" name="Rectangle 19487">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89" name="Rectangle 19488">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91" name="Rectangle 1949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a:extLst>
              <a:ext uri="{FF2B5EF4-FFF2-40B4-BE49-F238E27FC236}">
                <a16:creationId xmlns:a16="http://schemas.microsoft.com/office/drawing/2014/main" id="{2D45E082-7BA8-AC14-EAAA-4DC139EF3BDF}"/>
              </a:ext>
            </a:extLst>
          </p:cNvPr>
          <p:cNvSpPr>
            <a:spLocks noGrp="1"/>
          </p:cNvSpPr>
          <p:nvPr>
            <p:ph type="title"/>
          </p:nvPr>
        </p:nvSpPr>
        <p:spPr>
          <a:xfrm>
            <a:off x="5883049" y="401607"/>
            <a:ext cx="5408813" cy="1169585"/>
          </a:xfrm>
        </p:spPr>
        <p:txBody>
          <a:bodyPr anchor="b">
            <a:normAutofit/>
          </a:bodyPr>
          <a:lstStyle/>
          <a:p>
            <a:br>
              <a:rPr lang="en-GB" altLang="en-US" sz="3700">
                <a:latin typeface="Calibri" panose="020F0502020204030204" pitchFamily="34" charset="0"/>
              </a:rPr>
            </a:br>
            <a:r>
              <a:rPr lang="en-GB" altLang="en-US" sz="3700" b="1">
                <a:latin typeface="Calibri" panose="020F0502020204030204" pitchFamily="34" charset="0"/>
              </a:rPr>
              <a:t>Signs of dehydration</a:t>
            </a:r>
            <a:endParaRPr lang="en-GB" altLang="en-US" sz="3700"/>
          </a:p>
        </p:txBody>
      </p:sp>
      <p:pic>
        <p:nvPicPr>
          <p:cNvPr id="19460" name="Picture 4">
            <a:extLst>
              <a:ext uri="{FF2B5EF4-FFF2-40B4-BE49-F238E27FC236}">
                <a16:creationId xmlns:a16="http://schemas.microsoft.com/office/drawing/2014/main" id="{43B197A7-49EC-ABBC-93AA-BE314547F0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1" y="1296775"/>
            <a:ext cx="4389120" cy="15361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3" name="Rectangle 1949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B51AD39-79AB-F019-A7CA-094A6FC7F4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1" y="4366398"/>
            <a:ext cx="4389120" cy="9985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Content Placeholder 2">
            <a:extLst>
              <a:ext uri="{FF2B5EF4-FFF2-40B4-BE49-F238E27FC236}">
                <a16:creationId xmlns:a16="http://schemas.microsoft.com/office/drawing/2014/main" id="{8CBB6741-67AF-A4AD-5FE7-9B643733FB0C}"/>
              </a:ext>
            </a:extLst>
          </p:cNvPr>
          <p:cNvSpPr>
            <a:spLocks noGrp="1"/>
          </p:cNvSpPr>
          <p:nvPr>
            <p:ph idx="1"/>
          </p:nvPr>
        </p:nvSpPr>
        <p:spPr>
          <a:xfrm>
            <a:off x="5792982" y="2068495"/>
            <a:ext cx="5408813" cy="3632493"/>
          </a:xfrm>
        </p:spPr>
        <p:txBody>
          <a:bodyPr anchor="ctr">
            <a:normAutofit fontScale="25000" lnSpcReduction="20000"/>
          </a:bodyPr>
          <a:lstStyle/>
          <a:p>
            <a:endParaRPr lang="en-GB" altLang="en-US" sz="1100" dirty="0"/>
          </a:p>
          <a:p>
            <a:pPr marL="0" indent="0">
              <a:buNone/>
            </a:pPr>
            <a:endParaRPr lang="en-GB" altLang="en-US" sz="1100" dirty="0"/>
          </a:p>
          <a:p>
            <a:r>
              <a:rPr lang="en-GB" altLang="en-US" sz="6400" dirty="0">
                <a:latin typeface="Arial" panose="020B0604020202020204" pitchFamily="34" charset="0"/>
                <a:cs typeface="Arial" panose="020B0604020202020204" pitchFamily="34" charset="0"/>
              </a:rPr>
              <a:t>Thirst </a:t>
            </a:r>
          </a:p>
          <a:p>
            <a:r>
              <a:rPr lang="en-GB" altLang="en-US" sz="6400" dirty="0">
                <a:latin typeface="Arial" panose="020B0604020202020204" pitchFamily="34" charset="0"/>
                <a:cs typeface="Arial" panose="020B0604020202020204" pitchFamily="34" charset="0"/>
              </a:rPr>
              <a:t>Dark urine </a:t>
            </a:r>
          </a:p>
          <a:p>
            <a:r>
              <a:rPr lang="en-GB" altLang="en-US" sz="6400" dirty="0">
                <a:latin typeface="Arial" panose="020B0604020202020204" pitchFamily="34" charset="0"/>
                <a:cs typeface="Arial" panose="020B0604020202020204" pitchFamily="34" charset="0"/>
              </a:rPr>
              <a:t>Sunken eyes </a:t>
            </a:r>
          </a:p>
          <a:p>
            <a:r>
              <a:rPr lang="en-GB" altLang="en-US" sz="6400" dirty="0">
                <a:latin typeface="Arial" panose="020B0604020202020204" pitchFamily="34" charset="0"/>
                <a:cs typeface="Arial" panose="020B0604020202020204" pitchFamily="34" charset="0"/>
              </a:rPr>
              <a:t>Irritability </a:t>
            </a:r>
          </a:p>
          <a:p>
            <a:r>
              <a:rPr lang="en-GB" altLang="en-US" sz="6400" dirty="0">
                <a:latin typeface="Arial" panose="020B0604020202020204" pitchFamily="34" charset="0"/>
                <a:cs typeface="Arial" panose="020B0604020202020204" pitchFamily="34" charset="0"/>
              </a:rPr>
              <a:t>Confusion </a:t>
            </a:r>
          </a:p>
          <a:p>
            <a:r>
              <a:rPr lang="en-GB" altLang="en-US" sz="6400" dirty="0">
                <a:latin typeface="Arial" panose="020B0604020202020204" pitchFamily="34" charset="0"/>
                <a:cs typeface="Arial" panose="020B0604020202020204" pitchFamily="34" charset="0"/>
              </a:rPr>
              <a:t>Cool hands or feet </a:t>
            </a:r>
          </a:p>
          <a:p>
            <a:r>
              <a:rPr lang="en-GB" altLang="en-US" sz="6400" dirty="0">
                <a:latin typeface="Arial" panose="020B0604020202020204" pitchFamily="34" charset="0"/>
                <a:cs typeface="Arial" panose="020B0604020202020204" pitchFamily="34" charset="0"/>
              </a:rPr>
              <a:t>Low blood pressure </a:t>
            </a:r>
          </a:p>
          <a:p>
            <a:r>
              <a:rPr lang="en-GB" altLang="en-US" sz="6400" dirty="0">
                <a:latin typeface="Arial" panose="020B0604020202020204" pitchFamily="34" charset="0"/>
                <a:cs typeface="Arial" panose="020B0604020202020204" pitchFamily="34" charset="0"/>
              </a:rPr>
              <a:t>Raised heart rate </a:t>
            </a:r>
          </a:p>
          <a:p>
            <a:r>
              <a:rPr lang="en-GB" altLang="en-US" sz="6400" dirty="0">
                <a:latin typeface="Arial" panose="020B0604020202020204" pitchFamily="34" charset="0"/>
                <a:cs typeface="Arial" panose="020B0604020202020204" pitchFamily="34" charset="0"/>
              </a:rPr>
              <a:t>Headaches </a:t>
            </a:r>
          </a:p>
          <a:p>
            <a:r>
              <a:rPr lang="en-GB" altLang="en-US" sz="6400" dirty="0">
                <a:latin typeface="Arial" panose="020B0604020202020204" pitchFamily="34" charset="0"/>
                <a:cs typeface="Arial" panose="020B0604020202020204" pitchFamily="34" charset="0"/>
              </a:rPr>
              <a:t>This may add insult to your kidneys that can lead to AKI. If a person has AKI, they may pass less urine than usual, or pass no urine at all </a:t>
            </a:r>
          </a:p>
          <a:p>
            <a:endParaRPr lang="en-GB" alt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C33C3-D864-6F29-7B7E-68F81E130E8E}"/>
              </a:ext>
            </a:extLst>
          </p:cNvPr>
          <p:cNvSpPr>
            <a:spLocks noGrp="1"/>
          </p:cNvSpPr>
          <p:nvPr>
            <p:ph type="title"/>
          </p:nvPr>
        </p:nvSpPr>
        <p:spPr>
          <a:xfrm>
            <a:off x="795528" y="386930"/>
            <a:ext cx="10141799" cy="1300554"/>
          </a:xfrm>
        </p:spPr>
        <p:txBody>
          <a:bodyPr anchor="b">
            <a:normAutofit/>
          </a:bodyPr>
          <a:lstStyle/>
          <a:p>
            <a:r>
              <a:rPr lang="en-GB" sz="4800"/>
              <a:t>Hydration resource tool</a:t>
            </a:r>
          </a:p>
        </p:txBody>
      </p:sp>
      <p:sp>
        <p:nvSpPr>
          <p:cNvPr id="14" name="Rectangle 13">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D414527-6A13-C96B-5A52-B8644BA8C878}"/>
              </a:ext>
            </a:extLst>
          </p:cNvPr>
          <p:cNvPicPr>
            <a:picLocks noChangeAspect="1"/>
          </p:cNvPicPr>
          <p:nvPr/>
        </p:nvPicPr>
        <p:blipFill>
          <a:blip r:embed="rId2"/>
          <a:stretch>
            <a:fillRect/>
          </a:stretch>
        </p:blipFill>
        <p:spPr>
          <a:xfrm>
            <a:off x="496919" y="2438399"/>
            <a:ext cx="5427030" cy="3603171"/>
          </a:xfrm>
          <a:prstGeom prst="rect">
            <a:avLst/>
          </a:prstGeom>
        </p:spPr>
      </p:pic>
      <p:pic>
        <p:nvPicPr>
          <p:cNvPr id="7" name="Content Placeholder 6">
            <a:extLst>
              <a:ext uri="{FF2B5EF4-FFF2-40B4-BE49-F238E27FC236}">
                <a16:creationId xmlns:a16="http://schemas.microsoft.com/office/drawing/2014/main" id="{98CC7DB4-9A52-B167-CFEF-377A631EA72E}"/>
              </a:ext>
            </a:extLst>
          </p:cNvPr>
          <p:cNvPicPr>
            <a:picLocks noGrp="1" noChangeAspect="1"/>
          </p:cNvPicPr>
          <p:nvPr>
            <p:ph idx="1"/>
          </p:nvPr>
        </p:nvPicPr>
        <p:blipFill>
          <a:blip r:embed="rId3"/>
          <a:stretch>
            <a:fillRect/>
          </a:stretch>
        </p:blipFill>
        <p:spPr>
          <a:xfrm>
            <a:off x="6420867" y="2849629"/>
            <a:ext cx="4867619" cy="2353742"/>
          </a:xfrm>
        </p:spPr>
      </p:pic>
      <p:sp>
        <p:nvSpPr>
          <p:cNvPr id="18" name="Rectangle 17">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771E3F2-98EE-C846-D8D0-E22AD64F777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38238" y="5763265"/>
            <a:ext cx="2250248" cy="6006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01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E4D530-A67D-7AB5-C90B-504EBF8D33DD}"/>
              </a:ext>
            </a:extLst>
          </p:cNvPr>
          <p:cNvSpPr>
            <a:spLocks noGrp="1"/>
          </p:cNvSpPr>
          <p:nvPr>
            <p:ph type="title"/>
          </p:nvPr>
        </p:nvSpPr>
        <p:spPr>
          <a:xfrm>
            <a:off x="795528" y="386930"/>
            <a:ext cx="10141799" cy="1300554"/>
          </a:xfrm>
        </p:spPr>
        <p:txBody>
          <a:bodyPr anchor="b">
            <a:normAutofit/>
          </a:bodyPr>
          <a:lstStyle/>
          <a:p>
            <a:r>
              <a:rPr lang="en-GB" sz="4800"/>
              <a:t>Fluid Matrix</a:t>
            </a:r>
          </a:p>
        </p:txBody>
      </p:sp>
      <p:sp>
        <p:nvSpPr>
          <p:cNvPr id="14" name="Rectangle 13">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779C763-B980-EE48-17C5-2A1CB58E2035}"/>
              </a:ext>
            </a:extLst>
          </p:cNvPr>
          <p:cNvPicPr>
            <a:picLocks noChangeAspect="1"/>
          </p:cNvPicPr>
          <p:nvPr/>
        </p:nvPicPr>
        <p:blipFill>
          <a:blip r:embed="rId2"/>
          <a:stretch>
            <a:fillRect/>
          </a:stretch>
        </p:blipFill>
        <p:spPr>
          <a:xfrm>
            <a:off x="621072" y="2443950"/>
            <a:ext cx="5150277" cy="3630945"/>
          </a:xfrm>
          <a:prstGeom prst="rect">
            <a:avLst/>
          </a:prstGeom>
        </p:spPr>
      </p:pic>
      <p:pic>
        <p:nvPicPr>
          <p:cNvPr id="7" name="Content Placeholder 6">
            <a:extLst>
              <a:ext uri="{FF2B5EF4-FFF2-40B4-BE49-F238E27FC236}">
                <a16:creationId xmlns:a16="http://schemas.microsoft.com/office/drawing/2014/main" id="{E540B39E-EBCF-52AE-CFBF-6245886D240A}"/>
              </a:ext>
            </a:extLst>
          </p:cNvPr>
          <p:cNvPicPr>
            <a:picLocks noGrp="1" noChangeAspect="1"/>
          </p:cNvPicPr>
          <p:nvPr>
            <p:ph idx="1"/>
          </p:nvPr>
        </p:nvPicPr>
        <p:blipFill>
          <a:blip r:embed="rId3"/>
          <a:stretch>
            <a:fillRect/>
          </a:stretch>
        </p:blipFill>
        <p:spPr>
          <a:xfrm>
            <a:off x="6420653" y="2574981"/>
            <a:ext cx="4530725" cy="2958710"/>
          </a:xfrm>
        </p:spPr>
      </p:pic>
      <p:sp>
        <p:nvSpPr>
          <p:cNvPr id="18" name="Rectangle 17">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DEAADAF-1421-D1B1-7E5C-9ED7BC6A578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33114" y="5791200"/>
            <a:ext cx="2250248" cy="6006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65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a:extLst>
              <a:ext uri="{FF2B5EF4-FFF2-40B4-BE49-F238E27FC236}">
                <a16:creationId xmlns:a16="http://schemas.microsoft.com/office/drawing/2014/main" id="{7EB9A094-83AD-A964-DEF4-63C82D5C7A3B}"/>
              </a:ext>
            </a:extLst>
          </p:cNvPr>
          <p:cNvSpPr txBox="1">
            <a:spLocks noChangeArrowheads="1"/>
          </p:cNvSpPr>
          <p:nvPr/>
        </p:nvSpPr>
        <p:spPr bwMode="auto">
          <a:xfrm>
            <a:off x="5672138" y="5575300"/>
            <a:ext cx="2800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eaLnBrk="1" hangingPunct="1">
              <a:lnSpc>
                <a:spcPct val="100000"/>
              </a:lnSpc>
              <a:spcBef>
                <a:spcPct val="20000"/>
              </a:spcBef>
              <a:buFontTx/>
              <a:buNone/>
            </a:pPr>
            <a:r>
              <a:rPr lang="de-DE" altLang="en-US" sz="1800">
                <a:solidFill>
                  <a:schemeClr val="accent2"/>
                </a:solidFill>
                <a:latin typeface="Arial" panose="020B0604020202020204" pitchFamily="34" charset="0"/>
              </a:rPr>
              <a:t>Secretion of hormones such as renin to help regulate blood pressure</a:t>
            </a:r>
          </a:p>
        </p:txBody>
      </p:sp>
      <p:sp>
        <p:nvSpPr>
          <p:cNvPr id="5123" name="Text Box 9">
            <a:extLst>
              <a:ext uri="{FF2B5EF4-FFF2-40B4-BE49-F238E27FC236}">
                <a16:creationId xmlns:a16="http://schemas.microsoft.com/office/drawing/2014/main" id="{BD25CBEF-DCF3-49AB-4FF1-477C37CE512C}"/>
              </a:ext>
            </a:extLst>
          </p:cNvPr>
          <p:cNvSpPr txBox="1">
            <a:spLocks noChangeArrowheads="1"/>
          </p:cNvSpPr>
          <p:nvPr/>
        </p:nvSpPr>
        <p:spPr bwMode="auto">
          <a:xfrm>
            <a:off x="1979614" y="4365626"/>
            <a:ext cx="2232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eaLnBrk="1" hangingPunct="1">
              <a:lnSpc>
                <a:spcPct val="100000"/>
              </a:lnSpc>
              <a:spcBef>
                <a:spcPct val="20000"/>
              </a:spcBef>
              <a:buFontTx/>
              <a:buNone/>
            </a:pPr>
            <a:r>
              <a:rPr lang="de-DE" altLang="en-US" sz="1800">
                <a:solidFill>
                  <a:schemeClr val="accent2"/>
                </a:solidFill>
                <a:latin typeface="Arial" panose="020B0604020202020204" pitchFamily="34" charset="0"/>
              </a:rPr>
              <a:t>Releasing hormone called erythropoeitin</a:t>
            </a:r>
          </a:p>
        </p:txBody>
      </p:sp>
      <p:sp>
        <p:nvSpPr>
          <p:cNvPr id="5124" name="Text Box 12">
            <a:extLst>
              <a:ext uri="{FF2B5EF4-FFF2-40B4-BE49-F238E27FC236}">
                <a16:creationId xmlns:a16="http://schemas.microsoft.com/office/drawing/2014/main" id="{4F5C7570-3C80-8971-DAC4-8DCDA3483EC4}"/>
              </a:ext>
            </a:extLst>
          </p:cNvPr>
          <p:cNvSpPr txBox="1">
            <a:spLocks noChangeArrowheads="1"/>
          </p:cNvSpPr>
          <p:nvPr/>
        </p:nvSpPr>
        <p:spPr bwMode="auto">
          <a:xfrm>
            <a:off x="2011364" y="2609850"/>
            <a:ext cx="2232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a:solidFill>
                  <a:schemeClr val="accent2"/>
                </a:solidFill>
                <a:latin typeface="Arial" panose="020B0604020202020204" pitchFamily="34" charset="0"/>
              </a:rPr>
              <a:t>Removal of waste products/filters blood </a:t>
            </a:r>
          </a:p>
          <a:p>
            <a:pPr lvl="1" eaLnBrk="1" hangingPunct="1">
              <a:lnSpc>
                <a:spcPct val="100000"/>
              </a:lnSpc>
              <a:spcBef>
                <a:spcPct val="0"/>
              </a:spcBef>
              <a:buFontTx/>
              <a:buNone/>
            </a:pPr>
            <a:endParaRPr lang="de-DE" altLang="en-US" sz="1800">
              <a:solidFill>
                <a:schemeClr val="accent2"/>
              </a:solidFill>
              <a:latin typeface="Arial" panose="020B0604020202020204" pitchFamily="34" charset="0"/>
            </a:endParaRPr>
          </a:p>
        </p:txBody>
      </p:sp>
      <p:sp>
        <p:nvSpPr>
          <p:cNvPr id="5125" name="Line 14">
            <a:extLst>
              <a:ext uri="{FF2B5EF4-FFF2-40B4-BE49-F238E27FC236}">
                <a16:creationId xmlns:a16="http://schemas.microsoft.com/office/drawing/2014/main" id="{293A00B6-E8C2-FF65-B08E-A24558648924}"/>
              </a:ext>
            </a:extLst>
          </p:cNvPr>
          <p:cNvSpPr>
            <a:spLocks noChangeShapeType="1"/>
          </p:cNvSpPr>
          <p:nvPr/>
        </p:nvSpPr>
        <p:spPr bwMode="auto">
          <a:xfrm flipH="1">
            <a:off x="6527800" y="4545013"/>
            <a:ext cx="0"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6" name="Line 16">
            <a:extLst>
              <a:ext uri="{FF2B5EF4-FFF2-40B4-BE49-F238E27FC236}">
                <a16:creationId xmlns:a16="http://schemas.microsoft.com/office/drawing/2014/main" id="{3E3A1DC5-FB63-11CB-FDE5-A1FE26C513B5}"/>
              </a:ext>
            </a:extLst>
          </p:cNvPr>
          <p:cNvSpPr>
            <a:spLocks noChangeShapeType="1"/>
          </p:cNvSpPr>
          <p:nvPr/>
        </p:nvSpPr>
        <p:spPr bwMode="auto">
          <a:xfrm>
            <a:off x="7175501" y="4437064"/>
            <a:ext cx="720725" cy="2174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7" name="Line 18">
            <a:extLst>
              <a:ext uri="{FF2B5EF4-FFF2-40B4-BE49-F238E27FC236}">
                <a16:creationId xmlns:a16="http://schemas.microsoft.com/office/drawing/2014/main" id="{339434DC-7169-1D95-6C9B-856ACF15BC5F}"/>
              </a:ext>
            </a:extLst>
          </p:cNvPr>
          <p:cNvSpPr>
            <a:spLocks noChangeShapeType="1"/>
          </p:cNvSpPr>
          <p:nvPr/>
        </p:nvSpPr>
        <p:spPr bwMode="auto">
          <a:xfrm flipV="1">
            <a:off x="6600825" y="2636838"/>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5128" name="Picture 42" descr="!NIERESC">
            <a:extLst>
              <a:ext uri="{FF2B5EF4-FFF2-40B4-BE49-F238E27FC236}">
                <a16:creationId xmlns:a16="http://schemas.microsoft.com/office/drawing/2014/main" id="{48364D50-981E-BC30-8FBD-33D0D8726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589" y="2141539"/>
            <a:ext cx="235902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21">
            <a:extLst>
              <a:ext uri="{FF2B5EF4-FFF2-40B4-BE49-F238E27FC236}">
                <a16:creationId xmlns:a16="http://schemas.microsoft.com/office/drawing/2014/main" id="{A21213F9-1FDF-0B29-9EC0-3E52F39E7EDD}"/>
              </a:ext>
            </a:extLst>
          </p:cNvPr>
          <p:cNvSpPr txBox="1">
            <a:spLocks noChangeArrowheads="1"/>
          </p:cNvSpPr>
          <p:nvPr/>
        </p:nvSpPr>
        <p:spPr bwMode="auto">
          <a:xfrm>
            <a:off x="5159376" y="823914"/>
            <a:ext cx="22320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a:solidFill>
                  <a:schemeClr val="accent2"/>
                </a:solidFill>
                <a:latin typeface="Arial" panose="020B0604020202020204" pitchFamily="34" charset="0"/>
              </a:rPr>
              <a:t>Removal of </a:t>
            </a:r>
          </a:p>
          <a:p>
            <a:pPr eaLnBrk="1" hangingPunct="1">
              <a:lnSpc>
                <a:spcPct val="100000"/>
              </a:lnSpc>
              <a:spcBef>
                <a:spcPct val="0"/>
              </a:spcBef>
              <a:buFontTx/>
              <a:buNone/>
            </a:pPr>
            <a:r>
              <a:rPr lang="en-GB" altLang="en-US" sz="1800">
                <a:solidFill>
                  <a:schemeClr val="accent2"/>
                </a:solidFill>
                <a:latin typeface="Arial" panose="020B0604020202020204" pitchFamily="34" charset="0"/>
              </a:rPr>
              <a:t>excess fluid</a:t>
            </a:r>
          </a:p>
          <a:p>
            <a:pPr lvl="1" eaLnBrk="1" hangingPunct="1">
              <a:lnSpc>
                <a:spcPct val="100000"/>
              </a:lnSpc>
              <a:spcBef>
                <a:spcPct val="0"/>
              </a:spcBef>
              <a:buFontTx/>
              <a:buNone/>
            </a:pPr>
            <a:endParaRPr lang="de-DE" altLang="en-US" sz="1800">
              <a:solidFill>
                <a:schemeClr val="accent2"/>
              </a:solidFill>
              <a:latin typeface="Arial" panose="020B0604020202020204" pitchFamily="34" charset="0"/>
            </a:endParaRPr>
          </a:p>
        </p:txBody>
      </p:sp>
      <p:sp>
        <p:nvSpPr>
          <p:cNvPr id="5130" name="Text Box 22">
            <a:extLst>
              <a:ext uri="{FF2B5EF4-FFF2-40B4-BE49-F238E27FC236}">
                <a16:creationId xmlns:a16="http://schemas.microsoft.com/office/drawing/2014/main" id="{6A8F90D6-B947-D368-F150-FEE5FFB7D6C8}"/>
              </a:ext>
            </a:extLst>
          </p:cNvPr>
          <p:cNvSpPr txBox="1">
            <a:spLocks noChangeArrowheads="1"/>
          </p:cNvSpPr>
          <p:nvPr/>
        </p:nvSpPr>
        <p:spPr bwMode="auto">
          <a:xfrm>
            <a:off x="8112126" y="2492375"/>
            <a:ext cx="2232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a:solidFill>
                  <a:schemeClr val="accent2"/>
                </a:solidFill>
                <a:latin typeface="Arial" panose="020B0604020202020204" pitchFamily="34" charset="0"/>
              </a:rPr>
              <a:t>Regulates salt and water in your body making around 2 L of urine everyday</a:t>
            </a:r>
            <a:endParaRPr lang="de-DE" altLang="en-US" sz="1800">
              <a:solidFill>
                <a:schemeClr val="accent2"/>
              </a:solidFill>
              <a:latin typeface="Arial" panose="020B0604020202020204" pitchFamily="34" charset="0"/>
            </a:endParaRPr>
          </a:p>
        </p:txBody>
      </p:sp>
      <p:sp>
        <p:nvSpPr>
          <p:cNvPr id="5131" name="Text Box 23">
            <a:extLst>
              <a:ext uri="{FF2B5EF4-FFF2-40B4-BE49-F238E27FC236}">
                <a16:creationId xmlns:a16="http://schemas.microsoft.com/office/drawing/2014/main" id="{DC44CA14-5D3C-9E61-4813-9D7F67B62130}"/>
              </a:ext>
            </a:extLst>
          </p:cNvPr>
          <p:cNvSpPr txBox="1">
            <a:spLocks noChangeArrowheads="1"/>
          </p:cNvSpPr>
          <p:nvPr/>
        </p:nvSpPr>
        <p:spPr bwMode="auto">
          <a:xfrm>
            <a:off x="7967664" y="4365626"/>
            <a:ext cx="223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a:solidFill>
                  <a:schemeClr val="accent2"/>
                </a:solidFill>
                <a:latin typeface="Arial" panose="020B0604020202020204" pitchFamily="34" charset="0"/>
              </a:rPr>
              <a:t>Process Vit D from your diet</a:t>
            </a:r>
            <a:endParaRPr lang="de-DE" altLang="en-US" sz="1800">
              <a:solidFill>
                <a:schemeClr val="accent2"/>
              </a:solidFill>
              <a:latin typeface="Arial" panose="020B0604020202020204" pitchFamily="34" charset="0"/>
            </a:endParaRPr>
          </a:p>
        </p:txBody>
      </p:sp>
      <p:sp>
        <p:nvSpPr>
          <p:cNvPr id="5132" name="Line 25">
            <a:extLst>
              <a:ext uri="{FF2B5EF4-FFF2-40B4-BE49-F238E27FC236}">
                <a16:creationId xmlns:a16="http://schemas.microsoft.com/office/drawing/2014/main" id="{0E36D3AE-705B-E82B-1E25-9B86666778FD}"/>
              </a:ext>
            </a:extLst>
          </p:cNvPr>
          <p:cNvSpPr>
            <a:spLocks noChangeShapeType="1"/>
          </p:cNvSpPr>
          <p:nvPr/>
        </p:nvSpPr>
        <p:spPr bwMode="auto">
          <a:xfrm flipV="1">
            <a:off x="7175500" y="2924175"/>
            <a:ext cx="865188"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33" name="Line 26">
            <a:extLst>
              <a:ext uri="{FF2B5EF4-FFF2-40B4-BE49-F238E27FC236}">
                <a16:creationId xmlns:a16="http://schemas.microsoft.com/office/drawing/2014/main" id="{4102932C-3AEF-32E2-5E4D-1213E2F9F487}"/>
              </a:ext>
            </a:extLst>
          </p:cNvPr>
          <p:cNvSpPr>
            <a:spLocks noChangeShapeType="1"/>
          </p:cNvSpPr>
          <p:nvPr/>
        </p:nvSpPr>
        <p:spPr bwMode="auto">
          <a:xfrm flipH="1">
            <a:off x="4008438" y="4437063"/>
            <a:ext cx="792162"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34" name="Line 28">
            <a:extLst>
              <a:ext uri="{FF2B5EF4-FFF2-40B4-BE49-F238E27FC236}">
                <a16:creationId xmlns:a16="http://schemas.microsoft.com/office/drawing/2014/main" id="{2AF04025-4EC8-58AC-649C-5772FF4FC157}"/>
              </a:ext>
            </a:extLst>
          </p:cNvPr>
          <p:cNvSpPr>
            <a:spLocks noChangeShapeType="1"/>
          </p:cNvSpPr>
          <p:nvPr/>
        </p:nvSpPr>
        <p:spPr bwMode="auto">
          <a:xfrm flipH="1" flipV="1">
            <a:off x="3863976" y="2997200"/>
            <a:ext cx="9366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35" name="Line 29">
            <a:extLst>
              <a:ext uri="{FF2B5EF4-FFF2-40B4-BE49-F238E27FC236}">
                <a16:creationId xmlns:a16="http://schemas.microsoft.com/office/drawing/2014/main" id="{5E2C3916-02AD-12A1-ED48-3595A64F032E}"/>
              </a:ext>
            </a:extLst>
          </p:cNvPr>
          <p:cNvSpPr>
            <a:spLocks noChangeShapeType="1"/>
          </p:cNvSpPr>
          <p:nvPr/>
        </p:nvSpPr>
        <p:spPr bwMode="auto">
          <a:xfrm flipV="1">
            <a:off x="5840413" y="154622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5136" name="Picture 1">
            <a:extLst>
              <a:ext uri="{FF2B5EF4-FFF2-40B4-BE49-F238E27FC236}">
                <a16:creationId xmlns:a16="http://schemas.microsoft.com/office/drawing/2014/main" id="{37166409-B774-8005-118F-16B61F6B9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25" y="5729289"/>
            <a:ext cx="444023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Box 1">
            <a:extLst>
              <a:ext uri="{FF2B5EF4-FFF2-40B4-BE49-F238E27FC236}">
                <a16:creationId xmlns:a16="http://schemas.microsoft.com/office/drawing/2014/main" id="{CDB0AFEF-AF63-21E3-5D9A-A150D360CE21}"/>
              </a:ext>
            </a:extLst>
          </p:cNvPr>
          <p:cNvSpPr txBox="1">
            <a:spLocks noChangeArrowheads="1"/>
          </p:cNvSpPr>
          <p:nvPr/>
        </p:nvSpPr>
        <p:spPr bwMode="auto">
          <a:xfrm>
            <a:off x="1595439" y="111125"/>
            <a:ext cx="58324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a:solidFill>
                  <a:schemeClr val="accent1"/>
                </a:solidFill>
                <a:latin typeface="Arial" panose="020B0604020202020204" pitchFamily="34" charset="0"/>
                <a:cs typeface="Arial" panose="020B0604020202020204" pitchFamily="34" charset="0"/>
              </a:rPr>
              <a:t>Functions of the Kidneys</a:t>
            </a:r>
          </a:p>
        </p:txBody>
      </p:sp>
      <p:sp>
        <p:nvSpPr>
          <p:cNvPr id="3" name="TextBox 2">
            <a:extLst>
              <a:ext uri="{FF2B5EF4-FFF2-40B4-BE49-F238E27FC236}">
                <a16:creationId xmlns:a16="http://schemas.microsoft.com/office/drawing/2014/main" id="{1318DA2F-8F1D-1C37-2F18-71B83A4E0285}"/>
              </a:ext>
            </a:extLst>
          </p:cNvPr>
          <p:cNvSpPr txBox="1"/>
          <p:nvPr/>
        </p:nvSpPr>
        <p:spPr>
          <a:xfrm>
            <a:off x="6600826" y="771525"/>
            <a:ext cx="2232025" cy="922338"/>
          </a:xfrm>
          <a:prstGeom prst="rect">
            <a:avLst/>
          </a:prstGeom>
          <a:noFill/>
        </p:spPr>
        <p:txBody>
          <a:bodyPr>
            <a:spAutoFit/>
          </a:bodyPr>
          <a:lstStyle/>
          <a:p>
            <a:pPr>
              <a:defRPr/>
            </a:pPr>
            <a:r>
              <a:rPr lang="en-GB" b="1">
                <a:solidFill>
                  <a:schemeClr val="accent5"/>
                </a:solidFill>
              </a:rPr>
              <a:t>240-300</a:t>
            </a:r>
            <a:r>
              <a:rPr lang="en-GB" b="1">
                <a:solidFill>
                  <a:schemeClr val="bg1">
                    <a:lumMod val="50000"/>
                  </a:schemeClr>
                </a:solidFill>
              </a:rPr>
              <a:t> pints a day to produce </a:t>
            </a:r>
            <a:r>
              <a:rPr lang="en-GB" b="1">
                <a:solidFill>
                  <a:schemeClr val="accent5"/>
                </a:solidFill>
              </a:rPr>
              <a:t>2-4</a:t>
            </a:r>
            <a:r>
              <a:rPr lang="en-GB" b="1">
                <a:solidFill>
                  <a:schemeClr val="bg1">
                    <a:lumMod val="50000"/>
                  </a:schemeClr>
                </a:solidFill>
              </a:rPr>
              <a:t> pints of urine</a:t>
            </a:r>
            <a:endParaRPr lang="en-GB" dirty="0"/>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709</TotalTime>
  <Words>3930</Words>
  <Application>Microsoft Office PowerPoint</Application>
  <PresentationFormat>Widescreen</PresentationFormat>
  <Paragraphs>290</Paragraphs>
  <Slides>37</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8" baseType="lpstr">
      <vt:lpstr>Aptos</vt:lpstr>
      <vt:lpstr>Aptos Display</vt:lpstr>
      <vt:lpstr>Arial</vt:lpstr>
      <vt:lpstr>Arial</vt:lpstr>
      <vt:lpstr>Calibri</vt:lpstr>
      <vt:lpstr>Google Sans</vt:lpstr>
      <vt:lpstr>Raleway</vt:lpstr>
      <vt:lpstr>Symbol</vt:lpstr>
      <vt:lpstr>Trebuchet</vt:lpstr>
      <vt:lpstr>Office Theme</vt:lpstr>
      <vt:lpstr>Acrobat Document</vt:lpstr>
      <vt:lpstr>HYDRATION AND ACUTE KIDNEY INJURY (AKI) AWARENESS</vt:lpstr>
      <vt:lpstr>DID YOU KNOW?</vt:lpstr>
      <vt:lpstr>DID YOU KNOW?</vt:lpstr>
      <vt:lpstr>IMPORTANCE OF HYDRATION</vt:lpstr>
      <vt:lpstr>FACT </vt:lpstr>
      <vt:lpstr> Signs of dehydration</vt:lpstr>
      <vt:lpstr>Hydration resource tool</vt:lpstr>
      <vt:lpstr>Fluid Matrix</vt:lpstr>
      <vt:lpstr>PowerPoint Presentation</vt:lpstr>
      <vt:lpstr>Acute Kidney Injury (AKI)</vt:lpstr>
      <vt:lpstr>AKI</vt:lpstr>
      <vt:lpstr>Prevalence of AKI</vt:lpstr>
      <vt:lpstr> Causes of AKI </vt:lpstr>
      <vt:lpstr>Causes of AKI</vt:lpstr>
      <vt:lpstr> Causes of AKI</vt:lpstr>
      <vt:lpstr> Symptoms of AKI </vt:lpstr>
      <vt:lpstr>How to detect kidney disease</vt:lpstr>
      <vt:lpstr>How to detect kidney disease - Urinalysis</vt:lpstr>
      <vt:lpstr> People at higher risk of AKI </vt:lpstr>
      <vt:lpstr> Risk factors of AKI </vt:lpstr>
      <vt:lpstr> How to assess?</vt:lpstr>
      <vt:lpstr>When the Kidney Fails</vt:lpstr>
      <vt:lpstr>NSAIDS</vt:lpstr>
      <vt:lpstr>Preventing acute kidney injury</vt:lpstr>
      <vt:lpstr> Preventing acute kidney injury </vt:lpstr>
      <vt:lpstr> Fluid Balance</vt:lpstr>
      <vt:lpstr>Fluid Balance</vt:lpstr>
      <vt:lpstr> Case study</vt:lpstr>
      <vt:lpstr> Answers to Case Study</vt:lpstr>
      <vt:lpstr>Case study </vt:lpstr>
      <vt:lpstr>Case Study </vt:lpstr>
      <vt:lpstr>Case study </vt:lpstr>
      <vt:lpstr>Case study </vt:lpstr>
      <vt:lpstr>Questions:</vt:lpstr>
      <vt:lpstr>References:</vt:lpstr>
      <vt:lpstr>References:</vt:lpstr>
      <vt:lpstr>Summary</vt:lpstr>
    </vt:vector>
  </TitlesOfParts>
  <Company>BCHC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HYDRATION AND ACUTE KIDNEY INJURY (AKI) AWARENESS</dc:title>
  <dc:creator>WRIGHT, Marivic (BIRMINGHAM COMMUNITY HEALTHCARE NHS FOUNDATION TRUST)</dc:creator>
  <cp:lastModifiedBy>Guru Bhapinder</cp:lastModifiedBy>
  <cp:revision>13</cp:revision>
  <dcterms:created xsi:type="dcterms:W3CDTF">2024-04-21T17:23:05Z</dcterms:created>
  <dcterms:modified xsi:type="dcterms:W3CDTF">2024-12-19T10:24:37Z</dcterms:modified>
</cp:coreProperties>
</file>