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51"/>
  </p:notesMasterIdLst>
  <p:sldIdLst>
    <p:sldId id="311" r:id="rId3"/>
    <p:sldId id="258" r:id="rId4"/>
    <p:sldId id="2707" r:id="rId5"/>
    <p:sldId id="2721" r:id="rId6"/>
    <p:sldId id="2722" r:id="rId7"/>
    <p:sldId id="2716" r:id="rId8"/>
    <p:sldId id="2714" r:id="rId9"/>
    <p:sldId id="307" r:id="rId10"/>
    <p:sldId id="310" r:id="rId11"/>
    <p:sldId id="461" r:id="rId12"/>
    <p:sldId id="313" r:id="rId13"/>
    <p:sldId id="314" r:id="rId14"/>
    <p:sldId id="315" r:id="rId15"/>
    <p:sldId id="359" r:id="rId16"/>
    <p:sldId id="353" r:id="rId17"/>
    <p:sldId id="335" r:id="rId18"/>
    <p:sldId id="2725" r:id="rId19"/>
    <p:sldId id="468" r:id="rId20"/>
    <p:sldId id="470" r:id="rId21"/>
    <p:sldId id="339" r:id="rId22"/>
    <p:sldId id="453" r:id="rId23"/>
    <p:sldId id="454" r:id="rId24"/>
    <p:sldId id="321" r:id="rId25"/>
    <p:sldId id="455" r:id="rId26"/>
    <p:sldId id="323" r:id="rId27"/>
    <p:sldId id="324" r:id="rId28"/>
    <p:sldId id="325" r:id="rId29"/>
    <p:sldId id="326" r:id="rId30"/>
    <p:sldId id="267" r:id="rId31"/>
    <p:sldId id="2730" r:id="rId32"/>
    <p:sldId id="259" r:id="rId33"/>
    <p:sldId id="287" r:id="rId34"/>
    <p:sldId id="288" r:id="rId35"/>
    <p:sldId id="2729" r:id="rId36"/>
    <p:sldId id="355" r:id="rId37"/>
    <p:sldId id="2732" r:id="rId38"/>
    <p:sldId id="331" r:id="rId39"/>
    <p:sldId id="327" r:id="rId40"/>
    <p:sldId id="466" r:id="rId41"/>
    <p:sldId id="2738" r:id="rId42"/>
    <p:sldId id="2735" r:id="rId43"/>
    <p:sldId id="2734" r:id="rId44"/>
    <p:sldId id="2723" r:id="rId45"/>
    <p:sldId id="2737" r:id="rId46"/>
    <p:sldId id="293" r:id="rId47"/>
    <p:sldId id="265" r:id="rId48"/>
    <p:sldId id="509" r:id="rId49"/>
    <p:sldId id="2726" r:id="rId5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86211" autoAdjust="0"/>
  </p:normalViewPr>
  <p:slideViewPr>
    <p:cSldViewPr>
      <p:cViewPr varScale="1">
        <p:scale>
          <a:sx n="65" d="100"/>
          <a:sy n="65" d="100"/>
        </p:scale>
        <p:origin x="148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1577" tIns="45789" rIns="91577" bIns="45789" rtlCol="0"/>
          <a:lstStyle>
            <a:lvl1pPr algn="r">
              <a:defRPr sz="1200"/>
            </a:lvl1pPr>
          </a:lstStyle>
          <a:p>
            <a:fld id="{01C7060E-C051-426D-AB32-F93EA2AAEFD2}" type="datetimeFigureOut">
              <a:rPr lang="en-GB" smtClean="0"/>
              <a:t>24/01/2025</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880" y="4784069"/>
            <a:ext cx="5447030" cy="3914240"/>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5"/>
            <a:ext cx="2950475" cy="498772"/>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5"/>
            <a:ext cx="2950475" cy="498772"/>
          </a:xfrm>
          <a:prstGeom prst="rect">
            <a:avLst/>
          </a:prstGeom>
        </p:spPr>
        <p:txBody>
          <a:bodyPr vert="horz" lIns="91577" tIns="45789" rIns="91577" bIns="45789" rtlCol="0" anchor="b"/>
          <a:lstStyle>
            <a:lvl1pPr algn="r">
              <a:defRPr sz="1200"/>
            </a:lvl1pPr>
          </a:lstStyle>
          <a:p>
            <a:fld id="{1618E942-4E7B-4C02-BEA0-A94067FFED43}" type="slidenum">
              <a:rPr lang="en-GB" smtClean="0"/>
              <a:t>‹#›</a:t>
            </a:fld>
            <a:endParaRPr lang="en-GB"/>
          </a:p>
        </p:txBody>
      </p:sp>
    </p:spTree>
    <p:extLst>
      <p:ext uri="{BB962C8B-B14F-4D97-AF65-F5344CB8AC3E}">
        <p14:creationId xmlns:p14="http://schemas.microsoft.com/office/powerpoint/2010/main" val="175396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8E942-4E7B-4C02-BEA0-A94067FFED43}" type="slidenum">
              <a:rPr lang="en-GB" smtClean="0"/>
              <a:t>1</a:t>
            </a:fld>
            <a:endParaRPr lang="en-GB"/>
          </a:p>
        </p:txBody>
      </p:sp>
    </p:spTree>
    <p:extLst>
      <p:ext uri="{BB962C8B-B14F-4D97-AF65-F5344CB8AC3E}">
        <p14:creationId xmlns:p14="http://schemas.microsoft.com/office/powerpoint/2010/main" val="201168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10</a:t>
            </a:fld>
            <a:endParaRPr lang="en-GB"/>
          </a:p>
        </p:txBody>
      </p:sp>
    </p:spTree>
    <p:extLst>
      <p:ext uri="{BB962C8B-B14F-4D97-AF65-F5344CB8AC3E}">
        <p14:creationId xmlns:p14="http://schemas.microsoft.com/office/powerpoint/2010/main" val="2244036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pPr marL="171707" indent="-171707">
              <a:lnSpc>
                <a:spcPct val="15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Passive soiling </a:t>
            </a:r>
            <a:r>
              <a:rPr lang="en-GB" altLang="en-US" dirty="0">
                <a:latin typeface="Arial" panose="020B0604020202020204" pitchFamily="34" charset="0"/>
                <a:cs typeface="Arial" panose="020B0604020202020204" pitchFamily="34" charset="0"/>
              </a:rPr>
              <a:t>– poor internal sphincter pressure or surgical damage</a:t>
            </a:r>
          </a:p>
          <a:p>
            <a:pPr marL="171707" indent="-171707">
              <a:lnSpc>
                <a:spcPct val="15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Urge faecal incontinence </a:t>
            </a:r>
            <a:r>
              <a:rPr lang="en-GB" altLang="en-US" dirty="0">
                <a:latin typeface="Arial" panose="020B0604020202020204" pitchFamily="34" charset="0"/>
                <a:cs typeface="Arial" panose="020B0604020202020204" pitchFamily="34" charset="0"/>
              </a:rPr>
              <a:t>– external sphincter weakness or obstetric trauma</a:t>
            </a:r>
          </a:p>
          <a:p>
            <a:pPr marL="171707" indent="-171707">
              <a:lnSpc>
                <a:spcPct val="15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Diarrhoea</a:t>
            </a:r>
            <a:r>
              <a:rPr lang="en-GB" altLang="en-US" dirty="0">
                <a:latin typeface="Arial" panose="020B0604020202020204" pitchFamily="34" charset="0"/>
                <a:cs typeface="Arial" panose="020B0604020202020204" pitchFamily="34" charset="0"/>
              </a:rPr>
              <a:t> – Increased gut motility</a:t>
            </a:r>
          </a:p>
          <a:p>
            <a:pPr marL="171707" indent="-171707">
              <a:lnSpc>
                <a:spcPct val="15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Inflammatory bowel disease (IBD)</a:t>
            </a:r>
            <a:r>
              <a:rPr lang="en-GB" altLang="en-US" dirty="0">
                <a:latin typeface="Arial" panose="020B0604020202020204" pitchFamily="34" charset="0"/>
                <a:cs typeface="Arial" panose="020B0604020202020204" pitchFamily="34" charset="0"/>
              </a:rPr>
              <a:t> - </a:t>
            </a:r>
            <a:r>
              <a:rPr lang="en-GB" b="0" i="0" dirty="0">
                <a:solidFill>
                  <a:srgbClr val="212B32"/>
                </a:solidFill>
                <a:effectLst/>
                <a:latin typeface="Arial" panose="020B0604020202020204" pitchFamily="34" charset="0"/>
                <a:cs typeface="Arial" panose="020B0604020202020204" pitchFamily="34" charset="0"/>
              </a:rPr>
              <a:t>is a term mainly used to describe 2 conditions: ulcerative colitis and Crohn's disease</a:t>
            </a:r>
            <a:endParaRPr lang="en-GB" altLang="en-US" dirty="0">
              <a:latin typeface="Arial" panose="020B0604020202020204" pitchFamily="34" charset="0"/>
              <a:cs typeface="Arial" panose="020B0604020202020204" pitchFamily="34" charset="0"/>
            </a:endParaRPr>
          </a:p>
          <a:p>
            <a:pPr marL="171707" indent="-171707">
              <a:lnSpc>
                <a:spcPct val="15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Inflammatory bowel syndrome (IBS) </a:t>
            </a:r>
            <a:r>
              <a:rPr lang="en-GB" altLang="en-US" dirty="0">
                <a:latin typeface="Arial" panose="020B0604020202020204" pitchFamily="34" charset="0"/>
                <a:cs typeface="Arial" panose="020B0604020202020204" pitchFamily="34" charset="0"/>
              </a:rPr>
              <a:t>- </a:t>
            </a:r>
            <a:r>
              <a:rPr lang="en-GB" b="0" i="0" dirty="0">
                <a:solidFill>
                  <a:srgbClr val="212B32"/>
                </a:solidFill>
                <a:effectLst/>
                <a:latin typeface="Arial" panose="020B0604020202020204" pitchFamily="34" charset="0"/>
                <a:cs typeface="Arial" panose="020B0604020202020204" pitchFamily="34" charset="0"/>
              </a:rPr>
              <a:t>a common condition that affects the digestive system</a:t>
            </a:r>
            <a:endParaRPr lang="en-GB" altLang="en-US" dirty="0">
              <a:latin typeface="Arial" panose="020B0604020202020204" pitchFamily="34" charset="0"/>
              <a:cs typeface="Arial" panose="020B0604020202020204" pitchFamily="34" charset="0"/>
            </a:endParaRPr>
          </a:p>
          <a:p>
            <a:pPr marL="171707" indent="-171707">
              <a:lnSpc>
                <a:spcPct val="15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Anorectal pathology </a:t>
            </a:r>
            <a:r>
              <a:rPr lang="en-GB" altLang="en-US" dirty="0">
                <a:latin typeface="Arial" panose="020B0604020202020204" pitchFamily="34" charset="0"/>
                <a:cs typeface="Arial" panose="020B0604020202020204" pitchFamily="34" charset="0"/>
              </a:rPr>
              <a:t>– includes rectal prolapse, fistula, haemorrhoids</a:t>
            </a:r>
          </a:p>
          <a:p>
            <a:pPr marL="171707" indent="-171707">
              <a:lnSpc>
                <a:spcPct val="15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Neurological disease </a:t>
            </a:r>
            <a:r>
              <a:rPr lang="en-GB" altLang="en-US" dirty="0">
                <a:latin typeface="Arial" panose="020B0604020202020204" pitchFamily="34" charset="0"/>
                <a:cs typeface="Arial" panose="020B0604020202020204" pitchFamily="34" charset="0"/>
              </a:rPr>
              <a:t>– Spinal cord injury, Multiple Sclerosis (MS), Spina Bifida, Dementia</a:t>
            </a:r>
          </a:p>
          <a:p>
            <a:pPr marL="171707" indent="-171707">
              <a:lnSpc>
                <a:spcPct val="15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Lifestyle and environment </a:t>
            </a:r>
            <a:r>
              <a:rPr lang="en-GB" altLang="en-US" dirty="0">
                <a:latin typeface="Arial" panose="020B0604020202020204" pitchFamily="34" charset="0"/>
                <a:cs typeface="Arial" panose="020B0604020202020204" pitchFamily="34" charset="0"/>
              </a:rPr>
              <a:t>– poor toilet facilities, diet, dependence on carer</a:t>
            </a:r>
          </a:p>
          <a:p>
            <a:pPr marL="171707" indent="-171707">
              <a:lnSpc>
                <a:spcPct val="15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Functional</a:t>
            </a:r>
            <a:r>
              <a:rPr lang="en-GB" altLang="en-US" dirty="0">
                <a:latin typeface="Arial" panose="020B0604020202020204" pitchFamily="34" charset="0"/>
                <a:cs typeface="Arial" panose="020B0604020202020204" pitchFamily="34" charset="0"/>
              </a:rPr>
              <a:t> - Idiopathic or unknown cause</a:t>
            </a:r>
          </a:p>
          <a:p>
            <a:pPr marL="171707" indent="-171707">
              <a:lnSpc>
                <a:spcPct val="15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Post Covid syndrome </a:t>
            </a:r>
            <a:r>
              <a:rPr lang="en-GB" altLang="en-US" dirty="0">
                <a:latin typeface="Arial" panose="020B0604020202020204" pitchFamily="34" charset="0"/>
                <a:cs typeface="Arial" panose="020B0604020202020204" pitchFamily="34" charset="0"/>
              </a:rPr>
              <a:t>- </a:t>
            </a:r>
            <a:r>
              <a:rPr lang="en-GB" b="0" i="0" dirty="0">
                <a:solidFill>
                  <a:srgbClr val="212B32"/>
                </a:solidFill>
                <a:effectLst/>
                <a:latin typeface="Frutiger W01"/>
              </a:rPr>
              <a:t>This also is called long COVID. Long COVID is a new condition which is still being studied</a:t>
            </a:r>
            <a:endParaRPr lang="en-GB" altLang="en-US"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B1B4F75-29AC-4215-BCE0-265B770962AE}" type="slidenum">
              <a:rPr lang="en-GB" smtClean="0"/>
              <a:t>11</a:t>
            </a:fld>
            <a:endParaRPr lang="en-GB"/>
          </a:p>
        </p:txBody>
      </p:sp>
    </p:spTree>
    <p:extLst>
      <p:ext uri="{BB962C8B-B14F-4D97-AF65-F5344CB8AC3E}">
        <p14:creationId xmlns:p14="http://schemas.microsoft.com/office/powerpoint/2010/main" val="125173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nSpc>
                <a:spcPct val="150000"/>
              </a:lnSpc>
            </a:pPr>
            <a:r>
              <a:rPr lang="en-GB" altLang="en-US" b="1" dirty="0">
                <a:latin typeface="Arial" panose="020B0604020202020204" pitchFamily="34" charset="0"/>
                <a:cs typeface="Arial" panose="020B0604020202020204" pitchFamily="34" charset="0"/>
              </a:rPr>
              <a:t>Straining at defecation </a:t>
            </a:r>
            <a:r>
              <a:rPr lang="en-GB" altLang="en-US" dirty="0">
                <a:latin typeface="Arial" panose="020B0604020202020204" pitchFamily="34" charset="0"/>
                <a:cs typeface="Arial" panose="020B0604020202020204" pitchFamily="34" charset="0"/>
              </a:rPr>
              <a:t>– This is when someone is sitting on the toilet and pushing hard to pass a stool. By straining you can cause Haemorrhoids (Piles) which can bleed. </a:t>
            </a:r>
          </a:p>
          <a:p>
            <a:pPr>
              <a:lnSpc>
                <a:spcPct val="150000"/>
              </a:lnSpc>
            </a:pPr>
            <a:r>
              <a:rPr lang="en-GB" altLang="en-US" b="1" dirty="0">
                <a:latin typeface="Arial" panose="020B0604020202020204" pitchFamily="34" charset="0"/>
                <a:cs typeface="Arial" panose="020B0604020202020204" pitchFamily="34" charset="0"/>
              </a:rPr>
              <a:t>Lumpy or hard stools </a:t>
            </a:r>
            <a:r>
              <a:rPr lang="en-GB" altLang="en-US" dirty="0">
                <a:latin typeface="Arial" panose="020B0604020202020204" pitchFamily="34" charset="0"/>
                <a:cs typeface="Arial" panose="020B0604020202020204" pitchFamily="34" charset="0"/>
              </a:rPr>
              <a:t>– This is usually a stool type 1 or 2. It means that the faeces has </a:t>
            </a:r>
            <a:r>
              <a:rPr lang="en-GB" b="0" i="0" dirty="0">
                <a:solidFill>
                  <a:srgbClr val="202124"/>
                </a:solidFill>
                <a:effectLst/>
                <a:latin typeface="arial" panose="020B0604020202020204" pitchFamily="34" charset="0"/>
              </a:rPr>
              <a:t>spent too much time drying in the intestines, but it has not dried out enough to break apart into small pieces.</a:t>
            </a:r>
            <a:endParaRPr lang="en-GB" altLang="en-US" dirty="0">
              <a:latin typeface="Arial" panose="020B0604020202020204" pitchFamily="34" charset="0"/>
              <a:cs typeface="Arial" panose="020B0604020202020204" pitchFamily="34" charset="0"/>
            </a:endParaRPr>
          </a:p>
          <a:p>
            <a:pPr>
              <a:lnSpc>
                <a:spcPct val="150000"/>
              </a:lnSpc>
            </a:pPr>
            <a:r>
              <a:rPr lang="en-GB" altLang="en-US" b="1" dirty="0">
                <a:latin typeface="Arial" panose="020B0604020202020204" pitchFamily="34" charset="0"/>
                <a:cs typeface="Arial" panose="020B0604020202020204" pitchFamily="34" charset="0"/>
              </a:rPr>
              <a:t>Sensation of incomplete evacuation </a:t>
            </a:r>
            <a:r>
              <a:rPr lang="en-GB" altLang="en-US" dirty="0">
                <a:latin typeface="Arial" panose="020B0604020202020204" pitchFamily="34" charset="0"/>
                <a:cs typeface="Arial" panose="020B0604020202020204" pitchFamily="34" charset="0"/>
              </a:rPr>
              <a:t>– This is </a:t>
            </a:r>
            <a:r>
              <a:rPr lang="en-GB" b="0" i="0" dirty="0">
                <a:solidFill>
                  <a:srgbClr val="202124"/>
                </a:solidFill>
                <a:effectLst/>
                <a:latin typeface="arial" panose="020B0604020202020204" pitchFamily="34" charset="0"/>
              </a:rPr>
              <a:t>the sensation that a bowel movement has not been complete even if it has</a:t>
            </a:r>
            <a:endParaRPr lang="en-GB" altLang="en-US" dirty="0">
              <a:latin typeface="Arial" panose="020B0604020202020204" pitchFamily="34" charset="0"/>
              <a:cs typeface="Arial" panose="020B0604020202020204" pitchFamily="34" charset="0"/>
            </a:endParaRPr>
          </a:p>
          <a:p>
            <a:pPr>
              <a:lnSpc>
                <a:spcPct val="150000"/>
              </a:lnSpc>
            </a:pPr>
            <a:r>
              <a:rPr lang="en-GB" altLang="en-US" b="1" dirty="0">
                <a:latin typeface="Arial" panose="020B0604020202020204" pitchFamily="34" charset="0"/>
                <a:cs typeface="Arial" panose="020B0604020202020204" pitchFamily="34" charset="0"/>
              </a:rPr>
              <a:t>Fewer than three bowel movements per week </a:t>
            </a:r>
            <a:r>
              <a:rPr lang="en-GB" altLang="en-US" dirty="0">
                <a:latin typeface="Arial" panose="020B0604020202020204" pitchFamily="34" charset="0"/>
                <a:cs typeface="Arial" panose="020B0604020202020204" pitchFamily="34" charset="0"/>
              </a:rPr>
              <a:t>– If you have less than three bowel movements per week this would be classed as constipation. You would need to see what your patients normal bowel movements are to determine if this is true constipation</a:t>
            </a:r>
          </a:p>
          <a:p>
            <a:pPr>
              <a:lnSpc>
                <a:spcPct val="150000"/>
              </a:lnSpc>
            </a:pPr>
            <a:r>
              <a:rPr lang="en-GB" altLang="en-US" b="1" dirty="0">
                <a:latin typeface="Arial" panose="020B0604020202020204" pitchFamily="34" charset="0"/>
                <a:cs typeface="Arial" panose="020B0604020202020204" pitchFamily="34" charset="0"/>
              </a:rPr>
              <a:t>Sensation of anorectal obstruction </a:t>
            </a:r>
            <a:r>
              <a:rPr lang="en-GB" altLang="en-US" dirty="0">
                <a:latin typeface="Arial" panose="020B0604020202020204" pitchFamily="34" charset="0"/>
                <a:cs typeface="Arial" panose="020B0604020202020204" pitchFamily="34" charset="0"/>
              </a:rPr>
              <a:t>– This may be due to </a:t>
            </a:r>
            <a:r>
              <a:rPr lang="en-GB" b="0" i="0" dirty="0">
                <a:solidFill>
                  <a:srgbClr val="202124"/>
                </a:solidFill>
                <a:effectLst/>
                <a:latin typeface="arial" panose="020B0604020202020204" pitchFamily="34" charset="0"/>
              </a:rPr>
              <a:t>mechanical causes or functional disorders of the anorectal region.  These could be issues such as rectal prolapse, rectocele, enterocele, </a:t>
            </a:r>
          </a:p>
          <a:p>
            <a:pPr>
              <a:lnSpc>
                <a:spcPct val="150000"/>
              </a:lnSpc>
            </a:pPr>
            <a:r>
              <a:rPr lang="en-GB" altLang="en-US" b="1" dirty="0">
                <a:latin typeface="Arial" panose="020B0604020202020204" pitchFamily="34" charset="0"/>
                <a:cs typeface="Arial" panose="020B0604020202020204" pitchFamily="34" charset="0"/>
              </a:rPr>
              <a:t>Manual manoeuvres to facilitate defecation </a:t>
            </a:r>
            <a:r>
              <a:rPr lang="en-GB" altLang="en-US" dirty="0">
                <a:latin typeface="Arial" panose="020B0604020202020204" pitchFamily="34" charset="0"/>
                <a:cs typeface="Arial" panose="020B0604020202020204" pitchFamily="34" charset="0"/>
              </a:rPr>
              <a:t>– These are procedures such as Digital Rectal Evacuation and Digital Rectal Stimulation</a:t>
            </a:r>
          </a:p>
          <a:p>
            <a:endParaRPr lang="en-GB" dirty="0"/>
          </a:p>
        </p:txBody>
      </p:sp>
      <p:sp>
        <p:nvSpPr>
          <p:cNvPr id="4" name="Slide Number Placeholder 3"/>
          <p:cNvSpPr>
            <a:spLocks noGrp="1"/>
          </p:cNvSpPr>
          <p:nvPr>
            <p:ph type="sldNum" sz="quarter" idx="5"/>
          </p:nvPr>
        </p:nvSpPr>
        <p:spPr/>
        <p:txBody>
          <a:bodyPr/>
          <a:lstStyle/>
          <a:p>
            <a:fld id="{EB1B4F75-29AC-4215-BCE0-265B770962AE}" type="slidenum">
              <a:rPr lang="en-GB" smtClean="0"/>
              <a:t>12</a:t>
            </a:fld>
            <a:endParaRPr lang="en-GB"/>
          </a:p>
        </p:txBody>
      </p:sp>
    </p:spTree>
    <p:extLst>
      <p:ext uri="{BB962C8B-B14F-4D97-AF65-F5344CB8AC3E}">
        <p14:creationId xmlns:p14="http://schemas.microsoft.com/office/powerpoint/2010/main" val="136689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13</a:t>
            </a:fld>
            <a:endParaRPr lang="en-GB"/>
          </a:p>
        </p:txBody>
      </p:sp>
    </p:spTree>
    <p:extLst>
      <p:ext uri="{BB962C8B-B14F-4D97-AF65-F5344CB8AC3E}">
        <p14:creationId xmlns:p14="http://schemas.microsoft.com/office/powerpoint/2010/main" val="718304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b="1" dirty="0">
                <a:latin typeface="Arial" panose="020B0604020202020204" pitchFamily="34" charset="0"/>
                <a:cs typeface="Arial" panose="020B0604020202020204" pitchFamily="34" charset="0"/>
              </a:rPr>
              <a:t>Change in bowel habit </a:t>
            </a:r>
            <a:r>
              <a:rPr lang="en-GB" dirty="0">
                <a:latin typeface="Arial" panose="020B0604020202020204" pitchFamily="34" charset="0"/>
                <a:cs typeface="Arial" panose="020B0604020202020204" pitchFamily="34" charset="0"/>
              </a:rPr>
              <a:t>- B</a:t>
            </a:r>
            <a:r>
              <a:rPr lang="en-GB" b="0" i="0" dirty="0">
                <a:solidFill>
                  <a:srgbClr val="202124"/>
                </a:solidFill>
                <a:effectLst/>
                <a:latin typeface="arial" panose="020B0604020202020204" pitchFamily="34" charset="0"/>
              </a:rPr>
              <a:t>owel habits can vary from person to person, day to day. Therefore, a sudden and noticeable change to your bowel habit can be suggestive of an underlying health issue – such as Irritable Bowel Syndrome (IBS), Inflammatory Bowel Disease (IBD) or Bowel Cancer</a:t>
            </a:r>
            <a:endParaRPr lang="en-GB" b="0" dirty="0">
              <a:latin typeface="Arial" panose="020B0604020202020204" pitchFamily="34" charset="0"/>
              <a:cs typeface="Arial" panose="020B0604020202020204" pitchFamily="34" charset="0"/>
            </a:endParaRPr>
          </a:p>
          <a:p>
            <a:pPr>
              <a:lnSpc>
                <a:spcPct val="150000"/>
              </a:lnSpc>
            </a:pPr>
            <a:r>
              <a:rPr lang="en-GB" b="1" dirty="0">
                <a:latin typeface="Arial" panose="020B0604020202020204" pitchFamily="34" charset="0"/>
                <a:cs typeface="Arial" panose="020B0604020202020204" pitchFamily="34" charset="0"/>
              </a:rPr>
              <a:t>Blood in stools/unexplained black stools </a:t>
            </a:r>
            <a:r>
              <a:rPr lang="en-GB" dirty="0">
                <a:latin typeface="Arial" panose="020B0604020202020204" pitchFamily="34" charset="0"/>
                <a:cs typeface="Arial" panose="020B0604020202020204" pitchFamily="34" charset="0"/>
              </a:rPr>
              <a:t>- T</a:t>
            </a:r>
            <a:r>
              <a:rPr lang="en-GB" b="0" i="0" dirty="0">
                <a:solidFill>
                  <a:srgbClr val="202124"/>
                </a:solidFill>
                <a:effectLst/>
                <a:latin typeface="arial" panose="020B0604020202020204" pitchFamily="34" charset="0"/>
              </a:rPr>
              <a:t>his can happen for a variety of reasons – having too much bile during digestion, having a medical condition like inflammatory bowel disease or celiac disease, being on antibiotics, or even just eating foods with strong colour pigments. Often, blood can make your stool look very dark and almost black. concerned,  you should contact your GP should you be concerned, or this is a new symptom for you. </a:t>
            </a:r>
            <a:endParaRPr lang="en-GB" dirty="0">
              <a:latin typeface="Arial" panose="020B0604020202020204" pitchFamily="34" charset="0"/>
              <a:cs typeface="Arial" panose="020B0604020202020204" pitchFamily="34" charset="0"/>
            </a:endParaRPr>
          </a:p>
          <a:p>
            <a:pPr>
              <a:lnSpc>
                <a:spcPct val="150000"/>
              </a:lnSpc>
            </a:pPr>
            <a:r>
              <a:rPr lang="en-GB" b="1" dirty="0">
                <a:latin typeface="Arial" panose="020B0604020202020204" pitchFamily="34" charset="0"/>
                <a:cs typeface="Arial" panose="020B0604020202020204" pitchFamily="34" charset="0"/>
              </a:rPr>
              <a:t>Unexplained weight loss </a:t>
            </a:r>
            <a:r>
              <a:rPr lang="en-GB" dirty="0">
                <a:latin typeface="Arial" panose="020B0604020202020204" pitchFamily="34" charset="0"/>
                <a:cs typeface="Arial" panose="020B0604020202020204" pitchFamily="34" charset="0"/>
              </a:rPr>
              <a:t>– </a:t>
            </a:r>
            <a:r>
              <a:rPr lang="en-GB" b="0" i="0" dirty="0">
                <a:solidFill>
                  <a:srgbClr val="212B32"/>
                </a:solidFill>
                <a:effectLst/>
                <a:latin typeface="Frutiger W01"/>
              </a:rPr>
              <a:t>Unintentional/Unexplained weight loss can be for Therefore, reasons such as stress, mental health issues, digestion problems, Malnutrition or health conditions. However, it could also be a sign of serious illness, always consult your GP</a:t>
            </a:r>
            <a:endParaRPr lang="en-GB" b="0" dirty="0">
              <a:latin typeface="Arial" panose="020B0604020202020204" pitchFamily="34" charset="0"/>
              <a:cs typeface="Arial" panose="020B0604020202020204" pitchFamily="34" charset="0"/>
            </a:endParaRPr>
          </a:p>
          <a:p>
            <a:pPr>
              <a:lnSpc>
                <a:spcPct val="150000"/>
              </a:lnSpc>
            </a:pPr>
            <a:r>
              <a:rPr lang="en-GB" b="1" dirty="0">
                <a:latin typeface="Arial" panose="020B0604020202020204" pitchFamily="34" charset="0"/>
                <a:cs typeface="Arial" panose="020B0604020202020204" pitchFamily="34" charset="0"/>
              </a:rPr>
              <a:t>Pain on defecation </a:t>
            </a:r>
            <a:r>
              <a:rPr lang="en-GB" dirty="0">
                <a:latin typeface="Arial" panose="020B0604020202020204" pitchFamily="34" charset="0"/>
                <a:cs typeface="Arial" panose="020B0604020202020204" pitchFamily="34" charset="0"/>
              </a:rPr>
              <a:t>-</a:t>
            </a:r>
            <a:r>
              <a:rPr lang="en-GB" b="0" dirty="0">
                <a:latin typeface="Arial" panose="020B0604020202020204" pitchFamily="34" charset="0"/>
                <a:cs typeface="Arial" panose="020B0604020202020204" pitchFamily="34" charset="0"/>
              </a:rPr>
              <a:t> </a:t>
            </a:r>
            <a:r>
              <a:rPr lang="en-GB" b="0" i="0" dirty="0">
                <a:solidFill>
                  <a:srgbClr val="212B32"/>
                </a:solidFill>
                <a:effectLst/>
                <a:latin typeface="Frutiger W01"/>
              </a:rPr>
              <a:t>Anal pain (pain in the bottom) is common and can be caused by Therefore, things such as constipation, Haemorrhoids, Anal fissures, abscesses, Sexual Transmitted Infections (STI) and even Anal cancer. There are things you can do to ease it, but see a GP if you're in a lot of pain or it does not get better</a:t>
            </a:r>
            <a:endParaRPr lang="en-GB" b="0" dirty="0">
              <a:latin typeface="Arial" panose="020B0604020202020204" pitchFamily="34" charset="0"/>
              <a:cs typeface="Arial" panose="020B0604020202020204" pitchFamily="34" charset="0"/>
            </a:endParaRPr>
          </a:p>
          <a:p>
            <a:pPr defTabSz="915772">
              <a:defRPr/>
            </a:pPr>
            <a:r>
              <a:rPr lang="en-GB" b="1" dirty="0">
                <a:latin typeface="Arial" panose="020B0604020202020204" pitchFamily="34" charset="0"/>
                <a:cs typeface="Arial" panose="020B0604020202020204" pitchFamily="34" charset="0"/>
              </a:rPr>
              <a:t>Abdominal pain and bloating which doesn’t resolve </a:t>
            </a:r>
            <a:r>
              <a:rPr lang="en-GB" dirty="0">
                <a:latin typeface="Arial" panose="020B0604020202020204" pitchFamily="34" charset="0"/>
                <a:cs typeface="Arial" panose="020B0604020202020204" pitchFamily="34" charset="0"/>
              </a:rPr>
              <a:t>– </a:t>
            </a:r>
            <a:r>
              <a:rPr lang="en-GB" b="0" i="0" dirty="0">
                <a:solidFill>
                  <a:srgbClr val="212B32"/>
                </a:solidFill>
                <a:effectLst/>
                <a:latin typeface="Frutiger W01"/>
              </a:rPr>
              <a:t>The most common reason for bloating is having a lot of gas in your gut. This is usually caused by some food and drinks, such as some vegetables and fizzy drinks, or by swallowing air when you eat. It can also be caused by problems with your digestion, such as constipation, food intolerance, coeliac disease, IBS and some women feel bloated around the time of their period. Sometimes, bloating that does not go away can be a sign of something more serious such as ovarian cancer. Therefore, if the abdominal pain or bloating does not ease or getting worse see a GP</a:t>
            </a:r>
            <a:endParaRPr lang="en-GB" b="0" dirty="0">
              <a:latin typeface="Arial" panose="020B0604020202020204" pitchFamily="34" charset="0"/>
              <a:cs typeface="Arial" panose="020B0604020202020204" pitchFamily="34" charset="0"/>
            </a:endParaRPr>
          </a:p>
          <a:p>
            <a:pPr>
              <a:lnSpc>
                <a:spcPct val="150000"/>
              </a:lnSpc>
            </a:pPr>
            <a:r>
              <a:rPr lang="en-GB" b="1" dirty="0">
                <a:latin typeface="Arial" panose="020B0604020202020204" pitchFamily="34" charset="0"/>
                <a:cs typeface="Arial" panose="020B0604020202020204" pitchFamily="34" charset="0"/>
              </a:rPr>
              <a:t>Faecal vomiting </a:t>
            </a:r>
            <a:r>
              <a:rPr lang="en-GB" dirty="0">
                <a:latin typeface="Arial" panose="020B0604020202020204" pitchFamily="34" charset="0"/>
                <a:cs typeface="Arial" panose="020B0604020202020204" pitchFamily="34" charset="0"/>
              </a:rPr>
              <a:t>- </a:t>
            </a:r>
            <a:r>
              <a:rPr lang="en-GB" b="0" i="0" dirty="0">
                <a:solidFill>
                  <a:srgbClr val="202122"/>
                </a:solidFill>
                <a:effectLst/>
                <a:latin typeface="Arial" panose="020B0604020202020204" pitchFamily="34" charset="0"/>
              </a:rPr>
              <a:t> This is vomiting whereby you vomit faecal matter. It normally means that there is a intestinal obstruction in some way. </a:t>
            </a:r>
            <a:r>
              <a:rPr lang="en-GB" b="0" i="0" u="none" strike="noStrike" dirty="0">
                <a:solidFill>
                  <a:srgbClr val="0645AD"/>
                </a:solidFill>
                <a:effectLst/>
                <a:latin typeface="Arial" panose="020B0604020202020204" pitchFamily="34" charset="0"/>
              </a:rPr>
              <a:t>It is </a:t>
            </a:r>
            <a:r>
              <a:rPr lang="en-GB" b="0" i="0" dirty="0">
                <a:solidFill>
                  <a:srgbClr val="202122"/>
                </a:solidFill>
                <a:effectLst/>
                <a:latin typeface="Arial" panose="020B0604020202020204" pitchFamily="34" charset="0"/>
              </a:rPr>
              <a:t>often accompanied by an odour of faeces on the breath and other gastrointestinal symptoms, including abdominal pain, abdominal distention, dehydration and sometimes diarrhoea. If this does occur you must seek medical help immediately. </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B1B4F75-29AC-4215-BCE0-265B770962AE}" type="slidenum">
              <a:rPr lang="en-GB" smtClean="0"/>
              <a:t>14</a:t>
            </a:fld>
            <a:endParaRPr lang="en-GB"/>
          </a:p>
        </p:txBody>
      </p:sp>
    </p:spTree>
    <p:extLst>
      <p:ext uri="{BB962C8B-B14F-4D97-AF65-F5344CB8AC3E}">
        <p14:creationId xmlns:p14="http://schemas.microsoft.com/office/powerpoint/2010/main" val="992767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15</a:t>
            </a:fld>
            <a:endParaRPr lang="en-GB"/>
          </a:p>
        </p:txBody>
      </p:sp>
    </p:spTree>
    <p:extLst>
      <p:ext uri="{BB962C8B-B14F-4D97-AF65-F5344CB8AC3E}">
        <p14:creationId xmlns:p14="http://schemas.microsoft.com/office/powerpoint/2010/main" val="2526633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16</a:t>
            </a:fld>
            <a:endParaRPr lang="en-GB"/>
          </a:p>
        </p:txBody>
      </p:sp>
    </p:spTree>
    <p:extLst>
      <p:ext uri="{BB962C8B-B14F-4D97-AF65-F5344CB8AC3E}">
        <p14:creationId xmlns:p14="http://schemas.microsoft.com/office/powerpoint/2010/main" val="358901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17</a:t>
            </a:fld>
            <a:endParaRPr lang="en-GB"/>
          </a:p>
        </p:txBody>
      </p:sp>
    </p:spTree>
    <p:extLst>
      <p:ext uri="{BB962C8B-B14F-4D97-AF65-F5344CB8AC3E}">
        <p14:creationId xmlns:p14="http://schemas.microsoft.com/office/powerpoint/2010/main" val="2090322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18</a:t>
            </a:fld>
            <a:endParaRPr lang="en-GB"/>
          </a:p>
        </p:txBody>
      </p:sp>
    </p:spTree>
    <p:extLst>
      <p:ext uri="{BB962C8B-B14F-4D97-AF65-F5344CB8AC3E}">
        <p14:creationId xmlns:p14="http://schemas.microsoft.com/office/powerpoint/2010/main" val="3410393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19</a:t>
            </a:fld>
            <a:endParaRPr lang="en-GB"/>
          </a:p>
        </p:txBody>
      </p:sp>
    </p:spTree>
    <p:extLst>
      <p:ext uri="{BB962C8B-B14F-4D97-AF65-F5344CB8AC3E}">
        <p14:creationId xmlns:p14="http://schemas.microsoft.com/office/powerpoint/2010/main" val="33496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2</a:t>
            </a:fld>
            <a:endParaRPr lang="en-GB"/>
          </a:p>
        </p:txBody>
      </p:sp>
    </p:spTree>
    <p:extLst>
      <p:ext uri="{BB962C8B-B14F-4D97-AF65-F5344CB8AC3E}">
        <p14:creationId xmlns:p14="http://schemas.microsoft.com/office/powerpoint/2010/main" val="92902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nSpc>
                <a:spcPct val="16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Bowel obstruction </a:t>
            </a:r>
            <a:r>
              <a:rPr lang="en-GB" altLang="en-US" dirty="0">
                <a:latin typeface="Arial" panose="020B0604020202020204" pitchFamily="34" charset="0"/>
                <a:cs typeface="Arial" panose="020B0604020202020204" pitchFamily="34" charset="0"/>
              </a:rPr>
              <a:t>– A bowel obstruction is classed as a medical emergency. This normally occurs when there is a blockage in </a:t>
            </a:r>
            <a:r>
              <a:rPr lang="en-GB" b="0" i="0" dirty="0">
                <a:solidFill>
                  <a:srgbClr val="202124"/>
                </a:solidFill>
                <a:effectLst/>
                <a:latin typeface="arial" panose="020B0604020202020204" pitchFamily="34" charset="0"/>
              </a:rPr>
              <a:t>the large intestine</a:t>
            </a:r>
            <a:endParaRPr lang="en-GB" altLang="en-US" dirty="0">
              <a:latin typeface="Arial" panose="020B0604020202020204" pitchFamily="34" charset="0"/>
              <a:cs typeface="Arial" panose="020B0604020202020204" pitchFamily="34" charset="0"/>
            </a:endParaRPr>
          </a:p>
          <a:p>
            <a:pPr marL="171707" indent="-171707">
              <a:lnSpc>
                <a:spcPct val="16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Perforation</a:t>
            </a:r>
            <a:r>
              <a:rPr lang="en-GB" altLang="en-US" dirty="0">
                <a:latin typeface="Arial" panose="020B0604020202020204" pitchFamily="34" charset="0"/>
                <a:cs typeface="Arial" panose="020B0604020202020204" pitchFamily="34" charset="0"/>
              </a:rPr>
              <a:t> – A perforation is classed as a medical emergency. </a:t>
            </a:r>
            <a:r>
              <a:rPr lang="en-GB" b="0" i="0" dirty="0">
                <a:solidFill>
                  <a:srgbClr val="3A3035"/>
                </a:solidFill>
                <a:effectLst/>
                <a:latin typeface="Nunito Sans" panose="020B0604020202020204" pitchFamily="2" charset="0"/>
              </a:rPr>
              <a:t>A perforated bowel occurs when hole develops in your bowel wall. The contents may spill into your abdomen and cause peritonitis, an infection. Such an infection can lead to sepsis.</a:t>
            </a:r>
            <a:endParaRPr lang="en-GB" altLang="en-US" dirty="0">
              <a:latin typeface="Arial" panose="020B0604020202020204" pitchFamily="34" charset="0"/>
              <a:cs typeface="Arial" panose="020B0604020202020204" pitchFamily="34" charset="0"/>
            </a:endParaRPr>
          </a:p>
          <a:p>
            <a:pPr marL="171707" indent="-171707">
              <a:lnSpc>
                <a:spcPct val="16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Strangulated hernia </a:t>
            </a:r>
            <a:r>
              <a:rPr lang="en-GB" altLang="en-US" dirty="0">
                <a:latin typeface="Arial" panose="020B0604020202020204" pitchFamily="34" charset="0"/>
                <a:cs typeface="Arial" panose="020B0604020202020204" pitchFamily="34" charset="0"/>
              </a:rPr>
              <a:t>- A strangulated hernia is classed as a medical emergency. It happens when the f</a:t>
            </a:r>
            <a:r>
              <a:rPr lang="en-GB" b="0" i="0" dirty="0">
                <a:solidFill>
                  <a:srgbClr val="202124"/>
                </a:solidFill>
                <a:effectLst/>
                <a:latin typeface="arial" panose="020B0604020202020204" pitchFamily="34" charset="0"/>
              </a:rPr>
              <a:t>atty tissue or a section of the small intestines pushes through a weakened area of the abdominal muscle. The surrounding muscle then clamps down around the tissue, cutting off the blood supply to the small intestine.</a:t>
            </a:r>
            <a:endParaRPr lang="en-GB" altLang="en-US" dirty="0">
              <a:latin typeface="Arial" panose="020B0604020202020204" pitchFamily="34" charset="0"/>
              <a:cs typeface="Arial" panose="020B0604020202020204" pitchFamily="34" charset="0"/>
            </a:endParaRPr>
          </a:p>
          <a:p>
            <a:pPr marL="171707" indent="-171707">
              <a:lnSpc>
                <a:spcPct val="160000"/>
              </a:lnSpc>
              <a:buFont typeface="Arial" panose="020B0604020202020204" pitchFamily="34" charset="0"/>
              <a:buChar char="•"/>
            </a:pPr>
            <a:r>
              <a:rPr lang="en-GB" altLang="en-US" dirty="0">
                <a:latin typeface="Arial" panose="020B0604020202020204" pitchFamily="34" charset="0"/>
                <a:cs typeface="Arial" panose="020B0604020202020204" pitchFamily="34" charset="0"/>
              </a:rPr>
              <a:t>Diarrhoea of an unknown aetiology - </a:t>
            </a:r>
            <a:r>
              <a:rPr lang="en-GB" b="0" i="0" dirty="0">
                <a:solidFill>
                  <a:srgbClr val="202124"/>
                </a:solidFill>
                <a:effectLst/>
                <a:latin typeface="arial" panose="020B0604020202020204" pitchFamily="34" charset="0"/>
              </a:rPr>
              <a:t>Most cases of acute diarrhoea resolve without treatment. However, severe diarrhoea (greater than 10 bowel movements a day or diarrhoea where fluid losses are significantly greater than oral intake) can cause dehydration, which can be life-threatening if untreated</a:t>
            </a:r>
            <a:endParaRPr lang="en-GB" altLang="en-US" dirty="0">
              <a:latin typeface="Arial" panose="020B0604020202020204" pitchFamily="34" charset="0"/>
              <a:cs typeface="Arial" panose="020B0604020202020204" pitchFamily="34" charset="0"/>
            </a:endParaRPr>
          </a:p>
          <a:p>
            <a:pPr marL="171707" indent="-171707">
              <a:buFont typeface="Arial" panose="020B0604020202020204" pitchFamily="34" charset="0"/>
              <a:buChar char="•"/>
            </a:pPr>
            <a:r>
              <a:rPr lang="en-GB" altLang="en-US" b="1" dirty="0">
                <a:latin typeface="Arial" panose="020B0604020202020204" pitchFamily="34" charset="0"/>
                <a:cs typeface="Arial" panose="020B0604020202020204" pitchFamily="34" charset="0"/>
              </a:rPr>
              <a:t>Undiagnosed rectal bleeding </a:t>
            </a:r>
            <a:r>
              <a:rPr lang="en-GB" altLang="en-US" dirty="0">
                <a:latin typeface="Arial" panose="020B0604020202020204" pitchFamily="34" charset="0"/>
                <a:cs typeface="Arial" panose="020B0604020202020204" pitchFamily="34" charset="0"/>
              </a:rPr>
              <a:t>– Undiagnosed rectal bleeding is classed as a complication following conditions such as </a:t>
            </a:r>
            <a:r>
              <a:rPr lang="en-GB" b="0" i="0" dirty="0">
                <a:solidFill>
                  <a:srgbClr val="231F20"/>
                </a:solidFill>
                <a:effectLst/>
                <a:latin typeface="Proxima Nova"/>
              </a:rPr>
              <a:t>Anal fissures, Angiodysplasia., Haemorrhoids, Constipation, Anal or colorectal polyps, Ulcers, Anal cancer or colon cancer, Inflammatory bowel disease (IBD),Diverticular disease, Infections, Bleeding conditions and Damage to the upper gastrointestinal (GI) tract</a:t>
            </a:r>
            <a:r>
              <a:rPr lang="en-GB" altLang="en-US" dirty="0">
                <a:latin typeface="Arial" panose="020B0604020202020204" pitchFamily="34" charset="0"/>
                <a:cs typeface="Arial" panose="020B0604020202020204" pitchFamily="34" charset="0"/>
              </a:rPr>
              <a:t>, However if the bleeding is severe this would be classed as a medical emergency and you would need to seek help immediately.</a:t>
            </a:r>
          </a:p>
          <a:p>
            <a:pPr marL="171707" indent="-171707">
              <a:lnSpc>
                <a:spcPct val="16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Faecal impaction </a:t>
            </a:r>
            <a:r>
              <a:rPr lang="en-GB" altLang="en-US" dirty="0">
                <a:latin typeface="Arial" panose="020B0604020202020204" pitchFamily="34" charset="0"/>
                <a:cs typeface="Arial" panose="020B0604020202020204" pitchFamily="34" charset="0"/>
              </a:rPr>
              <a:t>–  Faecal Impaction can be classed as a complication and without treatment can become life threatening causing serious complications such as  hole in your colon, bleeding, uncontrolled bowel movements and ulcers. Therefore, it is important to get this reviewed by your GP as soon s possible or referred on to gastroenterology. </a:t>
            </a:r>
          </a:p>
          <a:p>
            <a:pPr marL="171707" indent="-171707">
              <a:lnSpc>
                <a:spcPct val="160000"/>
              </a:lnSpc>
              <a:buFont typeface="Arial" panose="020B0604020202020204" pitchFamily="34" charset="0"/>
              <a:buChar char="•"/>
            </a:pPr>
            <a:r>
              <a:rPr lang="en-GB" altLang="en-US" b="1" dirty="0">
                <a:latin typeface="Arial" panose="020B0604020202020204" pitchFamily="34" charset="0"/>
                <a:cs typeface="Arial" panose="020B0604020202020204" pitchFamily="34" charset="0"/>
              </a:rPr>
              <a:t>Autonomic dysreflexia </a:t>
            </a:r>
            <a:r>
              <a:rPr lang="en-GB" altLang="en-US" dirty="0">
                <a:latin typeface="Arial" panose="020B0604020202020204" pitchFamily="34" charset="0"/>
                <a:cs typeface="Arial" panose="020B0604020202020204" pitchFamily="34" charset="0"/>
              </a:rPr>
              <a:t>– </a:t>
            </a:r>
            <a:r>
              <a:rPr lang="en-GB" b="0" i="0" dirty="0">
                <a:solidFill>
                  <a:srgbClr val="202124"/>
                </a:solidFill>
                <a:effectLst/>
                <a:latin typeface="arial" panose="020B0604020202020204" pitchFamily="34" charset="0"/>
              </a:rPr>
              <a:t>Autonomic dysreflexia can be a life-threatening condition. It can cause bleeding in the brain, stroke, seizures, and other heart and lung problems. Autonomic dysreflexia is a medical emergency commonly occurring in patients with spinal cord injury at levels T6 and above</a:t>
            </a:r>
            <a:endParaRPr lang="en-GB" dirty="0"/>
          </a:p>
        </p:txBody>
      </p:sp>
      <p:sp>
        <p:nvSpPr>
          <p:cNvPr id="4" name="Slide Number Placeholder 3"/>
          <p:cNvSpPr>
            <a:spLocks noGrp="1"/>
          </p:cNvSpPr>
          <p:nvPr>
            <p:ph type="sldNum" sz="quarter" idx="5"/>
          </p:nvPr>
        </p:nvSpPr>
        <p:spPr/>
        <p:txBody>
          <a:bodyPr/>
          <a:lstStyle/>
          <a:p>
            <a:fld id="{EB1B4F75-29AC-4215-BCE0-265B770962AE}" type="slidenum">
              <a:rPr lang="en-GB" smtClean="0"/>
              <a:t>20</a:t>
            </a:fld>
            <a:endParaRPr lang="en-GB"/>
          </a:p>
        </p:txBody>
      </p:sp>
    </p:spTree>
    <p:extLst>
      <p:ext uri="{BB962C8B-B14F-4D97-AF65-F5344CB8AC3E}">
        <p14:creationId xmlns:p14="http://schemas.microsoft.com/office/powerpoint/2010/main" val="1747285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1B4F75-29AC-4215-BCE0-265B770962AE}" type="slidenum">
              <a:rPr lang="en-GB" smtClean="0"/>
              <a:t>21</a:t>
            </a:fld>
            <a:endParaRPr lang="en-GB"/>
          </a:p>
        </p:txBody>
      </p:sp>
    </p:spTree>
    <p:extLst>
      <p:ext uri="{BB962C8B-B14F-4D97-AF65-F5344CB8AC3E}">
        <p14:creationId xmlns:p14="http://schemas.microsoft.com/office/powerpoint/2010/main" val="402700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ltLang="en-US" b="1" dirty="0">
                <a:latin typeface="Arial" panose="020B0604020202020204" pitchFamily="34" charset="0"/>
                <a:cs typeface="Arial" panose="020B0604020202020204" pitchFamily="34" charset="0"/>
              </a:rPr>
              <a:t>Consistency</a:t>
            </a:r>
            <a:r>
              <a:rPr lang="en-GB" altLang="en-US" dirty="0">
                <a:latin typeface="Arial" panose="020B0604020202020204" pitchFamily="34" charset="0"/>
                <a:cs typeface="Arial" panose="020B0604020202020204" pitchFamily="34" charset="0"/>
              </a:rPr>
              <a:t> – This means </a:t>
            </a:r>
            <a:r>
              <a:rPr lang="en-GB" b="0" i="0" dirty="0">
                <a:solidFill>
                  <a:srgbClr val="202124"/>
                </a:solidFill>
                <a:effectLst/>
                <a:latin typeface="arial" panose="020B0604020202020204" pitchFamily="34" charset="0"/>
              </a:rPr>
              <a:t>the degree of firmness to the faeces. The Faeces should</a:t>
            </a:r>
            <a:r>
              <a:rPr lang="en-GB" b="1" i="0" dirty="0">
                <a:solidFill>
                  <a:srgbClr val="202124"/>
                </a:solidFill>
                <a:effectLst/>
                <a:latin typeface="arial" panose="020B0604020202020204" pitchFamily="34" charset="0"/>
              </a:rPr>
              <a:t> </a:t>
            </a:r>
            <a:r>
              <a:rPr lang="en-GB" b="0" i="0" dirty="0">
                <a:solidFill>
                  <a:srgbClr val="202124"/>
                </a:solidFill>
                <a:effectLst/>
                <a:latin typeface="arial" panose="020B0604020202020204" pitchFamily="34" charset="0"/>
              </a:rPr>
              <a:t>be soft and pass easily. Hard, dry stools might be a sign of constipation. Watery stools could suggest diarrhoea </a:t>
            </a:r>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Frequency</a:t>
            </a:r>
            <a:r>
              <a:rPr lang="en-GB" altLang="en-US" dirty="0">
                <a:latin typeface="Arial" panose="020B0604020202020204" pitchFamily="34" charset="0"/>
                <a:cs typeface="Arial" panose="020B0604020202020204" pitchFamily="34" charset="0"/>
              </a:rPr>
              <a:t> - </a:t>
            </a:r>
            <a:r>
              <a:rPr lang="en-GB" b="0" i="0" dirty="0">
                <a:solidFill>
                  <a:srgbClr val="202124"/>
                </a:solidFill>
                <a:effectLst/>
                <a:latin typeface="arial" panose="020B0604020202020204" pitchFamily="34" charset="0"/>
              </a:rPr>
              <a:t>There is no “normal” number of bowel movements. A healthy bowel movement frequency can range from three times a day to three times a week</a:t>
            </a:r>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Colour </a:t>
            </a:r>
            <a:r>
              <a:rPr lang="en-GB" altLang="en-US" dirty="0">
                <a:latin typeface="Arial" panose="020B0604020202020204" pitchFamily="34" charset="0"/>
                <a:cs typeface="Arial" panose="020B0604020202020204" pitchFamily="34" charset="0"/>
              </a:rPr>
              <a:t>- </a:t>
            </a:r>
            <a:r>
              <a:rPr lang="en-GB" b="0" i="0" dirty="0">
                <a:solidFill>
                  <a:srgbClr val="202124"/>
                </a:solidFill>
                <a:effectLst/>
                <a:latin typeface="arial" panose="020B0604020202020204" pitchFamily="34" charset="0"/>
              </a:rPr>
              <a:t>Normal stool colour is brown. This is due to the presence of bile in the stool. Normal stool colour can range from light yellow to brown to almost black. If stool is red, maroon, black, clay-coloured, pale, yellow, or green this may signify a problem</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B1B4F75-29AC-4215-BCE0-265B770962AE}" type="slidenum">
              <a:rPr lang="en-GB" smtClean="0"/>
              <a:t>22</a:t>
            </a:fld>
            <a:endParaRPr lang="en-GB"/>
          </a:p>
        </p:txBody>
      </p:sp>
    </p:spTree>
    <p:extLst>
      <p:ext uri="{BB962C8B-B14F-4D97-AF65-F5344CB8AC3E}">
        <p14:creationId xmlns:p14="http://schemas.microsoft.com/office/powerpoint/2010/main" val="320941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1B4F75-29AC-4215-BCE0-265B770962AE}" type="slidenum">
              <a:rPr lang="en-GB" smtClean="0"/>
              <a:t>23</a:t>
            </a:fld>
            <a:endParaRPr lang="en-GB"/>
          </a:p>
        </p:txBody>
      </p:sp>
    </p:spTree>
    <p:extLst>
      <p:ext uri="{BB962C8B-B14F-4D97-AF65-F5344CB8AC3E}">
        <p14:creationId xmlns:p14="http://schemas.microsoft.com/office/powerpoint/2010/main" val="2527793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24</a:t>
            </a:fld>
            <a:endParaRPr lang="en-GB"/>
          </a:p>
        </p:txBody>
      </p:sp>
    </p:spTree>
    <p:extLst>
      <p:ext uri="{BB962C8B-B14F-4D97-AF65-F5344CB8AC3E}">
        <p14:creationId xmlns:p14="http://schemas.microsoft.com/office/powerpoint/2010/main" val="101464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25</a:t>
            </a:fld>
            <a:endParaRPr lang="en-GB"/>
          </a:p>
        </p:txBody>
      </p:sp>
    </p:spTree>
    <p:extLst>
      <p:ext uri="{BB962C8B-B14F-4D97-AF65-F5344CB8AC3E}">
        <p14:creationId xmlns:p14="http://schemas.microsoft.com/office/powerpoint/2010/main" val="3114074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26</a:t>
            </a:fld>
            <a:endParaRPr lang="en-GB"/>
          </a:p>
        </p:txBody>
      </p:sp>
    </p:spTree>
    <p:extLst>
      <p:ext uri="{BB962C8B-B14F-4D97-AF65-F5344CB8AC3E}">
        <p14:creationId xmlns:p14="http://schemas.microsoft.com/office/powerpoint/2010/main" val="3997280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27</a:t>
            </a:fld>
            <a:endParaRPr lang="en-GB"/>
          </a:p>
        </p:txBody>
      </p:sp>
    </p:spTree>
    <p:extLst>
      <p:ext uri="{BB962C8B-B14F-4D97-AF65-F5344CB8AC3E}">
        <p14:creationId xmlns:p14="http://schemas.microsoft.com/office/powerpoint/2010/main" val="3592147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1B4F75-29AC-4215-BCE0-265B770962AE}" type="slidenum">
              <a:rPr lang="en-GB" smtClean="0"/>
              <a:t>28</a:t>
            </a:fld>
            <a:endParaRPr lang="en-GB"/>
          </a:p>
        </p:txBody>
      </p:sp>
    </p:spTree>
    <p:extLst>
      <p:ext uri="{BB962C8B-B14F-4D97-AF65-F5344CB8AC3E}">
        <p14:creationId xmlns:p14="http://schemas.microsoft.com/office/powerpoint/2010/main" val="2563924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29</a:t>
            </a:fld>
            <a:endParaRPr lang="en-GB"/>
          </a:p>
        </p:txBody>
      </p:sp>
    </p:spTree>
    <p:extLst>
      <p:ext uri="{BB962C8B-B14F-4D97-AF65-F5344CB8AC3E}">
        <p14:creationId xmlns:p14="http://schemas.microsoft.com/office/powerpoint/2010/main" val="146898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912081-4411-463B-BDAA-59BE2C58C72D}" type="slidenum">
              <a:rPr lang="en-GB" smtClean="0"/>
              <a:t>3</a:t>
            </a:fld>
            <a:endParaRPr lang="en-GB"/>
          </a:p>
        </p:txBody>
      </p:sp>
    </p:spTree>
    <p:extLst>
      <p:ext uri="{BB962C8B-B14F-4D97-AF65-F5344CB8AC3E}">
        <p14:creationId xmlns:p14="http://schemas.microsoft.com/office/powerpoint/2010/main" val="2883928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30</a:t>
            </a:fld>
            <a:endParaRPr lang="en-GB"/>
          </a:p>
        </p:txBody>
      </p:sp>
    </p:spTree>
    <p:extLst>
      <p:ext uri="{BB962C8B-B14F-4D97-AF65-F5344CB8AC3E}">
        <p14:creationId xmlns:p14="http://schemas.microsoft.com/office/powerpoint/2010/main" val="1449942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31</a:t>
            </a:fld>
            <a:endParaRPr lang="en-GB"/>
          </a:p>
        </p:txBody>
      </p:sp>
    </p:spTree>
    <p:extLst>
      <p:ext uri="{BB962C8B-B14F-4D97-AF65-F5344CB8AC3E}">
        <p14:creationId xmlns:p14="http://schemas.microsoft.com/office/powerpoint/2010/main" val="1583559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2DACBB-44EE-4C4C-A5C6-59FB516ABF56}" type="slidenum">
              <a:rPr lang="en-GB" smtClean="0"/>
              <a:t>32</a:t>
            </a:fld>
            <a:endParaRPr lang="en-GB"/>
          </a:p>
        </p:txBody>
      </p:sp>
    </p:spTree>
    <p:extLst>
      <p:ext uri="{BB962C8B-B14F-4D97-AF65-F5344CB8AC3E}">
        <p14:creationId xmlns:p14="http://schemas.microsoft.com/office/powerpoint/2010/main" val="3962011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2DACBB-44EE-4C4C-A5C6-59FB516ABF56}" type="slidenum">
              <a:rPr lang="en-GB" smtClean="0"/>
              <a:t>33</a:t>
            </a:fld>
            <a:endParaRPr lang="en-GB"/>
          </a:p>
        </p:txBody>
      </p:sp>
    </p:spTree>
    <p:extLst>
      <p:ext uri="{BB962C8B-B14F-4D97-AF65-F5344CB8AC3E}">
        <p14:creationId xmlns:p14="http://schemas.microsoft.com/office/powerpoint/2010/main" val="3616784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34</a:t>
            </a:fld>
            <a:endParaRPr lang="en-GB"/>
          </a:p>
        </p:txBody>
      </p:sp>
    </p:spTree>
    <p:extLst>
      <p:ext uri="{BB962C8B-B14F-4D97-AF65-F5344CB8AC3E}">
        <p14:creationId xmlns:p14="http://schemas.microsoft.com/office/powerpoint/2010/main" val="610169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35</a:t>
            </a:fld>
            <a:endParaRPr lang="en-GB"/>
          </a:p>
        </p:txBody>
      </p:sp>
    </p:spTree>
    <p:extLst>
      <p:ext uri="{BB962C8B-B14F-4D97-AF65-F5344CB8AC3E}">
        <p14:creationId xmlns:p14="http://schemas.microsoft.com/office/powerpoint/2010/main" val="3308383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36</a:t>
            </a:fld>
            <a:endParaRPr lang="en-GB"/>
          </a:p>
        </p:txBody>
      </p:sp>
    </p:spTree>
    <p:extLst>
      <p:ext uri="{BB962C8B-B14F-4D97-AF65-F5344CB8AC3E}">
        <p14:creationId xmlns:p14="http://schemas.microsoft.com/office/powerpoint/2010/main" val="1431946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37</a:t>
            </a:fld>
            <a:endParaRPr lang="en-GB"/>
          </a:p>
        </p:txBody>
      </p:sp>
    </p:spTree>
    <p:extLst>
      <p:ext uri="{BB962C8B-B14F-4D97-AF65-F5344CB8AC3E}">
        <p14:creationId xmlns:p14="http://schemas.microsoft.com/office/powerpoint/2010/main" val="653252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Anal Inserts</a:t>
            </a:r>
          </a:p>
          <a:p>
            <a:pPr marL="171707" indent="-171707">
              <a:buFont typeface="Arial" panose="020B0604020202020204" pitchFamily="34" charset="0"/>
              <a:buChar char="•"/>
            </a:pPr>
            <a:r>
              <a:rPr lang="en-GB" b="0" i="0" dirty="0">
                <a:solidFill>
                  <a:srgbClr val="202124"/>
                </a:solidFill>
                <a:effectLst/>
                <a:latin typeface="arial" panose="020B0604020202020204" pitchFamily="34" charset="0"/>
              </a:rPr>
              <a:t>Anal inserts may be used to manage faecal incontinence; the single use devices are inserted into the anal canal to prevent faecal leakage. </a:t>
            </a:r>
          </a:p>
          <a:p>
            <a:pPr marL="171707" indent="-171707">
              <a:buFont typeface="Arial" panose="020B0604020202020204" pitchFamily="34" charset="0"/>
              <a:buChar char="•"/>
            </a:pPr>
            <a:r>
              <a:rPr lang="en-GB" dirty="0"/>
              <a:t>These are good for patients that have some small leakage and want to go out and not need to wear an containment products</a:t>
            </a:r>
          </a:p>
          <a:p>
            <a:r>
              <a:rPr lang="en-GB" b="1" dirty="0"/>
              <a:t>Faecal Collectors</a:t>
            </a:r>
          </a:p>
          <a:p>
            <a:pPr marL="171707" indent="-171707">
              <a:buFont typeface="Arial" panose="020B0604020202020204" pitchFamily="34" charset="0"/>
              <a:buChar char="•"/>
            </a:pPr>
            <a:r>
              <a:rPr lang="en-GB" b="0" i="0" dirty="0">
                <a:solidFill>
                  <a:srgbClr val="202124"/>
                </a:solidFill>
                <a:effectLst/>
                <a:latin typeface="arial" panose="020B0604020202020204" pitchFamily="34" charset="0"/>
              </a:rPr>
              <a:t>Faecal collection devices are a group of devices that are intended to collect stool as it passes from the rectum. The stool is collected in a bag or pouch, which is periodically emptied</a:t>
            </a:r>
            <a:endParaRPr lang="en-GB" dirty="0"/>
          </a:p>
          <a:p>
            <a:r>
              <a:rPr lang="en-GB" b="1" dirty="0"/>
              <a:t>Trans anal Irrigation</a:t>
            </a:r>
          </a:p>
          <a:p>
            <a:pPr marL="171707" indent="-171707">
              <a:buFont typeface="Arial" panose="020B0604020202020204" pitchFamily="34" charset="0"/>
              <a:buChar char="•"/>
            </a:pPr>
            <a:r>
              <a:rPr lang="en-GB" b="0" i="0" dirty="0">
                <a:solidFill>
                  <a:srgbClr val="202124"/>
                </a:solidFill>
                <a:effectLst/>
                <a:latin typeface="arial" panose="020B0604020202020204" pitchFamily="34" charset="0"/>
              </a:rPr>
              <a:t>Trans anal bowel irrigation is a way of facilitating the evacuation of faeces from the bowel by introducing water (or other fluids) into the colon via the anus in a quantity sufficient to reach beyond the rectum</a:t>
            </a:r>
            <a:endParaRPr lang="en-GB" dirty="0"/>
          </a:p>
          <a:p>
            <a:r>
              <a:rPr lang="en-GB" b="1" dirty="0"/>
              <a:t>Abena Containment Products</a:t>
            </a:r>
          </a:p>
          <a:p>
            <a:pPr marL="171707" indent="-171707">
              <a:buFont typeface="Arial" panose="020B0604020202020204" pitchFamily="34" charset="0"/>
              <a:buChar char="•"/>
            </a:pPr>
            <a:r>
              <a:rPr lang="en-GB" dirty="0"/>
              <a:t>Abri let Anatomic Faecal liner is designed to act as a grab pad that sits on top of another containment product. When patient has opened their bowels it is designed to be removed and replaced therefore protecting he pad underneath. </a:t>
            </a:r>
          </a:p>
          <a:p>
            <a:pPr marL="171707" indent="-171707">
              <a:buFont typeface="Arial" panose="020B0604020202020204" pitchFamily="34" charset="0"/>
              <a:buChar char="•"/>
            </a:pPr>
            <a:r>
              <a:rPr lang="en-GB" dirty="0"/>
              <a:t>The Abri let Anatomic is designed for smearing, small leakage or firm formed bowel movements that can be removed in one go.</a:t>
            </a:r>
          </a:p>
          <a:p>
            <a:pPr marL="171707" indent="-171707">
              <a:buFont typeface="Arial" panose="020B0604020202020204" pitchFamily="34" charset="0"/>
              <a:buChar char="•"/>
            </a:pPr>
            <a:r>
              <a:rPr lang="en-GB" dirty="0"/>
              <a:t>Abri San Special is a faecal pad that is designed with a waterproof backing meaning this can be used for patients with more leakage or constant loose stools</a:t>
            </a:r>
          </a:p>
        </p:txBody>
      </p:sp>
      <p:sp>
        <p:nvSpPr>
          <p:cNvPr id="4" name="Slide Number Placeholder 3"/>
          <p:cNvSpPr>
            <a:spLocks noGrp="1"/>
          </p:cNvSpPr>
          <p:nvPr>
            <p:ph type="sldNum" sz="quarter" idx="5"/>
          </p:nvPr>
        </p:nvSpPr>
        <p:spPr/>
        <p:txBody>
          <a:bodyPr/>
          <a:lstStyle/>
          <a:p>
            <a:fld id="{FB2DACBB-44EE-4C4C-A5C6-59FB516ABF56}" type="slidenum">
              <a:rPr lang="en-GB" smtClean="0"/>
              <a:t>38</a:t>
            </a:fld>
            <a:endParaRPr lang="en-GB"/>
          </a:p>
        </p:txBody>
      </p:sp>
    </p:spTree>
    <p:extLst>
      <p:ext uri="{BB962C8B-B14F-4D97-AF65-F5344CB8AC3E}">
        <p14:creationId xmlns:p14="http://schemas.microsoft.com/office/powerpoint/2010/main" val="455624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1B4F75-29AC-4215-BCE0-265B770962AE}" type="slidenum">
              <a:rPr lang="en-GB" smtClean="0"/>
              <a:t>39</a:t>
            </a:fld>
            <a:endParaRPr lang="en-GB"/>
          </a:p>
        </p:txBody>
      </p:sp>
    </p:spTree>
    <p:extLst>
      <p:ext uri="{BB962C8B-B14F-4D97-AF65-F5344CB8AC3E}">
        <p14:creationId xmlns:p14="http://schemas.microsoft.com/office/powerpoint/2010/main" val="12108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912081-4411-463B-BDAA-59BE2C58C72D}" type="slidenum">
              <a:rPr lang="en-GB" smtClean="0"/>
              <a:t>4</a:t>
            </a:fld>
            <a:endParaRPr lang="en-GB"/>
          </a:p>
        </p:txBody>
      </p:sp>
    </p:spTree>
    <p:extLst>
      <p:ext uri="{BB962C8B-B14F-4D97-AF65-F5344CB8AC3E}">
        <p14:creationId xmlns:p14="http://schemas.microsoft.com/office/powerpoint/2010/main" val="1424917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40</a:t>
            </a:fld>
            <a:endParaRPr lang="en-GB"/>
          </a:p>
        </p:txBody>
      </p:sp>
    </p:spTree>
    <p:extLst>
      <p:ext uri="{BB962C8B-B14F-4D97-AF65-F5344CB8AC3E}">
        <p14:creationId xmlns:p14="http://schemas.microsoft.com/office/powerpoint/2010/main" val="3729991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41</a:t>
            </a:fld>
            <a:endParaRPr lang="en-GB"/>
          </a:p>
        </p:txBody>
      </p:sp>
    </p:spTree>
    <p:extLst>
      <p:ext uri="{BB962C8B-B14F-4D97-AF65-F5344CB8AC3E}">
        <p14:creationId xmlns:p14="http://schemas.microsoft.com/office/powerpoint/2010/main" val="3293149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A035F-23CE-6A61-A669-D55882C33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35DFC-9F84-4535-66E2-001AB0027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27D5F-BD5C-22E5-D65F-5BDAF8B28B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66A4F8-ABA0-56B5-64D9-AFB093B2F070}"/>
              </a:ext>
            </a:extLst>
          </p:cNvPr>
          <p:cNvSpPr>
            <a:spLocks noGrp="1"/>
          </p:cNvSpPr>
          <p:nvPr>
            <p:ph type="sldNum" sz="quarter" idx="5"/>
          </p:nvPr>
        </p:nvSpPr>
        <p:spPr/>
        <p:txBody>
          <a:bodyPr/>
          <a:lstStyle/>
          <a:p>
            <a:fld id="{1618E942-4E7B-4C02-BEA0-A94067FFED43}" type="slidenum">
              <a:rPr lang="en-GB" smtClean="0"/>
              <a:t>42</a:t>
            </a:fld>
            <a:endParaRPr lang="en-GB"/>
          </a:p>
        </p:txBody>
      </p:sp>
    </p:spTree>
    <p:extLst>
      <p:ext uri="{BB962C8B-B14F-4D97-AF65-F5344CB8AC3E}">
        <p14:creationId xmlns:p14="http://schemas.microsoft.com/office/powerpoint/2010/main" val="921202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43</a:t>
            </a:fld>
            <a:endParaRPr lang="en-GB"/>
          </a:p>
        </p:txBody>
      </p:sp>
    </p:spTree>
    <p:extLst>
      <p:ext uri="{BB962C8B-B14F-4D97-AF65-F5344CB8AC3E}">
        <p14:creationId xmlns:p14="http://schemas.microsoft.com/office/powerpoint/2010/main" val="3074457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44</a:t>
            </a:fld>
            <a:endParaRPr lang="en-GB"/>
          </a:p>
        </p:txBody>
      </p:sp>
    </p:spTree>
    <p:extLst>
      <p:ext uri="{BB962C8B-B14F-4D97-AF65-F5344CB8AC3E}">
        <p14:creationId xmlns:p14="http://schemas.microsoft.com/office/powerpoint/2010/main" val="444463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45</a:t>
            </a:fld>
            <a:endParaRPr lang="en-GB"/>
          </a:p>
        </p:txBody>
      </p:sp>
    </p:spTree>
    <p:extLst>
      <p:ext uri="{BB962C8B-B14F-4D97-AF65-F5344CB8AC3E}">
        <p14:creationId xmlns:p14="http://schemas.microsoft.com/office/powerpoint/2010/main" val="1372568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46</a:t>
            </a:fld>
            <a:endParaRPr lang="en-GB"/>
          </a:p>
        </p:txBody>
      </p:sp>
    </p:spTree>
    <p:extLst>
      <p:ext uri="{BB962C8B-B14F-4D97-AF65-F5344CB8AC3E}">
        <p14:creationId xmlns:p14="http://schemas.microsoft.com/office/powerpoint/2010/main" val="988893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47</a:t>
            </a:fld>
            <a:endParaRPr lang="en-GB"/>
          </a:p>
        </p:txBody>
      </p:sp>
    </p:spTree>
    <p:extLst>
      <p:ext uri="{BB962C8B-B14F-4D97-AF65-F5344CB8AC3E}">
        <p14:creationId xmlns:p14="http://schemas.microsoft.com/office/powerpoint/2010/main" val="6539909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48</a:t>
            </a:fld>
            <a:endParaRPr lang="en-GB"/>
          </a:p>
        </p:txBody>
      </p:sp>
    </p:spTree>
    <p:extLst>
      <p:ext uri="{BB962C8B-B14F-4D97-AF65-F5344CB8AC3E}">
        <p14:creationId xmlns:p14="http://schemas.microsoft.com/office/powerpoint/2010/main" val="175482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912081-4411-463B-BDAA-59BE2C58C72D}" type="slidenum">
              <a:rPr lang="en-GB" smtClean="0"/>
              <a:t>5</a:t>
            </a:fld>
            <a:endParaRPr lang="en-GB"/>
          </a:p>
        </p:txBody>
      </p:sp>
    </p:spTree>
    <p:extLst>
      <p:ext uri="{BB962C8B-B14F-4D97-AF65-F5344CB8AC3E}">
        <p14:creationId xmlns:p14="http://schemas.microsoft.com/office/powerpoint/2010/main" val="325927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912081-4411-463B-BDAA-59BE2C58C72D}" type="slidenum">
              <a:rPr lang="en-GB" smtClean="0"/>
              <a:t>6</a:t>
            </a:fld>
            <a:endParaRPr lang="en-GB"/>
          </a:p>
        </p:txBody>
      </p:sp>
    </p:spTree>
    <p:extLst>
      <p:ext uri="{BB962C8B-B14F-4D97-AF65-F5344CB8AC3E}">
        <p14:creationId xmlns:p14="http://schemas.microsoft.com/office/powerpoint/2010/main" val="133124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912081-4411-463B-BDAA-59BE2C58C72D}" type="slidenum">
              <a:rPr lang="en-GB" smtClean="0"/>
              <a:t>7</a:t>
            </a:fld>
            <a:endParaRPr lang="en-GB"/>
          </a:p>
        </p:txBody>
      </p:sp>
    </p:spTree>
    <p:extLst>
      <p:ext uri="{BB962C8B-B14F-4D97-AF65-F5344CB8AC3E}">
        <p14:creationId xmlns:p14="http://schemas.microsoft.com/office/powerpoint/2010/main" val="217133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18E942-4E7B-4C02-BEA0-A94067FFED43}" type="slidenum">
              <a:rPr lang="en-GB" smtClean="0"/>
              <a:t>8</a:t>
            </a:fld>
            <a:endParaRPr lang="en-GB"/>
          </a:p>
        </p:txBody>
      </p:sp>
    </p:spTree>
    <p:extLst>
      <p:ext uri="{BB962C8B-B14F-4D97-AF65-F5344CB8AC3E}">
        <p14:creationId xmlns:p14="http://schemas.microsoft.com/office/powerpoint/2010/main" val="268065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1B4F75-29AC-4215-BCE0-265B770962AE}" type="slidenum">
              <a:rPr lang="en-GB" smtClean="0"/>
              <a:t>9</a:t>
            </a:fld>
            <a:endParaRPr lang="en-GB"/>
          </a:p>
        </p:txBody>
      </p:sp>
    </p:spTree>
    <p:extLst>
      <p:ext uri="{BB962C8B-B14F-4D97-AF65-F5344CB8AC3E}">
        <p14:creationId xmlns:p14="http://schemas.microsoft.com/office/powerpoint/2010/main" val="236738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006745-E5D2-4B9A-B010-9AA02AD45E57}" type="datetimeFigureOut">
              <a:rPr lang="en-GB" smtClean="0"/>
              <a:t>24/01/2025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CE353FB-581B-4249-9141-01B189E7D110}" type="slidenum">
              <a:rPr lang="en-GB" smtClean="0"/>
              <a:t>‹#›</a:t>
            </a:fld>
            <a:endParaRPr lang="en-GB"/>
          </a:p>
        </p:txBody>
      </p:sp>
    </p:spTree>
    <p:extLst>
      <p:ext uri="{BB962C8B-B14F-4D97-AF65-F5344CB8AC3E}">
        <p14:creationId xmlns:p14="http://schemas.microsoft.com/office/powerpoint/2010/main" val="245226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18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19256" cy="1143000"/>
          </a:xfrm>
        </p:spPr>
        <p:txBody>
          <a:bodyPr/>
          <a:lstStyle>
            <a:lvl1pPr>
              <a:defRPr b="1">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708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746"/>
            <a:ext cx="9144000" cy="6858000"/>
          </a:xfrm>
          <a:prstGeom prst="rect">
            <a:avLst/>
          </a:prstGeom>
        </p:spPr>
      </p:pic>
      <p:sp>
        <p:nvSpPr>
          <p:cNvPr id="2" name="Title Placeholder 1"/>
          <p:cNvSpPr>
            <a:spLocks noGrp="1"/>
          </p:cNvSpPr>
          <p:nvPr>
            <p:ph type="title"/>
          </p:nvPr>
        </p:nvSpPr>
        <p:spPr>
          <a:xfrm>
            <a:off x="457200" y="1772816"/>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3068960"/>
            <a:ext cx="8229600" cy="24768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4603041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2769370"/>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M7G2vO_5ghU"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bchnt.continencereferrals@nhs.net"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nmc-uk.org/AFRAMEDISPLAY.ASPX?DOCUMENTID=1645"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4400" dirty="0">
                <a:solidFill>
                  <a:schemeClr val="tx1"/>
                </a:solidFill>
                <a:latin typeface="Arial" panose="020B0604020202020204" pitchFamily="34" charset="0"/>
                <a:cs typeface="Arial" panose="020B0604020202020204" pitchFamily="34" charset="0"/>
              </a:rPr>
              <a:t>Bladder and Bowel Bootcamp</a:t>
            </a:r>
            <a:br>
              <a:rPr lang="en-GB" altLang="en-US" sz="4400" dirty="0">
                <a:solidFill>
                  <a:schemeClr val="tx1"/>
                </a:solidFill>
                <a:latin typeface="Arial" panose="020B0604020202020204" pitchFamily="34" charset="0"/>
                <a:cs typeface="Arial" panose="020B0604020202020204" pitchFamily="34" charset="0"/>
              </a:rPr>
            </a:br>
            <a:r>
              <a:rPr lang="en-GB" altLang="en-US" sz="4400" dirty="0">
                <a:solidFill>
                  <a:schemeClr val="tx1"/>
                </a:solidFill>
                <a:latin typeface="Arial" panose="020B0604020202020204" pitchFamily="34" charset="0"/>
                <a:cs typeface="Arial" panose="020B0604020202020204" pitchFamily="34" charset="0"/>
              </a:rPr>
              <a:t>Bowel Management</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3886200"/>
            <a:ext cx="6400800" cy="1343000"/>
          </a:xfrm>
        </p:spPr>
        <p:txBody>
          <a:bodyPr/>
          <a:lstStyle/>
          <a:p>
            <a:r>
              <a:rPr lang="en-GB" dirty="0">
                <a:latin typeface="Arial" panose="020B0604020202020204" pitchFamily="34" charset="0"/>
                <a:cs typeface="Arial" panose="020B0604020202020204" pitchFamily="34" charset="0"/>
              </a:rPr>
              <a:t>BCHC Bladder and Bowel Service</a:t>
            </a:r>
          </a:p>
          <a:p>
            <a:r>
              <a:rPr lang="en-GB" baseline="30000" dirty="0">
                <a:latin typeface="Arial" panose="020B0604020202020204" pitchFamily="34" charset="0"/>
                <a:cs typeface="Arial" panose="020B0604020202020204" pitchFamily="34" charset="0"/>
              </a:rPr>
              <a:t>18th</a:t>
            </a:r>
            <a:r>
              <a:rPr lang="en-GB" dirty="0">
                <a:latin typeface="Arial" panose="020B0604020202020204" pitchFamily="34" charset="0"/>
                <a:cs typeface="Arial" panose="020B0604020202020204" pitchFamily="34" charset="0"/>
              </a:rPr>
              <a:t> February 2025</a:t>
            </a:r>
          </a:p>
        </p:txBody>
      </p:sp>
    </p:spTree>
    <p:extLst>
      <p:ext uri="{BB962C8B-B14F-4D97-AF65-F5344CB8AC3E}">
        <p14:creationId xmlns:p14="http://schemas.microsoft.com/office/powerpoint/2010/main" val="342665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0000-025F-7AE4-BBAD-EA62033FE693}"/>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Faecal incontinence</a:t>
            </a:r>
          </a:p>
        </p:txBody>
      </p:sp>
      <p:sp>
        <p:nvSpPr>
          <p:cNvPr id="3" name="Content Placeholder 2">
            <a:extLst>
              <a:ext uri="{FF2B5EF4-FFF2-40B4-BE49-F238E27FC236}">
                <a16:creationId xmlns:a16="http://schemas.microsoft.com/office/drawing/2014/main" id="{9D19632C-A1FD-7B74-BE7B-0636EA5C94CE}"/>
              </a:ext>
            </a:extLst>
          </p:cNvPr>
          <p:cNvSpPr>
            <a:spLocks noGrp="1"/>
          </p:cNvSpPr>
          <p:nvPr>
            <p:ph idx="1"/>
          </p:nvPr>
        </p:nvSpPr>
        <p:spPr>
          <a:xfrm>
            <a:off x="457200" y="1600200"/>
            <a:ext cx="8229600" cy="4983162"/>
          </a:xfrm>
        </p:spPr>
        <p:txBody>
          <a:bodyPr>
            <a:normAutofit fontScale="77500" lnSpcReduction="20000"/>
          </a:bodyPr>
          <a:lstStyle/>
          <a:p>
            <a:pPr marL="0" indent="0">
              <a:lnSpc>
                <a:spcPct val="160000"/>
              </a:lnSpc>
              <a:buNone/>
            </a:pPr>
            <a:r>
              <a:rPr lang="en-GB" sz="3000" b="1" dirty="0">
                <a:latin typeface="Arial" panose="020B0604020202020204" pitchFamily="34" charset="0"/>
                <a:cs typeface="Arial" panose="020B0604020202020204" pitchFamily="34" charset="0"/>
              </a:rPr>
              <a:t>• Faecal incontinence (FI) </a:t>
            </a:r>
            <a:r>
              <a:rPr lang="en-GB" sz="3000" dirty="0">
                <a:latin typeface="Arial" panose="020B0604020202020204" pitchFamily="34" charset="0"/>
                <a:cs typeface="Arial" panose="020B0604020202020204" pitchFamily="34" charset="0"/>
              </a:rPr>
              <a:t>– the involuntary loss of liquid or solid stool that is a social or hygienic problem. </a:t>
            </a:r>
          </a:p>
          <a:p>
            <a:pPr marL="0" indent="0">
              <a:lnSpc>
                <a:spcPct val="160000"/>
              </a:lnSpc>
              <a:buNone/>
            </a:pPr>
            <a:r>
              <a:rPr lang="en-GB" sz="3000" b="1" dirty="0">
                <a:latin typeface="Arial" panose="020B0604020202020204" pitchFamily="34" charset="0"/>
                <a:cs typeface="Arial" panose="020B0604020202020204" pitchFamily="34" charset="0"/>
              </a:rPr>
              <a:t>• Anal incontinence (AI) </a:t>
            </a:r>
            <a:r>
              <a:rPr lang="en-GB" sz="3000" dirty="0">
                <a:latin typeface="Arial" panose="020B0604020202020204" pitchFamily="34" charset="0"/>
                <a:cs typeface="Arial" panose="020B0604020202020204" pitchFamily="34" charset="0"/>
              </a:rPr>
              <a:t>– the involuntary loss of flatus, liquid or solid stool which is a social or hygienic problem </a:t>
            </a:r>
            <a:r>
              <a:rPr lang="en-GB" sz="2300" dirty="0">
                <a:latin typeface="Arial" panose="020B0604020202020204" pitchFamily="34" charset="0"/>
                <a:cs typeface="Arial" panose="020B0604020202020204" pitchFamily="34" charset="0"/>
              </a:rPr>
              <a:t>(</a:t>
            </a:r>
            <a:r>
              <a:rPr lang="en-GB" sz="2300" i="1" dirty="0">
                <a:latin typeface="Arial" panose="020B0604020202020204" pitchFamily="34" charset="0"/>
                <a:cs typeface="Arial" panose="020B0604020202020204" pitchFamily="34" charset="0"/>
              </a:rPr>
              <a:t>Bliss et al., 2017</a:t>
            </a:r>
            <a:r>
              <a:rPr lang="en-GB" sz="2300" dirty="0">
                <a:latin typeface="Arial" panose="020B0604020202020204" pitchFamily="34" charset="0"/>
                <a:cs typeface="Arial" panose="020B0604020202020204" pitchFamily="34" charset="0"/>
              </a:rPr>
              <a:t>).</a:t>
            </a:r>
            <a:endParaRPr lang="en-GB" sz="3000" dirty="0">
              <a:latin typeface="Arial" panose="020B0604020202020204" pitchFamily="34" charset="0"/>
              <a:cs typeface="Arial" panose="020B0604020202020204" pitchFamily="34" charset="0"/>
            </a:endParaRPr>
          </a:p>
          <a:p>
            <a:pPr marL="0" indent="0">
              <a:lnSpc>
                <a:spcPct val="160000"/>
              </a:lnSpc>
              <a:buNone/>
            </a:pPr>
            <a:r>
              <a:rPr lang="en-GB" sz="3000" b="1" dirty="0">
                <a:latin typeface="Arial" panose="020B0604020202020204" pitchFamily="34" charset="0"/>
                <a:cs typeface="Arial" panose="020B0604020202020204" pitchFamily="34" charset="0"/>
              </a:rPr>
              <a:t> • Passive soiling (liquid or solid) </a:t>
            </a:r>
            <a:r>
              <a:rPr lang="en-GB" sz="3000" dirty="0">
                <a:latin typeface="Arial" panose="020B0604020202020204" pitchFamily="34" charset="0"/>
                <a:cs typeface="Arial" panose="020B0604020202020204" pitchFamily="34" charset="0"/>
              </a:rPr>
              <a:t>- occurs when an individual is unaware of liquid or solid stool leaking from the anus; this maybe after a bowel movement, or at any time</a:t>
            </a:r>
          </a:p>
          <a:p>
            <a:pPr marL="0" indent="0">
              <a:lnSpc>
                <a:spcPct val="160000"/>
              </a:lnSpc>
              <a:buNone/>
            </a:pPr>
            <a:r>
              <a:rPr lang="en-GB" sz="2300" i="1" dirty="0">
                <a:latin typeface="Arial" panose="020B0604020202020204" pitchFamily="34" charset="0"/>
                <a:cs typeface="Arial" panose="020B0604020202020204" pitchFamily="34" charset="0"/>
              </a:rPr>
              <a:t>RCN, Bowel Care (2019)</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7181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8BE8-1D99-4A48-B436-AD94A5E2F299}"/>
              </a:ext>
            </a:extLst>
          </p:cNvPr>
          <p:cNvSpPr>
            <a:spLocks noGrp="1"/>
          </p:cNvSpPr>
          <p:nvPr>
            <p:ph type="title"/>
          </p:nvPr>
        </p:nvSpPr>
        <p:spPr/>
        <p:txBody>
          <a:bodyPr>
            <a:normAutofit/>
          </a:bodyPr>
          <a:lstStyle/>
          <a:p>
            <a:r>
              <a:rPr lang="en-GB" altLang="en-US" sz="4000" dirty="0">
                <a:latin typeface="Arial" panose="020B0604020202020204" pitchFamily="34" charset="0"/>
                <a:cs typeface="Arial" panose="020B0604020202020204" pitchFamily="34" charset="0"/>
              </a:rPr>
              <a:t>Causes of faecal incontinence </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2731AE-3DDA-48C9-9329-2F8F2B73CDE9}"/>
              </a:ext>
            </a:extLst>
          </p:cNvPr>
          <p:cNvSpPr>
            <a:spLocks noGrp="1"/>
          </p:cNvSpPr>
          <p:nvPr>
            <p:ph idx="1"/>
          </p:nvPr>
        </p:nvSpPr>
        <p:spPr>
          <a:xfrm>
            <a:off x="1187624" y="1844824"/>
            <a:ext cx="5832648" cy="4176464"/>
          </a:xfrm>
        </p:spPr>
        <p:txBody>
          <a:bodyPr>
            <a:normAutofit fontScale="70000" lnSpcReduction="20000"/>
          </a:bodyPr>
          <a:lstStyle/>
          <a:p>
            <a:pPr>
              <a:lnSpc>
                <a:spcPct val="120000"/>
              </a:lnSpc>
            </a:pPr>
            <a:r>
              <a:rPr lang="en-GB" altLang="en-US" sz="3200" dirty="0">
                <a:latin typeface="Arial" panose="020B0604020202020204" pitchFamily="34" charset="0"/>
                <a:cs typeface="Arial" panose="020B0604020202020204" pitchFamily="34" charset="0"/>
              </a:rPr>
              <a:t>Passive soiling</a:t>
            </a:r>
          </a:p>
          <a:p>
            <a:pPr>
              <a:lnSpc>
                <a:spcPct val="120000"/>
              </a:lnSpc>
            </a:pPr>
            <a:r>
              <a:rPr lang="en-GB" altLang="en-US" sz="3200" dirty="0">
                <a:latin typeface="Arial" panose="020B0604020202020204" pitchFamily="34" charset="0"/>
                <a:cs typeface="Arial" panose="020B0604020202020204" pitchFamily="34" charset="0"/>
              </a:rPr>
              <a:t>Urge faecal incontinence</a:t>
            </a:r>
          </a:p>
          <a:p>
            <a:pPr>
              <a:lnSpc>
                <a:spcPct val="120000"/>
              </a:lnSpc>
            </a:pPr>
            <a:r>
              <a:rPr lang="en-GB" altLang="en-US" sz="3200" dirty="0">
                <a:latin typeface="Arial" panose="020B0604020202020204" pitchFamily="34" charset="0"/>
                <a:cs typeface="Arial" panose="020B0604020202020204" pitchFamily="34" charset="0"/>
              </a:rPr>
              <a:t>Diarrhoea</a:t>
            </a:r>
          </a:p>
          <a:p>
            <a:pPr>
              <a:lnSpc>
                <a:spcPct val="120000"/>
              </a:lnSpc>
            </a:pPr>
            <a:r>
              <a:rPr lang="en-GB" altLang="en-US" sz="3200" dirty="0">
                <a:latin typeface="Arial" panose="020B0604020202020204" pitchFamily="34" charset="0"/>
                <a:cs typeface="Arial" panose="020B0604020202020204" pitchFamily="34" charset="0"/>
              </a:rPr>
              <a:t>Inflammatory bowel disease (IBD)</a:t>
            </a:r>
          </a:p>
          <a:p>
            <a:pPr>
              <a:lnSpc>
                <a:spcPct val="120000"/>
              </a:lnSpc>
            </a:pPr>
            <a:r>
              <a:rPr lang="en-GB" altLang="en-US" sz="3200" dirty="0">
                <a:latin typeface="Arial" panose="020B0604020202020204" pitchFamily="34" charset="0"/>
                <a:cs typeface="Arial" panose="020B0604020202020204" pitchFamily="34" charset="0"/>
              </a:rPr>
              <a:t>Inflammatory bowel syndrome (IBS)</a:t>
            </a:r>
          </a:p>
          <a:p>
            <a:pPr>
              <a:lnSpc>
                <a:spcPct val="120000"/>
              </a:lnSpc>
            </a:pPr>
            <a:r>
              <a:rPr lang="en-GB" altLang="en-US" sz="3200" dirty="0">
                <a:latin typeface="Arial" panose="020B0604020202020204" pitchFamily="34" charset="0"/>
                <a:cs typeface="Arial" panose="020B0604020202020204" pitchFamily="34" charset="0"/>
              </a:rPr>
              <a:t>Anorectal pathology </a:t>
            </a:r>
          </a:p>
          <a:p>
            <a:pPr>
              <a:lnSpc>
                <a:spcPct val="120000"/>
              </a:lnSpc>
            </a:pPr>
            <a:r>
              <a:rPr lang="en-GB" altLang="en-US" sz="3200" dirty="0">
                <a:latin typeface="Arial" panose="020B0604020202020204" pitchFamily="34" charset="0"/>
                <a:cs typeface="Arial" panose="020B0604020202020204" pitchFamily="34" charset="0"/>
              </a:rPr>
              <a:t>Neurological disease </a:t>
            </a:r>
          </a:p>
          <a:p>
            <a:pPr>
              <a:lnSpc>
                <a:spcPct val="120000"/>
              </a:lnSpc>
            </a:pPr>
            <a:r>
              <a:rPr lang="en-GB" altLang="en-US" sz="3200" dirty="0">
                <a:latin typeface="Arial" panose="020B0604020202020204" pitchFamily="34" charset="0"/>
                <a:cs typeface="Arial" panose="020B0604020202020204" pitchFamily="34" charset="0"/>
              </a:rPr>
              <a:t>Lifestyle and environment</a:t>
            </a:r>
          </a:p>
          <a:p>
            <a:pPr>
              <a:lnSpc>
                <a:spcPct val="120000"/>
              </a:lnSpc>
            </a:pPr>
            <a:r>
              <a:rPr lang="en-GB" altLang="en-US" sz="3200" dirty="0">
                <a:latin typeface="Arial" panose="020B0604020202020204" pitchFamily="34" charset="0"/>
                <a:cs typeface="Arial" panose="020B0604020202020204" pitchFamily="34" charset="0"/>
              </a:rPr>
              <a:t>Functional</a:t>
            </a:r>
          </a:p>
          <a:p>
            <a:pPr>
              <a:lnSpc>
                <a:spcPct val="120000"/>
              </a:lnSpc>
            </a:pPr>
            <a:r>
              <a:rPr lang="en-GB" altLang="en-US" sz="3200" dirty="0">
                <a:latin typeface="Arial" panose="020B0604020202020204" pitchFamily="34" charset="0"/>
                <a:cs typeface="Arial" panose="020B0604020202020204" pitchFamily="34" charset="0"/>
              </a:rPr>
              <a:t>Post Covid syndrome</a:t>
            </a:r>
          </a:p>
          <a:p>
            <a:endParaRPr lang="en-GB" dirty="0"/>
          </a:p>
        </p:txBody>
      </p:sp>
    </p:spTree>
    <p:extLst>
      <p:ext uri="{BB962C8B-B14F-4D97-AF65-F5344CB8AC3E}">
        <p14:creationId xmlns:p14="http://schemas.microsoft.com/office/powerpoint/2010/main" val="405617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BF99-6583-4F2D-9D06-98C16F880148}"/>
              </a:ext>
            </a:extLst>
          </p:cNvPr>
          <p:cNvSpPr>
            <a:spLocks noGrp="1"/>
          </p:cNvSpPr>
          <p:nvPr>
            <p:ph type="title"/>
          </p:nvPr>
        </p:nvSpPr>
        <p:spPr/>
        <p:txBody>
          <a:bodyPr>
            <a:normAutofit fontScale="90000"/>
          </a:bodyPr>
          <a:lstStyle/>
          <a:p>
            <a:r>
              <a:rPr lang="en-GB" altLang="en-US" sz="4400" dirty="0">
                <a:latin typeface="Arial" panose="020B0604020202020204" pitchFamily="34" charset="0"/>
                <a:cs typeface="Arial" panose="020B0604020202020204" pitchFamily="34" charset="0"/>
              </a:rPr>
              <a:t>Functional constipation </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(symptoms)</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E1F357-8821-43FE-BB05-5954233BCF93}"/>
              </a:ext>
            </a:extLst>
          </p:cNvPr>
          <p:cNvSpPr>
            <a:spLocks noGrp="1"/>
          </p:cNvSpPr>
          <p:nvPr>
            <p:ph idx="1"/>
          </p:nvPr>
        </p:nvSpPr>
        <p:spPr/>
        <p:txBody>
          <a:bodyPr>
            <a:normAutofit fontScale="92500" lnSpcReduction="10000"/>
          </a:bodyPr>
          <a:lstStyle/>
          <a:p>
            <a:pPr>
              <a:lnSpc>
                <a:spcPct val="150000"/>
              </a:lnSpc>
            </a:pPr>
            <a:r>
              <a:rPr lang="en-GB" altLang="en-US" sz="3200" dirty="0">
                <a:latin typeface="Arial" panose="020B0604020202020204" pitchFamily="34" charset="0"/>
                <a:cs typeface="Arial" panose="020B0604020202020204" pitchFamily="34" charset="0"/>
              </a:rPr>
              <a:t>Straining at defecation</a:t>
            </a:r>
          </a:p>
          <a:p>
            <a:pPr>
              <a:lnSpc>
                <a:spcPct val="150000"/>
              </a:lnSpc>
            </a:pPr>
            <a:r>
              <a:rPr lang="en-GB" altLang="en-US" sz="3200" dirty="0">
                <a:latin typeface="Arial" panose="020B0604020202020204" pitchFamily="34" charset="0"/>
                <a:cs typeface="Arial" panose="020B0604020202020204" pitchFamily="34" charset="0"/>
              </a:rPr>
              <a:t>Lumpy or hard stools</a:t>
            </a:r>
          </a:p>
          <a:p>
            <a:pPr>
              <a:lnSpc>
                <a:spcPct val="150000"/>
              </a:lnSpc>
            </a:pPr>
            <a:r>
              <a:rPr lang="en-GB" altLang="en-US" sz="3200" dirty="0">
                <a:latin typeface="Arial" panose="020B0604020202020204" pitchFamily="34" charset="0"/>
                <a:cs typeface="Arial" panose="020B0604020202020204" pitchFamily="34" charset="0"/>
              </a:rPr>
              <a:t>Sensation of incomplete evacuation</a:t>
            </a:r>
          </a:p>
          <a:p>
            <a:pPr>
              <a:lnSpc>
                <a:spcPct val="150000"/>
              </a:lnSpc>
            </a:pPr>
            <a:r>
              <a:rPr lang="en-GB" altLang="en-US" sz="3200" dirty="0">
                <a:latin typeface="Arial" panose="020B0604020202020204" pitchFamily="34" charset="0"/>
                <a:cs typeface="Arial" panose="020B0604020202020204" pitchFamily="34" charset="0"/>
              </a:rPr>
              <a:t>Fewer than three bowel movements per week</a:t>
            </a:r>
          </a:p>
          <a:p>
            <a:pPr>
              <a:lnSpc>
                <a:spcPct val="150000"/>
              </a:lnSpc>
            </a:pPr>
            <a:r>
              <a:rPr lang="en-GB" altLang="en-US" sz="3200" dirty="0">
                <a:latin typeface="Arial" panose="020B0604020202020204" pitchFamily="34" charset="0"/>
                <a:cs typeface="Arial" panose="020B0604020202020204" pitchFamily="34" charset="0"/>
              </a:rPr>
              <a:t>Sensation of anorectal obstruction</a:t>
            </a:r>
          </a:p>
          <a:p>
            <a:pPr>
              <a:lnSpc>
                <a:spcPct val="150000"/>
              </a:lnSpc>
            </a:pPr>
            <a:r>
              <a:rPr lang="en-GB" altLang="en-US" sz="3200" dirty="0">
                <a:latin typeface="Arial" panose="020B0604020202020204" pitchFamily="34" charset="0"/>
                <a:cs typeface="Arial" panose="020B0604020202020204" pitchFamily="34" charset="0"/>
              </a:rPr>
              <a:t>Manual manoeuvres to facilitate defecation</a:t>
            </a:r>
          </a:p>
          <a:p>
            <a:endParaRPr lang="en-GB" dirty="0"/>
          </a:p>
        </p:txBody>
      </p:sp>
    </p:spTree>
    <p:extLst>
      <p:ext uri="{BB962C8B-B14F-4D97-AF65-F5344CB8AC3E}">
        <p14:creationId xmlns:p14="http://schemas.microsoft.com/office/powerpoint/2010/main" val="319098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300D-9708-4D0B-8ED7-978288A0D687}"/>
              </a:ext>
            </a:extLst>
          </p:cNvPr>
          <p:cNvSpPr>
            <a:spLocks noGrp="1"/>
          </p:cNvSpPr>
          <p:nvPr>
            <p:ph type="title"/>
          </p:nvPr>
        </p:nvSpPr>
        <p:spPr/>
        <p:txBody>
          <a:bodyPr>
            <a:normAutofit/>
          </a:bodyPr>
          <a:lstStyle/>
          <a:p>
            <a:r>
              <a:rPr lang="en-GB" altLang="en-US" sz="4000" dirty="0">
                <a:latin typeface="Arial" panose="020B0604020202020204" pitchFamily="34" charset="0"/>
                <a:cs typeface="Arial" panose="020B0604020202020204" pitchFamily="34" charset="0"/>
              </a:rPr>
              <a:t>Diarrhoea</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CA5224-8D2B-4DF5-B234-F3E023F3BCBC}"/>
              </a:ext>
            </a:extLst>
          </p:cNvPr>
          <p:cNvSpPr>
            <a:spLocks noGrp="1"/>
          </p:cNvSpPr>
          <p:nvPr>
            <p:ph idx="1"/>
          </p:nvPr>
        </p:nvSpPr>
        <p:spPr/>
        <p:txBody>
          <a:bodyPr>
            <a:normAutofit fontScale="62500" lnSpcReduction="20000"/>
          </a:bodyPr>
          <a:lstStyle/>
          <a:p>
            <a:pPr>
              <a:lnSpc>
                <a:spcPct val="170000"/>
              </a:lnSpc>
            </a:pPr>
            <a:r>
              <a:rPr lang="en-GB" altLang="en-US" sz="3200" dirty="0">
                <a:latin typeface="Arial" panose="020B0604020202020204" pitchFamily="34" charset="0"/>
                <a:cs typeface="Arial" panose="020B0604020202020204" pitchFamily="34" charset="0"/>
              </a:rPr>
              <a:t>Diarrhoea can be caused by; a bowel infection, food allergy, alcohol consumption, inflammation, coeliac disease or appendicitis</a:t>
            </a:r>
          </a:p>
          <a:p>
            <a:pPr>
              <a:lnSpc>
                <a:spcPct val="170000"/>
              </a:lnSpc>
            </a:pPr>
            <a:r>
              <a:rPr lang="en-GB" altLang="en-US" sz="3200" dirty="0">
                <a:latin typeface="Arial" panose="020B0604020202020204" pitchFamily="34" charset="0"/>
                <a:cs typeface="Arial" panose="020B0604020202020204" pitchFamily="34" charset="0"/>
              </a:rPr>
              <a:t>Symptoms can include; Loose, watery stools, stomach cramps, feeling sick or vomiting, headaches and no appetite</a:t>
            </a:r>
          </a:p>
          <a:p>
            <a:pPr>
              <a:lnSpc>
                <a:spcPct val="170000"/>
              </a:lnSpc>
            </a:pPr>
            <a:r>
              <a:rPr lang="en-GB" altLang="en-US" sz="3200" dirty="0">
                <a:latin typeface="Arial" panose="020B0604020202020204" pitchFamily="34" charset="0"/>
                <a:cs typeface="Arial" panose="020B0604020202020204" pitchFamily="34" charset="0"/>
              </a:rPr>
              <a:t>Acute – sudden onset lasting less than two weeks and resolves without treatment</a:t>
            </a:r>
          </a:p>
          <a:p>
            <a:pPr>
              <a:lnSpc>
                <a:spcPct val="170000"/>
              </a:lnSpc>
            </a:pPr>
            <a:r>
              <a:rPr lang="en-GB" altLang="en-US" sz="3200" dirty="0">
                <a:latin typeface="Arial" panose="020B0604020202020204" pitchFamily="34" charset="0"/>
                <a:cs typeface="Arial" panose="020B0604020202020204" pitchFamily="34" charset="0"/>
              </a:rPr>
              <a:t>Chronic diarrhoea is a frequent passage of unformed stools for one month or more. This may be due to inflammatory bowel disease, IBS or coeliac disease</a:t>
            </a:r>
          </a:p>
          <a:p>
            <a:endParaRPr lang="en-GB" dirty="0"/>
          </a:p>
        </p:txBody>
      </p:sp>
    </p:spTree>
    <p:extLst>
      <p:ext uri="{BB962C8B-B14F-4D97-AF65-F5344CB8AC3E}">
        <p14:creationId xmlns:p14="http://schemas.microsoft.com/office/powerpoint/2010/main" val="235273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EBFC-B041-44EB-AA74-18E05D3FE67F}"/>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Red Flags in Bowel Management</a:t>
            </a:r>
          </a:p>
        </p:txBody>
      </p:sp>
      <p:sp>
        <p:nvSpPr>
          <p:cNvPr id="3" name="Content Placeholder 2">
            <a:extLst>
              <a:ext uri="{FF2B5EF4-FFF2-40B4-BE49-F238E27FC236}">
                <a16:creationId xmlns:a16="http://schemas.microsoft.com/office/drawing/2014/main" id="{639FC481-8543-49AF-96AA-6B77F6B2116F}"/>
              </a:ext>
            </a:extLst>
          </p:cNvPr>
          <p:cNvSpPr>
            <a:spLocks noGrp="1"/>
          </p:cNvSpPr>
          <p:nvPr>
            <p:ph idx="1"/>
          </p:nvPr>
        </p:nvSpPr>
        <p:spPr>
          <a:xfrm>
            <a:off x="473264" y="1844824"/>
            <a:ext cx="8229600" cy="4061048"/>
          </a:xfrm>
        </p:spPr>
        <p:txBody>
          <a:bodyPr>
            <a:normAutofit fontScale="85000" lnSpcReduction="10000"/>
          </a:bodyPr>
          <a:lstStyle/>
          <a:p>
            <a:pPr>
              <a:lnSpc>
                <a:spcPct val="150000"/>
              </a:lnSpc>
            </a:pPr>
            <a:r>
              <a:rPr lang="en-GB" dirty="0">
                <a:latin typeface="Arial" panose="020B0604020202020204" pitchFamily="34" charset="0"/>
                <a:cs typeface="Arial" panose="020B0604020202020204" pitchFamily="34" charset="0"/>
              </a:rPr>
              <a:t>Change in bowel habit</a:t>
            </a:r>
          </a:p>
          <a:p>
            <a:pPr>
              <a:lnSpc>
                <a:spcPct val="150000"/>
              </a:lnSpc>
            </a:pPr>
            <a:r>
              <a:rPr lang="en-GB" dirty="0">
                <a:latin typeface="Arial" panose="020B0604020202020204" pitchFamily="34" charset="0"/>
                <a:cs typeface="Arial" panose="020B0604020202020204" pitchFamily="34" charset="0"/>
              </a:rPr>
              <a:t>Blood in stools/unexplained black stools </a:t>
            </a:r>
          </a:p>
          <a:p>
            <a:pPr>
              <a:lnSpc>
                <a:spcPct val="150000"/>
              </a:lnSpc>
            </a:pPr>
            <a:r>
              <a:rPr lang="en-GB" dirty="0">
                <a:latin typeface="Arial" panose="020B0604020202020204" pitchFamily="34" charset="0"/>
                <a:cs typeface="Arial" panose="020B0604020202020204" pitchFamily="34" charset="0"/>
              </a:rPr>
              <a:t>Unexplained weight loss</a:t>
            </a:r>
          </a:p>
          <a:p>
            <a:pPr>
              <a:lnSpc>
                <a:spcPct val="150000"/>
              </a:lnSpc>
            </a:pPr>
            <a:r>
              <a:rPr lang="en-GB" dirty="0">
                <a:latin typeface="Arial" panose="020B0604020202020204" pitchFamily="34" charset="0"/>
                <a:cs typeface="Arial" panose="020B0604020202020204" pitchFamily="34" charset="0"/>
              </a:rPr>
              <a:t>Pain on defecation</a:t>
            </a:r>
          </a:p>
          <a:p>
            <a:pPr>
              <a:lnSpc>
                <a:spcPct val="150000"/>
              </a:lnSpc>
            </a:pPr>
            <a:r>
              <a:rPr lang="en-GB" dirty="0">
                <a:latin typeface="Arial" panose="020B0604020202020204" pitchFamily="34" charset="0"/>
                <a:cs typeface="Arial" panose="020B0604020202020204" pitchFamily="34" charset="0"/>
              </a:rPr>
              <a:t>Abdominal pain and bloating which doesn’t resolve</a:t>
            </a:r>
          </a:p>
          <a:p>
            <a:pPr>
              <a:lnSpc>
                <a:spcPct val="150000"/>
              </a:lnSpc>
            </a:pPr>
            <a:r>
              <a:rPr lang="en-GB" dirty="0">
                <a:latin typeface="Arial" panose="020B0604020202020204" pitchFamily="34" charset="0"/>
                <a:cs typeface="Arial" panose="020B0604020202020204" pitchFamily="34" charset="0"/>
              </a:rPr>
              <a:t>Faecal vomiting</a:t>
            </a:r>
          </a:p>
          <a:p>
            <a:pPr marL="0" indent="0">
              <a:buNone/>
            </a:pPr>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52214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A394-6BCD-43CD-AEAF-E5009B379D26}"/>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Risk Factors</a:t>
            </a:r>
          </a:p>
        </p:txBody>
      </p:sp>
      <p:sp>
        <p:nvSpPr>
          <p:cNvPr id="3" name="Content Placeholder 2">
            <a:extLst>
              <a:ext uri="{FF2B5EF4-FFF2-40B4-BE49-F238E27FC236}">
                <a16:creationId xmlns:a16="http://schemas.microsoft.com/office/drawing/2014/main" id="{D0083F9A-5B70-4C21-83AC-522BEBF22200}"/>
              </a:ext>
            </a:extLst>
          </p:cNvPr>
          <p:cNvSpPr>
            <a:spLocks noGrp="1"/>
          </p:cNvSpPr>
          <p:nvPr>
            <p:ph idx="1"/>
          </p:nvPr>
        </p:nvSpPr>
        <p:spPr/>
        <p:txBody>
          <a:bodyPr>
            <a:normAutofit fontScale="85000" lnSpcReduction="10000"/>
          </a:bodyPr>
          <a:lstStyle/>
          <a:p>
            <a:pPr marL="0" indent="0">
              <a:lnSpc>
                <a:spcPct val="150000"/>
              </a:lnSpc>
              <a:buNone/>
            </a:pPr>
            <a:r>
              <a:rPr lang="en-GB" dirty="0">
                <a:latin typeface="Arial" panose="020B0604020202020204" pitchFamily="34" charset="0"/>
                <a:cs typeface="Arial" panose="020B0604020202020204" pitchFamily="34" charset="0"/>
              </a:rPr>
              <a:t>It is important to be aware of any risk factors such as</a:t>
            </a:r>
          </a:p>
          <a:p>
            <a:pPr>
              <a:lnSpc>
                <a:spcPct val="150000"/>
              </a:lnSpc>
            </a:pPr>
            <a:r>
              <a:rPr lang="en-GB" dirty="0">
                <a:latin typeface="Arial" panose="020B0604020202020204" pitchFamily="34" charset="0"/>
                <a:cs typeface="Arial" panose="020B0604020202020204" pitchFamily="34" charset="0"/>
              </a:rPr>
              <a:t>Bowel Cancer</a:t>
            </a:r>
          </a:p>
          <a:p>
            <a:pPr>
              <a:lnSpc>
                <a:spcPct val="150000"/>
              </a:lnSpc>
            </a:pPr>
            <a:r>
              <a:rPr lang="en-GB" dirty="0">
                <a:latin typeface="Arial" panose="020B0604020202020204" pitchFamily="34" charset="0"/>
                <a:cs typeface="Arial" panose="020B0604020202020204" pitchFamily="34" charset="0"/>
              </a:rPr>
              <a:t>Severe Faecal Impaction</a:t>
            </a:r>
          </a:p>
          <a:p>
            <a:pPr>
              <a:lnSpc>
                <a:spcPct val="150000"/>
              </a:lnSpc>
            </a:pPr>
            <a:r>
              <a:rPr lang="en-GB" dirty="0">
                <a:latin typeface="Arial" panose="020B0604020202020204" pitchFamily="34" charset="0"/>
                <a:cs typeface="Arial" panose="020B0604020202020204" pitchFamily="34" charset="0"/>
              </a:rPr>
              <a:t>An Obstruction</a:t>
            </a:r>
          </a:p>
          <a:p>
            <a:pPr>
              <a:lnSpc>
                <a:spcPct val="150000"/>
              </a:lnSpc>
            </a:pPr>
            <a:r>
              <a:rPr lang="en-GB" dirty="0">
                <a:latin typeface="Arial" panose="020B0604020202020204" pitchFamily="34" charset="0"/>
                <a:cs typeface="Arial" panose="020B0604020202020204" pitchFamily="34" charset="0"/>
              </a:rPr>
              <a:t>Clostridium difficile (C.Diff)</a:t>
            </a:r>
          </a:p>
          <a:p>
            <a:pPr>
              <a:lnSpc>
                <a:spcPct val="150000"/>
              </a:lnSpc>
            </a:pPr>
            <a:r>
              <a:rPr lang="en-GB" dirty="0">
                <a:latin typeface="Arial" panose="020B0604020202020204" pitchFamily="34" charset="0"/>
                <a:cs typeface="Arial" panose="020B0604020202020204" pitchFamily="34" charset="0"/>
              </a:rPr>
              <a:t>Spinal Cord Injury</a:t>
            </a:r>
          </a:p>
        </p:txBody>
      </p:sp>
    </p:spTree>
    <p:extLst>
      <p:ext uri="{BB962C8B-B14F-4D97-AF65-F5344CB8AC3E}">
        <p14:creationId xmlns:p14="http://schemas.microsoft.com/office/powerpoint/2010/main" val="4105076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300D-9708-4D0B-8ED7-978288A0D687}"/>
              </a:ext>
            </a:extLst>
          </p:cNvPr>
          <p:cNvSpPr>
            <a:spLocks noGrp="1"/>
          </p:cNvSpPr>
          <p:nvPr>
            <p:ph type="title"/>
          </p:nvPr>
        </p:nvSpPr>
        <p:spPr/>
        <p:txBody>
          <a:bodyPr>
            <a:noAutofit/>
          </a:bodyPr>
          <a:lstStyle/>
          <a:p>
            <a:r>
              <a:rPr lang="en-GB" altLang="en-US" sz="4000" dirty="0">
                <a:latin typeface="Arial" panose="020B0604020202020204" pitchFamily="34" charset="0"/>
                <a:cs typeface="Arial" panose="020B0604020202020204" pitchFamily="34" charset="0"/>
              </a:rPr>
              <a:t>Circumstances when extra care is required.</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CA5224-8D2B-4DF5-B234-F3E023F3BCBC}"/>
              </a:ext>
            </a:extLst>
          </p:cNvPr>
          <p:cNvSpPr>
            <a:spLocks noGrp="1"/>
          </p:cNvSpPr>
          <p:nvPr>
            <p:ph idx="1"/>
          </p:nvPr>
        </p:nvSpPr>
        <p:spPr/>
        <p:txBody>
          <a:bodyPr>
            <a:normAutofit fontScale="62500" lnSpcReduction="20000"/>
          </a:bodyPr>
          <a:lstStyle/>
          <a:p>
            <a:pPr marL="0" indent="0">
              <a:lnSpc>
                <a:spcPct val="120000"/>
              </a:lnSpc>
              <a:buNone/>
            </a:pPr>
            <a:r>
              <a:rPr lang="en-GB" altLang="en-US" sz="3200" dirty="0">
                <a:latin typeface="Arial" panose="020B0604020202020204" pitchFamily="34" charset="0"/>
                <a:cs typeface="Arial" panose="020B0604020202020204" pitchFamily="34" charset="0"/>
              </a:rPr>
              <a:t>When assessing a patient for Faecal incontinence there are times when extra care is needed </a:t>
            </a:r>
            <a:r>
              <a:rPr lang="en-GB" altLang="en-US" dirty="0">
                <a:latin typeface="Arial" panose="020B0604020202020204" pitchFamily="34" charset="0"/>
                <a:cs typeface="Arial" panose="020B0604020202020204" pitchFamily="34" charset="0"/>
              </a:rPr>
              <a:t>through both discussion and examinations</a:t>
            </a:r>
          </a:p>
          <a:p>
            <a:pPr marL="0" indent="0">
              <a:lnSpc>
                <a:spcPct val="120000"/>
              </a:lnSpc>
              <a:buNone/>
            </a:pPr>
            <a:endParaRPr lang="en-GB" altLang="en-US" sz="3200" dirty="0">
              <a:latin typeface="Arial" panose="020B0604020202020204" pitchFamily="34" charset="0"/>
              <a:cs typeface="Arial" panose="020B0604020202020204" pitchFamily="34" charset="0"/>
            </a:endParaRPr>
          </a:p>
          <a:p>
            <a:pPr>
              <a:lnSpc>
                <a:spcPct val="120000"/>
              </a:lnSpc>
            </a:pPr>
            <a:r>
              <a:rPr lang="en-GB" altLang="en-US" sz="3200" dirty="0">
                <a:latin typeface="Arial" panose="020B0604020202020204" pitchFamily="34" charset="0"/>
                <a:cs typeface="Arial" panose="020B0604020202020204" pitchFamily="34" charset="0"/>
              </a:rPr>
              <a:t>Active inflammation of the bowel</a:t>
            </a:r>
          </a:p>
          <a:p>
            <a:pPr>
              <a:lnSpc>
                <a:spcPct val="120000"/>
              </a:lnSpc>
            </a:pPr>
            <a:r>
              <a:rPr lang="en-GB" altLang="en-US" sz="3200" dirty="0">
                <a:latin typeface="Arial" panose="020B0604020202020204" pitchFamily="34" charset="0"/>
                <a:cs typeface="Arial" panose="020B0604020202020204" pitchFamily="34" charset="0"/>
              </a:rPr>
              <a:t>Recent radiotherapy to pelvic area</a:t>
            </a:r>
          </a:p>
          <a:p>
            <a:pPr>
              <a:lnSpc>
                <a:spcPct val="120000"/>
              </a:lnSpc>
            </a:pPr>
            <a:r>
              <a:rPr lang="en-GB" altLang="en-US" sz="3200" dirty="0">
                <a:latin typeface="Arial" panose="020B0604020202020204" pitchFamily="34" charset="0"/>
                <a:cs typeface="Arial" panose="020B0604020202020204" pitchFamily="34" charset="0"/>
              </a:rPr>
              <a:t>Pain (anal/rectal)</a:t>
            </a:r>
          </a:p>
          <a:p>
            <a:pPr>
              <a:lnSpc>
                <a:spcPct val="120000"/>
              </a:lnSpc>
            </a:pPr>
            <a:r>
              <a:rPr lang="en-GB" altLang="en-US" sz="3200" dirty="0">
                <a:latin typeface="Arial" panose="020B0604020202020204" pitchFamily="34" charset="0"/>
                <a:cs typeface="Arial" panose="020B0604020202020204" pitchFamily="34" charset="0"/>
              </a:rPr>
              <a:t>Recent surgery or trauma</a:t>
            </a:r>
          </a:p>
          <a:p>
            <a:pPr>
              <a:lnSpc>
                <a:spcPct val="120000"/>
              </a:lnSpc>
            </a:pPr>
            <a:r>
              <a:rPr lang="en-GB" altLang="en-US" sz="3200" dirty="0">
                <a:latin typeface="Arial" panose="020B0604020202020204" pitchFamily="34" charset="0"/>
                <a:cs typeface="Arial" panose="020B0604020202020204" pitchFamily="34" charset="0"/>
              </a:rPr>
              <a:t>Tissue fragility (age, malnutrition, radiation)</a:t>
            </a:r>
          </a:p>
          <a:p>
            <a:pPr>
              <a:lnSpc>
                <a:spcPct val="120000"/>
              </a:lnSpc>
            </a:pPr>
            <a:r>
              <a:rPr lang="en-GB" altLang="en-US" sz="3200" dirty="0">
                <a:latin typeface="Arial" panose="020B0604020202020204" pitchFamily="34" charset="0"/>
                <a:cs typeface="Arial" panose="020B0604020202020204" pitchFamily="34" charset="0"/>
              </a:rPr>
              <a:t>Obvious rectal bleeding</a:t>
            </a:r>
          </a:p>
          <a:p>
            <a:pPr>
              <a:lnSpc>
                <a:spcPct val="120000"/>
              </a:lnSpc>
            </a:pPr>
            <a:r>
              <a:rPr lang="en-GB" altLang="en-US" sz="3200" dirty="0">
                <a:latin typeface="Arial" panose="020B0604020202020204" pitchFamily="34" charset="0"/>
                <a:cs typeface="Arial" panose="020B0604020202020204" pitchFamily="34" charset="0"/>
              </a:rPr>
              <a:t>Abuse</a:t>
            </a:r>
          </a:p>
          <a:p>
            <a:pPr>
              <a:lnSpc>
                <a:spcPct val="120000"/>
              </a:lnSpc>
            </a:pPr>
            <a:r>
              <a:rPr lang="en-GB" altLang="en-US" sz="3200" dirty="0">
                <a:latin typeface="Arial" panose="020B0604020202020204" pitchFamily="34" charset="0"/>
                <a:cs typeface="Arial" panose="020B0604020202020204" pitchFamily="34" charset="0"/>
              </a:rPr>
              <a:t>Spinal injuries at T6 or above in SCI patients</a:t>
            </a:r>
          </a:p>
          <a:p>
            <a:pPr>
              <a:lnSpc>
                <a:spcPct val="120000"/>
              </a:lnSpc>
            </a:pPr>
            <a:r>
              <a:rPr lang="en-GB" altLang="en-US" dirty="0">
                <a:latin typeface="Arial" panose="020B0604020202020204" pitchFamily="34" charset="0"/>
                <a:cs typeface="Arial" panose="020B0604020202020204" pitchFamily="34" charset="0"/>
              </a:rPr>
              <a:t>Undiagnosed perianal abnormalities</a:t>
            </a:r>
            <a:endParaRPr lang="en-GB" altLang="en-US" sz="32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407943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Break</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212976"/>
            <a:ext cx="3240360" cy="23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545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10A1-2B95-EB3E-1E85-75A4D0A283B0}"/>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Digital rectal examination (DRE)</a:t>
            </a:r>
          </a:p>
        </p:txBody>
      </p:sp>
      <p:sp>
        <p:nvSpPr>
          <p:cNvPr id="3" name="Content Placeholder 2">
            <a:extLst>
              <a:ext uri="{FF2B5EF4-FFF2-40B4-BE49-F238E27FC236}">
                <a16:creationId xmlns:a16="http://schemas.microsoft.com/office/drawing/2014/main" id="{4F79D946-C340-FE5F-8801-B060AFEF4766}"/>
              </a:ext>
            </a:extLst>
          </p:cNvPr>
          <p:cNvSpPr>
            <a:spLocks noGrp="1"/>
          </p:cNvSpPr>
          <p:nvPr>
            <p:ph idx="1"/>
          </p:nvPr>
        </p:nvSpPr>
        <p:spPr>
          <a:xfrm>
            <a:off x="251520" y="1628800"/>
            <a:ext cx="8229600" cy="4525963"/>
          </a:xfrm>
        </p:spPr>
        <p:txBody>
          <a:bodyPr>
            <a:normAutofit fontScale="77500" lnSpcReduction="20000"/>
          </a:bodyPr>
          <a:lstStyle/>
          <a:p>
            <a:pPr>
              <a:lnSpc>
                <a:spcPct val="160000"/>
              </a:lnSpc>
            </a:pPr>
            <a:r>
              <a:rPr lang="en-GB" dirty="0">
                <a:latin typeface="Arial" panose="020B0604020202020204" pitchFamily="34" charset="0"/>
                <a:cs typeface="Arial" panose="020B0604020202020204" pitchFamily="34" charset="0"/>
              </a:rPr>
              <a:t>A digital rectal examination (DRE) can be undertaken by a registered nurse who can demonstrate professional competence to the level determined by the Nursing and Midwifery Council (NMC) in its Code of professional conduct </a:t>
            </a:r>
            <a:r>
              <a:rPr lang="en-GB" sz="2600" dirty="0">
                <a:latin typeface="Arial" panose="020B0604020202020204" pitchFamily="34" charset="0"/>
                <a:cs typeface="Arial" panose="020B0604020202020204" pitchFamily="34" charset="0"/>
              </a:rPr>
              <a:t>(NMC, 2015a). </a:t>
            </a:r>
          </a:p>
          <a:p>
            <a:pPr>
              <a:lnSpc>
                <a:spcPct val="160000"/>
              </a:lnSpc>
            </a:pPr>
            <a:r>
              <a:rPr lang="en-GB" dirty="0">
                <a:latin typeface="Arial" panose="020B0604020202020204" pitchFamily="34" charset="0"/>
                <a:cs typeface="Arial" panose="020B0604020202020204" pitchFamily="34" charset="0"/>
              </a:rPr>
              <a:t>DRE should be performed as part of the assessment of bowel dysfunction, and in conjunction with the assessment process. </a:t>
            </a:r>
          </a:p>
        </p:txBody>
      </p:sp>
    </p:spTree>
    <p:extLst>
      <p:ext uri="{BB962C8B-B14F-4D97-AF65-F5344CB8AC3E}">
        <p14:creationId xmlns:p14="http://schemas.microsoft.com/office/powerpoint/2010/main" val="1845072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8EFE6-9BAC-CBB8-F361-1DC83D862960}"/>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Indications for DRE</a:t>
            </a:r>
          </a:p>
        </p:txBody>
      </p:sp>
      <p:sp>
        <p:nvSpPr>
          <p:cNvPr id="3" name="Content Placeholder 2">
            <a:extLst>
              <a:ext uri="{FF2B5EF4-FFF2-40B4-BE49-F238E27FC236}">
                <a16:creationId xmlns:a16="http://schemas.microsoft.com/office/drawing/2014/main" id="{1383EBE5-D40D-98D8-4C80-DF0888618825}"/>
              </a:ext>
            </a:extLst>
          </p:cNvPr>
          <p:cNvSpPr>
            <a:spLocks noGrp="1"/>
          </p:cNvSpPr>
          <p:nvPr>
            <p:ph idx="1"/>
          </p:nvPr>
        </p:nvSpPr>
        <p:spPr/>
        <p:txBody>
          <a:bodyPr>
            <a:normAutofit fontScale="92500" lnSpcReduction="10000"/>
          </a:bodyPr>
          <a:lstStyle/>
          <a:p>
            <a:pPr marL="0" indent="0">
              <a:buNone/>
            </a:pPr>
            <a:r>
              <a:rPr lang="en-GB" sz="1800" dirty="0">
                <a:latin typeface="Arial" panose="020B0604020202020204" pitchFamily="34" charset="0"/>
                <a:cs typeface="Arial" panose="020B0604020202020204" pitchFamily="34" charset="0"/>
              </a:rPr>
              <a:t>DRE is indicated in the following circumstances:</a:t>
            </a:r>
          </a:p>
          <a:p>
            <a:r>
              <a:rPr lang="en-GB" sz="1800" dirty="0">
                <a:latin typeface="Arial" panose="020B0604020202020204" pitchFamily="34" charset="0"/>
                <a:cs typeface="Arial" panose="020B0604020202020204" pitchFamily="34" charset="0"/>
              </a:rPr>
              <a:t>Establish the presence of faecal matter in the rectum; the amount and consistency</a:t>
            </a:r>
          </a:p>
          <a:p>
            <a:r>
              <a:rPr lang="en-GB" sz="1800" dirty="0">
                <a:latin typeface="Arial" panose="020B0604020202020204" pitchFamily="34" charset="0"/>
                <a:cs typeface="Arial" panose="020B0604020202020204" pitchFamily="34" charset="0"/>
              </a:rPr>
              <a:t>Assess anal tone and sensation</a:t>
            </a:r>
          </a:p>
          <a:p>
            <a:r>
              <a:rPr lang="en-GB" sz="1800" dirty="0">
                <a:latin typeface="Arial" panose="020B0604020202020204" pitchFamily="34" charset="0"/>
                <a:cs typeface="Arial" panose="020B0604020202020204" pitchFamily="34" charset="0"/>
              </a:rPr>
              <a:t>Evaluate the general status of the anal and rectal area prior to administration of rectal interventions</a:t>
            </a:r>
          </a:p>
          <a:p>
            <a:r>
              <a:rPr lang="en-GB" sz="1800" dirty="0">
                <a:latin typeface="Arial" panose="020B0604020202020204" pitchFamily="34" charset="0"/>
                <a:cs typeface="Arial" panose="020B0604020202020204" pitchFamily="34" charset="0"/>
              </a:rPr>
              <a:t>Evaluate the need for, and effects of, rectal medication in certain circumstances</a:t>
            </a:r>
          </a:p>
          <a:p>
            <a:r>
              <a:rPr lang="en-GB" sz="1800" dirty="0">
                <a:latin typeface="Arial" panose="020B0604020202020204" pitchFamily="34" charset="0"/>
                <a:cs typeface="Arial" panose="020B0604020202020204" pitchFamily="34" charset="0"/>
              </a:rPr>
              <a:t>The assessment of anal pathology for the presence of foreign objects</a:t>
            </a:r>
          </a:p>
          <a:p>
            <a:r>
              <a:rPr lang="en-GB" sz="1800" dirty="0">
                <a:latin typeface="Arial" panose="020B0604020202020204" pitchFamily="34" charset="0"/>
                <a:cs typeface="Arial" panose="020B0604020202020204" pitchFamily="34" charset="0"/>
              </a:rPr>
              <a:t>Bowel emptiness in neurogenic bowel management</a:t>
            </a:r>
          </a:p>
          <a:p>
            <a:r>
              <a:rPr lang="en-GB" sz="1800" dirty="0">
                <a:latin typeface="Arial" panose="020B0604020202020204" pitchFamily="34" charset="0"/>
                <a:cs typeface="Arial" panose="020B0604020202020204" pitchFamily="34" charset="0"/>
              </a:rPr>
              <a:t>Prior to investigative procedures e.g. sigmoidoscopy or colonoscopy</a:t>
            </a:r>
          </a:p>
          <a:p>
            <a:r>
              <a:rPr lang="en-GB" sz="1800" dirty="0">
                <a:latin typeface="Arial" panose="020B0604020202020204" pitchFamily="34" charset="0"/>
                <a:cs typeface="Arial" panose="020B0604020202020204" pitchFamily="34" charset="0"/>
              </a:rPr>
              <a:t>Identify the need for further interventions:</a:t>
            </a:r>
          </a:p>
          <a:p>
            <a:r>
              <a:rPr lang="en-GB" sz="1800" dirty="0">
                <a:latin typeface="Arial" panose="020B0604020202020204" pitchFamily="34" charset="0"/>
                <a:cs typeface="Arial" panose="020B0604020202020204" pitchFamily="34" charset="0"/>
              </a:rPr>
              <a:t>Prior to the administration of suppositories or an enema</a:t>
            </a:r>
          </a:p>
          <a:p>
            <a:r>
              <a:rPr lang="en-GB" sz="1800" dirty="0">
                <a:latin typeface="Arial" panose="020B0604020202020204" pitchFamily="34" charset="0"/>
                <a:cs typeface="Arial" panose="020B0604020202020204" pitchFamily="34" charset="0"/>
              </a:rPr>
              <a:t>Prior to the placement of an anal plug/insert</a:t>
            </a:r>
          </a:p>
          <a:p>
            <a:r>
              <a:rPr lang="en-GB" sz="1800" dirty="0">
                <a:latin typeface="Arial" panose="020B0604020202020204" pitchFamily="34" charset="0"/>
                <a:cs typeface="Arial" panose="020B0604020202020204" pitchFamily="34" charset="0"/>
              </a:rPr>
              <a:t>Prior to using trans anal irrigation</a:t>
            </a:r>
          </a:p>
          <a:p>
            <a:r>
              <a:rPr lang="en-GB" sz="1800" dirty="0">
                <a:latin typeface="Arial" panose="020B0604020202020204" pitchFamily="34" charset="0"/>
                <a:cs typeface="Arial" panose="020B0604020202020204" pitchFamily="34" charset="0"/>
              </a:rPr>
              <a:t>When determining if digital removal of faeces or digital rectal stimulation is required.</a:t>
            </a:r>
          </a:p>
        </p:txBody>
      </p:sp>
    </p:spTree>
    <p:extLst>
      <p:ext uri="{BB962C8B-B14F-4D97-AF65-F5344CB8AC3E}">
        <p14:creationId xmlns:p14="http://schemas.microsoft.com/office/powerpoint/2010/main" val="285633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19256" cy="1143000"/>
          </a:xfrm>
        </p:spPr>
        <p:txBody>
          <a:bodyPr>
            <a:normAutofit/>
          </a:bodyPr>
          <a:lstStyle/>
          <a:p>
            <a:r>
              <a:rPr lang="en-GB" altLang="en-US" sz="4000" dirty="0">
                <a:latin typeface="Arial" panose="020B0604020202020204" pitchFamily="34" charset="0"/>
                <a:cs typeface="Arial" panose="020B0604020202020204" pitchFamily="34" charset="0"/>
              </a:rPr>
              <a:t>Aims and Objectives</a:t>
            </a:r>
            <a:endParaRPr lang="en-GB" sz="40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772816"/>
            <a:ext cx="8229600" cy="4525963"/>
          </a:xfrm>
        </p:spPr>
        <p:txBody>
          <a:bodyPr>
            <a:normAutofit fontScale="70000" lnSpcReduction="20000"/>
          </a:bodyPr>
          <a:lstStyle/>
          <a:p>
            <a:pPr>
              <a:lnSpc>
                <a:spcPct val="160000"/>
              </a:lnSpc>
            </a:pPr>
            <a:r>
              <a:rPr lang="en-GB" dirty="0">
                <a:latin typeface="Arial" panose="020B0604020202020204" pitchFamily="34" charset="0"/>
                <a:cs typeface="Arial" panose="020B0604020202020204" pitchFamily="34" charset="0"/>
              </a:rPr>
              <a:t>Understanding of the bowel anatomy and physiology.</a:t>
            </a:r>
          </a:p>
          <a:p>
            <a:pPr>
              <a:lnSpc>
                <a:spcPct val="160000"/>
              </a:lnSpc>
            </a:pPr>
            <a:r>
              <a:rPr lang="en-GB" dirty="0">
                <a:latin typeface="Arial" panose="020B0604020202020204" pitchFamily="34" charset="0"/>
                <a:cs typeface="Arial" panose="020B0604020202020204" pitchFamily="34" charset="0"/>
              </a:rPr>
              <a:t>Confidence in completing a comprehensive bowel assessment and the Bristol Stool Chart.</a:t>
            </a:r>
          </a:p>
          <a:p>
            <a:pPr>
              <a:lnSpc>
                <a:spcPct val="160000"/>
              </a:lnSpc>
            </a:pPr>
            <a:r>
              <a:rPr lang="en-GB" dirty="0">
                <a:latin typeface="Arial" panose="020B0604020202020204" pitchFamily="34" charset="0"/>
                <a:cs typeface="Arial" panose="020B0604020202020204" pitchFamily="34" charset="0"/>
              </a:rPr>
              <a:t>Be more aware of alternative products to bowel care.</a:t>
            </a:r>
          </a:p>
          <a:p>
            <a:pPr>
              <a:lnSpc>
                <a:spcPct val="160000"/>
              </a:lnSpc>
            </a:pPr>
            <a:r>
              <a:rPr lang="en-GB" dirty="0">
                <a:latin typeface="Arial" panose="020B0604020202020204" pitchFamily="34" charset="0"/>
                <a:cs typeface="Arial" panose="020B0604020202020204" pitchFamily="34" charset="0"/>
              </a:rPr>
              <a:t>Knowledge and understanding in bowel care, Trans Anal Irrigation and documentation.</a:t>
            </a:r>
          </a:p>
          <a:p>
            <a:pPr>
              <a:lnSpc>
                <a:spcPct val="160000"/>
              </a:lnSpc>
            </a:pPr>
            <a:r>
              <a:rPr lang="en-GB" dirty="0">
                <a:latin typeface="Arial" panose="020B0604020202020204" pitchFamily="34" charset="0"/>
                <a:cs typeface="Arial" panose="020B0604020202020204" pitchFamily="34" charset="0"/>
              </a:rPr>
              <a:t>Skills and knowledge in identifying Autonomic Dysreflexia and how to treat if required.</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65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300D-9708-4D0B-8ED7-978288A0D687}"/>
              </a:ext>
            </a:extLst>
          </p:cNvPr>
          <p:cNvSpPr>
            <a:spLocks noGrp="1"/>
          </p:cNvSpPr>
          <p:nvPr>
            <p:ph type="title"/>
          </p:nvPr>
        </p:nvSpPr>
        <p:spPr/>
        <p:txBody>
          <a:bodyPr>
            <a:normAutofit fontScale="90000"/>
          </a:bodyPr>
          <a:lstStyle/>
          <a:p>
            <a:r>
              <a:rPr lang="en-GB" altLang="en-US" sz="4400" dirty="0">
                <a:latin typeface="Arial" panose="020B0604020202020204" pitchFamily="34" charset="0"/>
                <a:cs typeface="Arial" panose="020B0604020202020204" pitchFamily="34" charset="0"/>
              </a:rPr>
              <a:t>Bowel care emergencies/ complications </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CA5224-8D2B-4DF5-B234-F3E023F3BCBC}"/>
              </a:ext>
            </a:extLst>
          </p:cNvPr>
          <p:cNvSpPr>
            <a:spLocks noGrp="1"/>
          </p:cNvSpPr>
          <p:nvPr>
            <p:ph idx="1"/>
          </p:nvPr>
        </p:nvSpPr>
        <p:spPr>
          <a:xfrm>
            <a:off x="611560" y="1772816"/>
            <a:ext cx="8229600" cy="4349080"/>
          </a:xfrm>
        </p:spPr>
        <p:txBody>
          <a:bodyPr>
            <a:normAutofit fontScale="70000" lnSpcReduction="20000"/>
          </a:bodyPr>
          <a:lstStyle/>
          <a:p>
            <a:pPr marL="0" indent="0">
              <a:lnSpc>
                <a:spcPct val="120000"/>
              </a:lnSpc>
              <a:buNone/>
            </a:pPr>
            <a:r>
              <a:rPr lang="en-GB" altLang="en-US" sz="3200" dirty="0">
                <a:latin typeface="Arial" panose="020B0604020202020204" pitchFamily="34" charset="0"/>
                <a:cs typeface="Arial" panose="020B0604020202020204" pitchFamily="34" charset="0"/>
              </a:rPr>
              <a:t>There are several bowel care emergencies and complications. Below are a list of some of those emergencies and complications that can </a:t>
            </a:r>
            <a:r>
              <a:rPr lang="en-GB" altLang="en-US" dirty="0">
                <a:latin typeface="Arial" panose="020B0604020202020204" pitchFamily="34" charset="0"/>
                <a:cs typeface="Arial" panose="020B0604020202020204" pitchFamily="34" charset="0"/>
              </a:rPr>
              <a:t>occur. </a:t>
            </a:r>
          </a:p>
          <a:p>
            <a:pPr marL="0" indent="0">
              <a:lnSpc>
                <a:spcPct val="120000"/>
              </a:lnSpc>
              <a:buNone/>
            </a:pPr>
            <a:endParaRPr lang="en-GB" altLang="en-US" sz="3200" dirty="0">
              <a:latin typeface="Arial" panose="020B0604020202020204" pitchFamily="34" charset="0"/>
              <a:cs typeface="Arial" panose="020B0604020202020204" pitchFamily="34" charset="0"/>
            </a:endParaRPr>
          </a:p>
          <a:p>
            <a:pPr>
              <a:lnSpc>
                <a:spcPct val="120000"/>
              </a:lnSpc>
            </a:pPr>
            <a:r>
              <a:rPr lang="en-GB" altLang="en-US" sz="3200" dirty="0">
                <a:latin typeface="Arial" panose="020B0604020202020204" pitchFamily="34" charset="0"/>
                <a:cs typeface="Arial" panose="020B0604020202020204" pitchFamily="34" charset="0"/>
              </a:rPr>
              <a:t>Bowel obstruction </a:t>
            </a:r>
          </a:p>
          <a:p>
            <a:pPr>
              <a:lnSpc>
                <a:spcPct val="120000"/>
              </a:lnSpc>
            </a:pPr>
            <a:r>
              <a:rPr lang="en-GB" altLang="en-US" sz="3200" dirty="0">
                <a:latin typeface="Arial" panose="020B0604020202020204" pitchFamily="34" charset="0"/>
                <a:cs typeface="Arial" panose="020B0604020202020204" pitchFamily="34" charset="0"/>
              </a:rPr>
              <a:t>Perforation </a:t>
            </a:r>
          </a:p>
          <a:p>
            <a:pPr>
              <a:lnSpc>
                <a:spcPct val="120000"/>
              </a:lnSpc>
            </a:pPr>
            <a:r>
              <a:rPr lang="en-GB" altLang="en-US" sz="3200" dirty="0">
                <a:latin typeface="Arial" panose="020B0604020202020204" pitchFamily="34" charset="0"/>
                <a:cs typeface="Arial" panose="020B0604020202020204" pitchFamily="34" charset="0"/>
              </a:rPr>
              <a:t>Strangulated hernia </a:t>
            </a:r>
          </a:p>
          <a:p>
            <a:pPr>
              <a:lnSpc>
                <a:spcPct val="120000"/>
              </a:lnSpc>
            </a:pPr>
            <a:r>
              <a:rPr lang="en-GB" altLang="en-US" sz="3200" dirty="0">
                <a:latin typeface="Arial" panose="020B0604020202020204" pitchFamily="34" charset="0"/>
                <a:cs typeface="Arial" panose="020B0604020202020204" pitchFamily="34" charset="0"/>
              </a:rPr>
              <a:t>Diarrhoea of an unknown aetiology</a:t>
            </a:r>
          </a:p>
          <a:p>
            <a:pPr>
              <a:lnSpc>
                <a:spcPct val="120000"/>
              </a:lnSpc>
            </a:pPr>
            <a:r>
              <a:rPr lang="en-GB" altLang="en-US" sz="3200" dirty="0">
                <a:latin typeface="Arial" panose="020B0604020202020204" pitchFamily="34" charset="0"/>
                <a:cs typeface="Arial" panose="020B0604020202020204" pitchFamily="34" charset="0"/>
              </a:rPr>
              <a:t>Undiagnosed rectal bleeding</a:t>
            </a:r>
          </a:p>
          <a:p>
            <a:pPr>
              <a:lnSpc>
                <a:spcPct val="120000"/>
              </a:lnSpc>
            </a:pPr>
            <a:r>
              <a:rPr lang="en-GB" altLang="en-US" sz="3200" dirty="0">
                <a:latin typeface="Arial" panose="020B0604020202020204" pitchFamily="34" charset="0"/>
                <a:cs typeface="Arial" panose="020B0604020202020204" pitchFamily="34" charset="0"/>
              </a:rPr>
              <a:t>Faecal impaction</a:t>
            </a:r>
          </a:p>
          <a:p>
            <a:pPr>
              <a:lnSpc>
                <a:spcPct val="120000"/>
              </a:lnSpc>
            </a:pPr>
            <a:r>
              <a:rPr lang="en-GB" altLang="en-US" sz="3200" dirty="0">
                <a:latin typeface="Arial" panose="020B0604020202020204" pitchFamily="34" charset="0"/>
                <a:cs typeface="Arial" panose="020B0604020202020204" pitchFamily="34" charset="0"/>
              </a:rPr>
              <a:t>Autonomic dysreflexia</a:t>
            </a:r>
            <a:endParaRPr lang="en-GB" dirty="0"/>
          </a:p>
        </p:txBody>
      </p:sp>
    </p:spTree>
    <p:extLst>
      <p:ext uri="{BB962C8B-B14F-4D97-AF65-F5344CB8AC3E}">
        <p14:creationId xmlns:p14="http://schemas.microsoft.com/office/powerpoint/2010/main" val="901453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E396-475F-4EDC-863A-6E09D732394E}"/>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Bowel and food diary</a:t>
            </a:r>
          </a:p>
        </p:txBody>
      </p:sp>
      <p:sp>
        <p:nvSpPr>
          <p:cNvPr id="3" name="Content Placeholder 2">
            <a:extLst>
              <a:ext uri="{FF2B5EF4-FFF2-40B4-BE49-F238E27FC236}">
                <a16:creationId xmlns:a16="http://schemas.microsoft.com/office/drawing/2014/main" id="{5F730901-3206-42ED-91B1-42274BA244FE}"/>
              </a:ext>
            </a:extLst>
          </p:cNvPr>
          <p:cNvSpPr>
            <a:spLocks noGrp="1"/>
          </p:cNvSpPr>
          <p:nvPr>
            <p:ph idx="1"/>
          </p:nvPr>
        </p:nvSpPr>
        <p:spPr>
          <a:xfrm>
            <a:off x="457200" y="1600200"/>
            <a:ext cx="3610744" cy="4709120"/>
          </a:xfrm>
        </p:spPr>
        <p:txBody>
          <a:bodyPr>
            <a:normAutofit fontScale="55000" lnSpcReduction="20000"/>
          </a:bodyPr>
          <a:lstStyle/>
          <a:p>
            <a:pPr marL="0" indent="0">
              <a:buNone/>
            </a:pPr>
            <a:r>
              <a:rPr lang="en-GB" sz="3200" b="1" dirty="0">
                <a:latin typeface="Arial" panose="020B0604020202020204" pitchFamily="34" charset="0"/>
                <a:cs typeface="Arial" panose="020B0604020202020204" pitchFamily="34" charset="0"/>
              </a:rPr>
              <a:t>Bowel diary </a:t>
            </a:r>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This is given to patients at the beginning of an assessment. </a:t>
            </a:r>
          </a:p>
          <a:p>
            <a:r>
              <a:rPr lang="en-GB" sz="3200" dirty="0">
                <a:latin typeface="Arial" panose="020B0604020202020204" pitchFamily="34" charset="0"/>
                <a:cs typeface="Arial" panose="020B0604020202020204" pitchFamily="34" charset="0"/>
              </a:rPr>
              <a:t>It is to be completed for 7 days prior to assessment, and it provides a snapshot of the patient's incontinence issues and severity</a:t>
            </a: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Food Diary</a:t>
            </a:r>
          </a:p>
          <a:p>
            <a:r>
              <a:rPr lang="en-GB" dirty="0">
                <a:latin typeface="Arial" panose="020B0604020202020204" pitchFamily="34" charset="0"/>
                <a:cs typeface="Arial" panose="020B0604020202020204" pitchFamily="34" charset="0"/>
              </a:rPr>
              <a:t>This works in conjunction with the Bowel diary. This diary provides the clinician a snapshot of the patient's dietary habits.</a:t>
            </a:r>
          </a:p>
          <a:p>
            <a:r>
              <a:rPr lang="en-GB" dirty="0">
                <a:latin typeface="Arial" panose="020B0604020202020204" pitchFamily="34" charset="0"/>
                <a:cs typeface="Arial" panose="020B0604020202020204" pitchFamily="34" charset="0"/>
              </a:rPr>
              <a:t>This allows the clinician to tailor their advice to the patient on the benefits of a good healthy diet</a:t>
            </a:r>
          </a:p>
          <a:p>
            <a:pPr marL="0" indent="0">
              <a:buNone/>
            </a:pPr>
            <a:endParaRPr lang="en-GB" dirty="0"/>
          </a:p>
        </p:txBody>
      </p:sp>
      <p:pic>
        <p:nvPicPr>
          <p:cNvPr id="5" name="Picture 4">
            <a:extLst>
              <a:ext uri="{FF2B5EF4-FFF2-40B4-BE49-F238E27FC236}">
                <a16:creationId xmlns:a16="http://schemas.microsoft.com/office/drawing/2014/main" id="{AE80FAB3-CDED-409E-AABC-B6D646064FB6}"/>
              </a:ext>
            </a:extLst>
          </p:cNvPr>
          <p:cNvPicPr>
            <a:picLocks noChangeAspect="1"/>
          </p:cNvPicPr>
          <p:nvPr/>
        </p:nvPicPr>
        <p:blipFill rotWithShape="1">
          <a:blip r:embed="rId3"/>
          <a:srcRect l="17628" t="22729" r="17741" b="7979"/>
          <a:stretch/>
        </p:blipFill>
        <p:spPr>
          <a:xfrm>
            <a:off x="4283968" y="1756792"/>
            <a:ext cx="4646798" cy="4369371"/>
          </a:xfrm>
          <a:prstGeom prst="rect">
            <a:avLst/>
          </a:prstGeom>
        </p:spPr>
      </p:pic>
    </p:spTree>
    <p:extLst>
      <p:ext uri="{BB962C8B-B14F-4D97-AF65-F5344CB8AC3E}">
        <p14:creationId xmlns:p14="http://schemas.microsoft.com/office/powerpoint/2010/main" val="3810090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4FEF1-A014-40B0-8C01-AAB4905FACAC}"/>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Stool Observation</a:t>
            </a:r>
          </a:p>
        </p:txBody>
      </p:sp>
      <p:sp>
        <p:nvSpPr>
          <p:cNvPr id="3" name="Content Placeholder 2">
            <a:extLst>
              <a:ext uri="{FF2B5EF4-FFF2-40B4-BE49-F238E27FC236}">
                <a16:creationId xmlns:a16="http://schemas.microsoft.com/office/drawing/2014/main" id="{14A4C1B7-71AD-4701-ACD3-8380575EDCEE}"/>
              </a:ext>
            </a:extLst>
          </p:cNvPr>
          <p:cNvSpPr>
            <a:spLocks noGrp="1"/>
          </p:cNvSpPr>
          <p:nvPr>
            <p:ph idx="1"/>
          </p:nvPr>
        </p:nvSpPr>
        <p:spPr/>
        <p:txBody>
          <a:bodyPr>
            <a:normAutofit lnSpcReduction="10000"/>
          </a:bodyPr>
          <a:lstStyle/>
          <a:p>
            <a:pPr>
              <a:lnSpc>
                <a:spcPct val="150000"/>
              </a:lnSpc>
            </a:pPr>
            <a:r>
              <a:rPr lang="en-GB" altLang="en-US" sz="3200" b="1" dirty="0">
                <a:latin typeface="Arial" panose="020B0604020202020204" pitchFamily="34" charset="0"/>
                <a:cs typeface="Arial" panose="020B0604020202020204" pitchFamily="34" charset="0"/>
              </a:rPr>
              <a:t>Consistency</a:t>
            </a:r>
            <a:r>
              <a:rPr lang="en-GB" altLang="en-US" sz="3200" dirty="0">
                <a:latin typeface="Arial" panose="020B0604020202020204" pitchFamily="34" charset="0"/>
                <a:cs typeface="Arial" panose="020B0604020202020204" pitchFamily="34" charset="0"/>
              </a:rPr>
              <a:t> - This means </a:t>
            </a:r>
            <a:r>
              <a:rPr lang="en-GB" b="0" i="0" dirty="0">
                <a:solidFill>
                  <a:srgbClr val="202124"/>
                </a:solidFill>
                <a:effectLst/>
                <a:latin typeface="Arial" panose="020B0604020202020204" pitchFamily="34" charset="0"/>
                <a:cs typeface="Arial" panose="020B0604020202020204" pitchFamily="34" charset="0"/>
              </a:rPr>
              <a:t>the degree of firmness to the faeces</a:t>
            </a:r>
            <a:endParaRPr lang="en-GB" altLang="en-US" sz="3200" dirty="0">
              <a:latin typeface="Arial" panose="020B0604020202020204" pitchFamily="34" charset="0"/>
              <a:cs typeface="Arial" panose="020B0604020202020204" pitchFamily="34" charset="0"/>
            </a:endParaRPr>
          </a:p>
          <a:p>
            <a:pPr>
              <a:lnSpc>
                <a:spcPct val="150000"/>
              </a:lnSpc>
            </a:pPr>
            <a:r>
              <a:rPr lang="en-GB" altLang="en-US" sz="3200" b="1" dirty="0">
                <a:latin typeface="Arial" panose="020B0604020202020204" pitchFamily="34" charset="0"/>
                <a:cs typeface="Arial" panose="020B0604020202020204" pitchFamily="34" charset="0"/>
              </a:rPr>
              <a:t>Frequency</a:t>
            </a:r>
            <a:r>
              <a:rPr lang="en-GB" altLang="en-US" sz="3200" dirty="0">
                <a:latin typeface="Arial" panose="020B0604020202020204" pitchFamily="34" charset="0"/>
                <a:cs typeface="Arial" panose="020B0604020202020204" pitchFamily="34" charset="0"/>
              </a:rPr>
              <a:t> -</a:t>
            </a:r>
            <a:r>
              <a:rPr lang="en-GB" b="0" i="0" dirty="0">
                <a:solidFill>
                  <a:srgbClr val="202124"/>
                </a:solidFill>
                <a:effectLst/>
                <a:latin typeface="Arial" panose="020B0604020202020204" pitchFamily="34" charset="0"/>
                <a:cs typeface="Arial" panose="020B0604020202020204" pitchFamily="34" charset="0"/>
              </a:rPr>
              <a:t>There is no “normal” number of bowel movements</a:t>
            </a:r>
            <a:endParaRPr lang="en-GB" altLang="en-US" sz="3200" dirty="0">
              <a:latin typeface="Arial" panose="020B0604020202020204" pitchFamily="34" charset="0"/>
              <a:cs typeface="Arial" panose="020B0604020202020204" pitchFamily="34" charset="0"/>
            </a:endParaRPr>
          </a:p>
          <a:p>
            <a:pPr>
              <a:lnSpc>
                <a:spcPct val="150000"/>
              </a:lnSpc>
            </a:pPr>
            <a:r>
              <a:rPr lang="en-GB" altLang="en-US" b="1" dirty="0">
                <a:latin typeface="Arial" panose="020B0604020202020204" pitchFamily="34" charset="0"/>
                <a:cs typeface="Arial" panose="020B0604020202020204" pitchFamily="34" charset="0"/>
              </a:rPr>
              <a:t>C</a:t>
            </a:r>
            <a:r>
              <a:rPr lang="en-GB" altLang="en-US" sz="3200" b="1" dirty="0">
                <a:latin typeface="Arial" panose="020B0604020202020204" pitchFamily="34" charset="0"/>
                <a:cs typeface="Arial" panose="020B0604020202020204" pitchFamily="34" charset="0"/>
              </a:rPr>
              <a:t>olour</a:t>
            </a:r>
            <a:r>
              <a:rPr lang="en-GB" altLang="en-US" sz="3200" dirty="0">
                <a:latin typeface="Arial" panose="020B0604020202020204" pitchFamily="34" charset="0"/>
                <a:cs typeface="Arial" panose="020B0604020202020204" pitchFamily="34" charset="0"/>
              </a:rPr>
              <a:t> - </a:t>
            </a:r>
            <a:r>
              <a:rPr lang="en-GB" b="0" i="0" dirty="0">
                <a:solidFill>
                  <a:srgbClr val="202124"/>
                </a:solidFill>
                <a:effectLst/>
                <a:latin typeface="Arial" panose="020B0604020202020204" pitchFamily="34" charset="0"/>
                <a:cs typeface="Arial" panose="020B0604020202020204" pitchFamily="34" charset="0"/>
              </a:rPr>
              <a:t>Normal stool colour is brown</a:t>
            </a:r>
            <a:endParaRPr lang="en-GB" altLang="en-US" dirty="0">
              <a:latin typeface="Arial" panose="020B0604020202020204" pitchFamily="34" charset="0"/>
              <a:cs typeface="Arial" panose="020B0604020202020204" pitchFamily="34" charset="0"/>
            </a:endParaRPr>
          </a:p>
          <a:p>
            <a:pPr>
              <a:lnSpc>
                <a:spcPct val="150000"/>
              </a:lnSpc>
            </a:pPr>
            <a:r>
              <a:rPr lang="en-GB" altLang="en-US" b="1" dirty="0">
                <a:latin typeface="Arial" panose="020B0604020202020204" pitchFamily="34" charset="0"/>
                <a:cs typeface="Arial" panose="020B0604020202020204" pitchFamily="34" charset="0"/>
              </a:rPr>
              <a:t>A</a:t>
            </a:r>
            <a:r>
              <a:rPr lang="en-GB" altLang="en-US" sz="3200" b="1" dirty="0">
                <a:latin typeface="Arial" panose="020B0604020202020204" pitchFamily="34" charset="0"/>
                <a:cs typeface="Arial" panose="020B0604020202020204" pitchFamily="34" charset="0"/>
              </a:rPr>
              <a:t>mount</a:t>
            </a:r>
            <a:r>
              <a:rPr lang="en-GB" altLang="en-US" sz="3200" dirty="0">
                <a:latin typeface="Arial" panose="020B0604020202020204" pitchFamily="34" charset="0"/>
                <a:cs typeface="Arial" panose="020B0604020202020204" pitchFamily="34" charset="0"/>
              </a:rPr>
              <a:t> – Is it small stools being passed</a:t>
            </a:r>
          </a:p>
          <a:p>
            <a:pPr marL="0" indent="0">
              <a:buNone/>
            </a:pPr>
            <a:endParaRPr lang="en-GB" dirty="0"/>
          </a:p>
        </p:txBody>
      </p:sp>
    </p:spTree>
    <p:extLst>
      <p:ext uri="{BB962C8B-B14F-4D97-AF65-F5344CB8AC3E}">
        <p14:creationId xmlns:p14="http://schemas.microsoft.com/office/powerpoint/2010/main" val="3715661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BF99-6583-4F2D-9D06-98C16F880148}"/>
              </a:ext>
            </a:extLst>
          </p:cNvPr>
          <p:cNvSpPr>
            <a:spLocks noGrp="1"/>
          </p:cNvSpPr>
          <p:nvPr>
            <p:ph type="title"/>
          </p:nvPr>
        </p:nvSpPr>
        <p:spPr/>
        <p:txBody>
          <a:bodyPr>
            <a:normAutofit/>
          </a:bodyPr>
          <a:lstStyle/>
          <a:p>
            <a:r>
              <a:rPr lang="en-GB" altLang="en-US" sz="4000" dirty="0">
                <a:latin typeface="Arial" panose="020B0604020202020204" pitchFamily="34" charset="0"/>
                <a:cs typeface="Arial" panose="020B0604020202020204" pitchFamily="34" charset="0"/>
              </a:rPr>
              <a:t>Bristol Stool Chart</a:t>
            </a:r>
            <a:endParaRPr lang="en-GB" sz="4000" dirty="0">
              <a:latin typeface="Arial" panose="020B0604020202020204" pitchFamily="34" charset="0"/>
              <a:cs typeface="Arial" panose="020B0604020202020204" pitchFamily="34" charset="0"/>
            </a:endParaRPr>
          </a:p>
        </p:txBody>
      </p:sp>
      <p:pic>
        <p:nvPicPr>
          <p:cNvPr id="3074" name="Picture 2" descr="Bristol Stool Chart | Faecal | Continence Foundation of Australia">
            <a:extLst>
              <a:ext uri="{FF2B5EF4-FFF2-40B4-BE49-F238E27FC236}">
                <a16:creationId xmlns:a16="http://schemas.microsoft.com/office/drawing/2014/main" id="{0CC80B29-12A3-41B6-9F58-8118EC2754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04048" y="1628800"/>
            <a:ext cx="3303622"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366561-D97A-4296-BFBA-F0296D17E0A6}"/>
              </a:ext>
            </a:extLst>
          </p:cNvPr>
          <p:cNvSpPr txBox="1"/>
          <p:nvPr/>
        </p:nvSpPr>
        <p:spPr>
          <a:xfrm>
            <a:off x="323528" y="1881178"/>
            <a:ext cx="4546848" cy="4247317"/>
          </a:xfrm>
          <a:prstGeom prst="rect">
            <a:avLst/>
          </a:prstGeom>
          <a:noFill/>
        </p:spPr>
        <p:txBody>
          <a:bodyPr wrap="square" rtlCol="0">
            <a:spAutoFit/>
          </a:bodyPr>
          <a:lstStyle/>
          <a:p>
            <a:r>
              <a:rPr lang="en-GB" b="0" i="0" dirty="0">
                <a:solidFill>
                  <a:srgbClr val="323232"/>
                </a:solidFill>
                <a:effectLst/>
                <a:latin typeface="Arial" panose="020B0604020202020204" pitchFamily="34" charset="0"/>
                <a:cs typeface="Arial" panose="020B0604020202020204" pitchFamily="34" charset="0"/>
              </a:rPr>
              <a:t>The Bristol Stool Chart was developed in 1997 as a clinical assessment tool. There are seven types of stools (faeces) according to the Bristol Stool Chart</a:t>
            </a:r>
          </a:p>
          <a:p>
            <a:endParaRPr lang="en-GB" dirty="0">
              <a:solidFill>
                <a:srgbClr val="323232"/>
              </a:solidFill>
              <a:latin typeface="Arial" panose="020B0604020202020204" pitchFamily="34" charset="0"/>
              <a:cs typeface="Arial" panose="020B0604020202020204" pitchFamily="34" charset="0"/>
            </a:endParaRPr>
          </a:p>
          <a:p>
            <a:r>
              <a:rPr lang="en-GB" b="0" i="0" dirty="0">
                <a:solidFill>
                  <a:srgbClr val="323232"/>
                </a:solidFill>
                <a:effectLst/>
                <a:latin typeface="Arial" panose="020B0604020202020204" pitchFamily="34" charset="0"/>
                <a:cs typeface="Arial" panose="020B0604020202020204" pitchFamily="34" charset="0"/>
              </a:rPr>
              <a:t>The chart is used to describe the shapes and types of stools. It is also used as a tool to diagnose constipation, diarrhoea and irritable bowel syndrome</a:t>
            </a:r>
          </a:p>
          <a:p>
            <a:endParaRPr lang="en-GB" dirty="0">
              <a:solidFill>
                <a:srgbClr val="323232"/>
              </a:solidFill>
              <a:latin typeface="Arial" panose="020B0604020202020204" pitchFamily="34" charset="0"/>
              <a:cs typeface="Arial" panose="020B0604020202020204" pitchFamily="34" charset="0"/>
            </a:endParaRPr>
          </a:p>
          <a:p>
            <a:pPr algn="l"/>
            <a:r>
              <a:rPr lang="en-GB" b="0" i="0" dirty="0">
                <a:solidFill>
                  <a:srgbClr val="323232"/>
                </a:solidFill>
                <a:effectLst/>
                <a:latin typeface="Arial" panose="020B0604020202020204" pitchFamily="34" charset="0"/>
                <a:cs typeface="Arial" panose="020B0604020202020204" pitchFamily="34" charset="0"/>
              </a:rPr>
              <a:t>Type 1-3 indicate constipation</a:t>
            </a:r>
          </a:p>
          <a:p>
            <a:pPr algn="l"/>
            <a:r>
              <a:rPr lang="en-GB" b="0" i="0" dirty="0">
                <a:solidFill>
                  <a:srgbClr val="323232"/>
                </a:solidFill>
                <a:effectLst/>
                <a:latin typeface="Arial" panose="020B0604020202020204" pitchFamily="34" charset="0"/>
                <a:cs typeface="Arial" panose="020B0604020202020204" pitchFamily="34" charset="0"/>
              </a:rPr>
              <a:t>Type 4-5 are ideal stools as they are easier to pass</a:t>
            </a:r>
          </a:p>
          <a:p>
            <a:pPr algn="l"/>
            <a:r>
              <a:rPr lang="en-GB" dirty="0">
                <a:solidFill>
                  <a:srgbClr val="323232"/>
                </a:solidFill>
                <a:latin typeface="Arial" panose="020B0604020202020204" pitchFamily="34" charset="0"/>
                <a:cs typeface="Arial" panose="020B0604020202020204" pitchFamily="34" charset="0"/>
              </a:rPr>
              <a:t>T</a:t>
            </a:r>
            <a:r>
              <a:rPr lang="en-GB" b="0" i="0" dirty="0">
                <a:solidFill>
                  <a:srgbClr val="323232"/>
                </a:solidFill>
                <a:effectLst/>
                <a:latin typeface="Arial" panose="020B0604020202020204" pitchFamily="34" charset="0"/>
                <a:cs typeface="Arial" panose="020B0604020202020204" pitchFamily="34" charset="0"/>
              </a:rPr>
              <a:t>ype </a:t>
            </a:r>
            <a:r>
              <a:rPr lang="en-GB" dirty="0">
                <a:solidFill>
                  <a:srgbClr val="323232"/>
                </a:solidFill>
                <a:latin typeface="Arial" panose="020B0604020202020204" pitchFamily="34" charset="0"/>
                <a:cs typeface="Arial" panose="020B0604020202020204" pitchFamily="34" charset="0"/>
              </a:rPr>
              <a:t>6</a:t>
            </a:r>
            <a:r>
              <a:rPr lang="en-GB" b="0" i="0" dirty="0">
                <a:solidFill>
                  <a:srgbClr val="323232"/>
                </a:solidFill>
                <a:effectLst/>
                <a:latin typeface="Arial" panose="020B0604020202020204" pitchFamily="34" charset="0"/>
                <a:cs typeface="Arial" panose="020B0604020202020204" pitchFamily="34" charset="0"/>
              </a:rPr>
              <a:t>-7 may indicate diarrhoea and urgency </a:t>
            </a:r>
          </a:p>
        </p:txBody>
      </p:sp>
    </p:spTree>
    <p:extLst>
      <p:ext uri="{BB962C8B-B14F-4D97-AF65-F5344CB8AC3E}">
        <p14:creationId xmlns:p14="http://schemas.microsoft.com/office/powerpoint/2010/main" val="4249254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A830-43A6-45A5-8508-1623EC0F3F55}"/>
              </a:ext>
            </a:extLst>
          </p:cNvPr>
          <p:cNvSpPr>
            <a:spLocks noGrp="1"/>
          </p:cNvSpPr>
          <p:nvPr>
            <p:ph type="title"/>
          </p:nvPr>
        </p:nvSpPr>
        <p:spPr/>
        <p:txBody>
          <a:bodyPr>
            <a:normAutofit fontScale="90000"/>
          </a:bodyPr>
          <a:lstStyle/>
          <a:p>
            <a:pPr>
              <a:defRPr/>
            </a:pPr>
            <a:r>
              <a:rPr lang="en-GB" altLang="en-US" sz="4400" dirty="0">
                <a:latin typeface="Arial" panose="020B0604020202020204" pitchFamily="34" charset="0"/>
                <a:cs typeface="Arial" panose="020B0604020202020204" pitchFamily="34" charset="0"/>
              </a:rPr>
              <a:t>Patient initiated treatment options and product support</a:t>
            </a:r>
          </a:p>
        </p:txBody>
      </p:sp>
      <p:sp>
        <p:nvSpPr>
          <p:cNvPr id="3" name="Content Placeholder 2">
            <a:extLst>
              <a:ext uri="{FF2B5EF4-FFF2-40B4-BE49-F238E27FC236}">
                <a16:creationId xmlns:a16="http://schemas.microsoft.com/office/drawing/2014/main" id="{70D8A937-A3AA-48C3-B605-7A154B7FC7ED}"/>
              </a:ext>
            </a:extLst>
          </p:cNvPr>
          <p:cNvSpPr>
            <a:spLocks noGrp="1"/>
          </p:cNvSpPr>
          <p:nvPr>
            <p:ph idx="1"/>
          </p:nvPr>
        </p:nvSpPr>
        <p:spPr/>
        <p:txBody>
          <a:bodyPr>
            <a:normAutofit lnSpcReduction="10000"/>
          </a:bodyPr>
          <a:lstStyle/>
          <a:p>
            <a:pPr marL="0" indent="0">
              <a:lnSpc>
                <a:spcPct val="160000"/>
              </a:lnSpc>
              <a:buNone/>
            </a:pPr>
            <a:r>
              <a:rPr lang="en-GB" dirty="0">
                <a:latin typeface="Arial" panose="020B0604020202020204" pitchFamily="34" charset="0"/>
                <a:cs typeface="Arial" panose="020B0604020202020204" pitchFamily="34" charset="0"/>
              </a:rPr>
              <a:t>As part of a for management plan there are several treatment options that you can think about.</a:t>
            </a:r>
          </a:p>
          <a:p>
            <a:pPr marL="0" indent="0">
              <a:lnSpc>
                <a:spcPct val="160000"/>
              </a:lnSpc>
              <a:buNone/>
            </a:pPr>
            <a:r>
              <a:rPr lang="en-GB" dirty="0">
                <a:latin typeface="Arial" panose="020B0604020202020204" pitchFamily="34" charset="0"/>
                <a:cs typeface="Arial" panose="020B0604020202020204" pitchFamily="34" charset="0"/>
              </a:rPr>
              <a:t>The next few slides will take you through some of the advice you can give your patient in order for them to manage their bowels.</a:t>
            </a:r>
          </a:p>
        </p:txBody>
      </p:sp>
    </p:spTree>
    <p:extLst>
      <p:ext uri="{BB962C8B-B14F-4D97-AF65-F5344CB8AC3E}">
        <p14:creationId xmlns:p14="http://schemas.microsoft.com/office/powerpoint/2010/main" val="4016804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BF99-6583-4F2D-9D06-98C16F880148}"/>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Toilet Positioning</a:t>
            </a:r>
          </a:p>
        </p:txBody>
      </p:sp>
      <p:sp>
        <p:nvSpPr>
          <p:cNvPr id="4" name="Content Placeholder 3">
            <a:extLst>
              <a:ext uri="{FF2B5EF4-FFF2-40B4-BE49-F238E27FC236}">
                <a16:creationId xmlns:a16="http://schemas.microsoft.com/office/drawing/2014/main" id="{907E91F8-B3FD-460C-9AA0-D187FCBCC69A}"/>
              </a:ext>
            </a:extLst>
          </p:cNvPr>
          <p:cNvSpPr>
            <a:spLocks noGrp="1"/>
          </p:cNvSpPr>
          <p:nvPr>
            <p:ph idx="1"/>
          </p:nvPr>
        </p:nvSpPr>
        <p:spPr/>
        <p:txBody>
          <a:bodyPr/>
          <a:lstStyle/>
          <a:p>
            <a:pPr marL="0" indent="0" algn="ctr">
              <a:buNone/>
            </a:pPr>
            <a:r>
              <a:rPr lang="en-GB" dirty="0">
                <a:latin typeface="Arial" panose="020B0604020202020204" pitchFamily="34" charset="0"/>
                <a:cs typeface="Arial" panose="020B0604020202020204" pitchFamily="34" charset="0"/>
              </a:rPr>
              <a:t>Correct toileting position</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a:p>
            <a:pPr marL="0" indent="0" algn="ctr">
              <a:buNone/>
            </a:pPr>
            <a:r>
              <a:rPr lang="en-GB" dirty="0">
                <a:hlinkClick r:id="rId3"/>
              </a:rPr>
              <a:t>https://youtu.be/M7G2vO_5ghU</a:t>
            </a:r>
            <a:r>
              <a:rPr lang="en-GB" dirty="0"/>
              <a:t> </a:t>
            </a:r>
          </a:p>
        </p:txBody>
      </p:sp>
    </p:spTree>
    <p:extLst>
      <p:ext uri="{BB962C8B-B14F-4D97-AF65-F5344CB8AC3E}">
        <p14:creationId xmlns:p14="http://schemas.microsoft.com/office/powerpoint/2010/main" val="92716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300D-9708-4D0B-8ED7-978288A0D687}"/>
              </a:ext>
            </a:extLst>
          </p:cNvPr>
          <p:cNvSpPr>
            <a:spLocks noGrp="1"/>
          </p:cNvSpPr>
          <p:nvPr>
            <p:ph type="title"/>
          </p:nvPr>
        </p:nvSpPr>
        <p:spPr/>
        <p:txBody>
          <a:bodyPr>
            <a:normAutofit/>
          </a:bodyPr>
          <a:lstStyle/>
          <a:p>
            <a:pPr>
              <a:lnSpc>
                <a:spcPct val="150000"/>
              </a:lnSpc>
            </a:pPr>
            <a:r>
              <a:rPr lang="en-GB" altLang="en-US" sz="4000" dirty="0">
                <a:latin typeface="Arial" panose="020B0604020202020204" pitchFamily="34" charset="0"/>
                <a:cs typeface="Arial" panose="020B0604020202020204" pitchFamily="34" charset="0"/>
              </a:rPr>
              <a:t>Nutrition</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CA5224-8D2B-4DF5-B234-F3E023F3BCBC}"/>
              </a:ext>
            </a:extLst>
          </p:cNvPr>
          <p:cNvSpPr>
            <a:spLocks noGrp="1"/>
          </p:cNvSpPr>
          <p:nvPr>
            <p:ph idx="1"/>
          </p:nvPr>
        </p:nvSpPr>
        <p:spPr/>
        <p:txBody>
          <a:bodyPr>
            <a:normAutofit fontScale="25000" lnSpcReduction="20000"/>
          </a:bodyPr>
          <a:lstStyle/>
          <a:p>
            <a:pPr marL="0" indent="0">
              <a:lnSpc>
                <a:spcPct val="170000"/>
              </a:lnSpc>
              <a:buNone/>
            </a:pPr>
            <a:r>
              <a:rPr lang="en-GB" altLang="en-US" sz="7200" dirty="0">
                <a:latin typeface="Arial" panose="020B0604020202020204" pitchFamily="34" charset="0"/>
                <a:cs typeface="Arial" panose="020B0604020202020204" pitchFamily="34" charset="0"/>
              </a:rPr>
              <a:t>A good diet promotes an ideal stool consistency and predictable bowel emptying.  When discussing nutrition and diet with the patient consider the below</a:t>
            </a:r>
          </a:p>
          <a:p>
            <a:pPr>
              <a:lnSpc>
                <a:spcPct val="170000"/>
              </a:lnSpc>
            </a:pPr>
            <a:r>
              <a:rPr lang="en-GB" altLang="en-US" sz="7200" dirty="0">
                <a:latin typeface="Arial" panose="020B0604020202020204" pitchFamily="34" charset="0"/>
                <a:cs typeface="Arial" panose="020B0604020202020204" pitchFamily="34" charset="0"/>
              </a:rPr>
              <a:t>Any existing therapeutic diets</a:t>
            </a:r>
          </a:p>
          <a:p>
            <a:pPr>
              <a:lnSpc>
                <a:spcPct val="170000"/>
              </a:lnSpc>
            </a:pPr>
            <a:r>
              <a:rPr lang="en-GB" altLang="en-US" sz="7200" dirty="0">
                <a:latin typeface="Arial" panose="020B0604020202020204" pitchFamily="34" charset="0"/>
                <a:cs typeface="Arial" panose="020B0604020202020204" pitchFamily="34" charset="0"/>
              </a:rPr>
              <a:t>Establish baseline with food &amp; fluid diary</a:t>
            </a:r>
          </a:p>
          <a:p>
            <a:pPr>
              <a:lnSpc>
                <a:spcPct val="170000"/>
              </a:lnSpc>
            </a:pPr>
            <a:r>
              <a:rPr lang="en-GB" altLang="en-US" sz="7200" dirty="0">
                <a:latin typeface="Arial" panose="020B0604020202020204" pitchFamily="34" charset="0"/>
                <a:cs typeface="Arial" panose="020B0604020202020204" pitchFamily="34" charset="0"/>
              </a:rPr>
              <a:t>Screen people with faecal incontinence for malnutrition</a:t>
            </a:r>
          </a:p>
          <a:p>
            <a:pPr>
              <a:lnSpc>
                <a:spcPct val="170000"/>
              </a:lnSpc>
            </a:pPr>
            <a:r>
              <a:rPr lang="en-GB" altLang="en-US" sz="7200" dirty="0">
                <a:latin typeface="Arial" panose="020B0604020202020204" pitchFamily="34" charset="0"/>
                <a:cs typeface="Arial" panose="020B0604020202020204" pitchFamily="34" charset="0"/>
              </a:rPr>
              <a:t>Consider cultural &amp; religious beliefs</a:t>
            </a:r>
          </a:p>
          <a:p>
            <a:pPr>
              <a:lnSpc>
                <a:spcPct val="170000"/>
              </a:lnSpc>
            </a:pPr>
            <a:r>
              <a:rPr lang="en-GB" altLang="en-US" sz="7200" dirty="0">
                <a:latin typeface="Arial" panose="020B0604020202020204" pitchFamily="34" charset="0"/>
                <a:cs typeface="Arial" panose="020B0604020202020204" pitchFamily="34" charset="0"/>
              </a:rPr>
              <a:t>Consider your 5 a day  (fruit/veg)</a:t>
            </a:r>
          </a:p>
          <a:p>
            <a:pPr>
              <a:lnSpc>
                <a:spcPct val="170000"/>
              </a:lnSpc>
            </a:pPr>
            <a:r>
              <a:rPr lang="en-GB" altLang="en-US" sz="7200" dirty="0">
                <a:latin typeface="Arial" panose="020B0604020202020204" pitchFamily="34" charset="0"/>
                <a:cs typeface="Arial" panose="020B0604020202020204" pitchFamily="34" charset="0"/>
              </a:rPr>
              <a:t>Consider referral to dietician</a:t>
            </a:r>
          </a:p>
          <a:p>
            <a:pPr>
              <a:lnSpc>
                <a:spcPct val="170000"/>
              </a:lnSpc>
            </a:pPr>
            <a:r>
              <a:rPr lang="en-GB" altLang="en-US" sz="7200" dirty="0">
                <a:latin typeface="Arial" panose="020B0604020202020204" pitchFamily="34" charset="0"/>
                <a:cs typeface="Arial" panose="020B0604020202020204" pitchFamily="34" charset="0"/>
              </a:rPr>
              <a:t>Aim for 30g fibre per day</a:t>
            </a:r>
          </a:p>
          <a:p>
            <a:endParaRPr lang="en-GB" dirty="0"/>
          </a:p>
        </p:txBody>
      </p:sp>
    </p:spTree>
    <p:extLst>
      <p:ext uri="{BB962C8B-B14F-4D97-AF65-F5344CB8AC3E}">
        <p14:creationId xmlns:p14="http://schemas.microsoft.com/office/powerpoint/2010/main" val="3760457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BF99-6583-4F2D-9D06-98C16F880148}"/>
              </a:ext>
            </a:extLst>
          </p:cNvPr>
          <p:cNvSpPr>
            <a:spLocks noGrp="1"/>
          </p:cNvSpPr>
          <p:nvPr>
            <p:ph type="title"/>
          </p:nvPr>
        </p:nvSpPr>
        <p:spPr/>
        <p:txBody>
          <a:bodyPr>
            <a:normAutofit/>
          </a:bodyPr>
          <a:lstStyle/>
          <a:p>
            <a:r>
              <a:rPr lang="en-GB" altLang="en-US" sz="4000" dirty="0">
                <a:latin typeface="Arial" panose="020B0604020202020204" pitchFamily="34" charset="0"/>
                <a:cs typeface="Arial" panose="020B0604020202020204" pitchFamily="34" charset="0"/>
              </a:rPr>
              <a:t>Fluid advice</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E1F357-8821-43FE-BB05-5954233BCF93}"/>
              </a:ext>
            </a:extLst>
          </p:cNvPr>
          <p:cNvSpPr>
            <a:spLocks noGrp="1"/>
          </p:cNvSpPr>
          <p:nvPr>
            <p:ph idx="1"/>
          </p:nvPr>
        </p:nvSpPr>
        <p:spPr>
          <a:xfrm>
            <a:off x="107504" y="1417639"/>
            <a:ext cx="9036496" cy="3235498"/>
          </a:xfrm>
        </p:spPr>
        <p:txBody>
          <a:bodyPr>
            <a:normAutofit fontScale="25000" lnSpcReduction="20000"/>
          </a:bodyPr>
          <a:lstStyle/>
          <a:p>
            <a:pPr marL="0" indent="0">
              <a:buNone/>
            </a:pPr>
            <a:endParaRPr lang="en-GB" altLang="en-US" sz="6400" dirty="0">
              <a:latin typeface="Arial" panose="020B0604020202020204" pitchFamily="34" charset="0"/>
              <a:cs typeface="Arial" panose="020B0604020202020204" pitchFamily="34" charset="0"/>
            </a:endParaRPr>
          </a:p>
          <a:p>
            <a:pPr>
              <a:lnSpc>
                <a:spcPct val="170000"/>
              </a:lnSpc>
            </a:pPr>
            <a:r>
              <a:rPr lang="en-GB" altLang="en-US" sz="6400" dirty="0">
                <a:latin typeface="Arial" panose="020B0604020202020204" pitchFamily="34" charset="0"/>
                <a:cs typeface="Arial" panose="020B0604020202020204" pitchFamily="34" charset="0"/>
              </a:rPr>
              <a:t>Daily intake between 1.5 – 2 litres (consider any fluid restriction)</a:t>
            </a:r>
          </a:p>
          <a:p>
            <a:pPr>
              <a:lnSpc>
                <a:spcPct val="170000"/>
              </a:lnSpc>
            </a:pPr>
            <a:r>
              <a:rPr lang="en-GB" altLang="en-US" sz="6400" dirty="0">
                <a:latin typeface="Arial" panose="020B0604020202020204" pitchFamily="34" charset="0"/>
                <a:cs typeface="Arial" panose="020B0604020202020204" pitchFamily="34" charset="0"/>
              </a:rPr>
              <a:t>Observe urine colour as linked to concentration of urine</a:t>
            </a:r>
          </a:p>
          <a:p>
            <a:pPr>
              <a:lnSpc>
                <a:spcPct val="170000"/>
              </a:lnSpc>
            </a:pPr>
            <a:r>
              <a:rPr lang="en-GB" altLang="en-US" sz="6400" dirty="0">
                <a:latin typeface="Arial" panose="020B0604020202020204" pitchFamily="34" charset="0"/>
                <a:cs typeface="Arial" panose="020B0604020202020204" pitchFamily="34" charset="0"/>
              </a:rPr>
              <a:t>Dairy intolerance -  a possible intolerance causing looser stools</a:t>
            </a:r>
          </a:p>
          <a:p>
            <a:pPr>
              <a:lnSpc>
                <a:spcPct val="170000"/>
              </a:lnSpc>
            </a:pPr>
            <a:r>
              <a:rPr lang="en-GB" altLang="en-US" sz="6400" dirty="0">
                <a:latin typeface="Arial" panose="020B0604020202020204" pitchFamily="34" charset="0"/>
                <a:cs typeface="Arial" panose="020B0604020202020204" pitchFamily="34" charset="0"/>
              </a:rPr>
              <a:t>Coffee/caffeine can increase gut motility</a:t>
            </a:r>
          </a:p>
          <a:p>
            <a:pPr>
              <a:lnSpc>
                <a:spcPct val="170000"/>
              </a:lnSpc>
            </a:pPr>
            <a:r>
              <a:rPr lang="en-GB" altLang="en-US" sz="6400" dirty="0">
                <a:latin typeface="Arial" panose="020B0604020202020204" pitchFamily="34" charset="0"/>
                <a:cs typeface="Arial" panose="020B0604020202020204" pitchFamily="34" charset="0"/>
              </a:rPr>
              <a:t>Diet drinks may contain sorbitol which could act as a laxative</a:t>
            </a:r>
          </a:p>
          <a:p>
            <a:pPr>
              <a:lnSpc>
                <a:spcPct val="170000"/>
              </a:lnSpc>
            </a:pPr>
            <a:r>
              <a:rPr lang="en-GB" altLang="en-US" sz="6400" dirty="0">
                <a:latin typeface="Arial" panose="020B0604020202020204" pitchFamily="34" charset="0"/>
                <a:cs typeface="Arial" panose="020B0604020202020204" pitchFamily="34" charset="0"/>
              </a:rPr>
              <a:t>Alcohol can increase gut motility</a:t>
            </a:r>
          </a:p>
          <a:p>
            <a:pPr>
              <a:lnSpc>
                <a:spcPct val="170000"/>
              </a:lnSpc>
            </a:pPr>
            <a:r>
              <a:rPr lang="en-GB" altLang="en-US" sz="6400" dirty="0">
                <a:latin typeface="Arial" panose="020B0604020202020204" pitchFamily="34" charset="0"/>
                <a:cs typeface="Arial" panose="020B0604020202020204" pitchFamily="34" charset="0"/>
              </a:rPr>
              <a:t>Some herbal teas can aid digestion</a:t>
            </a:r>
          </a:p>
          <a:p>
            <a:pPr>
              <a:lnSpc>
                <a:spcPct val="170000"/>
              </a:lnSpc>
            </a:pPr>
            <a:r>
              <a:rPr lang="en-GB" altLang="en-US" sz="6400" dirty="0">
                <a:latin typeface="Arial" panose="020B0604020202020204" pitchFamily="34" charset="0"/>
                <a:cs typeface="Arial" panose="020B0604020202020204" pitchFamily="34" charset="0"/>
              </a:rPr>
              <a:t>Fizzy/carbonated drinks may cause abdominal bloating</a:t>
            </a:r>
          </a:p>
          <a:p>
            <a:endParaRPr lang="en-GB" dirty="0"/>
          </a:p>
        </p:txBody>
      </p:sp>
      <p:pic>
        <p:nvPicPr>
          <p:cNvPr id="6" name="Picture 5">
            <a:extLst>
              <a:ext uri="{FF2B5EF4-FFF2-40B4-BE49-F238E27FC236}">
                <a16:creationId xmlns:a16="http://schemas.microsoft.com/office/drawing/2014/main" id="{AC2F1065-735D-B59D-7FAC-A47A521494E8}"/>
              </a:ext>
            </a:extLst>
          </p:cNvPr>
          <p:cNvPicPr>
            <a:picLocks noChangeAspect="1"/>
          </p:cNvPicPr>
          <p:nvPr/>
        </p:nvPicPr>
        <p:blipFill rotWithShape="1">
          <a:blip r:embed="rId3"/>
          <a:srcRect l="24801" t="57003" r="25588" b="30391"/>
          <a:stretch/>
        </p:blipFill>
        <p:spPr>
          <a:xfrm>
            <a:off x="897326" y="5085184"/>
            <a:ext cx="7456851" cy="1065266"/>
          </a:xfrm>
          <a:prstGeom prst="rect">
            <a:avLst/>
          </a:prstGeom>
        </p:spPr>
      </p:pic>
    </p:spTree>
    <p:extLst>
      <p:ext uri="{BB962C8B-B14F-4D97-AF65-F5344CB8AC3E}">
        <p14:creationId xmlns:p14="http://schemas.microsoft.com/office/powerpoint/2010/main" val="514639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300D-9708-4D0B-8ED7-978288A0D687}"/>
              </a:ext>
            </a:extLst>
          </p:cNvPr>
          <p:cNvSpPr>
            <a:spLocks noGrp="1"/>
          </p:cNvSpPr>
          <p:nvPr>
            <p:ph type="title"/>
          </p:nvPr>
        </p:nvSpPr>
        <p:spPr/>
        <p:txBody>
          <a:bodyPr>
            <a:normAutofit/>
          </a:bodyPr>
          <a:lstStyle/>
          <a:p>
            <a:r>
              <a:rPr lang="en-GB" altLang="en-US" sz="4000" dirty="0">
                <a:latin typeface="Arial" panose="020B0604020202020204" pitchFamily="34" charset="0"/>
                <a:cs typeface="Arial" panose="020B0604020202020204" pitchFamily="34" charset="0"/>
              </a:rPr>
              <a:t>Skin care</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CA5224-8D2B-4DF5-B234-F3E023F3BCBC}"/>
              </a:ext>
            </a:extLst>
          </p:cNvPr>
          <p:cNvSpPr>
            <a:spLocks noGrp="1"/>
          </p:cNvSpPr>
          <p:nvPr>
            <p:ph idx="1"/>
          </p:nvPr>
        </p:nvSpPr>
        <p:spPr/>
        <p:txBody>
          <a:bodyPr>
            <a:normAutofit fontScale="85000" lnSpcReduction="10000"/>
          </a:bodyPr>
          <a:lstStyle/>
          <a:p>
            <a:pPr>
              <a:lnSpc>
                <a:spcPct val="170000"/>
              </a:lnSpc>
            </a:pPr>
            <a:r>
              <a:rPr lang="en-GB" altLang="en-US" sz="2100" dirty="0">
                <a:latin typeface="Arial" panose="020B0604020202020204" pitchFamily="34" charset="0"/>
                <a:cs typeface="Arial" panose="020B0604020202020204" pitchFamily="34" charset="0"/>
              </a:rPr>
              <a:t>Skin breakdown can be due to passive soiling, profuse diarrhoea, prolonged sitting on a hard toilet seat or wearing containment products</a:t>
            </a:r>
          </a:p>
          <a:p>
            <a:pPr>
              <a:lnSpc>
                <a:spcPct val="170000"/>
              </a:lnSpc>
            </a:pPr>
            <a:r>
              <a:rPr lang="en-GB" altLang="en-US" sz="2100" dirty="0">
                <a:latin typeface="Arial" panose="020B0604020202020204" pitchFamily="34" charset="0"/>
                <a:cs typeface="Arial" panose="020B0604020202020204" pitchFamily="34" charset="0"/>
              </a:rPr>
              <a:t>Reduce risk of incontinence associated dermatitis by using barrier products </a:t>
            </a:r>
          </a:p>
          <a:p>
            <a:pPr>
              <a:lnSpc>
                <a:spcPct val="170000"/>
              </a:lnSpc>
            </a:pPr>
            <a:r>
              <a:rPr lang="en-GB" altLang="en-US" sz="2100" dirty="0">
                <a:latin typeface="Arial" panose="020B0604020202020204" pitchFamily="34" charset="0"/>
                <a:cs typeface="Arial" panose="020B0604020202020204" pitchFamily="34" charset="0"/>
              </a:rPr>
              <a:t>Use foam cleansers to fully clean the skin</a:t>
            </a:r>
          </a:p>
          <a:p>
            <a:pPr>
              <a:lnSpc>
                <a:spcPct val="170000"/>
              </a:lnSpc>
            </a:pPr>
            <a:r>
              <a:rPr lang="en-GB" altLang="en-US" sz="2100" dirty="0">
                <a:latin typeface="Arial" panose="020B0604020202020204" pitchFamily="34" charset="0"/>
                <a:cs typeface="Arial" panose="020B0604020202020204" pitchFamily="34" charset="0"/>
              </a:rPr>
              <a:t>Avoid inappropriate creams or lotions e.g. oily based, over applying creams</a:t>
            </a:r>
          </a:p>
          <a:p>
            <a:pPr>
              <a:lnSpc>
                <a:spcPct val="170000"/>
              </a:lnSpc>
            </a:pPr>
            <a:r>
              <a:rPr lang="en-GB" altLang="en-US" sz="2100" dirty="0">
                <a:latin typeface="Arial" panose="020B0604020202020204" pitchFamily="34" charset="0"/>
                <a:cs typeface="Arial" panose="020B0604020202020204" pitchFamily="34" charset="0"/>
              </a:rPr>
              <a:t>Educate your patient on how to look after their skin</a:t>
            </a:r>
          </a:p>
          <a:p>
            <a:pPr>
              <a:lnSpc>
                <a:spcPct val="170000"/>
              </a:lnSpc>
            </a:pPr>
            <a:r>
              <a:rPr lang="en-GB" altLang="en-US" sz="2100" dirty="0">
                <a:latin typeface="Arial" panose="020B0604020202020204" pitchFamily="34" charset="0"/>
                <a:cs typeface="Arial" panose="020B0604020202020204" pitchFamily="34" charset="0"/>
              </a:rPr>
              <a:t>Regular inspection and evaluation of products, patients skin</a:t>
            </a:r>
          </a:p>
          <a:p>
            <a:pPr>
              <a:lnSpc>
                <a:spcPct val="170000"/>
              </a:lnSpc>
            </a:pPr>
            <a:r>
              <a:rPr lang="en-GB" altLang="en-US" sz="2100" dirty="0">
                <a:latin typeface="Arial" panose="020B0604020202020204" pitchFamily="34" charset="0"/>
                <a:cs typeface="Arial" panose="020B0604020202020204" pitchFamily="34" charset="0"/>
              </a:rPr>
              <a:t>If using containment products, ensure they are the most appropriate product and absorbency for their needs</a:t>
            </a:r>
            <a:endParaRPr lang="en-GB" dirty="0"/>
          </a:p>
        </p:txBody>
      </p:sp>
    </p:spTree>
    <p:extLst>
      <p:ext uri="{BB962C8B-B14F-4D97-AF65-F5344CB8AC3E}">
        <p14:creationId xmlns:p14="http://schemas.microsoft.com/office/powerpoint/2010/main" val="3810926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Definition of Moisture Lesions</a:t>
            </a:r>
          </a:p>
        </p:txBody>
      </p:sp>
      <p:sp>
        <p:nvSpPr>
          <p:cNvPr id="3" name="Content Placeholder 2"/>
          <p:cNvSpPr>
            <a:spLocks noGrp="1"/>
          </p:cNvSpPr>
          <p:nvPr>
            <p:ph idx="1"/>
          </p:nvPr>
        </p:nvSpPr>
        <p:spPr/>
        <p:txBody>
          <a:bodyPr>
            <a:normAutofit/>
          </a:bodyPr>
          <a:lstStyle/>
          <a:p>
            <a:pPr marL="0" indent="0">
              <a:buNone/>
            </a:pPr>
            <a:endParaRPr lang="en-GB" sz="2100" i="1" dirty="0">
              <a:latin typeface="Arial" panose="020B0604020202020204" pitchFamily="34" charset="0"/>
              <a:cs typeface="Arial" panose="020B0604020202020204" pitchFamily="34" charset="0"/>
            </a:endParaRPr>
          </a:p>
          <a:p>
            <a:pPr marL="0" indent="0">
              <a:buNone/>
            </a:pPr>
            <a:r>
              <a:rPr lang="en-GB" sz="2400" i="1" dirty="0">
                <a:latin typeface="Arial" panose="020B0604020202020204" pitchFamily="34" charset="0"/>
                <a:cs typeface="Arial" panose="020B0604020202020204" pitchFamily="34" charset="0"/>
              </a:rPr>
              <a:t>A moisture lesion is </a:t>
            </a:r>
            <a:r>
              <a:rPr lang="en-GB" sz="2400" b="1" i="1" dirty="0">
                <a:latin typeface="Arial" panose="020B0604020202020204" pitchFamily="34" charset="0"/>
                <a:cs typeface="Arial" panose="020B0604020202020204" pitchFamily="34" charset="0"/>
              </a:rPr>
              <a:t>soreness and blistering where the skin has been exposed to wetness over a long period of time</a:t>
            </a:r>
            <a:r>
              <a:rPr lang="en-GB" sz="2400" i="1" dirty="0">
                <a:latin typeface="Arial" panose="020B0604020202020204" pitchFamily="34" charset="0"/>
                <a:cs typeface="Arial" panose="020B0604020202020204" pitchFamily="34" charset="0"/>
              </a:rPr>
              <a:t>. This wetness can be urine, faeces, sweat or wound fluid. Millard, 2019</a:t>
            </a:r>
          </a:p>
          <a:p>
            <a:pPr marL="0" indent="0">
              <a:buNone/>
            </a:pPr>
            <a:endParaRPr lang="en-GB" sz="1600" i="1" dirty="0">
              <a:latin typeface="Arial" panose="020B0604020202020204" pitchFamily="34" charset="0"/>
              <a:cs typeface="Arial" panose="020B0604020202020204" pitchFamily="34" charset="0"/>
            </a:endParaRPr>
          </a:p>
          <a:p>
            <a:pPr marL="0" indent="0" algn="ctr">
              <a:buNone/>
            </a:pPr>
            <a:r>
              <a:rPr lang="en-GB" sz="2100" b="1" i="1" dirty="0">
                <a:latin typeface="Arial" panose="020B0604020202020204" pitchFamily="34" charset="0"/>
                <a:cs typeface="Arial" panose="020B0604020202020204" pitchFamily="34" charset="0"/>
              </a:rPr>
              <a:t>Or</a:t>
            </a:r>
          </a:p>
          <a:p>
            <a:pPr marL="0" indent="0" algn="ctr">
              <a:buNone/>
            </a:pPr>
            <a:endParaRPr lang="en-GB" sz="1600" i="1" dirty="0">
              <a:latin typeface="Arial" panose="020B0604020202020204" pitchFamily="34" charset="0"/>
              <a:cs typeface="Arial" panose="020B0604020202020204" pitchFamily="34" charset="0"/>
            </a:endParaRPr>
          </a:p>
          <a:p>
            <a:pPr marL="0" indent="0">
              <a:buNone/>
            </a:pPr>
            <a:r>
              <a:rPr lang="en-GB" sz="2400" i="1" dirty="0">
                <a:latin typeface="Arial" panose="020B0604020202020204" pitchFamily="34" charset="0"/>
                <a:cs typeface="Arial" panose="020B0604020202020204" pitchFamily="34" charset="0"/>
              </a:rPr>
              <a:t>Prolonged contact of the skin with urine or faeces leads to a specific form of moisture-associated skin damage, known as incontinence-associated dermatitis (IAD). D.Voegeli, 2017</a:t>
            </a:r>
          </a:p>
          <a:p>
            <a:pPr marL="0" indent="0">
              <a:buNone/>
            </a:pPr>
            <a:endParaRPr lang="en-GB" dirty="0"/>
          </a:p>
        </p:txBody>
      </p:sp>
    </p:spTree>
    <p:extLst>
      <p:ext uri="{BB962C8B-B14F-4D97-AF65-F5344CB8AC3E}">
        <p14:creationId xmlns:p14="http://schemas.microsoft.com/office/powerpoint/2010/main" val="64674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75292" y="362182"/>
            <a:ext cx="8523088" cy="712643"/>
          </a:xfrm>
        </p:spPr>
        <p:txBody>
          <a:bodyPr>
            <a:noAutofit/>
          </a:bodyPr>
          <a:lstStyle/>
          <a:p>
            <a:pPr algn="ctr"/>
            <a:r>
              <a:rPr lang="en-GB" sz="4000" b="1" dirty="0">
                <a:latin typeface="Arial" panose="020B0604020202020204" pitchFamily="34" charset="0"/>
                <a:cs typeface="Arial" panose="020B0604020202020204" pitchFamily="34" charset="0"/>
              </a:rPr>
              <a:t>Bowel Anatomy</a:t>
            </a:r>
          </a:p>
        </p:txBody>
      </p:sp>
      <p:sp>
        <p:nvSpPr>
          <p:cNvPr id="2" name="Slide Number Placeholder 1"/>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05C2B26-CB57-4401-9CCB-27F1C2F8A2BA}" type="slidenum">
              <a:rPr lang="en-GB" smtClean="0"/>
              <a:pPr/>
              <a:t>3</a:t>
            </a:fld>
            <a:endParaRPr lang="en-GB" dirty="0"/>
          </a:p>
        </p:txBody>
      </p:sp>
      <p:pic>
        <p:nvPicPr>
          <p:cNvPr id="4" name="Picture 3">
            <a:extLst>
              <a:ext uri="{FF2B5EF4-FFF2-40B4-BE49-F238E27FC236}">
                <a16:creationId xmlns:a16="http://schemas.microsoft.com/office/drawing/2014/main" id="{2C25AAB6-8080-32C4-41BB-433E3F5F6488}"/>
              </a:ext>
            </a:extLst>
          </p:cNvPr>
          <p:cNvPicPr>
            <a:picLocks noChangeAspect="1"/>
          </p:cNvPicPr>
          <p:nvPr/>
        </p:nvPicPr>
        <p:blipFill rotWithShape="1">
          <a:blip r:embed="rId4"/>
          <a:srcRect b="11722"/>
          <a:stretch/>
        </p:blipFill>
        <p:spPr>
          <a:xfrm>
            <a:off x="1531580" y="1916832"/>
            <a:ext cx="5488692" cy="3880095"/>
          </a:xfrm>
          <a:prstGeom prst="rect">
            <a:avLst/>
          </a:prstGeom>
        </p:spPr>
      </p:pic>
    </p:spTree>
    <p:extLst>
      <p:ext uri="{BB962C8B-B14F-4D97-AF65-F5344CB8AC3E}">
        <p14:creationId xmlns:p14="http://schemas.microsoft.com/office/powerpoint/2010/main" val="1219764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19256" cy="1143000"/>
          </a:xfrm>
        </p:spPr>
        <p:txBody>
          <a:bodyPr>
            <a:normAutofit/>
          </a:bodyPr>
          <a:lstStyle/>
          <a:p>
            <a:r>
              <a:rPr lang="en-GB" dirty="0">
                <a:latin typeface="Arial" panose="020B0604020202020204" pitchFamily="34" charset="0"/>
                <a:cs typeface="Arial" panose="020B0604020202020204" pitchFamily="34" charset="0"/>
              </a:rPr>
              <a:t>Cause Of Moisture Lesions</a:t>
            </a:r>
          </a:p>
        </p:txBody>
      </p:sp>
      <p:sp>
        <p:nvSpPr>
          <p:cNvPr id="5" name="Content Placeholder 4"/>
          <p:cNvSpPr>
            <a:spLocks noGrp="1"/>
          </p:cNvSpPr>
          <p:nvPr>
            <p:ph idx="1"/>
          </p:nvPr>
        </p:nvSpPr>
        <p:spPr/>
        <p:txBody>
          <a:bodyPr>
            <a:normAutofit/>
          </a:bodyPr>
          <a:lstStyle/>
          <a:p>
            <a:pPr marL="0" indent="0">
              <a:buNone/>
            </a:pPr>
            <a:r>
              <a:rPr lang="en-GB" dirty="0">
                <a:latin typeface="Arial" panose="020B0604020202020204" pitchFamily="34" charset="0"/>
                <a:cs typeface="Arial" panose="020B0604020202020204" pitchFamily="34" charset="0"/>
              </a:rPr>
              <a:t>There are a number of reasons patients get moisture lesions </a:t>
            </a:r>
          </a:p>
          <a:p>
            <a:pPr>
              <a:lnSpc>
                <a:spcPct val="160000"/>
              </a:lnSpc>
            </a:pPr>
            <a:r>
              <a:rPr lang="en-GB" sz="2800" dirty="0">
                <a:latin typeface="Arial" panose="020B0604020202020204" pitchFamily="34" charset="0"/>
                <a:cs typeface="Arial" panose="020B0604020202020204" pitchFamily="34" charset="0"/>
              </a:rPr>
              <a:t>Perspiration/added moisture </a:t>
            </a:r>
          </a:p>
          <a:p>
            <a:pPr>
              <a:lnSpc>
                <a:spcPct val="160000"/>
              </a:lnSpc>
            </a:pPr>
            <a:r>
              <a:rPr lang="en-GB" sz="2800" dirty="0">
                <a:latin typeface="Arial" panose="020B0604020202020204" pitchFamily="34" charset="0"/>
                <a:cs typeface="Arial" panose="020B0604020202020204" pitchFamily="34" charset="0"/>
              </a:rPr>
              <a:t>Inaccurate skin inspections</a:t>
            </a:r>
          </a:p>
          <a:p>
            <a:pPr>
              <a:lnSpc>
                <a:spcPct val="160000"/>
              </a:lnSpc>
            </a:pPr>
            <a:r>
              <a:rPr lang="en-GB" sz="2800" dirty="0">
                <a:latin typeface="Arial" panose="020B0604020202020204" pitchFamily="34" charset="0"/>
                <a:cs typeface="Arial" panose="020B0604020202020204" pitchFamily="34" charset="0"/>
              </a:rPr>
              <a:t>Misuse of barrier products </a:t>
            </a:r>
          </a:p>
        </p:txBody>
      </p:sp>
    </p:spTree>
    <p:extLst>
      <p:ext uri="{BB962C8B-B14F-4D97-AF65-F5344CB8AC3E}">
        <p14:creationId xmlns:p14="http://schemas.microsoft.com/office/powerpoint/2010/main" val="1942525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Think Continence </a:t>
            </a:r>
          </a:p>
        </p:txBody>
      </p:sp>
      <p:sp>
        <p:nvSpPr>
          <p:cNvPr id="5" name="Content Placeholder 4"/>
          <p:cNvSpPr>
            <a:spLocks noGrp="1"/>
          </p:cNvSpPr>
          <p:nvPr>
            <p:ph idx="1"/>
          </p:nvPr>
        </p:nvSpPr>
        <p:spPr/>
        <p:txBody>
          <a:bodyPr/>
          <a:lstStyle/>
          <a:p>
            <a:pPr>
              <a:lnSpc>
                <a:spcPct val="160000"/>
              </a:lnSpc>
            </a:pPr>
            <a:r>
              <a:rPr lang="en-GB" dirty="0">
                <a:latin typeface="Arial" panose="020B0604020202020204" pitchFamily="34" charset="0"/>
                <a:cs typeface="Arial" panose="020B0604020202020204" pitchFamily="34" charset="0"/>
              </a:rPr>
              <a:t>Inaccurate continence assessment </a:t>
            </a:r>
          </a:p>
          <a:p>
            <a:pPr>
              <a:lnSpc>
                <a:spcPct val="160000"/>
              </a:lnSpc>
            </a:pPr>
            <a:r>
              <a:rPr lang="en-GB" dirty="0">
                <a:latin typeface="Arial" panose="020B0604020202020204" pitchFamily="34" charset="0"/>
                <a:cs typeface="Arial" panose="020B0604020202020204" pitchFamily="34" charset="0"/>
              </a:rPr>
              <a:t>Incorrect containment products</a:t>
            </a:r>
          </a:p>
          <a:p>
            <a:pPr marL="0" indent="0">
              <a:buNone/>
            </a:pPr>
            <a:endParaRPr lang="en-GB"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70" t="47417" r="66191" b="43347"/>
          <a:stretch/>
        </p:blipFill>
        <p:spPr bwMode="auto">
          <a:xfrm>
            <a:off x="827584" y="3429000"/>
            <a:ext cx="6776747" cy="148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03848" y="4905682"/>
            <a:ext cx="2231242" cy="369332"/>
          </a:xfrm>
          <a:prstGeom prst="rect">
            <a:avLst/>
          </a:prstGeom>
          <a:noFill/>
        </p:spPr>
        <p:txBody>
          <a:bodyPr wrap="square" rtlCol="0">
            <a:spAutoFit/>
          </a:bodyPr>
          <a:lstStyle/>
          <a:p>
            <a:pPr algn="ctr"/>
            <a:r>
              <a:rPr lang="en-GB" b="1" dirty="0"/>
              <a:t>Moderate </a:t>
            </a:r>
          </a:p>
        </p:txBody>
      </p:sp>
      <p:sp>
        <p:nvSpPr>
          <p:cNvPr id="7" name="TextBox 6"/>
          <p:cNvSpPr txBox="1"/>
          <p:nvPr/>
        </p:nvSpPr>
        <p:spPr>
          <a:xfrm>
            <a:off x="827584" y="4922935"/>
            <a:ext cx="2231242" cy="369332"/>
          </a:xfrm>
          <a:prstGeom prst="rect">
            <a:avLst/>
          </a:prstGeom>
          <a:noFill/>
        </p:spPr>
        <p:txBody>
          <a:bodyPr wrap="square" rtlCol="0">
            <a:spAutoFit/>
          </a:bodyPr>
          <a:lstStyle/>
          <a:p>
            <a:pPr algn="ctr"/>
            <a:r>
              <a:rPr lang="en-GB" b="1" dirty="0"/>
              <a:t>Mild</a:t>
            </a:r>
          </a:p>
        </p:txBody>
      </p:sp>
      <p:sp>
        <p:nvSpPr>
          <p:cNvPr id="8" name="TextBox 7"/>
          <p:cNvSpPr txBox="1"/>
          <p:nvPr/>
        </p:nvSpPr>
        <p:spPr>
          <a:xfrm>
            <a:off x="5508104" y="4905682"/>
            <a:ext cx="2231242" cy="369332"/>
          </a:xfrm>
          <a:prstGeom prst="rect">
            <a:avLst/>
          </a:prstGeom>
          <a:noFill/>
        </p:spPr>
        <p:txBody>
          <a:bodyPr wrap="square" rtlCol="0">
            <a:spAutoFit/>
          </a:bodyPr>
          <a:lstStyle/>
          <a:p>
            <a:pPr algn="ctr"/>
            <a:r>
              <a:rPr lang="en-GB" b="1" dirty="0"/>
              <a:t>Severe</a:t>
            </a:r>
          </a:p>
        </p:txBody>
      </p:sp>
      <p:sp>
        <p:nvSpPr>
          <p:cNvPr id="3" name="TextBox 2"/>
          <p:cNvSpPr txBox="1"/>
          <p:nvPr/>
        </p:nvSpPr>
        <p:spPr>
          <a:xfrm>
            <a:off x="755576" y="5517232"/>
            <a:ext cx="756084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Medicare plus: Prevention and Management of Incontinence –Associated Dermatitis</a:t>
            </a:r>
          </a:p>
        </p:txBody>
      </p:sp>
    </p:spTree>
    <p:extLst>
      <p:ext uri="{BB962C8B-B14F-4D97-AF65-F5344CB8AC3E}">
        <p14:creationId xmlns:p14="http://schemas.microsoft.com/office/powerpoint/2010/main" val="2728652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CDD6-27FB-414B-915D-D1419778B603}"/>
              </a:ext>
            </a:extLst>
          </p:cNvPr>
          <p:cNvSpPr>
            <a:spLocks noGrp="1"/>
          </p:cNvSpPr>
          <p:nvPr>
            <p:ph type="title"/>
          </p:nvPr>
        </p:nvSpPr>
        <p:spPr/>
        <p:txBody>
          <a:bodyPr>
            <a:normAutofit/>
          </a:bodyPr>
          <a:lstStyle/>
          <a:p>
            <a:r>
              <a:rPr lang="en-GB" altLang="en-US" sz="4000" dirty="0">
                <a:latin typeface="Arial" panose="020B0604020202020204" pitchFamily="34" charset="0"/>
                <a:cs typeface="Arial" panose="020B0604020202020204" pitchFamily="34" charset="0"/>
              </a:rPr>
              <a:t>What is Autonomic Dysreflexia?</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89F63A4-A92E-4BDD-B54D-0CA466F703A8}"/>
              </a:ext>
            </a:extLst>
          </p:cNvPr>
          <p:cNvSpPr>
            <a:spLocks noGrp="1"/>
          </p:cNvSpPr>
          <p:nvPr>
            <p:ph idx="1"/>
          </p:nvPr>
        </p:nvSpPr>
        <p:spPr>
          <a:xfrm>
            <a:off x="179512" y="1844824"/>
            <a:ext cx="3970784" cy="4277072"/>
          </a:xfrm>
        </p:spPr>
        <p:txBody>
          <a:bodyPr>
            <a:normAutofit fontScale="70000" lnSpcReduction="20000"/>
          </a:bodyPr>
          <a:lstStyle/>
          <a:p>
            <a:pPr marL="0" indent="0">
              <a:lnSpc>
                <a:spcPct val="170000"/>
              </a:lnSpc>
              <a:buNone/>
            </a:pPr>
            <a:r>
              <a:rPr lang="en-GB" altLang="en-US" dirty="0">
                <a:latin typeface="Arial" panose="020B0604020202020204" pitchFamily="34" charset="0"/>
                <a:cs typeface="Arial" panose="020B0604020202020204" pitchFamily="34" charset="0"/>
              </a:rPr>
              <a:t>Autonomic dysreflexia (AD) is a condition affecting spinal cord injury persons with an injury at or above the level of the 6</a:t>
            </a:r>
            <a:r>
              <a:rPr lang="en-GB" altLang="en-US" baseline="30000" dirty="0">
                <a:latin typeface="Arial" panose="020B0604020202020204" pitchFamily="34" charset="0"/>
                <a:cs typeface="Arial" panose="020B0604020202020204" pitchFamily="34" charset="0"/>
              </a:rPr>
              <a:t>th</a:t>
            </a:r>
            <a:r>
              <a:rPr lang="en-GB" altLang="en-US" dirty="0">
                <a:latin typeface="Arial" panose="020B0604020202020204" pitchFamily="34" charset="0"/>
                <a:cs typeface="Arial" panose="020B0604020202020204" pitchFamily="34" charset="0"/>
              </a:rPr>
              <a:t> thoracic vertebrae (T6). Bladder and Bowel management is important to avoid autonomic dysreflexia.</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5B98EAD-C6AD-819A-5FD1-938A82643701}"/>
              </a:ext>
            </a:extLst>
          </p:cNvPr>
          <p:cNvPicPr>
            <a:picLocks noChangeAspect="1"/>
          </p:cNvPicPr>
          <p:nvPr/>
        </p:nvPicPr>
        <p:blipFill rotWithShape="1">
          <a:blip r:embed="rId3"/>
          <a:srcRect l="17889" r="17600"/>
          <a:stretch/>
        </p:blipFill>
        <p:spPr>
          <a:xfrm>
            <a:off x="4330626" y="1606872"/>
            <a:ext cx="4608513" cy="4752975"/>
          </a:xfrm>
          <a:prstGeom prst="rect">
            <a:avLst/>
          </a:prstGeom>
        </p:spPr>
      </p:pic>
    </p:spTree>
    <p:extLst>
      <p:ext uri="{BB962C8B-B14F-4D97-AF65-F5344CB8AC3E}">
        <p14:creationId xmlns:p14="http://schemas.microsoft.com/office/powerpoint/2010/main" val="3227503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8C81-2707-4098-B37F-FF8C69FE4C82}"/>
              </a:ext>
            </a:extLst>
          </p:cNvPr>
          <p:cNvSpPr>
            <a:spLocks noGrp="1"/>
          </p:cNvSpPr>
          <p:nvPr>
            <p:ph type="title"/>
          </p:nvPr>
        </p:nvSpPr>
        <p:spPr/>
        <p:txBody>
          <a:bodyPr>
            <a:normAutofit fontScale="90000"/>
          </a:bodyPr>
          <a:lstStyle/>
          <a:p>
            <a:r>
              <a:rPr lang="en-GB" altLang="en-US" dirty="0">
                <a:latin typeface="Arial" panose="020B0604020202020204" pitchFamily="34" charset="0"/>
                <a:cs typeface="Arial" panose="020B0604020202020204" pitchFamily="34" charset="0"/>
              </a:rPr>
              <a:t>What causes Autonomic Dysreflexia?</a:t>
            </a:r>
            <a:endParaRPr lang="en-GB" dirty="0"/>
          </a:p>
        </p:txBody>
      </p:sp>
      <p:sp>
        <p:nvSpPr>
          <p:cNvPr id="3" name="Content Placeholder 2">
            <a:extLst>
              <a:ext uri="{FF2B5EF4-FFF2-40B4-BE49-F238E27FC236}">
                <a16:creationId xmlns:a16="http://schemas.microsoft.com/office/drawing/2014/main" id="{F64D6D4C-B25C-4D45-9528-4FAE848EC889}"/>
              </a:ext>
            </a:extLst>
          </p:cNvPr>
          <p:cNvSpPr>
            <a:spLocks noGrp="1"/>
          </p:cNvSpPr>
          <p:nvPr>
            <p:ph idx="1"/>
          </p:nvPr>
        </p:nvSpPr>
        <p:spPr/>
        <p:txBody>
          <a:bodyPr>
            <a:normAutofit/>
          </a:bodyPr>
          <a:lstStyle/>
          <a:p>
            <a:pPr marL="0" indent="0">
              <a:lnSpc>
                <a:spcPct val="150000"/>
              </a:lnSpc>
              <a:buNone/>
            </a:pPr>
            <a:r>
              <a:rPr lang="en-GB" sz="2400" b="0" i="0" dirty="0">
                <a:solidFill>
                  <a:srgbClr val="191919"/>
                </a:solidFill>
                <a:effectLst/>
                <a:latin typeface="Arial" panose="020B0604020202020204" pitchFamily="34" charset="0"/>
                <a:cs typeface="Arial" panose="020B0604020202020204" pitchFamily="34" charset="0"/>
              </a:rPr>
              <a:t>Autonomic Dysreflexia is caused by the disruption of the autonomic nervous system when a spinal cord injury occurs. Harmful stimuli below the level of injury can cause a sympathetic response resulting in vasoconstriction while inhibitory signals from the brain are not received. As a result of the peripheral and splanchnic vasoconstriction, hypertension is seen, which is a classic sign of AD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120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8F29-C420-B0D1-BACE-3E8CB8CA2CEC}"/>
              </a:ext>
            </a:extLst>
          </p:cNvPr>
          <p:cNvSpPr>
            <a:spLocks noGrp="1"/>
          </p:cNvSpPr>
          <p:nvPr>
            <p:ph type="title"/>
          </p:nvPr>
        </p:nvSpPr>
        <p:spPr/>
        <p:txBody>
          <a:bodyPr>
            <a:normAutofit fontScale="90000"/>
          </a:bodyPr>
          <a:lstStyle/>
          <a:p>
            <a:r>
              <a:rPr lang="en-GB" altLang="en-US" sz="4400" dirty="0">
                <a:latin typeface="Arial" panose="020B0604020202020204" pitchFamily="34" charset="0"/>
                <a:cs typeface="Arial" panose="020B0604020202020204" pitchFamily="34" charset="0"/>
              </a:rPr>
              <a:t>Autonomic dysreflexia</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signs &amp; symptoms</a:t>
            </a:r>
            <a:endParaRPr lang="en-GB" dirty="0"/>
          </a:p>
        </p:txBody>
      </p:sp>
      <p:pic>
        <p:nvPicPr>
          <p:cNvPr id="4" name="Content Placeholder 3">
            <a:extLst>
              <a:ext uri="{FF2B5EF4-FFF2-40B4-BE49-F238E27FC236}">
                <a16:creationId xmlns:a16="http://schemas.microsoft.com/office/drawing/2014/main" id="{8537FE36-00A1-620F-D14F-9EFED4AB6312}"/>
              </a:ext>
            </a:extLst>
          </p:cNvPr>
          <p:cNvPicPr>
            <a:picLocks noGrp="1" noChangeAspect="1"/>
          </p:cNvPicPr>
          <p:nvPr>
            <p:ph idx="1"/>
          </p:nvPr>
        </p:nvPicPr>
        <p:blipFill rotWithShape="1">
          <a:blip r:embed="rId3"/>
          <a:srcRect l="11501"/>
          <a:stretch/>
        </p:blipFill>
        <p:spPr>
          <a:xfrm>
            <a:off x="971600" y="1772816"/>
            <a:ext cx="7704856" cy="4264341"/>
          </a:xfrm>
          <a:prstGeom prst="rect">
            <a:avLst/>
          </a:prstGeom>
        </p:spPr>
      </p:pic>
    </p:spTree>
    <p:extLst>
      <p:ext uri="{BB962C8B-B14F-4D97-AF65-F5344CB8AC3E}">
        <p14:creationId xmlns:p14="http://schemas.microsoft.com/office/powerpoint/2010/main" val="2220221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A913-1AB2-4234-AF9A-84565D9E8749}"/>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Autonomic Dysreflexia in Bowel Care</a:t>
            </a:r>
          </a:p>
        </p:txBody>
      </p:sp>
      <p:sp>
        <p:nvSpPr>
          <p:cNvPr id="3" name="Content Placeholder 2">
            <a:extLst>
              <a:ext uri="{FF2B5EF4-FFF2-40B4-BE49-F238E27FC236}">
                <a16:creationId xmlns:a16="http://schemas.microsoft.com/office/drawing/2014/main" id="{9FD731FB-8F36-4297-A701-49C19AC6CACD}"/>
              </a:ext>
            </a:extLst>
          </p:cNvPr>
          <p:cNvSpPr>
            <a:spLocks noGrp="1"/>
          </p:cNvSpPr>
          <p:nvPr>
            <p:ph idx="1"/>
          </p:nvPr>
        </p:nvSpPr>
        <p:spPr/>
        <p:txBody>
          <a:bodyPr>
            <a:normAutofit fontScale="70000" lnSpcReduction="20000"/>
          </a:bodyPr>
          <a:lstStyle/>
          <a:p>
            <a:pPr>
              <a:lnSpc>
                <a:spcPct val="170000"/>
              </a:lnSpc>
            </a:pPr>
            <a:r>
              <a:rPr lang="en-GB" dirty="0">
                <a:latin typeface="Arial" panose="020B0604020202020204" pitchFamily="34" charset="0"/>
                <a:cs typeface="Arial" panose="020B0604020202020204" pitchFamily="34" charset="0"/>
              </a:rPr>
              <a:t>To reduce the risk of Autonomic Dysreflexia you should always ensure that the patient is not constipated</a:t>
            </a:r>
          </a:p>
          <a:p>
            <a:pPr>
              <a:lnSpc>
                <a:spcPct val="170000"/>
              </a:lnSpc>
            </a:pPr>
            <a:r>
              <a:rPr lang="en-GB" dirty="0">
                <a:latin typeface="Arial" panose="020B0604020202020204" pitchFamily="34" charset="0"/>
                <a:cs typeface="Arial" panose="020B0604020202020204" pitchFamily="34" charset="0"/>
              </a:rPr>
              <a:t>Ensure that the patient has regular bowel movements</a:t>
            </a:r>
          </a:p>
          <a:p>
            <a:pPr>
              <a:lnSpc>
                <a:spcPct val="170000"/>
              </a:lnSpc>
            </a:pPr>
            <a:r>
              <a:rPr lang="en-GB" dirty="0">
                <a:latin typeface="Arial" panose="020B0604020202020204" pitchFamily="34" charset="0"/>
                <a:cs typeface="Arial" panose="020B0604020202020204" pitchFamily="34" charset="0"/>
              </a:rPr>
              <a:t>Making sure that patients are well educated of the signs and symptoms of Autonomic Dysreflexia and how to act</a:t>
            </a:r>
          </a:p>
          <a:p>
            <a:pPr>
              <a:lnSpc>
                <a:spcPct val="170000"/>
              </a:lnSpc>
            </a:pPr>
            <a:r>
              <a:rPr lang="en-GB" dirty="0">
                <a:latin typeface="Arial" panose="020B0604020202020204" pitchFamily="34" charset="0"/>
                <a:cs typeface="Arial" panose="020B0604020202020204" pitchFamily="34" charset="0"/>
              </a:rPr>
              <a:t>If patient is prescribed any medication for their bowels, ensure that patient takes this regular and as prescribed</a:t>
            </a:r>
          </a:p>
        </p:txBody>
      </p:sp>
    </p:spTree>
    <p:extLst>
      <p:ext uri="{BB962C8B-B14F-4D97-AF65-F5344CB8AC3E}">
        <p14:creationId xmlns:p14="http://schemas.microsoft.com/office/powerpoint/2010/main" val="3066156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B2FD-02E5-BC9A-A0E2-DA38D8DC165F}"/>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Autonomic Dysreflexia in Bladder Care</a:t>
            </a:r>
            <a:endParaRPr lang="en-GB" dirty="0"/>
          </a:p>
        </p:txBody>
      </p:sp>
      <p:sp>
        <p:nvSpPr>
          <p:cNvPr id="5" name="TextBox 4">
            <a:extLst>
              <a:ext uri="{FF2B5EF4-FFF2-40B4-BE49-F238E27FC236}">
                <a16:creationId xmlns:a16="http://schemas.microsoft.com/office/drawing/2014/main" id="{5E8399FA-74B9-1A33-618E-70234C54F30F}"/>
              </a:ext>
            </a:extLst>
          </p:cNvPr>
          <p:cNvSpPr txBox="1"/>
          <p:nvPr/>
        </p:nvSpPr>
        <p:spPr>
          <a:xfrm>
            <a:off x="143000" y="1767263"/>
            <a:ext cx="9001000" cy="4041427"/>
          </a:xfrm>
          <a:prstGeom prst="rect">
            <a:avLst/>
          </a:prstGeom>
          <a:noFill/>
        </p:spPr>
        <p:txBody>
          <a:bodyPr wrap="square">
            <a:spAutoFit/>
          </a:bodyPr>
          <a:lstStyle/>
          <a:p>
            <a:pPr marL="285750" indent="-285750">
              <a:lnSpc>
                <a:spcPct val="170000"/>
              </a:lnSpc>
              <a:buFont typeface="Arial" panose="020B0604020202020204" pitchFamily="34" charset="0"/>
              <a:buChar char="•"/>
            </a:pPr>
            <a:r>
              <a:rPr lang="en-GB" sz="2200" dirty="0">
                <a:latin typeface="Arial" panose="020B0604020202020204" pitchFamily="34" charset="0"/>
                <a:cs typeface="Arial" panose="020B0604020202020204" pitchFamily="34" charset="0"/>
              </a:rPr>
              <a:t>To reduce the risk of Autonomic Dysreflexia you should always ensure that the patient is not constipated</a:t>
            </a:r>
          </a:p>
          <a:p>
            <a:pPr marL="285750" indent="-285750">
              <a:lnSpc>
                <a:spcPct val="170000"/>
              </a:lnSpc>
              <a:buFont typeface="Arial" panose="020B0604020202020204" pitchFamily="34" charset="0"/>
              <a:buChar char="•"/>
            </a:pPr>
            <a:r>
              <a:rPr lang="en-GB" sz="2200" dirty="0">
                <a:latin typeface="Arial" panose="020B0604020202020204" pitchFamily="34" charset="0"/>
                <a:cs typeface="Arial" panose="020B0604020202020204" pitchFamily="34" charset="0"/>
              </a:rPr>
              <a:t>Ensure that the patient doesn’t have a distended bladder, kink in the catheter, overfull catheter bag, blockage or obstruction, urine tract infection, bladder stone. </a:t>
            </a:r>
          </a:p>
          <a:p>
            <a:pPr marL="285750" indent="-285750">
              <a:lnSpc>
                <a:spcPct val="170000"/>
              </a:lnSpc>
              <a:buFont typeface="Arial" panose="020B0604020202020204" pitchFamily="34" charset="0"/>
              <a:buChar char="•"/>
            </a:pPr>
            <a:r>
              <a:rPr lang="en-GB" sz="2200" dirty="0">
                <a:latin typeface="Arial" panose="020B0604020202020204" pitchFamily="34" charset="0"/>
                <a:cs typeface="Arial" panose="020B0604020202020204" pitchFamily="34" charset="0"/>
              </a:rPr>
              <a:t>Making sure that patients are well educated of the signs and symptoms of Autonomic Dysreflexia and how to act</a:t>
            </a:r>
          </a:p>
        </p:txBody>
      </p:sp>
    </p:spTree>
    <p:extLst>
      <p:ext uri="{BB962C8B-B14F-4D97-AF65-F5344CB8AC3E}">
        <p14:creationId xmlns:p14="http://schemas.microsoft.com/office/powerpoint/2010/main" val="1064991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Lunch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624" y="2492896"/>
            <a:ext cx="3672408" cy="291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019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300D-9708-4D0B-8ED7-978288A0D687}"/>
              </a:ext>
            </a:extLst>
          </p:cNvPr>
          <p:cNvSpPr>
            <a:spLocks noGrp="1"/>
          </p:cNvSpPr>
          <p:nvPr>
            <p:ph type="title"/>
          </p:nvPr>
        </p:nvSpPr>
        <p:spPr/>
        <p:txBody>
          <a:bodyPr>
            <a:normAutofit fontScale="90000"/>
          </a:bodyPr>
          <a:lstStyle/>
          <a:p>
            <a:r>
              <a:rPr lang="en-GB" altLang="en-US" sz="4400" dirty="0">
                <a:latin typeface="Arial" panose="020B0604020202020204" pitchFamily="34" charset="0"/>
                <a:cs typeface="Arial" panose="020B0604020202020204" pitchFamily="34" charset="0"/>
              </a:rPr>
              <a:t>Products to manage Faecal incontinence </a:t>
            </a:r>
            <a:endParaRPr lang="en-GB" dirty="0">
              <a:latin typeface="Arial" panose="020B0604020202020204" pitchFamily="34" charset="0"/>
              <a:cs typeface="Arial" panose="020B0604020202020204" pitchFamily="34" charset="0"/>
            </a:endParaRPr>
          </a:p>
        </p:txBody>
      </p:sp>
      <p:pic>
        <p:nvPicPr>
          <p:cNvPr id="3076" name="Picture 4" descr="Navina Fecal Incontinence Insert - Wellspect">
            <a:extLst>
              <a:ext uri="{FF2B5EF4-FFF2-40B4-BE49-F238E27FC236}">
                <a16:creationId xmlns:a16="http://schemas.microsoft.com/office/drawing/2014/main" id="{8538979C-25FC-4D08-90A4-451BA3EC75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97" b="36161"/>
          <a:stretch/>
        </p:blipFill>
        <p:spPr bwMode="auto">
          <a:xfrm>
            <a:off x="2238955" y="1625212"/>
            <a:ext cx="157740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ollister Incare Fecal Collector - 500ml - PZN 03277245 - Pack of 10 :  Amazon.co.uk: Health &amp; Personal Care">
            <a:extLst>
              <a:ext uri="{FF2B5EF4-FFF2-40B4-BE49-F238E27FC236}">
                <a16:creationId xmlns:a16="http://schemas.microsoft.com/office/drawing/2014/main" id="{D63077C1-CB38-4FF4-B21C-08A82C11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2490" y="1625212"/>
            <a:ext cx="1577405" cy="15774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A81F83-0429-4461-86D5-4B0945097C03}"/>
              </a:ext>
            </a:extLst>
          </p:cNvPr>
          <p:cNvSpPr txBox="1"/>
          <p:nvPr/>
        </p:nvSpPr>
        <p:spPr>
          <a:xfrm>
            <a:off x="323528" y="1679506"/>
            <a:ext cx="2022995" cy="954107"/>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Anal Inserts</a:t>
            </a:r>
          </a:p>
        </p:txBody>
      </p:sp>
      <p:sp>
        <p:nvSpPr>
          <p:cNvPr id="13" name="TextBox 12">
            <a:extLst>
              <a:ext uri="{FF2B5EF4-FFF2-40B4-BE49-F238E27FC236}">
                <a16:creationId xmlns:a16="http://schemas.microsoft.com/office/drawing/2014/main" id="{F670CC83-B7EC-4DA3-BBDB-347E5B9013D3}"/>
              </a:ext>
            </a:extLst>
          </p:cNvPr>
          <p:cNvSpPr txBox="1"/>
          <p:nvPr/>
        </p:nvSpPr>
        <p:spPr>
          <a:xfrm>
            <a:off x="4720289" y="1846365"/>
            <a:ext cx="2022995" cy="954107"/>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Faecal Collectors</a:t>
            </a:r>
          </a:p>
        </p:txBody>
      </p:sp>
      <p:sp>
        <p:nvSpPr>
          <p:cNvPr id="14" name="TextBox 13">
            <a:extLst>
              <a:ext uri="{FF2B5EF4-FFF2-40B4-BE49-F238E27FC236}">
                <a16:creationId xmlns:a16="http://schemas.microsoft.com/office/drawing/2014/main" id="{82E4FC4F-2D4B-47C2-84D4-3A807EA696F0}"/>
              </a:ext>
            </a:extLst>
          </p:cNvPr>
          <p:cNvSpPr txBox="1"/>
          <p:nvPr/>
        </p:nvSpPr>
        <p:spPr>
          <a:xfrm>
            <a:off x="354459" y="3107447"/>
            <a:ext cx="2022995" cy="954107"/>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Trans Anal Irrigation</a:t>
            </a:r>
          </a:p>
        </p:txBody>
      </p:sp>
      <p:pic>
        <p:nvPicPr>
          <p:cNvPr id="3080" name="Picture 8" descr="Qufora IrriSedo MiniGo | MacGregor Healthcare Ltd">
            <a:extLst>
              <a:ext uri="{FF2B5EF4-FFF2-40B4-BE49-F238E27FC236}">
                <a16:creationId xmlns:a16="http://schemas.microsoft.com/office/drawing/2014/main" id="{BDCC87F2-F01C-4639-956B-A5C13C9B5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955" y="2980510"/>
            <a:ext cx="1577405" cy="177086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bena Abri-Let Anatomic |500ml | Pack of 20">
            <a:extLst>
              <a:ext uri="{FF2B5EF4-FFF2-40B4-BE49-F238E27FC236}">
                <a16:creationId xmlns:a16="http://schemas.microsoft.com/office/drawing/2014/main" id="{F5DD7C29-23FF-4FAE-AB63-B00AF86ACD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164" y="3293459"/>
            <a:ext cx="1790513" cy="179051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7033EAB-6342-4AF0-A163-59664D8A38D3}"/>
              </a:ext>
            </a:extLst>
          </p:cNvPr>
          <p:cNvSpPr txBox="1"/>
          <p:nvPr/>
        </p:nvSpPr>
        <p:spPr>
          <a:xfrm>
            <a:off x="4543206" y="3388886"/>
            <a:ext cx="2315299" cy="954107"/>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 Containment products</a:t>
            </a:r>
          </a:p>
        </p:txBody>
      </p:sp>
      <p:pic>
        <p:nvPicPr>
          <p:cNvPr id="4" name="Picture 3">
            <a:extLst>
              <a:ext uri="{FF2B5EF4-FFF2-40B4-BE49-F238E27FC236}">
                <a16:creationId xmlns:a16="http://schemas.microsoft.com/office/drawing/2014/main" id="{0223B7D0-1EA9-6A14-11B3-137FABB52BC8}"/>
              </a:ext>
            </a:extLst>
          </p:cNvPr>
          <p:cNvPicPr>
            <a:picLocks noChangeAspect="1"/>
          </p:cNvPicPr>
          <p:nvPr/>
        </p:nvPicPr>
        <p:blipFill>
          <a:blip r:embed="rId7"/>
          <a:stretch>
            <a:fillRect/>
          </a:stretch>
        </p:blipFill>
        <p:spPr>
          <a:xfrm>
            <a:off x="6196685" y="4491205"/>
            <a:ext cx="2400992" cy="2887193"/>
          </a:xfrm>
          <a:prstGeom prst="rect">
            <a:avLst/>
          </a:prstGeom>
        </p:spPr>
      </p:pic>
      <p:sp>
        <p:nvSpPr>
          <p:cNvPr id="5" name="TextBox 4">
            <a:extLst>
              <a:ext uri="{FF2B5EF4-FFF2-40B4-BE49-F238E27FC236}">
                <a16:creationId xmlns:a16="http://schemas.microsoft.com/office/drawing/2014/main" id="{56A7FBCB-EF7D-6680-5F77-B3A53B5126CF}"/>
              </a:ext>
            </a:extLst>
          </p:cNvPr>
          <p:cNvSpPr txBox="1"/>
          <p:nvPr/>
        </p:nvSpPr>
        <p:spPr>
          <a:xfrm>
            <a:off x="4425462" y="5457747"/>
            <a:ext cx="1771223" cy="954107"/>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Can’t wait card</a:t>
            </a:r>
          </a:p>
        </p:txBody>
      </p:sp>
      <p:pic>
        <p:nvPicPr>
          <p:cNvPr id="6" name="Picture 5">
            <a:extLst>
              <a:ext uri="{FF2B5EF4-FFF2-40B4-BE49-F238E27FC236}">
                <a16:creationId xmlns:a16="http://schemas.microsoft.com/office/drawing/2014/main" id="{59D398EC-F526-5F57-5650-1F402781701A}"/>
              </a:ext>
            </a:extLst>
          </p:cNvPr>
          <p:cNvPicPr>
            <a:picLocks noChangeAspect="1"/>
          </p:cNvPicPr>
          <p:nvPr/>
        </p:nvPicPr>
        <p:blipFill rotWithShape="1">
          <a:blip r:embed="rId8"/>
          <a:srcRect t="19359" b="13385"/>
          <a:stretch/>
        </p:blipFill>
        <p:spPr>
          <a:xfrm rot="10800000">
            <a:off x="1860748" y="4684546"/>
            <a:ext cx="2682458" cy="1546401"/>
          </a:xfrm>
          <a:prstGeom prst="rect">
            <a:avLst/>
          </a:prstGeom>
        </p:spPr>
      </p:pic>
      <p:sp>
        <p:nvSpPr>
          <p:cNvPr id="7" name="TextBox 6">
            <a:extLst>
              <a:ext uri="{FF2B5EF4-FFF2-40B4-BE49-F238E27FC236}">
                <a16:creationId xmlns:a16="http://schemas.microsoft.com/office/drawing/2014/main" id="{6F0ED19D-AD78-998B-901C-65C8E67D9696}"/>
              </a:ext>
            </a:extLst>
          </p:cNvPr>
          <p:cNvSpPr txBox="1"/>
          <p:nvPr/>
        </p:nvSpPr>
        <p:spPr>
          <a:xfrm>
            <a:off x="740524" y="4919138"/>
            <a:ext cx="1403547" cy="1077218"/>
          </a:xfrm>
          <a:prstGeom prst="rect">
            <a:avLst/>
          </a:prstGeom>
          <a:noFill/>
        </p:spPr>
        <p:txBody>
          <a:bodyPr wrap="square" rtlCol="0">
            <a:spAutoFit/>
          </a:bodyPr>
          <a:lstStyle/>
          <a:p>
            <a:pPr algn="ctr"/>
            <a:r>
              <a:rPr lang="en-GB" sz="3200" dirty="0"/>
              <a:t>Radar Key</a:t>
            </a:r>
          </a:p>
        </p:txBody>
      </p:sp>
    </p:spTree>
    <p:extLst>
      <p:ext uri="{BB962C8B-B14F-4D97-AF65-F5344CB8AC3E}">
        <p14:creationId xmlns:p14="http://schemas.microsoft.com/office/powerpoint/2010/main" val="631116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A144-AB60-BF13-4CCA-96E6416D0BE4}"/>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Anal irrigation</a:t>
            </a:r>
          </a:p>
        </p:txBody>
      </p:sp>
      <p:sp>
        <p:nvSpPr>
          <p:cNvPr id="3" name="Content Placeholder 2">
            <a:extLst>
              <a:ext uri="{FF2B5EF4-FFF2-40B4-BE49-F238E27FC236}">
                <a16:creationId xmlns:a16="http://schemas.microsoft.com/office/drawing/2014/main" id="{21F56ADF-2228-77DD-D760-B522A98F8684}"/>
              </a:ext>
            </a:extLst>
          </p:cNvPr>
          <p:cNvSpPr>
            <a:spLocks noGrp="1"/>
          </p:cNvSpPr>
          <p:nvPr>
            <p:ph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Anal irrigation is used to manage faecal incontinence, chronic constipation or as a form of bowel management.</a:t>
            </a:r>
          </a:p>
          <a:p>
            <a:r>
              <a:rPr lang="en-GB" dirty="0">
                <a:latin typeface="Arial" panose="020B0604020202020204" pitchFamily="34" charset="0"/>
                <a:cs typeface="Arial" panose="020B0604020202020204" pitchFamily="34" charset="0"/>
              </a:rPr>
              <a:t>It can be used by lots of different people with varying bowel problems and works by effectively emptying the bowels. If used regularly anal irrigation can prevent chronic constipation and faecal incontinence.</a:t>
            </a:r>
          </a:p>
          <a:p>
            <a:pPr marL="0" indent="0">
              <a:buNone/>
            </a:pPr>
            <a:r>
              <a:rPr lang="en-GB" sz="2600" i="1" dirty="0">
                <a:latin typeface="Arial" panose="020B0604020202020204" pitchFamily="34" charset="0"/>
                <a:cs typeface="Arial" panose="020B0604020202020204" pitchFamily="34" charset="0"/>
              </a:rPr>
              <a:t>Bladder and Bowel Community, Understanding bowel irrigation as a medicinal treatment (2022)</a:t>
            </a:r>
          </a:p>
        </p:txBody>
      </p:sp>
    </p:spTree>
    <p:extLst>
      <p:ext uri="{BB962C8B-B14F-4D97-AF65-F5344CB8AC3E}">
        <p14:creationId xmlns:p14="http://schemas.microsoft.com/office/powerpoint/2010/main" val="75946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75292" y="460209"/>
            <a:ext cx="8523088" cy="712643"/>
          </a:xfrm>
        </p:spPr>
        <p:txBody>
          <a:bodyPr>
            <a:noAutofit/>
          </a:bodyPr>
          <a:lstStyle/>
          <a:p>
            <a:pPr algn="ctr"/>
            <a:r>
              <a:rPr lang="en-GB" sz="4000" b="1" dirty="0">
                <a:latin typeface="Arial" panose="020B0604020202020204" pitchFamily="34" charset="0"/>
                <a:cs typeface="Arial" panose="020B0604020202020204" pitchFamily="34" charset="0"/>
              </a:rPr>
              <a:t>Unhealthy Bowel</a:t>
            </a:r>
          </a:p>
        </p:txBody>
      </p:sp>
      <p:sp>
        <p:nvSpPr>
          <p:cNvPr id="2" name="Slide Number Placeholder 1"/>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05C2B26-CB57-4401-9CCB-27F1C2F8A2BA}" type="slidenum">
              <a:rPr lang="en-GB" smtClean="0"/>
              <a:pPr/>
              <a:t>4</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175292" y="2708920"/>
            <a:ext cx="8523088" cy="2800767"/>
          </a:xfrm>
          <a:prstGeom prst="rect">
            <a:avLst/>
          </a:prstGeom>
          <a:noFill/>
        </p:spPr>
        <p:txBody>
          <a:bodyPr wrap="square" rtlCol="0">
            <a:spAutoFit/>
          </a:bodyPr>
          <a:lstStyle/>
          <a:p>
            <a:pPr algn="ctr"/>
            <a:r>
              <a:rPr lang="en-GB" sz="4400" dirty="0">
                <a:latin typeface="Arial" panose="020B0604020202020204" pitchFamily="34" charset="0"/>
                <a:cs typeface="Arial" panose="020B0604020202020204" pitchFamily="34" charset="0"/>
              </a:rPr>
              <a:t>What makes an unhealthy Bowel?</a:t>
            </a:r>
          </a:p>
          <a:p>
            <a:pPr algn="ctr"/>
            <a:endParaRPr lang="en-GB" sz="4400" dirty="0"/>
          </a:p>
          <a:p>
            <a:pPr algn="ctr"/>
            <a:endParaRPr lang="en-GB" sz="4400" dirty="0"/>
          </a:p>
        </p:txBody>
      </p:sp>
    </p:spTree>
    <p:extLst>
      <p:ext uri="{BB962C8B-B14F-4D97-AF65-F5344CB8AC3E}">
        <p14:creationId xmlns:p14="http://schemas.microsoft.com/office/powerpoint/2010/main" val="1726065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7251-E1C1-4902-20A7-AF7868A12B80}"/>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Bowel Management Group Work</a:t>
            </a:r>
          </a:p>
        </p:txBody>
      </p:sp>
      <p:sp>
        <p:nvSpPr>
          <p:cNvPr id="3" name="Content Placeholder 2">
            <a:extLst>
              <a:ext uri="{FF2B5EF4-FFF2-40B4-BE49-F238E27FC236}">
                <a16:creationId xmlns:a16="http://schemas.microsoft.com/office/drawing/2014/main" id="{2B6EE4F9-C1AF-1990-44C1-722A9248D9BE}"/>
              </a:ext>
            </a:extLst>
          </p:cNvPr>
          <p:cNvSpPr>
            <a:spLocks noGrp="1"/>
          </p:cNvSpPr>
          <p:nvPr>
            <p:ph idx="1"/>
          </p:nvPr>
        </p:nvSpPr>
        <p:spPr/>
        <p:txBody>
          <a:bodyPr>
            <a:normAutofit fontScale="92500" lnSpcReduction="10000"/>
          </a:bodyPr>
          <a:lstStyle/>
          <a:p>
            <a:pPr>
              <a:lnSpc>
                <a:spcPct val="150000"/>
              </a:lnSpc>
            </a:pPr>
            <a:r>
              <a:rPr lang="en-GB" sz="2800" dirty="0">
                <a:latin typeface="Arial" panose="020B0604020202020204" pitchFamily="34" charset="0"/>
                <a:cs typeface="Arial" panose="020B0604020202020204" pitchFamily="34" charset="0"/>
              </a:rPr>
              <a:t>Each table has been given a Bowel Assessment case study. </a:t>
            </a:r>
          </a:p>
          <a:p>
            <a:pPr>
              <a:lnSpc>
                <a:spcPct val="150000"/>
              </a:lnSpc>
            </a:pPr>
            <a:r>
              <a:rPr lang="en-GB" sz="2800" dirty="0">
                <a:latin typeface="Arial" panose="020B0604020202020204" pitchFamily="34" charset="0"/>
                <a:cs typeface="Arial" panose="020B0604020202020204" pitchFamily="34" charset="0"/>
              </a:rPr>
              <a:t>Review the information you have and answer the following:</a:t>
            </a:r>
          </a:p>
          <a:p>
            <a:pPr lvl="1">
              <a:lnSpc>
                <a:spcPct val="150000"/>
              </a:lnSpc>
            </a:pPr>
            <a:r>
              <a:rPr lang="en-GB" dirty="0">
                <a:latin typeface="Arial" panose="020B0604020202020204" pitchFamily="34" charset="0"/>
                <a:cs typeface="Arial" panose="020B0604020202020204" pitchFamily="34" charset="0"/>
              </a:rPr>
              <a:t>Is the Bowel sample abnormal? Why</a:t>
            </a:r>
          </a:p>
          <a:p>
            <a:pPr lvl="1">
              <a:lnSpc>
                <a:spcPct val="150000"/>
              </a:lnSpc>
            </a:pPr>
            <a:r>
              <a:rPr lang="en-GB" dirty="0">
                <a:latin typeface="Arial" panose="020B0604020202020204" pitchFamily="34" charset="0"/>
                <a:cs typeface="Arial" panose="020B0604020202020204" pitchFamily="34" charset="0"/>
              </a:rPr>
              <a:t>What could this indicate?</a:t>
            </a:r>
          </a:p>
          <a:p>
            <a:pPr lvl="1">
              <a:lnSpc>
                <a:spcPct val="150000"/>
              </a:lnSpc>
            </a:pPr>
            <a:r>
              <a:rPr lang="en-GB" dirty="0">
                <a:latin typeface="Arial" panose="020B0604020202020204" pitchFamily="34" charset="0"/>
                <a:cs typeface="Arial" panose="020B0604020202020204" pitchFamily="34" charset="0"/>
              </a:rPr>
              <a:t>What actions would you take?</a:t>
            </a:r>
          </a:p>
          <a:p>
            <a:endParaRPr lang="en-GB" dirty="0"/>
          </a:p>
        </p:txBody>
      </p:sp>
    </p:spTree>
    <p:extLst>
      <p:ext uri="{BB962C8B-B14F-4D97-AF65-F5344CB8AC3E}">
        <p14:creationId xmlns:p14="http://schemas.microsoft.com/office/powerpoint/2010/main" val="1367506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F114-93E8-1D65-09B6-DA7170E819DF}"/>
              </a:ext>
            </a:extLst>
          </p:cNvPr>
          <p:cNvSpPr>
            <a:spLocks noGrp="1"/>
          </p:cNvSpPr>
          <p:nvPr>
            <p:ph type="title"/>
          </p:nvPr>
        </p:nvSpPr>
        <p:spPr/>
        <p:txBody>
          <a:bodyPr/>
          <a:lstStyle/>
          <a:p>
            <a:r>
              <a:rPr lang="en-GB" dirty="0"/>
              <a:t>Bladder and Bowel Medication</a:t>
            </a:r>
          </a:p>
        </p:txBody>
      </p:sp>
      <p:sp>
        <p:nvSpPr>
          <p:cNvPr id="3" name="Content Placeholder 2">
            <a:extLst>
              <a:ext uri="{FF2B5EF4-FFF2-40B4-BE49-F238E27FC236}">
                <a16:creationId xmlns:a16="http://schemas.microsoft.com/office/drawing/2014/main" id="{B7900831-18DA-38C4-428A-87459431958B}"/>
              </a:ext>
            </a:extLst>
          </p:cNvPr>
          <p:cNvSpPr>
            <a:spLocks noGrp="1"/>
          </p:cNvSpPr>
          <p:nvPr>
            <p:ph idx="1"/>
          </p:nvPr>
        </p:nvSpPr>
        <p:spPr/>
        <p:txBody>
          <a:bodyPr>
            <a:normAutofit/>
          </a:bodyPr>
          <a:lstStyle/>
          <a:p>
            <a:pPr marL="0" indent="0" algn="ctr">
              <a:lnSpc>
                <a:spcPct val="200000"/>
              </a:lnSpc>
              <a:buNone/>
            </a:pPr>
            <a:r>
              <a:rPr lang="en-GB" sz="3600" dirty="0">
                <a:latin typeface="Arial" panose="020B0604020202020204" pitchFamily="34" charset="0"/>
                <a:cs typeface="Arial" panose="020B0604020202020204" pitchFamily="34" charset="0"/>
              </a:rPr>
              <a:t>Birmingham Community Healthcare </a:t>
            </a:r>
          </a:p>
          <a:p>
            <a:pPr marL="0" indent="0" algn="ctr">
              <a:lnSpc>
                <a:spcPct val="200000"/>
              </a:lnSpc>
              <a:buNone/>
            </a:pPr>
            <a:r>
              <a:rPr lang="en-GB" sz="3600" dirty="0">
                <a:effectLst/>
                <a:latin typeface="Arial" panose="020B0604020202020204" pitchFamily="34" charset="0"/>
                <a:ea typeface="Aptos" panose="020B0004020202020204" pitchFamily="34" charset="0"/>
                <a:cs typeface="Arial" panose="020B0604020202020204" pitchFamily="34" charset="0"/>
              </a:rPr>
              <a:t>Professional Development Pharmacist</a:t>
            </a:r>
            <a:endParaRPr lang="en-GB" sz="3600" dirty="0">
              <a:latin typeface="Arial" panose="020B0604020202020204" pitchFamily="34" charset="0"/>
              <a:cs typeface="Arial" panose="020B0604020202020204" pitchFamily="34" charset="0"/>
            </a:endParaRPr>
          </a:p>
          <a:p>
            <a:pPr marL="0" indent="0" algn="ctr">
              <a:lnSpc>
                <a:spcPct val="200000"/>
              </a:lnSpc>
              <a:buNone/>
            </a:pPr>
            <a:r>
              <a:rPr lang="en-GB" sz="3600" dirty="0">
                <a:effectLst/>
                <a:latin typeface="Arial" panose="020B0604020202020204" pitchFamily="34" charset="0"/>
                <a:cs typeface="Arial" panose="020B0604020202020204" pitchFamily="34" charset="0"/>
              </a:rPr>
              <a:t>Aman-Kumar BASRA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041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52205-ACDD-BA86-D04B-6669375EC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F5788-9B28-9D2A-C90C-6981FD5AEDF7}"/>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Break</a:t>
            </a:r>
          </a:p>
        </p:txBody>
      </p:sp>
      <p:pic>
        <p:nvPicPr>
          <p:cNvPr id="4" name="Picture 2">
            <a:extLst>
              <a:ext uri="{FF2B5EF4-FFF2-40B4-BE49-F238E27FC236}">
                <a16:creationId xmlns:a16="http://schemas.microsoft.com/office/drawing/2014/main" id="{BA12D215-4F26-17A1-6EA5-FCA213B85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212976"/>
            <a:ext cx="3240360" cy="23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093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55D6-E8ED-6DD3-18BC-DE0117E88F3B}"/>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Summary</a:t>
            </a:r>
          </a:p>
        </p:txBody>
      </p:sp>
      <p:sp>
        <p:nvSpPr>
          <p:cNvPr id="3" name="Content Placeholder 2">
            <a:extLst>
              <a:ext uri="{FF2B5EF4-FFF2-40B4-BE49-F238E27FC236}">
                <a16:creationId xmlns:a16="http://schemas.microsoft.com/office/drawing/2014/main" id="{A6AB3BA3-8934-4B4A-07EB-BCCAE0D98A5B}"/>
              </a:ext>
            </a:extLst>
          </p:cNvPr>
          <p:cNvSpPr>
            <a:spLocks noGrp="1"/>
          </p:cNvSpPr>
          <p:nvPr>
            <p:ph idx="1"/>
          </p:nvPr>
        </p:nvSpPr>
        <p:spPr/>
        <p:txBody>
          <a:bodyPr>
            <a:normAutofit fontScale="70000" lnSpcReduction="20000"/>
          </a:bodyPr>
          <a:lstStyle/>
          <a:p>
            <a:pPr>
              <a:lnSpc>
                <a:spcPct val="160000"/>
              </a:lnSpc>
            </a:pPr>
            <a:r>
              <a:rPr lang="en-GB" dirty="0">
                <a:latin typeface="Arial" panose="020B0604020202020204" pitchFamily="34" charset="0"/>
                <a:cs typeface="Arial" panose="020B0604020202020204" pitchFamily="34" charset="0"/>
              </a:rPr>
              <a:t>Gained an understanding of the bowel anatomy.  </a:t>
            </a:r>
          </a:p>
          <a:p>
            <a:pPr>
              <a:lnSpc>
                <a:spcPct val="160000"/>
              </a:lnSpc>
            </a:pPr>
            <a:r>
              <a:rPr lang="en-GB" dirty="0">
                <a:latin typeface="Arial" panose="020B0604020202020204" pitchFamily="34" charset="0"/>
                <a:cs typeface="Arial" panose="020B0604020202020204" pitchFamily="34" charset="0"/>
              </a:rPr>
              <a:t>Confidence in completing a comprehensive bowel assessment, Bristol Stool Chart and alternative products to bowel care.</a:t>
            </a:r>
          </a:p>
          <a:p>
            <a:pPr>
              <a:lnSpc>
                <a:spcPct val="160000"/>
              </a:lnSpc>
            </a:pPr>
            <a:r>
              <a:rPr lang="en-GB" dirty="0">
                <a:latin typeface="Arial" panose="020B0604020202020204" pitchFamily="34" charset="0"/>
                <a:cs typeface="Arial" panose="020B0604020202020204" pitchFamily="34" charset="0"/>
              </a:rPr>
              <a:t>Have a better understanding in bowel care, Trans Anal Irrigation and documentation.</a:t>
            </a:r>
          </a:p>
          <a:p>
            <a:pPr>
              <a:lnSpc>
                <a:spcPct val="160000"/>
              </a:lnSpc>
            </a:pPr>
            <a:r>
              <a:rPr lang="en-GB" dirty="0">
                <a:latin typeface="Arial" panose="020B0604020202020204" pitchFamily="34" charset="0"/>
                <a:cs typeface="Arial" panose="020B0604020202020204" pitchFamily="34" charset="0"/>
              </a:rPr>
              <a:t>Mindfulness when identifying Autonomic Dysreflexia and how to treat if required.</a:t>
            </a:r>
          </a:p>
          <a:p>
            <a:endParaRPr lang="en-GB" dirty="0"/>
          </a:p>
        </p:txBody>
      </p:sp>
    </p:spTree>
    <p:extLst>
      <p:ext uri="{BB962C8B-B14F-4D97-AF65-F5344CB8AC3E}">
        <p14:creationId xmlns:p14="http://schemas.microsoft.com/office/powerpoint/2010/main" val="262134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EE12-13ED-508E-CA38-C447CBD5FAA1}"/>
              </a:ext>
            </a:extLst>
          </p:cNvPr>
          <p:cNvSpPr>
            <a:spLocks noGrp="1"/>
          </p:cNvSpPr>
          <p:nvPr>
            <p:ph type="title"/>
          </p:nvPr>
        </p:nvSpPr>
        <p:spPr/>
        <p:txBody>
          <a:bodyPr/>
          <a:lstStyle/>
          <a:p>
            <a:r>
              <a:rPr lang="en-GB" dirty="0"/>
              <a:t>Evaluation QR Code</a:t>
            </a:r>
          </a:p>
        </p:txBody>
      </p:sp>
      <p:sp>
        <p:nvSpPr>
          <p:cNvPr id="3" name="Content Placeholder 2">
            <a:extLst>
              <a:ext uri="{FF2B5EF4-FFF2-40B4-BE49-F238E27FC236}">
                <a16:creationId xmlns:a16="http://schemas.microsoft.com/office/drawing/2014/main" id="{FCC28227-07BF-A78F-9BB8-BF91E591F47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67485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A701-FDB1-4186-A39F-AB6BA8598C7F}"/>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Questions</a:t>
            </a:r>
          </a:p>
        </p:txBody>
      </p:sp>
      <p:pic>
        <p:nvPicPr>
          <p:cNvPr id="4" name="Picture 2">
            <a:extLst>
              <a:ext uri="{FF2B5EF4-FFF2-40B4-BE49-F238E27FC236}">
                <a16:creationId xmlns:a16="http://schemas.microsoft.com/office/drawing/2014/main" id="{85F3A8EC-3433-4033-A625-A15EBDA69D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85752" y="1988840"/>
            <a:ext cx="4362151" cy="411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856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sz="4000" dirty="0">
                <a:latin typeface="Arial" panose="020B0604020202020204" pitchFamily="34" charset="0"/>
                <a:cs typeface="Arial" panose="020B0604020202020204" pitchFamily="34" charset="0"/>
              </a:rPr>
              <a:t>Contact us</a:t>
            </a:r>
            <a:endParaRPr lang="en-GB" sz="40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fontScale="85000" lnSpcReduction="10000"/>
          </a:bodyPr>
          <a:lstStyle/>
          <a:p>
            <a:pPr marL="0" indent="0">
              <a:lnSpc>
                <a:spcPct val="150000"/>
              </a:lnSpc>
              <a:buNone/>
              <a:defRPr/>
            </a:pPr>
            <a:r>
              <a:rPr lang="en-GB" dirty="0">
                <a:latin typeface="Arial" panose="020B0604020202020204" pitchFamily="34" charset="0"/>
                <a:cs typeface="Arial" panose="020B0604020202020204" pitchFamily="34" charset="0"/>
              </a:rPr>
              <a:t>There are lots of useful resources on the Continence page on the intranet</a:t>
            </a:r>
          </a:p>
          <a:p>
            <a:pPr marL="0" indent="0">
              <a:lnSpc>
                <a:spcPct val="150000"/>
              </a:lnSpc>
              <a:buNone/>
              <a:defRPr/>
            </a:pPr>
            <a:r>
              <a:rPr lang="en-GB" dirty="0">
                <a:latin typeface="Arial" panose="020B0604020202020204" pitchFamily="34" charset="0"/>
                <a:cs typeface="Arial" panose="020B0604020202020204" pitchFamily="34" charset="0"/>
              </a:rPr>
              <a:t>Email: </a:t>
            </a:r>
            <a:r>
              <a:rPr lang="en-GB" sz="2800" dirty="0">
                <a:latin typeface="Arial" panose="020B0604020202020204" pitchFamily="34" charset="0"/>
                <a:cs typeface="Arial" panose="020B0604020202020204" pitchFamily="34" charset="0"/>
                <a:hlinkClick r:id="rId3"/>
              </a:rPr>
              <a:t>bchnt.continencereferrals@nhs.net</a:t>
            </a:r>
            <a:endParaRPr lang="en-GB" sz="2800" dirty="0">
              <a:latin typeface="Arial" panose="020B0604020202020204" pitchFamily="34" charset="0"/>
              <a:cs typeface="Arial" panose="020B0604020202020204" pitchFamily="34" charset="0"/>
            </a:endParaRPr>
          </a:p>
          <a:p>
            <a:pPr marL="0" indent="0">
              <a:lnSpc>
                <a:spcPct val="150000"/>
              </a:lnSpc>
              <a:buNone/>
              <a:defRPr/>
            </a:pPr>
            <a:r>
              <a:rPr lang="en-GB" dirty="0">
                <a:latin typeface="Arial" panose="020B0604020202020204" pitchFamily="34" charset="0"/>
                <a:cs typeface="Arial" panose="020B0604020202020204" pitchFamily="34" charset="0"/>
              </a:rPr>
              <a:t>Telephone:  0121 466 3700</a:t>
            </a:r>
          </a:p>
          <a:p>
            <a:pPr>
              <a:lnSpc>
                <a:spcPct val="150000"/>
              </a:lnSpc>
              <a:defRPr/>
            </a:pPr>
            <a:r>
              <a:rPr lang="en-GB" sz="2400" dirty="0">
                <a:latin typeface="Arial" panose="020B0604020202020204" pitchFamily="34" charset="0"/>
                <a:cs typeface="Arial" panose="020B0604020202020204" pitchFamily="34" charset="0"/>
              </a:rPr>
              <a:t>Option 1 Pad orders </a:t>
            </a:r>
            <a:r>
              <a:rPr lang="en-GB" sz="2100" dirty="0">
                <a:latin typeface="Arial" panose="020B0604020202020204" pitchFamily="34" charset="0"/>
                <a:cs typeface="Arial" panose="020B0604020202020204" pitchFamily="34" charset="0"/>
              </a:rPr>
              <a:t>(Monday – Friday 9.00 - 4.00)</a:t>
            </a:r>
          </a:p>
          <a:p>
            <a:pPr>
              <a:lnSpc>
                <a:spcPct val="150000"/>
              </a:lnSpc>
              <a:defRPr/>
            </a:pPr>
            <a:r>
              <a:rPr lang="en-GB" sz="2400" dirty="0">
                <a:latin typeface="Arial" panose="020B0604020202020204" pitchFamily="34" charset="0"/>
                <a:cs typeface="Arial" panose="020B0604020202020204" pitchFamily="34" charset="0"/>
              </a:rPr>
              <a:t>Option 2 Appointments &amp; general enquires </a:t>
            </a:r>
            <a:r>
              <a:rPr lang="en-GB" sz="2100" dirty="0">
                <a:latin typeface="Arial" panose="020B0604020202020204" pitchFamily="34" charset="0"/>
                <a:cs typeface="Arial" panose="020B0604020202020204" pitchFamily="34" charset="0"/>
              </a:rPr>
              <a:t>(Monday – Friday 9.00 - 4.00)</a:t>
            </a:r>
            <a:endParaRPr lang="en-GB" sz="2800" dirty="0">
              <a:latin typeface="Arial" panose="020B0604020202020204" pitchFamily="34" charset="0"/>
              <a:cs typeface="Arial" panose="020B0604020202020204" pitchFamily="34" charset="0"/>
            </a:endParaRPr>
          </a:p>
          <a:p>
            <a:pPr>
              <a:lnSpc>
                <a:spcPct val="150000"/>
              </a:lnSpc>
              <a:defRPr/>
            </a:pPr>
            <a:r>
              <a:rPr lang="en-GB" sz="2400" dirty="0">
                <a:latin typeface="Arial" panose="020B0604020202020204" pitchFamily="34" charset="0"/>
                <a:cs typeface="Arial" panose="020B0604020202020204" pitchFamily="34" charset="0"/>
              </a:rPr>
              <a:t>Option 3  Triage nurse </a:t>
            </a:r>
            <a:r>
              <a:rPr lang="en-GB" sz="2100" dirty="0">
                <a:latin typeface="Arial" panose="020B0604020202020204" pitchFamily="34" charset="0"/>
                <a:cs typeface="Arial" panose="020B0604020202020204" pitchFamily="34" charset="0"/>
              </a:rPr>
              <a:t>(Monday – Friday 1.00 - 4.00)</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22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Thank you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04" y="1916832"/>
            <a:ext cx="5330047" cy="37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616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45D2-9B74-5FB5-A223-B489F1B351E9}"/>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6B1935D4-70BC-4713-E8BE-FDE3BEDCFC1E}"/>
              </a:ext>
            </a:extLst>
          </p:cNvPr>
          <p:cNvSpPr>
            <a:spLocks noGrp="1"/>
          </p:cNvSpPr>
          <p:nvPr>
            <p:ph idx="1"/>
          </p:nvPr>
        </p:nvSpPr>
        <p:spPr/>
        <p:txBody>
          <a:bodyPr>
            <a:normAutofit fontScale="55000" lnSpcReduction="20000"/>
          </a:bodyPr>
          <a:lstStyle/>
          <a:p>
            <a:endParaRPr lang="en-GB" sz="1800" dirty="0">
              <a:effectLst/>
              <a:latin typeface="Arial" panose="020B0604020202020204" pitchFamily="34" charset="0"/>
              <a:ea typeface="Times New Roman" panose="02020603050405020304" pitchFamily="18" charset="0"/>
            </a:endParaRPr>
          </a:p>
          <a:p>
            <a:pPr>
              <a:lnSpc>
                <a:spcPct val="160000"/>
              </a:lnSpc>
            </a:pPr>
            <a:r>
              <a:rPr lang="en-GB" sz="2200" dirty="0">
                <a:effectLst/>
                <a:latin typeface="Arial" panose="020B0604020202020204" pitchFamily="34" charset="0"/>
                <a:ea typeface="Times New Roman" panose="02020603050405020304" pitchFamily="18" charset="0"/>
                <a:cs typeface="Arial" panose="020B0604020202020204" pitchFamily="34" charset="0"/>
              </a:rPr>
              <a:t>Birmingham Community Healthcare Trust: Bowel Care </a:t>
            </a:r>
            <a:r>
              <a:rPr lang="en-GB" sz="2200" dirty="0">
                <a:latin typeface="Arial" panose="020B0604020202020204" pitchFamily="34" charset="0"/>
                <a:ea typeface="Times New Roman" panose="02020603050405020304" pitchFamily="18" charset="0"/>
                <a:cs typeface="Arial" panose="020B0604020202020204" pitchFamily="34" charset="0"/>
              </a:rPr>
              <a:t>for Adults Policy</a:t>
            </a:r>
            <a:r>
              <a:rPr lang="en-GB" sz="2200" dirty="0">
                <a:effectLst/>
                <a:latin typeface="Arial" panose="020B0604020202020204" pitchFamily="34" charset="0"/>
                <a:ea typeface="Times New Roman" panose="02020603050405020304" pitchFamily="18" charset="0"/>
                <a:cs typeface="Arial" panose="020B0604020202020204" pitchFamily="34" charset="0"/>
              </a:rPr>
              <a:t> CH694</a:t>
            </a:r>
          </a:p>
          <a:p>
            <a:pPr marL="0" indent="0">
              <a:lnSpc>
                <a:spcPct val="160000"/>
              </a:lnSpc>
              <a:buNone/>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60000"/>
              </a:lnSpc>
            </a:pPr>
            <a:r>
              <a:rPr lang="en-GB" sz="2200" dirty="0">
                <a:effectLst/>
                <a:latin typeface="Arial" panose="020B0604020202020204" pitchFamily="34" charset="0"/>
                <a:ea typeface="Times New Roman" panose="02020603050405020304" pitchFamily="18" charset="0"/>
                <a:cs typeface="Arial" panose="020B0604020202020204" pitchFamily="34" charset="0"/>
              </a:rPr>
              <a:t>Birmingham Community Healthcare Trust: Bladder and Bowel Service - Bowel and Diet diary</a:t>
            </a:r>
          </a:p>
          <a:p>
            <a:pPr marL="0" indent="0">
              <a:lnSpc>
                <a:spcPct val="160000"/>
              </a:lnSpc>
              <a:buNone/>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60000"/>
              </a:lnSpc>
            </a:pPr>
            <a:r>
              <a:rPr lang="en-GB" sz="2200" dirty="0">
                <a:effectLst/>
                <a:latin typeface="Arial" panose="020B0604020202020204" pitchFamily="34" charset="0"/>
                <a:ea typeface="Times New Roman" panose="02020603050405020304" pitchFamily="18" charset="0"/>
                <a:cs typeface="Arial" panose="020B0604020202020204" pitchFamily="34" charset="0"/>
              </a:rPr>
              <a:t>GOV.UK. (</a:t>
            </a:r>
            <a:r>
              <a:rPr lang="en-GB" sz="2200" dirty="0" err="1">
                <a:effectLst/>
                <a:latin typeface="Arial" panose="020B0604020202020204" pitchFamily="34" charset="0"/>
                <a:ea typeface="Times New Roman" panose="02020603050405020304" pitchFamily="18" charset="0"/>
                <a:cs typeface="Arial" panose="020B0604020202020204" pitchFamily="34" charset="0"/>
              </a:rPr>
              <a:t>n.d</a:t>
            </a:r>
            <a:r>
              <a:rPr lang="en-GB" sz="2200" dirty="0">
                <a:effectLst/>
                <a:latin typeface="Arial" panose="020B0604020202020204" pitchFamily="34" charset="0"/>
                <a:ea typeface="Times New Roman" panose="02020603050405020304" pitchFamily="18" charset="0"/>
                <a:cs typeface="Arial" panose="020B0604020202020204" pitchFamily="34" charset="0"/>
              </a:rPr>
              <a:t>).</a:t>
            </a:r>
            <a:r>
              <a:rPr lang="en-GB" sz="2200" i="1" dirty="0">
                <a:solidFill>
                  <a:srgbClr val="2C3E50"/>
                </a:solidFill>
                <a:effectLst/>
                <a:latin typeface="Arial" panose="020B0604020202020204" pitchFamily="34" charset="0"/>
                <a:ea typeface="Times New Roman" panose="02020603050405020304" pitchFamily="18" charset="0"/>
                <a:cs typeface="Arial" panose="020B0604020202020204" pitchFamily="34" charset="0"/>
              </a:rPr>
              <a:t> </a:t>
            </a:r>
            <a:r>
              <a:rPr lang="en-GB" sz="2200" i="1" dirty="0">
                <a:effectLst/>
                <a:latin typeface="Arial" panose="020B0604020202020204" pitchFamily="34" charset="0"/>
                <a:ea typeface="Times New Roman" panose="02020603050405020304" pitchFamily="18" charset="0"/>
                <a:cs typeface="Arial" panose="020B0604020202020204" pitchFamily="34" charset="0"/>
              </a:rPr>
              <a:t>GC and IFST publish Information Statement on dietary fibre</a:t>
            </a:r>
            <a:r>
              <a:rPr lang="en-GB" sz="2200" dirty="0">
                <a:effectLst/>
                <a:latin typeface="Arial" panose="020B0604020202020204" pitchFamily="34" charset="0"/>
                <a:ea typeface="Times New Roman" panose="02020603050405020304" pitchFamily="18" charset="0"/>
                <a:cs typeface="Arial" panose="020B0604020202020204" pitchFamily="34" charset="0"/>
              </a:rPr>
              <a:t>. [online] Available at: https://www.gov.uk/government/news/gc-and-ifst-publish-information-statement-on-dietary-fibre [Accessed June. 2022].</a:t>
            </a:r>
          </a:p>
          <a:p>
            <a:pPr marL="0" indent="0">
              <a:lnSpc>
                <a:spcPct val="160000"/>
              </a:lnSpc>
              <a:buNone/>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60000"/>
              </a:lnSpc>
            </a:pPr>
            <a:r>
              <a:rPr lang="en-GB" sz="2200" dirty="0">
                <a:effectLst/>
                <a:latin typeface="Arial" panose="020B0604020202020204" pitchFamily="34" charset="0"/>
                <a:ea typeface="Times New Roman" panose="02020603050405020304" pitchFamily="18" charset="0"/>
                <a:cs typeface="Arial" panose="020B0604020202020204" pitchFamily="34" charset="0"/>
              </a:rPr>
              <a:t>NICE 2014 Faecal Incontinence. The Management of faecal incontinence in adults. London NICE</a:t>
            </a:r>
          </a:p>
          <a:p>
            <a:pPr marL="0" indent="0">
              <a:lnSpc>
                <a:spcPct val="160000"/>
              </a:lnSpc>
              <a:buNone/>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60000"/>
              </a:lnSpc>
              <a:buFont typeface="Symbol" panose="05050102010706020507" pitchFamily="18" charset="2"/>
              <a:buChar char=""/>
            </a:pPr>
            <a:r>
              <a:rPr lang="en-GB" sz="2200" dirty="0">
                <a:effectLst/>
                <a:latin typeface="Arial" panose="020B0604020202020204" pitchFamily="34" charset="0"/>
                <a:ea typeface="Times New Roman" panose="02020603050405020304" pitchFamily="18" charset="0"/>
                <a:cs typeface="Arial" panose="020B0604020202020204" pitchFamily="34" charset="0"/>
              </a:rPr>
              <a:t>Nursing &amp; Midwifery Council 2018 Professional Standards of Practice and Behaviour for Nurses, Midwives and Nursing Associates (Accessed June 2022) </a:t>
            </a:r>
            <a:r>
              <a:rPr lang="en-GB" sz="2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http://www.NMC-UK.ORG/AFRAMEDISPLAY.ASPX?DOCUMENTID=1645</a:t>
            </a:r>
            <a:r>
              <a:rPr lang="en-GB" sz="2200" dirty="0">
                <a:effectLst/>
                <a:latin typeface="Arial" panose="020B0604020202020204" pitchFamily="34" charset="0"/>
                <a:ea typeface="Times New Roman" panose="02020603050405020304" pitchFamily="18" charset="0"/>
                <a:cs typeface="Arial" panose="020B0604020202020204" pitchFamily="34" charset="0"/>
              </a:rPr>
              <a:t> </a:t>
            </a:r>
          </a:p>
          <a:p>
            <a:pPr marL="0" lvl="0" indent="0">
              <a:lnSpc>
                <a:spcPct val="160000"/>
              </a:lnSpc>
              <a:buNone/>
            </a:pPr>
            <a:endParaRPr lang="en-GB"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60000"/>
              </a:lnSpc>
              <a:buFont typeface="Symbol" panose="05050102010706020507" pitchFamily="18" charset="2"/>
              <a:buChar char=""/>
            </a:pPr>
            <a:r>
              <a:rPr lang="en-GB" sz="2200" dirty="0">
                <a:effectLst/>
                <a:latin typeface="Arial" panose="020B0604020202020204" pitchFamily="34" charset="0"/>
                <a:ea typeface="Times New Roman" panose="02020603050405020304" pitchFamily="18" charset="0"/>
                <a:cs typeface="Arial" panose="020B0604020202020204" pitchFamily="34" charset="0"/>
              </a:rPr>
              <a:t>RCN 2019 Bowel care, Including Digital Rectal Examination, and manual removal of faeces. London RCN.</a:t>
            </a:r>
          </a:p>
          <a:p>
            <a:endParaRPr lang="en-GB" dirty="0"/>
          </a:p>
        </p:txBody>
      </p:sp>
    </p:spTree>
    <p:extLst>
      <p:ext uri="{BB962C8B-B14F-4D97-AF65-F5344CB8AC3E}">
        <p14:creationId xmlns:p14="http://schemas.microsoft.com/office/powerpoint/2010/main" val="166043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75292" y="460209"/>
            <a:ext cx="8523088" cy="712643"/>
          </a:xfrm>
        </p:spPr>
        <p:txBody>
          <a:bodyPr>
            <a:noAutofit/>
          </a:bodyPr>
          <a:lstStyle/>
          <a:p>
            <a:pPr algn="ctr"/>
            <a:r>
              <a:rPr lang="en-GB" sz="4000" b="1" dirty="0">
                <a:latin typeface="Arial" panose="020B0604020202020204" pitchFamily="34" charset="0"/>
                <a:cs typeface="Arial" panose="020B0604020202020204" pitchFamily="34" charset="0"/>
              </a:rPr>
              <a:t>Unhealthy Bowel</a:t>
            </a:r>
          </a:p>
        </p:txBody>
      </p:sp>
      <p:sp>
        <p:nvSpPr>
          <p:cNvPr id="2" name="Slide Number Placeholder 1"/>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05C2B26-CB57-4401-9CCB-27F1C2F8A2BA}" type="slidenum">
              <a:rPr lang="en-GB" smtClean="0"/>
              <a:pPr/>
              <a:t>5</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1115616" y="1625576"/>
            <a:ext cx="7056784" cy="4924425"/>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Bristol Stool Chart</a:t>
            </a:r>
          </a:p>
          <a:p>
            <a:pPr marL="571500" indent="-5715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Constipation/Diahorrea (greater than 2 weeks)</a:t>
            </a:r>
          </a:p>
          <a:p>
            <a:pPr marL="571500" indent="-5715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Smell/colour</a:t>
            </a:r>
          </a:p>
          <a:p>
            <a:pPr marL="571500" indent="-5715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Blood/Mucus</a:t>
            </a:r>
          </a:p>
          <a:p>
            <a:pPr marL="571500" indent="-5715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Vomiting/Bloating</a:t>
            </a:r>
          </a:p>
          <a:p>
            <a:pPr marL="571500" indent="-5715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Poor Diet</a:t>
            </a:r>
          </a:p>
          <a:p>
            <a:pPr marL="571500" indent="-5715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Hydration – Too Little</a:t>
            </a:r>
          </a:p>
          <a:p>
            <a:pPr marL="571500" indent="-5715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Mobility</a:t>
            </a:r>
          </a:p>
          <a:p>
            <a:pPr marL="571500" indent="-5715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Medications</a:t>
            </a:r>
          </a:p>
          <a:p>
            <a:pPr marL="571500" indent="-5715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Underlying health conditions</a:t>
            </a:r>
          </a:p>
          <a:p>
            <a:pPr marL="571500" indent="-571500" algn="ctr">
              <a:buFont typeface="Arial" panose="020B0604020202020204" pitchFamily="34" charset="0"/>
              <a:buChar char="•"/>
            </a:pPr>
            <a:endParaRPr lang="en-GB" sz="4400" dirty="0"/>
          </a:p>
        </p:txBody>
      </p:sp>
    </p:spTree>
    <p:extLst>
      <p:ext uri="{BB962C8B-B14F-4D97-AF65-F5344CB8AC3E}">
        <p14:creationId xmlns:p14="http://schemas.microsoft.com/office/powerpoint/2010/main" val="425265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75292" y="460209"/>
            <a:ext cx="8523088" cy="712643"/>
          </a:xfrm>
        </p:spPr>
        <p:txBody>
          <a:bodyPr>
            <a:noAutofit/>
          </a:bodyPr>
          <a:lstStyle/>
          <a:p>
            <a:pPr algn="ctr"/>
            <a:r>
              <a:rPr lang="en-GB" sz="4000" b="1" dirty="0">
                <a:latin typeface="Arial" panose="020B0604020202020204" pitchFamily="34" charset="0"/>
                <a:cs typeface="Arial" panose="020B0604020202020204" pitchFamily="34" charset="0"/>
              </a:rPr>
              <a:t>Healthy Bowel</a:t>
            </a:r>
          </a:p>
        </p:txBody>
      </p:sp>
      <p:sp>
        <p:nvSpPr>
          <p:cNvPr id="2" name="Slide Number Placeholder 1"/>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05C2B26-CB57-4401-9CCB-27F1C2F8A2BA}" type="slidenum">
              <a:rPr lang="en-GB" smtClean="0"/>
              <a:pPr/>
              <a:t>6</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175292" y="1729548"/>
            <a:ext cx="8523088" cy="2123658"/>
          </a:xfrm>
          <a:prstGeom prst="rect">
            <a:avLst/>
          </a:prstGeom>
          <a:noFill/>
        </p:spPr>
        <p:txBody>
          <a:bodyPr wrap="square" rtlCol="0">
            <a:spAutoFit/>
          </a:bodyPr>
          <a:lstStyle/>
          <a:p>
            <a:pPr algn="ctr"/>
            <a:endParaRPr lang="en-GB" sz="4400" dirty="0"/>
          </a:p>
          <a:p>
            <a:pPr algn="ctr"/>
            <a:endParaRPr lang="en-GB" sz="4400" dirty="0"/>
          </a:p>
          <a:p>
            <a:pPr algn="ctr"/>
            <a:r>
              <a:rPr lang="en-GB" sz="4400" dirty="0"/>
              <a:t>What is a Healthy Bowel?</a:t>
            </a:r>
          </a:p>
        </p:txBody>
      </p:sp>
    </p:spTree>
    <p:extLst>
      <p:ext uri="{BB962C8B-B14F-4D97-AF65-F5344CB8AC3E}">
        <p14:creationId xmlns:p14="http://schemas.microsoft.com/office/powerpoint/2010/main" val="186326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75292" y="460209"/>
            <a:ext cx="8523088" cy="712643"/>
          </a:xfrm>
        </p:spPr>
        <p:txBody>
          <a:bodyPr>
            <a:noAutofit/>
          </a:bodyPr>
          <a:lstStyle/>
          <a:p>
            <a:pPr algn="ctr"/>
            <a:r>
              <a:rPr lang="en-GB" sz="4000" b="1" dirty="0">
                <a:latin typeface="Arial" panose="020B0604020202020204" pitchFamily="34" charset="0"/>
                <a:cs typeface="Arial" panose="020B0604020202020204" pitchFamily="34" charset="0"/>
              </a:rPr>
              <a:t>Healthy Bowel</a:t>
            </a:r>
          </a:p>
        </p:txBody>
      </p:sp>
      <p:sp>
        <p:nvSpPr>
          <p:cNvPr id="2" name="Slide Number Placeholder 1"/>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05C2B26-CB57-4401-9CCB-27F1C2F8A2BA}" type="slidenum">
              <a:rPr lang="en-GB" smtClean="0"/>
              <a:pPr/>
              <a:t>7</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899592" y="1624501"/>
            <a:ext cx="5558358" cy="3890489"/>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Bristol Stool type 4</a:t>
            </a:r>
          </a:p>
          <a:p>
            <a:pPr marL="571500" indent="-5715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Bowel movements</a:t>
            </a:r>
          </a:p>
          <a:p>
            <a:pPr marL="571500" indent="-5715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Well-balanced diet</a:t>
            </a:r>
          </a:p>
          <a:p>
            <a:pPr marL="571500" indent="-5715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Well hydrated</a:t>
            </a:r>
          </a:p>
          <a:p>
            <a:pPr marL="571500" indent="-5715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No bloating/pain free</a:t>
            </a:r>
          </a:p>
          <a:p>
            <a:pPr marL="571500" indent="-5715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No straining</a:t>
            </a:r>
          </a:p>
        </p:txBody>
      </p:sp>
    </p:spTree>
    <p:extLst>
      <p:ext uri="{BB962C8B-B14F-4D97-AF65-F5344CB8AC3E}">
        <p14:creationId xmlns:p14="http://schemas.microsoft.com/office/powerpoint/2010/main" val="226154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8BE8-1D99-4A48-B436-AD94A5E2F299}"/>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Stool production and influences</a:t>
            </a:r>
          </a:p>
        </p:txBody>
      </p:sp>
      <p:sp>
        <p:nvSpPr>
          <p:cNvPr id="3" name="Content Placeholder 2">
            <a:extLst>
              <a:ext uri="{FF2B5EF4-FFF2-40B4-BE49-F238E27FC236}">
                <a16:creationId xmlns:a16="http://schemas.microsoft.com/office/drawing/2014/main" id="{C32731AE-3DDA-48C9-9329-2F8F2B73CDE9}"/>
              </a:ext>
            </a:extLst>
          </p:cNvPr>
          <p:cNvSpPr>
            <a:spLocks noGrp="1"/>
          </p:cNvSpPr>
          <p:nvPr>
            <p:ph idx="1"/>
          </p:nvPr>
        </p:nvSpPr>
        <p:spPr>
          <a:xfrm>
            <a:off x="539552" y="1772816"/>
            <a:ext cx="8229600" cy="4525963"/>
          </a:xfrm>
        </p:spPr>
        <p:txBody>
          <a:bodyPr>
            <a:normAutofit fontScale="62500" lnSpcReduction="20000"/>
          </a:bodyPr>
          <a:lstStyle/>
          <a:p>
            <a:pPr>
              <a:lnSpc>
                <a:spcPct val="120000"/>
              </a:lnSpc>
            </a:pPr>
            <a:r>
              <a:rPr lang="en-GB" altLang="en-US" sz="4000" dirty="0">
                <a:latin typeface="Arial" panose="020B0604020202020204" pitchFamily="34" charset="0"/>
                <a:cs typeface="Arial" panose="020B0604020202020204" pitchFamily="34" charset="0"/>
              </a:rPr>
              <a:t>Stool output – 150-200g per day. </a:t>
            </a:r>
          </a:p>
          <a:p>
            <a:pPr>
              <a:lnSpc>
                <a:spcPct val="120000"/>
              </a:lnSpc>
            </a:pPr>
            <a:r>
              <a:rPr lang="en-GB" altLang="en-US" sz="4000" dirty="0">
                <a:latin typeface="Arial" panose="020B0604020202020204" pitchFamily="34" charset="0"/>
                <a:cs typeface="Arial" panose="020B0604020202020204" pitchFamily="34" charset="0"/>
              </a:rPr>
              <a:t>Bowel frequency in a healthy person can range from 3 times per day to 3 times per week</a:t>
            </a:r>
          </a:p>
          <a:p>
            <a:pPr>
              <a:lnSpc>
                <a:spcPct val="120000"/>
              </a:lnSpc>
            </a:pPr>
            <a:r>
              <a:rPr lang="en-GB" altLang="en-US" sz="4000" dirty="0">
                <a:latin typeface="Arial" panose="020B0604020202020204" pitchFamily="34" charset="0"/>
                <a:cs typeface="Arial" panose="020B0604020202020204" pitchFamily="34" charset="0"/>
              </a:rPr>
              <a:t>Stool consistency can vary as it is influenced by gender, diet and health</a:t>
            </a:r>
          </a:p>
          <a:p>
            <a:pPr>
              <a:lnSpc>
                <a:spcPct val="120000"/>
              </a:lnSpc>
            </a:pPr>
            <a:r>
              <a:rPr lang="en-GB" altLang="en-US" sz="4000" dirty="0">
                <a:latin typeface="Arial" panose="020B0604020202020204" pitchFamily="34" charset="0"/>
                <a:cs typeface="Arial" panose="020B0604020202020204" pitchFamily="34" charset="0"/>
              </a:rPr>
              <a:t>Normal defecation is known as ‘call to stool’. This is where the need to pass faeces is initiated voluntarily.</a:t>
            </a:r>
          </a:p>
          <a:p>
            <a:pPr marL="0" indent="0">
              <a:lnSpc>
                <a:spcPct val="120000"/>
              </a:lnSpc>
              <a:buNone/>
            </a:pPr>
            <a:endParaRPr lang="en-GB" altLang="en-US" sz="1300" dirty="0">
              <a:latin typeface="Arial" panose="020B0604020202020204" pitchFamily="34" charset="0"/>
              <a:cs typeface="Arial" panose="020B0604020202020204" pitchFamily="34" charset="0"/>
            </a:endParaRPr>
          </a:p>
          <a:p>
            <a:pPr marL="0" indent="0">
              <a:lnSpc>
                <a:spcPct val="170000"/>
              </a:lnSpc>
              <a:buNone/>
            </a:pPr>
            <a:r>
              <a:rPr lang="en-GB" altLang="en-US" sz="3500" i="1" dirty="0">
                <a:latin typeface="Arial" panose="020B0604020202020204" pitchFamily="34" charset="0"/>
                <a:cs typeface="Arial" panose="020B0604020202020204" pitchFamily="34" charset="0"/>
              </a:rPr>
              <a:t>RCN, Bowel Care (2019)</a:t>
            </a:r>
          </a:p>
          <a:p>
            <a:pPr>
              <a:lnSpc>
                <a:spcPct val="170000"/>
              </a:lnSpc>
            </a:pPr>
            <a:endParaRPr lang="en-GB" altLang="en-US" sz="32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22254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8BE8-1D99-4A48-B436-AD94A5E2F299}"/>
              </a:ext>
            </a:extLst>
          </p:cNvPr>
          <p:cNvSpPr>
            <a:spLocks noGrp="1"/>
          </p:cNvSpPr>
          <p:nvPr>
            <p:ph type="title"/>
          </p:nvPr>
        </p:nvSpPr>
        <p:spPr/>
        <p:txBody>
          <a:bodyPr>
            <a:normAutofit fontScale="90000"/>
          </a:bodyPr>
          <a:lstStyle/>
          <a:p>
            <a:r>
              <a:rPr lang="en-GB" altLang="en-US" sz="4400" dirty="0">
                <a:latin typeface="Arial" panose="020B0604020202020204" pitchFamily="34" charset="0"/>
                <a:cs typeface="Arial" panose="020B0604020202020204" pitchFamily="34" charset="0"/>
              </a:rPr>
              <a:t>Individuals at risk of developing </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bowel dysfunction</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2731AE-3DDA-48C9-9329-2F8F2B73CDE9}"/>
              </a:ext>
            </a:extLst>
          </p:cNvPr>
          <p:cNvSpPr>
            <a:spLocks noGrp="1"/>
          </p:cNvSpPr>
          <p:nvPr>
            <p:ph idx="1"/>
          </p:nvPr>
        </p:nvSpPr>
        <p:spPr>
          <a:xfrm>
            <a:off x="107504" y="1600200"/>
            <a:ext cx="4464496" cy="4525963"/>
          </a:xfrm>
        </p:spPr>
        <p:txBody>
          <a:bodyPr>
            <a:normAutofit/>
          </a:bodyPr>
          <a:lstStyle/>
          <a:p>
            <a:pPr>
              <a:lnSpc>
                <a:spcPct val="120000"/>
              </a:lnSpc>
            </a:pPr>
            <a:r>
              <a:rPr lang="en-GB" altLang="en-US" sz="2200" dirty="0">
                <a:latin typeface="Arial" panose="020B0604020202020204" pitchFamily="34" charset="0"/>
                <a:cs typeface="Arial" panose="020B0604020202020204" pitchFamily="34" charset="0"/>
              </a:rPr>
              <a:t>Spinal injury or neurological conditions</a:t>
            </a:r>
          </a:p>
          <a:p>
            <a:pPr>
              <a:lnSpc>
                <a:spcPct val="120000"/>
              </a:lnSpc>
            </a:pPr>
            <a:r>
              <a:rPr lang="en-GB" altLang="en-US" sz="2200" dirty="0">
                <a:latin typeface="Arial" panose="020B0604020202020204" pitchFamily="34" charset="0"/>
                <a:cs typeface="Arial" panose="020B0604020202020204" pitchFamily="34" charset="0"/>
              </a:rPr>
              <a:t>Acute disc prolapse or acquired brain injury</a:t>
            </a:r>
          </a:p>
          <a:p>
            <a:pPr>
              <a:lnSpc>
                <a:spcPct val="120000"/>
              </a:lnSpc>
            </a:pPr>
            <a:r>
              <a:rPr lang="en-GB" altLang="en-US" sz="2200" dirty="0">
                <a:latin typeface="Arial" panose="020B0604020202020204" pitchFamily="34" charset="0"/>
                <a:cs typeface="Arial" panose="020B0604020202020204" pitchFamily="34" charset="0"/>
              </a:rPr>
              <a:t>Eating disorders or nutritional issues</a:t>
            </a:r>
          </a:p>
          <a:p>
            <a:pPr>
              <a:lnSpc>
                <a:spcPct val="120000"/>
              </a:lnSpc>
            </a:pPr>
            <a:r>
              <a:rPr lang="en-GB" altLang="en-US" sz="2200" dirty="0">
                <a:latin typeface="Arial" panose="020B0604020202020204" pitchFamily="34" charset="0"/>
                <a:cs typeface="Arial" panose="020B0604020202020204" pitchFamily="34" charset="0"/>
              </a:rPr>
              <a:t>End of life care needs</a:t>
            </a:r>
          </a:p>
          <a:p>
            <a:pPr>
              <a:lnSpc>
                <a:spcPct val="120000"/>
              </a:lnSpc>
            </a:pPr>
            <a:r>
              <a:rPr lang="en-GB" altLang="en-US" sz="2200" dirty="0">
                <a:latin typeface="Arial" panose="020B0604020202020204" pitchFamily="34" charset="0"/>
                <a:cs typeface="Arial" panose="020B0604020202020204" pitchFamily="34" charset="0"/>
              </a:rPr>
              <a:t>Cognitive impairment</a:t>
            </a:r>
          </a:p>
          <a:p>
            <a:pPr>
              <a:lnSpc>
                <a:spcPct val="120000"/>
              </a:lnSpc>
            </a:pPr>
            <a:r>
              <a:rPr lang="en-GB" altLang="en-US" sz="2200" dirty="0">
                <a:latin typeface="Arial" panose="020B0604020202020204" pitchFamily="34" charset="0"/>
                <a:cs typeface="Arial" panose="020B0604020202020204" pitchFamily="34" charset="0"/>
              </a:rPr>
              <a:t>History of abuse</a:t>
            </a:r>
          </a:p>
          <a:p>
            <a:pPr>
              <a:lnSpc>
                <a:spcPct val="120000"/>
              </a:lnSpc>
            </a:pPr>
            <a:r>
              <a:rPr lang="en-GB" altLang="en-US" sz="2200" dirty="0">
                <a:latin typeface="Arial" panose="020B0604020202020204" pitchFamily="34" charset="0"/>
                <a:cs typeface="Arial" panose="020B0604020202020204" pitchFamily="34" charset="0"/>
              </a:rPr>
              <a:t>Impaired mobility</a:t>
            </a:r>
          </a:p>
          <a:p>
            <a:endParaRPr lang="en-GB" dirty="0"/>
          </a:p>
        </p:txBody>
      </p:sp>
      <p:sp>
        <p:nvSpPr>
          <p:cNvPr id="4" name="TextBox 3">
            <a:extLst>
              <a:ext uri="{FF2B5EF4-FFF2-40B4-BE49-F238E27FC236}">
                <a16:creationId xmlns:a16="http://schemas.microsoft.com/office/drawing/2014/main" id="{0CDBA785-2C84-4C74-B3A9-945BF8F86983}"/>
              </a:ext>
            </a:extLst>
          </p:cNvPr>
          <p:cNvSpPr txBox="1"/>
          <p:nvPr/>
        </p:nvSpPr>
        <p:spPr>
          <a:xfrm>
            <a:off x="4716016" y="1720840"/>
            <a:ext cx="4104456" cy="460004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Alcohol and drug dependency</a:t>
            </a:r>
          </a:p>
          <a:p>
            <a:pPr marL="285750" indent="-285750">
              <a:lnSpc>
                <a:spcPct val="150000"/>
              </a:lnSpc>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Prostatic obstruction</a:t>
            </a:r>
          </a:p>
          <a:p>
            <a:pPr marL="285750" indent="-285750">
              <a:lnSpc>
                <a:spcPct val="150000"/>
              </a:lnSpc>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Peri-natal / post childbirth</a:t>
            </a:r>
          </a:p>
          <a:p>
            <a:pPr marL="285750" indent="-285750">
              <a:lnSpc>
                <a:spcPct val="150000"/>
              </a:lnSpc>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Post surgery</a:t>
            </a:r>
          </a:p>
          <a:p>
            <a:pPr marL="285750" indent="-285750">
              <a:lnSpc>
                <a:spcPct val="150000"/>
              </a:lnSpc>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Frail elderly</a:t>
            </a:r>
          </a:p>
          <a:p>
            <a:pPr marL="285750" indent="-285750">
              <a:lnSpc>
                <a:spcPct val="150000"/>
              </a:lnSpc>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Individuals in communal settings</a:t>
            </a:r>
          </a:p>
          <a:p>
            <a:pPr marL="285750" indent="-285750">
              <a:lnSpc>
                <a:spcPct val="150000"/>
              </a:lnSpc>
              <a:buFont typeface="Arial" panose="020B0604020202020204" pitchFamily="34" charset="0"/>
              <a:buChar char="•"/>
            </a:pPr>
            <a:r>
              <a:rPr lang="en-GB" altLang="en-US" sz="2200" dirty="0">
                <a:latin typeface="Arial" panose="020B0604020202020204" pitchFamily="34" charset="0"/>
                <a:cs typeface="Arial" panose="020B0604020202020204" pitchFamily="34" charset="0"/>
              </a:rPr>
              <a:t>Critically ill patients</a:t>
            </a:r>
          </a:p>
        </p:txBody>
      </p:sp>
    </p:spTree>
    <p:extLst>
      <p:ext uri="{BB962C8B-B14F-4D97-AF65-F5344CB8AC3E}">
        <p14:creationId xmlns:p14="http://schemas.microsoft.com/office/powerpoint/2010/main" val="3537663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3751</Words>
  <Application>Microsoft Office PowerPoint</Application>
  <PresentationFormat>On-screen Show (4:3)</PresentationFormat>
  <Paragraphs>378</Paragraphs>
  <Slides>48</Slides>
  <Notes>48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arial</vt:lpstr>
      <vt:lpstr>Calibri</vt:lpstr>
      <vt:lpstr>Frutiger W01</vt:lpstr>
      <vt:lpstr>Nunito Sans</vt:lpstr>
      <vt:lpstr>Proxima Nova</vt:lpstr>
      <vt:lpstr>Symbol</vt:lpstr>
      <vt:lpstr>Office Theme</vt:lpstr>
      <vt:lpstr>Custom Design</vt:lpstr>
      <vt:lpstr>Bladder and Bowel Bootcamp Bowel Management</vt:lpstr>
      <vt:lpstr>Aims and Objectives</vt:lpstr>
      <vt:lpstr>Bowel Anatomy</vt:lpstr>
      <vt:lpstr>Unhealthy Bowel</vt:lpstr>
      <vt:lpstr>Unhealthy Bowel</vt:lpstr>
      <vt:lpstr>Healthy Bowel</vt:lpstr>
      <vt:lpstr>Healthy Bowel</vt:lpstr>
      <vt:lpstr>Stool production and influences</vt:lpstr>
      <vt:lpstr>Individuals at risk of developing  bowel dysfunction</vt:lpstr>
      <vt:lpstr>Faecal incontinence</vt:lpstr>
      <vt:lpstr>Causes of faecal incontinence </vt:lpstr>
      <vt:lpstr>Functional constipation  (symptoms)</vt:lpstr>
      <vt:lpstr>Diarrhoea</vt:lpstr>
      <vt:lpstr>Red Flags in Bowel Management</vt:lpstr>
      <vt:lpstr>Risk Factors</vt:lpstr>
      <vt:lpstr>Circumstances when extra care is required.</vt:lpstr>
      <vt:lpstr>Break</vt:lpstr>
      <vt:lpstr>Digital rectal examination (DRE)</vt:lpstr>
      <vt:lpstr>Indications for DRE</vt:lpstr>
      <vt:lpstr>Bowel care emergencies/ complications </vt:lpstr>
      <vt:lpstr>Bowel and food diary</vt:lpstr>
      <vt:lpstr>Stool Observation</vt:lpstr>
      <vt:lpstr>Bristol Stool Chart</vt:lpstr>
      <vt:lpstr>Patient initiated treatment options and product support</vt:lpstr>
      <vt:lpstr>Toilet Positioning</vt:lpstr>
      <vt:lpstr>Nutrition</vt:lpstr>
      <vt:lpstr>Fluid advice</vt:lpstr>
      <vt:lpstr>Skin care</vt:lpstr>
      <vt:lpstr>Definition of Moisture Lesions</vt:lpstr>
      <vt:lpstr>Cause Of Moisture Lesions</vt:lpstr>
      <vt:lpstr>Think Continence </vt:lpstr>
      <vt:lpstr>What is Autonomic Dysreflexia?</vt:lpstr>
      <vt:lpstr>What causes Autonomic Dysreflexia?</vt:lpstr>
      <vt:lpstr>Autonomic dysreflexia signs &amp; symptoms</vt:lpstr>
      <vt:lpstr>Autonomic Dysreflexia in Bowel Care</vt:lpstr>
      <vt:lpstr>Autonomic Dysreflexia in Bladder Care</vt:lpstr>
      <vt:lpstr>Lunch </vt:lpstr>
      <vt:lpstr>Products to manage Faecal incontinence </vt:lpstr>
      <vt:lpstr>Anal irrigation</vt:lpstr>
      <vt:lpstr>Bowel Management Group Work</vt:lpstr>
      <vt:lpstr>Bladder and Bowel Medication</vt:lpstr>
      <vt:lpstr>Break</vt:lpstr>
      <vt:lpstr>Summary</vt:lpstr>
      <vt:lpstr>Evaluation QR Code</vt:lpstr>
      <vt:lpstr>Questions</vt:lpstr>
      <vt:lpstr>Contact us</vt:lpstr>
      <vt:lpstr>Thank you </vt:lpstr>
      <vt:lpstr>References</vt:lpstr>
    </vt:vector>
  </TitlesOfParts>
  <Company>Birmingham Community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Pike Jason</dc:creator>
  <cp:lastModifiedBy>Guru Bhapinder</cp:lastModifiedBy>
  <cp:revision>80</cp:revision>
  <cp:lastPrinted>2025-01-22T16:15:58Z</cp:lastPrinted>
  <dcterms:created xsi:type="dcterms:W3CDTF">2018-11-07T11:33:08Z</dcterms:created>
  <dcterms:modified xsi:type="dcterms:W3CDTF">2025-01-24T14:07:52Z</dcterms:modified>
</cp:coreProperties>
</file>