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67"/>
  </p:notesMasterIdLst>
  <p:sldIdLst>
    <p:sldId id="311" r:id="rId3"/>
    <p:sldId id="258" r:id="rId4"/>
    <p:sldId id="2706" r:id="rId5"/>
    <p:sldId id="2708" r:id="rId6"/>
    <p:sldId id="2709" r:id="rId7"/>
    <p:sldId id="2715" r:id="rId8"/>
    <p:sldId id="2719" r:id="rId9"/>
    <p:sldId id="2720" r:id="rId10"/>
    <p:sldId id="2728" r:id="rId11"/>
    <p:sldId id="271" r:id="rId12"/>
    <p:sldId id="274" r:id="rId13"/>
    <p:sldId id="263" r:id="rId14"/>
    <p:sldId id="432" r:id="rId15"/>
    <p:sldId id="278" r:id="rId16"/>
    <p:sldId id="277" r:id="rId17"/>
    <p:sldId id="281" r:id="rId18"/>
    <p:sldId id="2729" r:id="rId19"/>
    <p:sldId id="2730" r:id="rId20"/>
    <p:sldId id="434" r:id="rId21"/>
    <p:sldId id="435" r:id="rId22"/>
    <p:sldId id="437" r:id="rId23"/>
    <p:sldId id="2732" r:id="rId24"/>
    <p:sldId id="284" r:id="rId25"/>
    <p:sldId id="285" r:id="rId26"/>
    <p:sldId id="2753" r:id="rId27"/>
    <p:sldId id="495" r:id="rId28"/>
    <p:sldId id="2746" r:id="rId29"/>
    <p:sldId id="2747" r:id="rId30"/>
    <p:sldId id="2731" r:id="rId31"/>
    <p:sldId id="290" r:id="rId32"/>
    <p:sldId id="292" r:id="rId33"/>
    <p:sldId id="2734" r:id="rId34"/>
    <p:sldId id="2735" r:id="rId35"/>
    <p:sldId id="2748" r:id="rId36"/>
    <p:sldId id="2721" r:id="rId37"/>
    <p:sldId id="267" r:id="rId38"/>
    <p:sldId id="268" r:id="rId39"/>
    <p:sldId id="270" r:id="rId40"/>
    <p:sldId id="433" r:id="rId41"/>
    <p:sldId id="260" r:id="rId42"/>
    <p:sldId id="261" r:id="rId43"/>
    <p:sldId id="2740" r:id="rId44"/>
    <p:sldId id="2722" r:id="rId45"/>
    <p:sldId id="2723" r:id="rId46"/>
    <p:sldId id="314" r:id="rId47"/>
    <p:sldId id="2726" r:id="rId48"/>
    <p:sldId id="2750" r:id="rId49"/>
    <p:sldId id="2751" r:id="rId50"/>
    <p:sldId id="259" r:id="rId51"/>
    <p:sldId id="504" r:id="rId52"/>
    <p:sldId id="2741" r:id="rId53"/>
    <p:sldId id="2742" r:id="rId54"/>
    <p:sldId id="282" r:id="rId55"/>
    <p:sldId id="408" r:id="rId56"/>
    <p:sldId id="2744" r:id="rId57"/>
    <p:sldId id="410" r:id="rId58"/>
    <p:sldId id="2745" r:id="rId59"/>
    <p:sldId id="2754" r:id="rId60"/>
    <p:sldId id="2739" r:id="rId61"/>
    <p:sldId id="293" r:id="rId62"/>
    <p:sldId id="265" r:id="rId63"/>
    <p:sldId id="2752" r:id="rId64"/>
    <p:sldId id="509" r:id="rId65"/>
    <p:sldId id="2737" r:id="rId66"/>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76" autoAdjust="0"/>
    <p:restoredTop sz="80456" autoAdjust="0"/>
  </p:normalViewPr>
  <p:slideViewPr>
    <p:cSldViewPr>
      <p:cViewPr varScale="1">
        <p:scale>
          <a:sx n="60" d="100"/>
          <a:sy n="60" d="100"/>
        </p:scale>
        <p:origin x="1628"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idx="1"/>
          </p:nvPr>
        </p:nvSpPr>
        <p:spPr>
          <a:xfrm>
            <a:off x="3856738" y="0"/>
            <a:ext cx="2950475" cy="498773"/>
          </a:xfrm>
          <a:prstGeom prst="rect">
            <a:avLst/>
          </a:prstGeom>
        </p:spPr>
        <p:txBody>
          <a:bodyPr vert="horz" lIns="91577" tIns="45789" rIns="91577" bIns="45789" rtlCol="0"/>
          <a:lstStyle>
            <a:lvl1pPr algn="r">
              <a:defRPr sz="1200"/>
            </a:lvl1pPr>
          </a:lstStyle>
          <a:p>
            <a:fld id="{01C7060E-C051-426D-AB32-F93EA2AAEFD2}" type="datetimeFigureOut">
              <a:rPr lang="en-GB" smtClean="0"/>
              <a:t>24/01/2025</a:t>
            </a:fld>
            <a:endParaRPr lang="en-GB"/>
          </a:p>
        </p:txBody>
      </p:sp>
      <p:sp>
        <p:nvSpPr>
          <p:cNvPr id="4" name="Slide Image Placehold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577" tIns="45789" rIns="91577" bIns="45789" rtlCol="0" anchor="ctr"/>
          <a:lstStyle/>
          <a:p>
            <a:endParaRPr lang="en-GB"/>
          </a:p>
        </p:txBody>
      </p:sp>
      <p:sp>
        <p:nvSpPr>
          <p:cNvPr id="5" name="Notes Placeholder 4"/>
          <p:cNvSpPr>
            <a:spLocks noGrp="1"/>
          </p:cNvSpPr>
          <p:nvPr>
            <p:ph type="body" sz="quarter" idx="3"/>
          </p:nvPr>
        </p:nvSpPr>
        <p:spPr>
          <a:xfrm>
            <a:off x="680880" y="4784069"/>
            <a:ext cx="5447030" cy="3914240"/>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5"/>
            <a:ext cx="2950475" cy="498772"/>
          </a:xfrm>
          <a:prstGeom prst="rect">
            <a:avLst/>
          </a:prstGeom>
        </p:spPr>
        <p:txBody>
          <a:bodyPr vert="horz" lIns="91577" tIns="45789" rIns="91577" bIns="45789" rtlCol="0" anchor="b"/>
          <a:lstStyle>
            <a:lvl1pPr algn="l">
              <a:defRPr sz="1200"/>
            </a:lvl1pPr>
          </a:lstStyle>
          <a:p>
            <a:endParaRPr lang="en-GB"/>
          </a:p>
        </p:txBody>
      </p:sp>
      <p:sp>
        <p:nvSpPr>
          <p:cNvPr id="7" name="Slide Number Placeholder 6"/>
          <p:cNvSpPr>
            <a:spLocks noGrp="1"/>
          </p:cNvSpPr>
          <p:nvPr>
            <p:ph type="sldNum" sz="quarter" idx="5"/>
          </p:nvPr>
        </p:nvSpPr>
        <p:spPr>
          <a:xfrm>
            <a:off x="3856738" y="9442155"/>
            <a:ext cx="2950475" cy="498772"/>
          </a:xfrm>
          <a:prstGeom prst="rect">
            <a:avLst/>
          </a:prstGeom>
        </p:spPr>
        <p:txBody>
          <a:bodyPr vert="horz" lIns="91577" tIns="45789" rIns="91577" bIns="45789" rtlCol="0" anchor="b"/>
          <a:lstStyle>
            <a:lvl1pPr algn="r">
              <a:defRPr sz="1200"/>
            </a:lvl1pPr>
          </a:lstStyle>
          <a:p>
            <a:fld id="{1618E942-4E7B-4C02-BEA0-A94067FFED43}" type="slidenum">
              <a:rPr lang="en-GB" smtClean="0"/>
              <a:t>‹#›</a:t>
            </a:fld>
            <a:endParaRPr lang="en-GB"/>
          </a:p>
        </p:txBody>
      </p:sp>
    </p:spTree>
    <p:extLst>
      <p:ext uri="{BB962C8B-B14F-4D97-AF65-F5344CB8AC3E}">
        <p14:creationId xmlns:p14="http://schemas.microsoft.com/office/powerpoint/2010/main" val="175396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8E942-4E7B-4C02-BEA0-A94067FFED43}" type="slidenum">
              <a:rPr lang="en-GB" smtClean="0"/>
              <a:t>1</a:t>
            </a:fld>
            <a:endParaRPr lang="en-GB"/>
          </a:p>
        </p:txBody>
      </p:sp>
    </p:spTree>
    <p:extLst>
      <p:ext uri="{BB962C8B-B14F-4D97-AF65-F5344CB8AC3E}">
        <p14:creationId xmlns:p14="http://schemas.microsoft.com/office/powerpoint/2010/main" val="201168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Short Term</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Surgery – Following a surgical procedure that requires a catheter during recovery period</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Immobility – Following a period of immobility to support skin integrity</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Fluid monitoring – To be able to get an accurate fluid input and output</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Acute urinary retention – To support urinary retention symptoms</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Tissue viability – To maintain skin integrity during a period of ill health causing tissue viability risks</a:t>
            </a:r>
            <a:endParaRPr lang="en-US" altLang="en-US" dirty="0">
              <a:latin typeface="Arial" panose="020B0604020202020204" pitchFamily="34" charset="0"/>
              <a:cs typeface="Arial" panose="020B0604020202020204" pitchFamily="34" charset="0"/>
            </a:endParaRPr>
          </a:p>
          <a:p>
            <a:r>
              <a:rPr lang="en-GB" b="1" dirty="0"/>
              <a:t>Long Term</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Bladder emptying problems – Issues with long term retention or related to prostate or prolapse issues causing reduction in bladder emptying</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Not fit for surgery – Ill heath or immobility but not fit for surgical intervention or bladder emptying problems that can not be rectified through surgery due to ill heath </a:t>
            </a:r>
          </a:p>
          <a:p>
            <a:pPr marL="171707" indent="-171707">
              <a:buFont typeface="Arial" panose="020B0604020202020204" pitchFamily="34" charset="0"/>
              <a:buChar char="•"/>
            </a:pPr>
            <a:r>
              <a:rPr lang="en-GB" altLang="en-US" dirty="0">
                <a:latin typeface="Arial" panose="020B0604020202020204" pitchFamily="34" charset="0"/>
                <a:cs typeface="Arial" panose="020B0604020202020204" pitchFamily="34" charset="0"/>
              </a:rPr>
              <a:t>Incontinence/end of life – End of life patients where dignity, skin integrity and need is great</a:t>
            </a:r>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10</a:t>
            </a:fld>
            <a:endParaRPr lang="en-GB"/>
          </a:p>
        </p:txBody>
      </p:sp>
    </p:spTree>
    <p:extLst>
      <p:ext uri="{BB962C8B-B14F-4D97-AF65-F5344CB8AC3E}">
        <p14:creationId xmlns:p14="http://schemas.microsoft.com/office/powerpoint/2010/main" val="379427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altLang="en-US" b="1" dirty="0">
                <a:latin typeface="Arial" panose="020B0604020202020204" pitchFamily="34" charset="0"/>
                <a:cs typeface="Arial" panose="020B0604020202020204" pitchFamily="34" charset="0"/>
              </a:rPr>
              <a:t>Risk of infection </a:t>
            </a:r>
            <a:r>
              <a:rPr lang="en-GB" altLang="en-US" dirty="0">
                <a:latin typeface="Arial" panose="020B0604020202020204" pitchFamily="34" charset="0"/>
                <a:cs typeface="Arial" panose="020B0604020202020204" pitchFamily="34" charset="0"/>
              </a:rPr>
              <a:t>– By having a catheter </a:t>
            </a:r>
            <a:r>
              <a:rPr lang="en-GB" b="0" i="0" dirty="0">
                <a:solidFill>
                  <a:srgbClr val="202124"/>
                </a:solidFill>
                <a:effectLst/>
                <a:latin typeface="arial" panose="020B0604020202020204" pitchFamily="34" charset="0"/>
              </a:rPr>
              <a:t>it can sometimes allow bacteria to enter your body creating a Urinary Tract Infection (UTI)</a:t>
            </a:r>
            <a:endParaRPr lang="en-GB" altLang="en-US" b="0" dirty="0">
              <a:latin typeface="Arial" panose="020B0604020202020204" pitchFamily="34" charset="0"/>
              <a:cs typeface="Arial" panose="020B0604020202020204" pitchFamily="34" charset="0"/>
            </a:endParaRPr>
          </a:p>
          <a:p>
            <a:pPr defTabSz="915772">
              <a:lnSpc>
                <a:spcPct val="150000"/>
              </a:lnSpc>
              <a:defRPr/>
            </a:pPr>
            <a:r>
              <a:rPr lang="en-GB" altLang="en-US" b="1" dirty="0">
                <a:latin typeface="Arial" panose="020B0604020202020204" pitchFamily="34" charset="0"/>
                <a:cs typeface="Arial" panose="020B0604020202020204" pitchFamily="34" charset="0"/>
              </a:rPr>
              <a:t>Risk of trauma </a:t>
            </a:r>
            <a:r>
              <a:rPr lang="en-GB" altLang="en-US" dirty="0">
                <a:latin typeface="Arial" panose="020B0604020202020204" pitchFamily="34" charset="0"/>
                <a:cs typeface="Arial" panose="020B0604020202020204" pitchFamily="34" charset="0"/>
              </a:rPr>
              <a:t>- </a:t>
            </a:r>
            <a:r>
              <a:rPr lang="en-GB" b="0" i="0" dirty="0">
                <a:solidFill>
                  <a:srgbClr val="212B32"/>
                </a:solidFill>
                <a:effectLst/>
                <a:latin typeface="Frutiger W01"/>
              </a:rPr>
              <a:t>injury to the urethra (the tube that carries urine out of your body) when the catheter is inserted</a:t>
            </a:r>
            <a:endParaRPr lang="en-GB" altLang="en-US" dirty="0">
              <a:latin typeface="Arial" panose="020B0604020202020204" pitchFamily="34" charset="0"/>
              <a:cs typeface="Arial" panose="020B0604020202020204" pitchFamily="34" charset="0"/>
            </a:endParaRPr>
          </a:p>
          <a:p>
            <a:pPr defTabSz="915772">
              <a:lnSpc>
                <a:spcPct val="150000"/>
              </a:lnSpc>
              <a:defRPr/>
            </a:pPr>
            <a:r>
              <a:rPr lang="en-GB" altLang="en-US" b="1" dirty="0">
                <a:latin typeface="Arial" panose="020B0604020202020204" pitchFamily="34" charset="0"/>
                <a:cs typeface="Arial" panose="020B0604020202020204" pitchFamily="34" charset="0"/>
              </a:rPr>
              <a:t>Pain/discomfort </a:t>
            </a:r>
            <a:r>
              <a:rPr lang="en-GB" altLang="en-US" dirty="0">
                <a:latin typeface="Arial" panose="020B0604020202020204" pitchFamily="34" charset="0"/>
                <a:cs typeface="Arial" panose="020B0604020202020204" pitchFamily="34" charset="0"/>
              </a:rPr>
              <a:t>- </a:t>
            </a:r>
            <a:r>
              <a:rPr lang="en-GB" b="0" i="0" dirty="0">
                <a:solidFill>
                  <a:srgbClr val="212B32"/>
                </a:solidFill>
                <a:effectLst/>
                <a:latin typeface="Frutiger W01"/>
              </a:rPr>
              <a:t>narrowing of the urethra because of scar tissue caused by repeated catheter use. Also irritation of the balloon inside from the catheter</a:t>
            </a:r>
            <a:endParaRPr lang="en-GB" altLang="en-US" dirty="0">
              <a:latin typeface="Arial" panose="020B0604020202020204" pitchFamily="34" charset="0"/>
              <a:cs typeface="Arial" panose="020B0604020202020204" pitchFamily="34" charset="0"/>
            </a:endParaRPr>
          </a:p>
          <a:p>
            <a:pPr>
              <a:lnSpc>
                <a:spcPct val="150000"/>
              </a:lnSpc>
            </a:pPr>
            <a:r>
              <a:rPr lang="en-GB" altLang="en-US" b="1" dirty="0">
                <a:latin typeface="Arial" panose="020B0604020202020204" pitchFamily="34" charset="0"/>
                <a:cs typeface="Arial" panose="020B0604020202020204" pitchFamily="34" charset="0"/>
              </a:rPr>
              <a:t>Sexuality/altered body image </a:t>
            </a:r>
            <a:r>
              <a:rPr lang="en-GB" altLang="en-US" dirty="0">
                <a:latin typeface="Arial" panose="020B0604020202020204" pitchFamily="34" charset="0"/>
                <a:cs typeface="Arial" panose="020B0604020202020204" pitchFamily="34" charset="0"/>
              </a:rPr>
              <a:t>- </a:t>
            </a:r>
            <a:r>
              <a:rPr lang="en-GB" b="0" i="0" dirty="0">
                <a:solidFill>
                  <a:srgbClr val="444444"/>
                </a:solidFill>
                <a:effectLst/>
                <a:latin typeface="KlavikaWebBasicRegular"/>
              </a:rPr>
              <a:t>They may be conscious of having a leg bag, which may affect the clothes they choose to wear and their sexual relationships, and may also lead to social isolation</a:t>
            </a:r>
            <a:endParaRPr lang="en-GB" altLang="en-US" dirty="0">
              <a:latin typeface="Arial" panose="020B0604020202020204" pitchFamily="34" charset="0"/>
              <a:cs typeface="Arial" panose="020B0604020202020204" pitchFamily="34" charset="0"/>
            </a:endParaRPr>
          </a:p>
          <a:p>
            <a:pPr>
              <a:lnSpc>
                <a:spcPct val="150000"/>
              </a:lnSpc>
            </a:pPr>
            <a:r>
              <a:rPr lang="en-GB" altLang="en-US" b="1" dirty="0">
                <a:latin typeface="Arial" panose="020B0604020202020204" pitchFamily="34" charset="0"/>
                <a:cs typeface="Arial" panose="020B0604020202020204" pitchFamily="34" charset="0"/>
              </a:rPr>
              <a:t>Increased dependence </a:t>
            </a:r>
            <a:r>
              <a:rPr lang="en-GB" altLang="en-US" dirty="0">
                <a:latin typeface="Arial" panose="020B0604020202020204" pitchFamily="34" charset="0"/>
                <a:cs typeface="Arial" panose="020B0604020202020204" pitchFamily="34" charset="0"/>
              </a:rPr>
              <a:t>– The need to be at home to have the catheter changed or dependent on others for drainage bag changes, blockages etc</a:t>
            </a:r>
          </a:p>
          <a:p>
            <a:pPr>
              <a:lnSpc>
                <a:spcPct val="150000"/>
              </a:lnSpc>
            </a:pPr>
            <a:r>
              <a:rPr lang="en-GB" altLang="en-US" b="1" dirty="0">
                <a:latin typeface="Arial" panose="020B0604020202020204" pitchFamily="34" charset="0"/>
                <a:cs typeface="Arial" panose="020B0604020202020204" pitchFamily="34" charset="0"/>
              </a:rPr>
              <a:t>Increased anxiety </a:t>
            </a:r>
            <a:r>
              <a:rPr lang="en-GB" altLang="en-US" dirty="0">
                <a:latin typeface="Arial" panose="020B0604020202020204" pitchFamily="34" charset="0"/>
                <a:cs typeface="Arial" panose="020B0604020202020204" pitchFamily="34" charset="0"/>
              </a:rPr>
              <a:t>-  Anxiety raised when patient is due for a change of catheter i.e. pain, discomfort, personal </a:t>
            </a:r>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11</a:t>
            </a:fld>
            <a:endParaRPr lang="en-GB"/>
          </a:p>
        </p:txBody>
      </p:sp>
    </p:spTree>
    <p:extLst>
      <p:ext uri="{BB962C8B-B14F-4D97-AF65-F5344CB8AC3E}">
        <p14:creationId xmlns:p14="http://schemas.microsoft.com/office/powerpoint/2010/main" val="146463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GB" altLang="en-US" b="1" dirty="0">
                <a:latin typeface="Arial" panose="020B0604020202020204" pitchFamily="34" charset="0"/>
                <a:cs typeface="Arial" panose="020B0604020202020204" pitchFamily="34" charset="0"/>
              </a:rPr>
              <a:t>Patient has a history of difficult catheterisation </a:t>
            </a:r>
            <a:r>
              <a:rPr lang="en-GB" altLang="en-US" dirty="0">
                <a:latin typeface="Arial" panose="020B0604020202020204" pitchFamily="34" charset="0"/>
                <a:cs typeface="Arial" panose="020B0604020202020204" pitchFamily="34" charset="0"/>
              </a:rPr>
              <a:t>–  Patient has a history of bleeding, complicated or difficult catheterising in the past. There could be urethral strictures which will cause difficulty in passing a catheter. The risk of further difficult catheterisations, possible hospital admission should there be any complications</a:t>
            </a:r>
          </a:p>
          <a:p>
            <a:pPr>
              <a:lnSpc>
                <a:spcPct val="150000"/>
              </a:lnSpc>
              <a:defRPr/>
            </a:pPr>
            <a:r>
              <a:rPr lang="en-GB" altLang="en-US" b="1" dirty="0">
                <a:latin typeface="Arial" panose="020B0604020202020204" pitchFamily="34" charset="0"/>
                <a:cs typeface="Arial" panose="020B0604020202020204" pitchFamily="34" charset="0"/>
              </a:rPr>
              <a:t>Oedematous or ill-defined genitalia </a:t>
            </a:r>
            <a:r>
              <a:rPr lang="en-GB" altLang="en-US" dirty="0">
                <a:latin typeface="Arial" panose="020B0604020202020204" pitchFamily="34" charset="0"/>
                <a:cs typeface="Arial" panose="020B0604020202020204" pitchFamily="34" charset="0"/>
              </a:rPr>
              <a:t>– Unable to complete catheterisation due to changes to the genital area such as surgery altering the entry site where catheter is inserted or extreme oedema around the genital area</a:t>
            </a:r>
          </a:p>
          <a:p>
            <a:pPr>
              <a:lnSpc>
                <a:spcPct val="150000"/>
              </a:lnSpc>
              <a:defRPr/>
            </a:pPr>
            <a:r>
              <a:rPr lang="en-GB" altLang="en-US" b="1" dirty="0">
                <a:latin typeface="Arial" panose="020B0604020202020204" pitchFamily="34" charset="0"/>
                <a:cs typeface="Arial" panose="020B0604020202020204" pitchFamily="34" charset="0"/>
              </a:rPr>
              <a:t>Female Genital Mutilation </a:t>
            </a:r>
            <a:r>
              <a:rPr lang="en-GB" altLang="en-US" dirty="0">
                <a:latin typeface="Arial" panose="020B0604020202020204" pitchFamily="34" charset="0"/>
                <a:cs typeface="Arial" panose="020B0604020202020204" pitchFamily="34" charset="0"/>
              </a:rPr>
              <a:t>– Scar </a:t>
            </a:r>
            <a:r>
              <a:rPr lang="en-GB" b="0" i="0" dirty="0">
                <a:solidFill>
                  <a:srgbClr val="212121"/>
                </a:solidFill>
                <a:effectLst/>
                <a:latin typeface="Cambria" panose="02040503050406030204" pitchFamily="18" charset="0"/>
              </a:rPr>
              <a:t>tissue covers the urethral meatus and part of the vaginal introitus</a:t>
            </a:r>
            <a:endParaRPr lang="en-GB" altLang="en-US" dirty="0">
              <a:latin typeface="Arial" panose="020B0604020202020204" pitchFamily="34" charset="0"/>
              <a:cs typeface="Arial" panose="020B0604020202020204" pitchFamily="34" charset="0"/>
            </a:endParaRPr>
          </a:p>
          <a:p>
            <a:pPr>
              <a:lnSpc>
                <a:spcPct val="170000"/>
              </a:lnSpc>
            </a:pPr>
            <a:r>
              <a:rPr lang="en-GB" altLang="en-US" b="1" dirty="0">
                <a:latin typeface="Arial" panose="020B0604020202020204" pitchFamily="34" charset="0"/>
                <a:cs typeface="Arial" panose="020B0604020202020204" pitchFamily="34" charset="0"/>
              </a:rPr>
              <a:t>Autonomic Dysreflexia </a:t>
            </a:r>
            <a:r>
              <a:rPr lang="en-GB" altLang="en-US"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Some circumstances patients with a Supra Pubic catheters can go into retention. You must remove the stimuli that is causing Autonomic Dysreflexia. You can insert an urethral catheter to drain the bladder</a:t>
            </a:r>
          </a:p>
          <a:p>
            <a:pPr defTabSz="915772">
              <a:lnSpc>
                <a:spcPct val="150000"/>
              </a:lnSpc>
              <a:defRPr/>
            </a:pPr>
            <a:r>
              <a:rPr lang="en-GB" altLang="en-US" b="1" dirty="0">
                <a:latin typeface="Arial" panose="020B0604020202020204" pitchFamily="34" charset="0"/>
                <a:cs typeface="Arial" panose="020B0604020202020204" pitchFamily="34" charset="0"/>
              </a:rPr>
              <a:t>Infection</a:t>
            </a:r>
            <a:r>
              <a:rPr lang="en-GB" altLang="en-US" dirty="0">
                <a:latin typeface="Arial" panose="020B0604020202020204" pitchFamily="34" charset="0"/>
                <a:cs typeface="Arial" panose="020B0604020202020204" pitchFamily="34" charset="0"/>
              </a:rPr>
              <a:t> – Having an indwelling catheter can increase your risk of infections as the body associates the catheter as a foreign body. By having a catheter </a:t>
            </a:r>
            <a:r>
              <a:rPr lang="en-GB" b="0" i="0" dirty="0">
                <a:solidFill>
                  <a:srgbClr val="202124"/>
                </a:solidFill>
                <a:effectLst/>
                <a:latin typeface="arial" panose="020B0604020202020204" pitchFamily="34" charset="0"/>
              </a:rPr>
              <a:t>it can sometimes allow bacteria to enter your body creating a Urinary Tract Infection (UTI)</a:t>
            </a:r>
          </a:p>
          <a:p>
            <a:pPr defTabSz="915772">
              <a:lnSpc>
                <a:spcPct val="150000"/>
              </a:lnSpc>
              <a:defRPr/>
            </a:pPr>
            <a:r>
              <a:rPr lang="en-GB" altLang="en-US" b="1" i="0" dirty="0">
                <a:solidFill>
                  <a:srgbClr val="202124"/>
                </a:solidFill>
                <a:effectLst/>
                <a:latin typeface="arial" panose="020B0604020202020204" pitchFamily="34" charset="0"/>
                <a:cs typeface="Arial" panose="020B0604020202020204" pitchFamily="34" charset="0"/>
              </a:rPr>
              <a:t>Anxiety</a:t>
            </a:r>
            <a:r>
              <a:rPr lang="en-GB" altLang="en-US" b="0" i="0" dirty="0">
                <a:solidFill>
                  <a:srgbClr val="202124"/>
                </a:solidFill>
                <a:effectLst/>
                <a:latin typeface="arial" panose="020B0604020202020204" pitchFamily="34" charset="0"/>
                <a:cs typeface="Arial" panose="020B0604020202020204" pitchFamily="34" charset="0"/>
              </a:rPr>
              <a:t> – This can be a complication if the patient is anxious or tense at catheter change as this can cause spasms which makes the catheter insertion difficult and sometimes painful</a:t>
            </a:r>
            <a:endParaRPr lang="en-GB" altLang="en-US" b="0" dirty="0">
              <a:latin typeface="Arial" panose="020B0604020202020204" pitchFamily="34" charset="0"/>
              <a:cs typeface="Arial" panose="020B0604020202020204" pitchFamily="34" charset="0"/>
            </a:endParaRPr>
          </a:p>
          <a:p>
            <a:pPr>
              <a:lnSpc>
                <a:spcPct val="150000"/>
              </a:lnSpc>
              <a:defRPr/>
            </a:pPr>
            <a:r>
              <a:rPr lang="en-GB" altLang="en-US" dirty="0">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12</a:t>
            </a:fld>
            <a:endParaRPr lang="en-GB"/>
          </a:p>
        </p:txBody>
      </p:sp>
    </p:spTree>
    <p:extLst>
      <p:ext uri="{BB962C8B-B14F-4D97-AF65-F5344CB8AC3E}">
        <p14:creationId xmlns:p14="http://schemas.microsoft.com/office/powerpoint/2010/main" val="177815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GB" altLang="en-US" b="1" dirty="0"/>
              <a:t>Hypospadias</a:t>
            </a:r>
            <a:r>
              <a:rPr lang="en-GB" altLang="en-US" dirty="0"/>
              <a:t> - </a:t>
            </a:r>
            <a:r>
              <a:rPr lang="en-GB" b="0" i="0" dirty="0">
                <a:solidFill>
                  <a:srgbClr val="202124"/>
                </a:solidFill>
                <a:effectLst/>
                <a:latin typeface="arial" panose="020B0604020202020204" pitchFamily="34" charset="0"/>
              </a:rPr>
              <a:t>a birth defect in boys where the opening of the urethra (the tube that carries urine from the bladder to the outside of the body) is not located at the tip of the penis</a:t>
            </a:r>
            <a:endParaRPr lang="en-GB" altLang="en-US" b="0" dirty="0"/>
          </a:p>
          <a:p>
            <a:pPr defTabSz="915772">
              <a:defRPr/>
            </a:pPr>
            <a:r>
              <a:rPr lang="en-GB" altLang="en-US" b="1" dirty="0"/>
              <a:t>Paraphimosis</a:t>
            </a:r>
            <a:r>
              <a:rPr lang="en-GB" altLang="en-US" dirty="0"/>
              <a:t> - </a:t>
            </a:r>
            <a:r>
              <a:rPr lang="en-GB" b="0" i="0" dirty="0">
                <a:solidFill>
                  <a:srgbClr val="202124"/>
                </a:solidFill>
                <a:effectLst/>
                <a:latin typeface="arial" panose="020B0604020202020204" pitchFamily="34" charset="0"/>
              </a:rPr>
              <a:t>a common urologic emergency that occurs in uncircumcised males when the foreskin becomes trapped behind the corona of the glans penis</a:t>
            </a:r>
            <a:endParaRPr lang="en-GB" altLang="en-US" b="0" dirty="0"/>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13</a:t>
            </a:fld>
            <a:endParaRPr lang="en-GB"/>
          </a:p>
        </p:txBody>
      </p:sp>
    </p:spTree>
    <p:extLst>
      <p:ext uri="{BB962C8B-B14F-4D97-AF65-F5344CB8AC3E}">
        <p14:creationId xmlns:p14="http://schemas.microsoft.com/office/powerpoint/2010/main" val="183224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prstClr val="black"/>
                </a:solidFill>
                <a:latin typeface="Arial" panose="020B0604020202020204" pitchFamily="34" charset="0"/>
                <a:cs typeface="Arial" panose="020B0604020202020204" pitchFamily="34" charset="0"/>
              </a:rPr>
              <a:t>A Symptomatic Infection of the kidneys and bladder in a person with a urinary catheter with no other source of Infection</a:t>
            </a:r>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14</a:t>
            </a:fld>
            <a:endParaRPr lang="en-GB"/>
          </a:p>
        </p:txBody>
      </p:sp>
    </p:spTree>
    <p:extLst>
      <p:ext uri="{BB962C8B-B14F-4D97-AF65-F5344CB8AC3E}">
        <p14:creationId xmlns:p14="http://schemas.microsoft.com/office/powerpoint/2010/main" val="189721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altLang="en-US" b="1" dirty="0">
                <a:latin typeface="Arial" panose="020B0604020202020204" pitchFamily="34" charset="0"/>
                <a:cs typeface="Arial" panose="020B0604020202020204" pitchFamily="34" charset="0"/>
              </a:rPr>
              <a:t>Pyrexia</a:t>
            </a:r>
            <a:r>
              <a:rPr lang="en-GB" altLang="en-US" dirty="0">
                <a:latin typeface="Arial" panose="020B0604020202020204" pitchFamily="34" charset="0"/>
                <a:cs typeface="Arial" panose="020B0604020202020204" pitchFamily="34" charset="0"/>
              </a:rPr>
              <a:t> - </a:t>
            </a:r>
            <a:r>
              <a:rPr lang="en-GB" b="0" i="0" dirty="0">
                <a:solidFill>
                  <a:srgbClr val="202124"/>
                </a:solidFill>
                <a:effectLst/>
                <a:latin typeface="arial" panose="020B0604020202020204" pitchFamily="34" charset="0"/>
              </a:rPr>
              <a:t>abnormal elevation of body temperature/fever</a:t>
            </a:r>
            <a:endParaRPr lang="en-GB" altLang="en-US" b="0" dirty="0">
              <a:latin typeface="Arial" panose="020B0604020202020204" pitchFamily="34" charset="0"/>
              <a:cs typeface="Arial" panose="020B0604020202020204" pitchFamily="34" charset="0"/>
            </a:endParaRPr>
          </a:p>
          <a:p>
            <a:pPr>
              <a:lnSpc>
                <a:spcPct val="150000"/>
              </a:lnSpc>
            </a:pPr>
            <a:r>
              <a:rPr lang="en-GB" altLang="en-US" b="1" dirty="0">
                <a:latin typeface="Arial" panose="020B0604020202020204" pitchFamily="34" charset="0"/>
                <a:cs typeface="Arial" panose="020B0604020202020204" pitchFamily="34" charset="0"/>
              </a:rPr>
              <a:t>Rigors</a:t>
            </a:r>
            <a:r>
              <a:rPr lang="en-GB" altLang="en-US" dirty="0">
                <a:latin typeface="Arial" panose="020B0604020202020204" pitchFamily="34" charset="0"/>
                <a:cs typeface="Arial" panose="020B0604020202020204" pitchFamily="34" charset="0"/>
              </a:rPr>
              <a:t> - </a:t>
            </a:r>
            <a:r>
              <a:rPr lang="en-GB" b="0" i="0" dirty="0">
                <a:solidFill>
                  <a:srgbClr val="32325D"/>
                </a:solidFill>
                <a:effectLst/>
                <a:latin typeface="Lato" panose="020F0502020204030203" pitchFamily="34" charset="0"/>
              </a:rPr>
              <a:t>Rigors are episodes in which your temperature rises - often quite quickly - whilst you have severe shivering accompanied by a feeling of coldness ('the chills'). The fever may be quite high and the shivering may be quite dramatic</a:t>
            </a:r>
            <a:endParaRPr lang="en-GB" altLang="en-US" dirty="0">
              <a:latin typeface="Arial" panose="020B0604020202020204" pitchFamily="34" charset="0"/>
              <a:cs typeface="Arial" panose="020B0604020202020204" pitchFamily="34" charset="0"/>
            </a:endParaRPr>
          </a:p>
          <a:p>
            <a:pPr>
              <a:lnSpc>
                <a:spcPct val="150000"/>
              </a:lnSpc>
            </a:pPr>
            <a:r>
              <a:rPr lang="en-GB" altLang="en-US" b="1" dirty="0">
                <a:latin typeface="Arial" panose="020B0604020202020204" pitchFamily="34" charset="0"/>
                <a:cs typeface="Arial" panose="020B0604020202020204" pitchFamily="34" charset="0"/>
              </a:rPr>
              <a:t>Altered mental state </a:t>
            </a:r>
            <a:r>
              <a:rPr lang="en-GB" altLang="en-US" dirty="0">
                <a:latin typeface="Arial" panose="020B0604020202020204" pitchFamily="34" charset="0"/>
                <a:cs typeface="Arial" panose="020B0604020202020204" pitchFamily="34" charset="0"/>
              </a:rPr>
              <a:t>– This is confusion or change in personality due to infection</a:t>
            </a:r>
          </a:p>
          <a:p>
            <a:pPr>
              <a:lnSpc>
                <a:spcPct val="150000"/>
              </a:lnSpc>
            </a:pPr>
            <a:r>
              <a:rPr lang="en-GB" altLang="en-US" b="1" dirty="0">
                <a:latin typeface="Arial" panose="020B0604020202020204" pitchFamily="34" charset="0"/>
                <a:cs typeface="Arial" panose="020B0604020202020204" pitchFamily="34" charset="0"/>
              </a:rPr>
              <a:t>Lethargy</a:t>
            </a:r>
            <a:r>
              <a:rPr lang="en-GB" altLang="en-US" dirty="0">
                <a:latin typeface="Arial" panose="020B0604020202020204" pitchFamily="34" charset="0"/>
                <a:cs typeface="Arial" panose="020B0604020202020204" pitchFamily="34" charset="0"/>
              </a:rPr>
              <a:t> – </a:t>
            </a:r>
            <a:r>
              <a:rPr lang="en-GB" b="0" i="0" dirty="0">
                <a:solidFill>
                  <a:srgbClr val="4D5156"/>
                </a:solidFill>
                <a:effectLst/>
                <a:latin typeface="arial" panose="020B0604020202020204" pitchFamily="34" charset="0"/>
              </a:rPr>
              <a:t>the feeling of sleepy or fatigued and sluggish</a:t>
            </a:r>
            <a:endParaRPr lang="en-GB" altLang="en-US" dirty="0">
              <a:latin typeface="Arial" panose="020B0604020202020204" pitchFamily="34" charset="0"/>
              <a:cs typeface="Arial" panose="020B0604020202020204" pitchFamily="34" charset="0"/>
            </a:endParaRPr>
          </a:p>
          <a:p>
            <a:pPr>
              <a:lnSpc>
                <a:spcPct val="150000"/>
              </a:lnSpc>
            </a:pPr>
            <a:r>
              <a:rPr lang="en-GB" altLang="en-US" b="1" dirty="0">
                <a:latin typeface="Arial" panose="020B0604020202020204" pitchFamily="34" charset="0"/>
                <a:cs typeface="Arial" panose="020B0604020202020204" pitchFamily="34" charset="0"/>
              </a:rPr>
              <a:t>Pelvic/Flank pain </a:t>
            </a:r>
            <a:r>
              <a:rPr lang="en-GB" altLang="en-US" dirty="0">
                <a:latin typeface="Arial" panose="020B0604020202020204" pitchFamily="34" charset="0"/>
                <a:cs typeface="Arial" panose="020B0604020202020204" pitchFamily="34" charset="0"/>
              </a:rPr>
              <a:t>– This </a:t>
            </a:r>
            <a:r>
              <a:rPr lang="en-GB" b="0" i="0" dirty="0">
                <a:solidFill>
                  <a:srgbClr val="202124"/>
                </a:solidFill>
                <a:effectLst/>
                <a:latin typeface="arial" panose="020B0604020202020204" pitchFamily="34" charset="0"/>
              </a:rPr>
              <a:t>affects the area on either side of the lower back, between the pelvis and the ribs</a:t>
            </a:r>
            <a:endParaRPr lang="en-GB" altLang="en-US" dirty="0">
              <a:latin typeface="Arial" panose="020B0604020202020204" pitchFamily="34" charset="0"/>
              <a:cs typeface="Arial" panose="020B0604020202020204" pitchFamily="34" charset="0"/>
            </a:endParaRPr>
          </a:p>
          <a:p>
            <a:pPr>
              <a:lnSpc>
                <a:spcPct val="150000"/>
              </a:lnSpc>
            </a:pPr>
            <a:r>
              <a:rPr lang="en-GB" altLang="en-US" b="1" dirty="0">
                <a:latin typeface="Arial" panose="020B0604020202020204" pitchFamily="34" charset="0"/>
                <a:cs typeface="Arial" panose="020B0604020202020204" pitchFamily="34" charset="0"/>
              </a:rPr>
              <a:t>Haematuria</a:t>
            </a:r>
            <a:r>
              <a:rPr lang="en-GB" altLang="en-US" dirty="0">
                <a:latin typeface="Arial" panose="020B0604020202020204" pitchFamily="34" charset="0"/>
                <a:cs typeface="Arial" panose="020B0604020202020204" pitchFamily="34" charset="0"/>
              </a:rPr>
              <a:t> - </a:t>
            </a:r>
            <a:r>
              <a:rPr lang="en-GB" b="0" i="0" dirty="0">
                <a:solidFill>
                  <a:srgbClr val="202124"/>
                </a:solidFill>
                <a:effectLst/>
                <a:latin typeface="arial" panose="020B0604020202020204" pitchFamily="34" charset="0"/>
              </a:rPr>
              <a:t>the presence of blood in the urine</a:t>
            </a:r>
            <a:endParaRPr lang="en-GB" altLang="en-US" b="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15</a:t>
            </a:fld>
            <a:endParaRPr lang="en-GB"/>
          </a:p>
        </p:txBody>
      </p:sp>
    </p:spTree>
    <p:extLst>
      <p:ext uri="{BB962C8B-B14F-4D97-AF65-F5344CB8AC3E}">
        <p14:creationId xmlns:p14="http://schemas.microsoft.com/office/powerpoint/2010/main" val="3116239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16</a:t>
            </a:fld>
            <a:endParaRPr lang="en-GB"/>
          </a:p>
        </p:txBody>
      </p:sp>
    </p:spTree>
    <p:extLst>
      <p:ext uri="{BB962C8B-B14F-4D97-AF65-F5344CB8AC3E}">
        <p14:creationId xmlns:p14="http://schemas.microsoft.com/office/powerpoint/2010/main" val="83978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Suprapubic Catheter</a:t>
            </a:r>
          </a:p>
          <a:p>
            <a:pPr marL="171707" indent="-171707">
              <a:lnSpc>
                <a:spcPct val="17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The first change of a suprapubic catheter is usually completed in hospital and must be done without delay so the cystostomy (insertion site) is not allowed to close </a:t>
            </a:r>
          </a:p>
          <a:p>
            <a:pPr marL="171707" indent="-171707">
              <a:lnSpc>
                <a:spcPct val="17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Suprapubic catheters are used when a urethral catheter is unsuitable or if patient is to be or remain sexually active</a:t>
            </a:r>
          </a:p>
          <a:p>
            <a:pPr marL="171707" indent="-171707">
              <a:lnSpc>
                <a:spcPct val="17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When changing a suprapubic catheter the Carriere size must be changed like-for-like (e.g. ch16 changed for ch16)</a:t>
            </a:r>
          </a:p>
          <a:p>
            <a:pPr marL="171707" indent="-171707">
              <a:lnSpc>
                <a:spcPct val="17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Check the catheter being used is licensed for suprapubic usage with the manufacturer</a:t>
            </a:r>
          </a:p>
          <a:p>
            <a:endParaRPr lang="en-GB" dirty="0"/>
          </a:p>
        </p:txBody>
      </p:sp>
      <p:sp>
        <p:nvSpPr>
          <p:cNvPr id="4" name="Slide Number Placeholder 3"/>
          <p:cNvSpPr>
            <a:spLocks noGrp="1"/>
          </p:cNvSpPr>
          <p:nvPr>
            <p:ph type="sldNum" sz="quarter" idx="5"/>
          </p:nvPr>
        </p:nvSpPr>
        <p:spPr/>
        <p:txBody>
          <a:bodyPr/>
          <a:lstStyle/>
          <a:p>
            <a:fld id="{1618E942-4E7B-4C02-BEA0-A94067FFED43}" type="slidenum">
              <a:rPr lang="en-GB" smtClean="0"/>
              <a:t>17</a:t>
            </a:fld>
            <a:endParaRPr lang="en-GB"/>
          </a:p>
        </p:txBody>
      </p:sp>
    </p:spTree>
    <p:extLst>
      <p:ext uri="{BB962C8B-B14F-4D97-AF65-F5344CB8AC3E}">
        <p14:creationId xmlns:p14="http://schemas.microsoft.com/office/powerpoint/2010/main" val="3755310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GB" b="1" dirty="0">
                <a:latin typeface="Arial" panose="020B0604020202020204" pitchFamily="34" charset="0"/>
                <a:cs typeface="Arial" panose="020B0604020202020204" pitchFamily="34" charset="0"/>
              </a:rPr>
              <a:t>Urethral Catheter</a:t>
            </a:r>
          </a:p>
          <a:p>
            <a:pPr marL="171707" indent="-171707">
              <a:lnSpc>
                <a:spcPct val="170000"/>
              </a:lnSpc>
              <a:buFont typeface="Arial" panose="020B0604020202020204" pitchFamily="34" charset="0"/>
              <a:buChar char="•"/>
            </a:pPr>
            <a:r>
              <a:rPr lang="en-GB" b="0" i="0" dirty="0">
                <a:solidFill>
                  <a:srgbClr val="212B32"/>
                </a:solidFill>
                <a:effectLst/>
                <a:latin typeface="Frutiger W01"/>
              </a:rPr>
              <a:t>An indwelling urinary catheter is </a:t>
            </a:r>
            <a:r>
              <a:rPr lang="en-GB" b="0" i="0" dirty="0">
                <a:solidFill>
                  <a:srgbClr val="231F20"/>
                </a:solidFill>
                <a:effectLst/>
                <a:latin typeface="Proxima Nova"/>
              </a:rPr>
              <a:t>a catheter that sits in the bladder. </a:t>
            </a:r>
          </a:p>
          <a:p>
            <a:pPr marL="171707" indent="-171707">
              <a:lnSpc>
                <a:spcPct val="170000"/>
              </a:lnSpc>
              <a:buFont typeface="Arial" panose="020B0604020202020204" pitchFamily="34" charset="0"/>
              <a:buChar char="•"/>
            </a:pPr>
            <a:r>
              <a:rPr lang="en-GB" b="0" i="0" dirty="0">
                <a:solidFill>
                  <a:srgbClr val="231F20"/>
                </a:solidFill>
                <a:effectLst/>
                <a:latin typeface="Proxima Nova"/>
              </a:rPr>
              <a:t>This type can be useful for short and long periods of time.</a:t>
            </a:r>
            <a:endParaRPr lang="en-GB" b="1" dirty="0">
              <a:latin typeface="Arial" panose="020B0604020202020204" pitchFamily="34" charset="0"/>
              <a:cs typeface="Arial" panose="020B0604020202020204" pitchFamily="34" charset="0"/>
            </a:endParaRPr>
          </a:p>
          <a:p>
            <a:pPr marL="171707" indent="-171707">
              <a:buFont typeface="Arial" panose="020B0604020202020204" pitchFamily="34" charset="0"/>
              <a:buChar char="•"/>
            </a:pPr>
            <a:r>
              <a:rPr lang="en-GB" b="0" i="0" dirty="0">
                <a:solidFill>
                  <a:srgbClr val="212B32"/>
                </a:solidFill>
                <a:effectLst/>
                <a:latin typeface="Frutiger W01"/>
              </a:rPr>
              <a:t>Most indwelling catheters need to be changed at least every 3 months.</a:t>
            </a:r>
          </a:p>
          <a:p>
            <a:endParaRPr lang="en-GB" dirty="0"/>
          </a:p>
        </p:txBody>
      </p:sp>
      <p:sp>
        <p:nvSpPr>
          <p:cNvPr id="4" name="Slide Number Placeholder 3"/>
          <p:cNvSpPr>
            <a:spLocks noGrp="1"/>
          </p:cNvSpPr>
          <p:nvPr>
            <p:ph type="sldNum" sz="quarter" idx="5"/>
          </p:nvPr>
        </p:nvSpPr>
        <p:spPr/>
        <p:txBody>
          <a:bodyPr/>
          <a:lstStyle/>
          <a:p>
            <a:fld id="{1618E942-4E7B-4C02-BEA0-A94067FFED43}" type="slidenum">
              <a:rPr lang="en-GB" smtClean="0"/>
              <a:t>18</a:t>
            </a:fld>
            <a:endParaRPr lang="en-GB"/>
          </a:p>
        </p:txBody>
      </p:sp>
    </p:spTree>
    <p:extLst>
      <p:ext uri="{BB962C8B-B14F-4D97-AF65-F5344CB8AC3E}">
        <p14:creationId xmlns:p14="http://schemas.microsoft.com/office/powerpoint/2010/main" val="71929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Short Term Catheters (ISC)</a:t>
            </a:r>
          </a:p>
          <a:p>
            <a:pPr marL="171707" indent="-171707">
              <a:buFont typeface="Arial" panose="020B0604020202020204" pitchFamily="34" charset="0"/>
              <a:buChar char="•"/>
            </a:pPr>
            <a:r>
              <a:rPr lang="en-GB" b="0" i="0" dirty="0">
                <a:solidFill>
                  <a:srgbClr val="686868"/>
                </a:solidFill>
                <a:effectLst/>
                <a:latin typeface="Roboto" panose="02000000000000000000" pitchFamily="2" charset="0"/>
              </a:rPr>
              <a:t>Intermittent self-catheterisation (ISC) is used to treat bladders that do not empty fully</a:t>
            </a:r>
          </a:p>
          <a:p>
            <a:pPr marL="171707" indent="-171707">
              <a:buFont typeface="Arial" panose="020B0604020202020204" pitchFamily="34" charset="0"/>
              <a:buChar char="•"/>
            </a:pPr>
            <a:r>
              <a:rPr lang="en-GB" b="0" i="0" dirty="0">
                <a:solidFill>
                  <a:srgbClr val="686868"/>
                </a:solidFill>
                <a:effectLst/>
                <a:latin typeface="Roboto" panose="02000000000000000000" pitchFamily="2" charset="0"/>
              </a:rPr>
              <a:t>They are self lubricated in the individual packet</a:t>
            </a:r>
          </a:p>
          <a:p>
            <a:pPr marL="171707" indent="-171707">
              <a:buFont typeface="Arial" panose="020B0604020202020204" pitchFamily="34" charset="0"/>
              <a:buChar char="•"/>
            </a:pPr>
            <a:r>
              <a:rPr lang="en-GB" b="0" i="0" dirty="0">
                <a:solidFill>
                  <a:srgbClr val="686868"/>
                </a:solidFill>
                <a:effectLst/>
                <a:latin typeface="Roboto" panose="02000000000000000000" pitchFamily="2" charset="0"/>
              </a:rPr>
              <a:t>ISC catheters are inserted into the bladder at intervals throughout the day, or when you feel the need to go to the toilet. </a:t>
            </a:r>
          </a:p>
          <a:p>
            <a:pPr marL="171707" indent="-171707">
              <a:buFont typeface="Arial" panose="020B0604020202020204" pitchFamily="34" charset="0"/>
              <a:buChar char="•"/>
            </a:pPr>
            <a:r>
              <a:rPr lang="en-GB" b="0" i="0" dirty="0">
                <a:solidFill>
                  <a:srgbClr val="686868"/>
                </a:solidFill>
                <a:effectLst/>
                <a:latin typeface="Roboto" panose="02000000000000000000" pitchFamily="2" charset="0"/>
              </a:rPr>
              <a:t>It is sometimes necessary to catheterise during the night as well. </a:t>
            </a:r>
          </a:p>
          <a:p>
            <a:pPr marL="171707" indent="-171707">
              <a:buFont typeface="Arial" panose="020B0604020202020204" pitchFamily="34" charset="0"/>
              <a:buChar char="•"/>
            </a:pPr>
            <a:r>
              <a:rPr lang="en-GB" b="0" i="0" dirty="0">
                <a:solidFill>
                  <a:srgbClr val="686868"/>
                </a:solidFill>
                <a:effectLst/>
                <a:latin typeface="Roboto" panose="02000000000000000000" pitchFamily="2" charset="0"/>
              </a:rPr>
              <a:t>Once the urine has drained out, the catheter is removed they are single use</a:t>
            </a:r>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19</a:t>
            </a:fld>
            <a:endParaRPr lang="en-GB"/>
          </a:p>
        </p:txBody>
      </p:sp>
    </p:spTree>
    <p:extLst>
      <p:ext uri="{BB962C8B-B14F-4D97-AF65-F5344CB8AC3E}">
        <p14:creationId xmlns:p14="http://schemas.microsoft.com/office/powerpoint/2010/main" val="260510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a:t>
            </a:fld>
            <a:endParaRPr lang="en-GB"/>
          </a:p>
        </p:txBody>
      </p:sp>
    </p:spTree>
    <p:extLst>
      <p:ext uri="{BB962C8B-B14F-4D97-AF65-F5344CB8AC3E}">
        <p14:creationId xmlns:p14="http://schemas.microsoft.com/office/powerpoint/2010/main" val="92902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Sheaths (External Catheters) </a:t>
            </a:r>
          </a:p>
          <a:p>
            <a:pPr marL="171707" indent="-171707">
              <a:buFont typeface="Arial" panose="020B0604020202020204" pitchFamily="34" charset="0"/>
              <a:buChar char="•"/>
            </a:pPr>
            <a:r>
              <a:rPr lang="en-GB" dirty="0"/>
              <a:t>A sheath is a self adhering external catheter.</a:t>
            </a:r>
          </a:p>
          <a:p>
            <a:pPr marL="171707" indent="-171707">
              <a:buFont typeface="Arial" panose="020B0604020202020204" pitchFamily="34" charset="0"/>
              <a:buChar char="•"/>
            </a:pPr>
            <a:r>
              <a:rPr lang="en-GB" b="0" i="0" dirty="0">
                <a:solidFill>
                  <a:srgbClr val="231F20"/>
                </a:solidFill>
                <a:effectLst/>
                <a:latin typeface="Proxima Nova"/>
              </a:rPr>
              <a:t>They collect urine as it drains out of the bladder and send it to a collection bag strapped to your leg. </a:t>
            </a:r>
          </a:p>
          <a:p>
            <a:pPr marL="171707" indent="-171707">
              <a:buFont typeface="Arial" panose="020B0604020202020204" pitchFamily="34" charset="0"/>
              <a:buChar char="•"/>
            </a:pPr>
            <a:r>
              <a:rPr lang="en-GB" b="0" i="0" dirty="0">
                <a:solidFill>
                  <a:srgbClr val="231F20"/>
                </a:solidFill>
                <a:effectLst/>
                <a:latin typeface="Proxima Nova"/>
              </a:rPr>
              <a:t>They’re typically used by men who have urinary incontinence</a:t>
            </a:r>
          </a:p>
          <a:p>
            <a:pPr marL="171707" indent="-171707">
              <a:buFont typeface="Arial" panose="020B0604020202020204" pitchFamily="34" charset="0"/>
              <a:buChar char="•"/>
            </a:pPr>
            <a:r>
              <a:rPr lang="en-GB" b="0" i="0" dirty="0">
                <a:solidFill>
                  <a:srgbClr val="231F20"/>
                </a:solidFill>
                <a:effectLst/>
                <a:latin typeface="Proxima Nova"/>
              </a:rPr>
              <a:t>External urinary catheters are less invasive than internal catheters and can </a:t>
            </a:r>
            <a:r>
              <a:rPr lang="en-GB" dirty="0"/>
              <a:t>provide a good alternative to indwelling catheters, diapers or other absorbent products</a:t>
            </a:r>
            <a:endParaRPr lang="en-GB" b="1" i="0" dirty="0"/>
          </a:p>
          <a:p>
            <a:pPr marL="171707" indent="-171707">
              <a:lnSpc>
                <a:spcPct val="170000"/>
              </a:lnSpc>
              <a:buFont typeface="Arial" panose="020B0604020202020204" pitchFamily="34" charset="0"/>
              <a:buChar char="•"/>
            </a:pPr>
            <a:endParaRPr lang="en-GB" b="0" i="0" dirty="0">
              <a:solidFill>
                <a:srgbClr val="212B32"/>
              </a:solidFill>
              <a:effectLst/>
              <a:latin typeface="Frutiger W01"/>
            </a:endParaRPr>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20</a:t>
            </a:fld>
            <a:endParaRPr lang="en-GB"/>
          </a:p>
        </p:txBody>
      </p:sp>
    </p:spTree>
    <p:extLst>
      <p:ext uri="{BB962C8B-B14F-4D97-AF65-F5344CB8AC3E}">
        <p14:creationId xmlns:p14="http://schemas.microsoft.com/office/powerpoint/2010/main" val="3948695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b="1" dirty="0">
                <a:latin typeface="Arial" panose="020B0604020202020204" pitchFamily="34" charset="0"/>
                <a:cs typeface="Arial" panose="020B0604020202020204" pitchFamily="34" charset="0"/>
              </a:rPr>
              <a:t>Leg bag</a:t>
            </a:r>
          </a:p>
          <a:p>
            <a:pPr marL="171707" indent="-171707">
              <a:lnSpc>
                <a:spcPct val="120000"/>
              </a:lnSpc>
              <a:buFont typeface="Arial" panose="020B0604020202020204" pitchFamily="34" charset="0"/>
              <a:buChar char="•"/>
            </a:pPr>
            <a:r>
              <a:rPr lang="en-GB" dirty="0">
                <a:latin typeface="Arial" panose="020B0604020202020204" pitchFamily="34" charset="0"/>
                <a:cs typeface="Arial" panose="020B0604020202020204" pitchFamily="34" charset="0"/>
              </a:rPr>
              <a:t>Up to 500ml and can be attached to any indwelling and external catheter</a:t>
            </a:r>
          </a:p>
          <a:p>
            <a:pPr>
              <a:lnSpc>
                <a:spcPct val="120000"/>
              </a:lnSpc>
            </a:pPr>
            <a:r>
              <a:rPr lang="en-GB" b="1" dirty="0">
                <a:latin typeface="Arial" panose="020B0604020202020204" pitchFamily="34" charset="0"/>
                <a:cs typeface="Arial" panose="020B0604020202020204" pitchFamily="34" charset="0"/>
              </a:rPr>
              <a:t>Night Bag</a:t>
            </a:r>
          </a:p>
          <a:p>
            <a:pPr marL="171707" indent="-171707">
              <a:lnSpc>
                <a:spcPct val="120000"/>
              </a:lnSpc>
              <a:buFont typeface="Arial" panose="020B0604020202020204" pitchFamily="34" charset="0"/>
              <a:buChar char="•"/>
            </a:pPr>
            <a:r>
              <a:rPr lang="en-GB" dirty="0">
                <a:latin typeface="Arial" panose="020B0604020202020204" pitchFamily="34" charset="0"/>
                <a:cs typeface="Arial" panose="020B0604020202020204" pitchFamily="34" charset="0"/>
              </a:rPr>
              <a:t>Mainly used overnight up to 2 litres and can be attached to any indwelling and external catheter</a:t>
            </a:r>
          </a:p>
          <a:p>
            <a:pPr>
              <a:lnSpc>
                <a:spcPct val="120000"/>
              </a:lnSpc>
            </a:pPr>
            <a:r>
              <a:rPr lang="en-GB" b="1" dirty="0">
                <a:latin typeface="Arial" panose="020B0604020202020204" pitchFamily="34" charset="0"/>
                <a:cs typeface="Arial" panose="020B0604020202020204" pitchFamily="34" charset="0"/>
              </a:rPr>
              <a:t>Fixation Straps</a:t>
            </a:r>
          </a:p>
          <a:p>
            <a:pPr marL="171707" indent="-171707">
              <a:lnSpc>
                <a:spcPct val="120000"/>
              </a:lnSpc>
              <a:buFont typeface="Arial" panose="020B0604020202020204" pitchFamily="34" charset="0"/>
              <a:buChar char="•"/>
            </a:pPr>
            <a:r>
              <a:rPr lang="en-GB" dirty="0">
                <a:latin typeface="Arial" panose="020B0604020202020204" pitchFamily="34" charset="0"/>
                <a:cs typeface="Arial" panose="020B0604020202020204" pitchFamily="34" charset="0"/>
              </a:rPr>
              <a:t>G-Strap, Statlock or leg bag straps which hold the drainage system in place </a:t>
            </a:r>
          </a:p>
          <a:p>
            <a:endParaRPr lang="en-GB" dirty="0"/>
          </a:p>
        </p:txBody>
      </p:sp>
      <p:sp>
        <p:nvSpPr>
          <p:cNvPr id="4" name="Slide Number Placeholder 3"/>
          <p:cNvSpPr>
            <a:spLocks noGrp="1"/>
          </p:cNvSpPr>
          <p:nvPr>
            <p:ph type="sldNum" sz="quarter" idx="5"/>
          </p:nvPr>
        </p:nvSpPr>
        <p:spPr/>
        <p:txBody>
          <a:bodyPr/>
          <a:lstStyle/>
          <a:p>
            <a:fld id="{EB1B4F75-29AC-4215-BCE0-265B770962AE}" type="slidenum">
              <a:rPr lang="en-GB" smtClean="0"/>
              <a:t>21</a:t>
            </a:fld>
            <a:endParaRPr lang="en-GB"/>
          </a:p>
        </p:txBody>
      </p:sp>
    </p:spTree>
    <p:extLst>
      <p:ext uri="{BB962C8B-B14F-4D97-AF65-F5344CB8AC3E}">
        <p14:creationId xmlns:p14="http://schemas.microsoft.com/office/powerpoint/2010/main" val="2275741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22</a:t>
            </a:fld>
            <a:endParaRPr lang="en-GB"/>
          </a:p>
        </p:txBody>
      </p:sp>
    </p:spTree>
    <p:extLst>
      <p:ext uri="{BB962C8B-B14F-4D97-AF65-F5344CB8AC3E}">
        <p14:creationId xmlns:p14="http://schemas.microsoft.com/office/powerpoint/2010/main" val="91656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23</a:t>
            </a:fld>
            <a:endParaRPr lang="en-GB"/>
          </a:p>
        </p:txBody>
      </p:sp>
    </p:spTree>
    <p:extLst>
      <p:ext uri="{BB962C8B-B14F-4D97-AF65-F5344CB8AC3E}">
        <p14:creationId xmlns:p14="http://schemas.microsoft.com/office/powerpoint/2010/main" val="963480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8E942-4E7B-4C02-BEA0-A94067FFED43}" type="slidenum">
              <a:rPr lang="en-GB" smtClean="0"/>
              <a:t>24</a:t>
            </a:fld>
            <a:endParaRPr lang="en-GB"/>
          </a:p>
        </p:txBody>
      </p:sp>
    </p:spTree>
    <p:extLst>
      <p:ext uri="{BB962C8B-B14F-4D97-AF65-F5344CB8AC3E}">
        <p14:creationId xmlns:p14="http://schemas.microsoft.com/office/powerpoint/2010/main" val="3754255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25</a:t>
            </a:fld>
            <a:endParaRPr lang="en-GB"/>
          </a:p>
        </p:txBody>
      </p:sp>
    </p:spTree>
    <p:extLst>
      <p:ext uri="{BB962C8B-B14F-4D97-AF65-F5344CB8AC3E}">
        <p14:creationId xmlns:p14="http://schemas.microsoft.com/office/powerpoint/2010/main" val="2057472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26</a:t>
            </a:fld>
            <a:endParaRPr lang="en-GB"/>
          </a:p>
        </p:txBody>
      </p:sp>
    </p:spTree>
    <p:extLst>
      <p:ext uri="{BB962C8B-B14F-4D97-AF65-F5344CB8AC3E}">
        <p14:creationId xmlns:p14="http://schemas.microsoft.com/office/powerpoint/2010/main" val="3994302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27</a:t>
            </a:fld>
            <a:endParaRPr lang="en-GB"/>
          </a:p>
        </p:txBody>
      </p:sp>
    </p:spTree>
    <p:extLst>
      <p:ext uri="{BB962C8B-B14F-4D97-AF65-F5344CB8AC3E}">
        <p14:creationId xmlns:p14="http://schemas.microsoft.com/office/powerpoint/2010/main" val="23693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28</a:t>
            </a:fld>
            <a:endParaRPr lang="en-GB"/>
          </a:p>
        </p:txBody>
      </p:sp>
    </p:spTree>
    <p:extLst>
      <p:ext uri="{BB962C8B-B14F-4D97-AF65-F5344CB8AC3E}">
        <p14:creationId xmlns:p14="http://schemas.microsoft.com/office/powerpoint/2010/main" val="1501154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29</a:t>
            </a:fld>
            <a:endParaRPr lang="en-GB"/>
          </a:p>
        </p:txBody>
      </p:sp>
    </p:spTree>
    <p:extLst>
      <p:ext uri="{BB962C8B-B14F-4D97-AF65-F5344CB8AC3E}">
        <p14:creationId xmlns:p14="http://schemas.microsoft.com/office/powerpoint/2010/main" val="389021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912081-4411-463B-BDAA-59BE2C58C72D}" type="slidenum">
              <a:rPr lang="en-GB" smtClean="0"/>
              <a:t>3</a:t>
            </a:fld>
            <a:endParaRPr lang="en-GB"/>
          </a:p>
        </p:txBody>
      </p:sp>
    </p:spTree>
    <p:extLst>
      <p:ext uri="{BB962C8B-B14F-4D97-AF65-F5344CB8AC3E}">
        <p14:creationId xmlns:p14="http://schemas.microsoft.com/office/powerpoint/2010/main" val="2185856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30</a:t>
            </a:fld>
            <a:endParaRPr lang="en-GB"/>
          </a:p>
        </p:txBody>
      </p:sp>
    </p:spTree>
    <p:extLst>
      <p:ext uri="{BB962C8B-B14F-4D97-AF65-F5344CB8AC3E}">
        <p14:creationId xmlns:p14="http://schemas.microsoft.com/office/powerpoint/2010/main" val="1667487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31</a:t>
            </a:fld>
            <a:endParaRPr lang="en-GB"/>
          </a:p>
        </p:txBody>
      </p:sp>
    </p:spTree>
    <p:extLst>
      <p:ext uri="{BB962C8B-B14F-4D97-AF65-F5344CB8AC3E}">
        <p14:creationId xmlns:p14="http://schemas.microsoft.com/office/powerpoint/2010/main" val="275072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32</a:t>
            </a:fld>
            <a:endParaRPr lang="en-GB"/>
          </a:p>
        </p:txBody>
      </p:sp>
    </p:spTree>
    <p:extLst>
      <p:ext uri="{BB962C8B-B14F-4D97-AF65-F5344CB8AC3E}">
        <p14:creationId xmlns:p14="http://schemas.microsoft.com/office/powerpoint/2010/main" val="390388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33</a:t>
            </a:fld>
            <a:endParaRPr lang="en-GB"/>
          </a:p>
        </p:txBody>
      </p:sp>
    </p:spTree>
    <p:extLst>
      <p:ext uri="{BB962C8B-B14F-4D97-AF65-F5344CB8AC3E}">
        <p14:creationId xmlns:p14="http://schemas.microsoft.com/office/powerpoint/2010/main" val="1096339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34</a:t>
            </a:fld>
            <a:endParaRPr lang="en-GB"/>
          </a:p>
        </p:txBody>
      </p:sp>
    </p:spTree>
    <p:extLst>
      <p:ext uri="{BB962C8B-B14F-4D97-AF65-F5344CB8AC3E}">
        <p14:creationId xmlns:p14="http://schemas.microsoft.com/office/powerpoint/2010/main" val="3556658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may not be possible at present so here are the paper versions of the continence assessments.</a:t>
            </a:r>
          </a:p>
        </p:txBody>
      </p:sp>
      <p:sp>
        <p:nvSpPr>
          <p:cNvPr id="4" name="Slide Number Placeholder 3"/>
          <p:cNvSpPr>
            <a:spLocks noGrp="1"/>
          </p:cNvSpPr>
          <p:nvPr>
            <p:ph type="sldNum" sz="quarter" idx="5"/>
          </p:nvPr>
        </p:nvSpPr>
        <p:spPr/>
        <p:txBody>
          <a:bodyPr/>
          <a:lstStyle/>
          <a:p>
            <a:fld id="{1618E942-4E7B-4C02-BEA0-A94067FFED43}" type="slidenum">
              <a:rPr lang="en-GB" smtClean="0"/>
              <a:t>35</a:t>
            </a:fld>
            <a:endParaRPr lang="en-GB"/>
          </a:p>
        </p:txBody>
      </p:sp>
    </p:spTree>
    <p:extLst>
      <p:ext uri="{BB962C8B-B14F-4D97-AF65-F5344CB8AC3E}">
        <p14:creationId xmlns:p14="http://schemas.microsoft.com/office/powerpoint/2010/main" val="529347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36</a:t>
            </a:fld>
            <a:endParaRPr lang="en-GB"/>
          </a:p>
        </p:txBody>
      </p:sp>
    </p:spTree>
    <p:extLst>
      <p:ext uri="{BB962C8B-B14F-4D97-AF65-F5344CB8AC3E}">
        <p14:creationId xmlns:p14="http://schemas.microsoft.com/office/powerpoint/2010/main" val="1655026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37</a:t>
            </a:fld>
            <a:endParaRPr lang="en-GB"/>
          </a:p>
        </p:txBody>
      </p:sp>
    </p:spTree>
    <p:extLst>
      <p:ext uri="{BB962C8B-B14F-4D97-AF65-F5344CB8AC3E}">
        <p14:creationId xmlns:p14="http://schemas.microsoft.com/office/powerpoint/2010/main" val="3001050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38</a:t>
            </a:fld>
            <a:endParaRPr lang="en-GB"/>
          </a:p>
        </p:txBody>
      </p:sp>
    </p:spTree>
    <p:extLst>
      <p:ext uri="{BB962C8B-B14F-4D97-AF65-F5344CB8AC3E}">
        <p14:creationId xmlns:p14="http://schemas.microsoft.com/office/powerpoint/2010/main" val="2797534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39</a:t>
            </a:fld>
            <a:endParaRPr lang="en-GB"/>
          </a:p>
        </p:txBody>
      </p:sp>
    </p:spTree>
    <p:extLst>
      <p:ext uri="{BB962C8B-B14F-4D97-AF65-F5344CB8AC3E}">
        <p14:creationId xmlns:p14="http://schemas.microsoft.com/office/powerpoint/2010/main" val="270524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912081-4411-463B-BDAA-59BE2C58C72D}" type="slidenum">
              <a:rPr lang="en-GB" smtClean="0"/>
              <a:t>4</a:t>
            </a:fld>
            <a:endParaRPr lang="en-GB"/>
          </a:p>
        </p:txBody>
      </p:sp>
    </p:spTree>
    <p:extLst>
      <p:ext uri="{BB962C8B-B14F-4D97-AF65-F5344CB8AC3E}">
        <p14:creationId xmlns:p14="http://schemas.microsoft.com/office/powerpoint/2010/main" val="2731830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40</a:t>
            </a:fld>
            <a:endParaRPr lang="en-GB"/>
          </a:p>
        </p:txBody>
      </p:sp>
    </p:spTree>
    <p:extLst>
      <p:ext uri="{BB962C8B-B14F-4D97-AF65-F5344CB8AC3E}">
        <p14:creationId xmlns:p14="http://schemas.microsoft.com/office/powerpoint/2010/main" val="2742395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cover the last 2 on the list using our trust Multi </a:t>
            </a:r>
            <a:r>
              <a:rPr lang="en-GB" dirty="0" err="1"/>
              <a:t>stix</a:t>
            </a:r>
            <a:endParaRPr lang="en-GB" dirty="0"/>
          </a:p>
          <a:p>
            <a:endParaRPr lang="en-GB" dirty="0"/>
          </a:p>
        </p:txBody>
      </p:sp>
      <p:sp>
        <p:nvSpPr>
          <p:cNvPr id="4" name="Slide Number Placeholder 3"/>
          <p:cNvSpPr>
            <a:spLocks noGrp="1"/>
          </p:cNvSpPr>
          <p:nvPr>
            <p:ph type="sldNum" sz="quarter" idx="10"/>
          </p:nvPr>
        </p:nvSpPr>
        <p:spPr/>
        <p:txBody>
          <a:bodyPr/>
          <a:lstStyle/>
          <a:p>
            <a:fld id="{C0373E68-81B1-4C29-ADC5-6B4E1C0A553F}" type="slidenum">
              <a:rPr lang="en-GB" smtClean="0"/>
              <a:t>41</a:t>
            </a:fld>
            <a:endParaRPr lang="en-GB"/>
          </a:p>
        </p:txBody>
      </p:sp>
    </p:spTree>
    <p:extLst>
      <p:ext uri="{BB962C8B-B14F-4D97-AF65-F5344CB8AC3E}">
        <p14:creationId xmlns:p14="http://schemas.microsoft.com/office/powerpoint/2010/main" val="3006971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42</a:t>
            </a:fld>
            <a:endParaRPr lang="en-GB"/>
          </a:p>
        </p:txBody>
      </p:sp>
    </p:spTree>
    <p:extLst>
      <p:ext uri="{BB962C8B-B14F-4D97-AF65-F5344CB8AC3E}">
        <p14:creationId xmlns:p14="http://schemas.microsoft.com/office/powerpoint/2010/main" val="3557732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may be done in patients notes at present but should be completed in RIO</a:t>
            </a:r>
          </a:p>
        </p:txBody>
      </p:sp>
      <p:sp>
        <p:nvSpPr>
          <p:cNvPr id="4" name="Slide Number Placeholder 3"/>
          <p:cNvSpPr>
            <a:spLocks noGrp="1"/>
          </p:cNvSpPr>
          <p:nvPr>
            <p:ph type="sldNum" sz="quarter" idx="5"/>
          </p:nvPr>
        </p:nvSpPr>
        <p:spPr/>
        <p:txBody>
          <a:bodyPr/>
          <a:lstStyle/>
          <a:p>
            <a:fld id="{1618E942-4E7B-4C02-BEA0-A94067FFED43}" type="slidenum">
              <a:rPr lang="en-GB" smtClean="0"/>
              <a:t>43</a:t>
            </a:fld>
            <a:endParaRPr lang="en-GB"/>
          </a:p>
        </p:txBody>
      </p:sp>
    </p:spTree>
    <p:extLst>
      <p:ext uri="{BB962C8B-B14F-4D97-AF65-F5344CB8AC3E}">
        <p14:creationId xmlns:p14="http://schemas.microsoft.com/office/powerpoint/2010/main" val="2356514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44</a:t>
            </a:fld>
            <a:endParaRPr lang="en-GB"/>
          </a:p>
        </p:txBody>
      </p:sp>
    </p:spTree>
    <p:extLst>
      <p:ext uri="{BB962C8B-B14F-4D97-AF65-F5344CB8AC3E}">
        <p14:creationId xmlns:p14="http://schemas.microsoft.com/office/powerpoint/2010/main" val="3729991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45</a:t>
            </a:fld>
            <a:endParaRPr lang="en-GB"/>
          </a:p>
        </p:txBody>
      </p:sp>
    </p:spTree>
    <p:extLst>
      <p:ext uri="{BB962C8B-B14F-4D97-AF65-F5344CB8AC3E}">
        <p14:creationId xmlns:p14="http://schemas.microsoft.com/office/powerpoint/2010/main" val="653252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46</a:t>
            </a:fld>
            <a:endParaRPr lang="en-GB"/>
          </a:p>
        </p:txBody>
      </p:sp>
    </p:spTree>
    <p:extLst>
      <p:ext uri="{BB962C8B-B14F-4D97-AF65-F5344CB8AC3E}">
        <p14:creationId xmlns:p14="http://schemas.microsoft.com/office/powerpoint/2010/main" val="39196540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47</a:t>
            </a:fld>
            <a:endParaRPr lang="en-GB"/>
          </a:p>
        </p:txBody>
      </p:sp>
    </p:spTree>
    <p:extLst>
      <p:ext uri="{BB962C8B-B14F-4D97-AF65-F5344CB8AC3E}">
        <p14:creationId xmlns:p14="http://schemas.microsoft.com/office/powerpoint/2010/main" val="1406672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48</a:t>
            </a:fld>
            <a:endParaRPr lang="en-GB"/>
          </a:p>
        </p:txBody>
      </p:sp>
    </p:spTree>
    <p:extLst>
      <p:ext uri="{BB962C8B-B14F-4D97-AF65-F5344CB8AC3E}">
        <p14:creationId xmlns:p14="http://schemas.microsoft.com/office/powerpoint/2010/main" val="4121298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49</a:t>
            </a:fld>
            <a:endParaRPr lang="en-GB"/>
          </a:p>
        </p:txBody>
      </p:sp>
    </p:spTree>
    <p:extLst>
      <p:ext uri="{BB962C8B-B14F-4D97-AF65-F5344CB8AC3E}">
        <p14:creationId xmlns:p14="http://schemas.microsoft.com/office/powerpoint/2010/main" val="48876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912081-4411-463B-BDAA-59BE2C58C72D}" type="slidenum">
              <a:rPr lang="en-GB" smtClean="0"/>
              <a:t>5</a:t>
            </a:fld>
            <a:endParaRPr lang="en-GB"/>
          </a:p>
        </p:txBody>
      </p:sp>
    </p:spTree>
    <p:extLst>
      <p:ext uri="{BB962C8B-B14F-4D97-AF65-F5344CB8AC3E}">
        <p14:creationId xmlns:p14="http://schemas.microsoft.com/office/powerpoint/2010/main" val="1790198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8E942-4E7B-4C02-BEA0-A94067FFED43}" type="slidenum">
              <a:rPr lang="en-GB" smtClean="0"/>
              <a:t>50</a:t>
            </a:fld>
            <a:endParaRPr lang="en-GB"/>
          </a:p>
        </p:txBody>
      </p:sp>
    </p:spTree>
    <p:extLst>
      <p:ext uri="{BB962C8B-B14F-4D97-AF65-F5344CB8AC3E}">
        <p14:creationId xmlns:p14="http://schemas.microsoft.com/office/powerpoint/2010/main" val="3788197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51</a:t>
            </a:fld>
            <a:endParaRPr lang="en-GB"/>
          </a:p>
        </p:txBody>
      </p:sp>
    </p:spTree>
    <p:extLst>
      <p:ext uri="{BB962C8B-B14F-4D97-AF65-F5344CB8AC3E}">
        <p14:creationId xmlns:p14="http://schemas.microsoft.com/office/powerpoint/2010/main" val="3998398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52</a:t>
            </a:fld>
            <a:endParaRPr lang="en-GB"/>
          </a:p>
        </p:txBody>
      </p:sp>
    </p:spTree>
    <p:extLst>
      <p:ext uri="{BB962C8B-B14F-4D97-AF65-F5344CB8AC3E}">
        <p14:creationId xmlns:p14="http://schemas.microsoft.com/office/powerpoint/2010/main" val="51351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53</a:t>
            </a:fld>
            <a:endParaRPr lang="en-GB"/>
          </a:p>
        </p:txBody>
      </p:sp>
    </p:spTree>
    <p:extLst>
      <p:ext uri="{BB962C8B-B14F-4D97-AF65-F5344CB8AC3E}">
        <p14:creationId xmlns:p14="http://schemas.microsoft.com/office/powerpoint/2010/main" val="1280954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54</a:t>
            </a:fld>
            <a:endParaRPr lang="en-GB"/>
          </a:p>
        </p:txBody>
      </p:sp>
    </p:spTree>
    <p:extLst>
      <p:ext uri="{BB962C8B-B14F-4D97-AF65-F5344CB8AC3E}">
        <p14:creationId xmlns:p14="http://schemas.microsoft.com/office/powerpoint/2010/main" val="1922888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55</a:t>
            </a:fld>
            <a:endParaRPr lang="en-GB"/>
          </a:p>
        </p:txBody>
      </p:sp>
    </p:spTree>
    <p:extLst>
      <p:ext uri="{BB962C8B-B14F-4D97-AF65-F5344CB8AC3E}">
        <p14:creationId xmlns:p14="http://schemas.microsoft.com/office/powerpoint/2010/main" val="2589692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56</a:t>
            </a:fld>
            <a:endParaRPr lang="en-GB"/>
          </a:p>
        </p:txBody>
      </p:sp>
    </p:spTree>
    <p:extLst>
      <p:ext uri="{BB962C8B-B14F-4D97-AF65-F5344CB8AC3E}">
        <p14:creationId xmlns:p14="http://schemas.microsoft.com/office/powerpoint/2010/main" val="19705248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57</a:t>
            </a:fld>
            <a:endParaRPr lang="en-GB"/>
          </a:p>
        </p:txBody>
      </p:sp>
    </p:spTree>
    <p:extLst>
      <p:ext uri="{BB962C8B-B14F-4D97-AF65-F5344CB8AC3E}">
        <p14:creationId xmlns:p14="http://schemas.microsoft.com/office/powerpoint/2010/main" val="906677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58</a:t>
            </a:fld>
            <a:endParaRPr lang="en-GB"/>
          </a:p>
        </p:txBody>
      </p:sp>
    </p:spTree>
    <p:extLst>
      <p:ext uri="{BB962C8B-B14F-4D97-AF65-F5344CB8AC3E}">
        <p14:creationId xmlns:p14="http://schemas.microsoft.com/office/powerpoint/2010/main" val="3186702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59</a:t>
            </a:fld>
            <a:endParaRPr lang="en-GB"/>
          </a:p>
        </p:txBody>
      </p:sp>
    </p:spTree>
    <p:extLst>
      <p:ext uri="{BB962C8B-B14F-4D97-AF65-F5344CB8AC3E}">
        <p14:creationId xmlns:p14="http://schemas.microsoft.com/office/powerpoint/2010/main" val="276317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912081-4411-463B-BDAA-59BE2C58C72D}" type="slidenum">
              <a:rPr lang="en-GB" smtClean="0"/>
              <a:t>6</a:t>
            </a:fld>
            <a:endParaRPr lang="en-GB"/>
          </a:p>
        </p:txBody>
      </p:sp>
    </p:spTree>
    <p:extLst>
      <p:ext uri="{BB962C8B-B14F-4D97-AF65-F5344CB8AC3E}">
        <p14:creationId xmlns:p14="http://schemas.microsoft.com/office/powerpoint/2010/main" val="6101324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60</a:t>
            </a:fld>
            <a:endParaRPr lang="en-GB"/>
          </a:p>
        </p:txBody>
      </p:sp>
    </p:spTree>
    <p:extLst>
      <p:ext uri="{BB962C8B-B14F-4D97-AF65-F5344CB8AC3E}">
        <p14:creationId xmlns:p14="http://schemas.microsoft.com/office/powerpoint/2010/main" val="1372568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61</a:t>
            </a:fld>
            <a:endParaRPr lang="en-GB"/>
          </a:p>
        </p:txBody>
      </p:sp>
    </p:spTree>
    <p:extLst>
      <p:ext uri="{BB962C8B-B14F-4D97-AF65-F5344CB8AC3E}">
        <p14:creationId xmlns:p14="http://schemas.microsoft.com/office/powerpoint/2010/main" val="988893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62</a:t>
            </a:fld>
            <a:endParaRPr lang="en-GB"/>
          </a:p>
        </p:txBody>
      </p:sp>
    </p:spTree>
    <p:extLst>
      <p:ext uri="{BB962C8B-B14F-4D97-AF65-F5344CB8AC3E}">
        <p14:creationId xmlns:p14="http://schemas.microsoft.com/office/powerpoint/2010/main" val="3569432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63</a:t>
            </a:fld>
            <a:endParaRPr lang="en-GB"/>
          </a:p>
        </p:txBody>
      </p:sp>
    </p:spTree>
    <p:extLst>
      <p:ext uri="{BB962C8B-B14F-4D97-AF65-F5344CB8AC3E}">
        <p14:creationId xmlns:p14="http://schemas.microsoft.com/office/powerpoint/2010/main" val="653990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18E942-4E7B-4C02-BEA0-A94067FFED43}" type="slidenum">
              <a:rPr lang="en-GB" smtClean="0"/>
              <a:t>64</a:t>
            </a:fld>
            <a:endParaRPr lang="en-GB"/>
          </a:p>
        </p:txBody>
      </p:sp>
    </p:spTree>
    <p:extLst>
      <p:ext uri="{BB962C8B-B14F-4D97-AF65-F5344CB8AC3E}">
        <p14:creationId xmlns:p14="http://schemas.microsoft.com/office/powerpoint/2010/main" val="399858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912081-4411-463B-BDAA-59BE2C58C72D}" type="slidenum">
              <a:rPr lang="en-GB" smtClean="0"/>
              <a:t>7</a:t>
            </a:fld>
            <a:endParaRPr lang="en-GB"/>
          </a:p>
        </p:txBody>
      </p:sp>
    </p:spTree>
    <p:extLst>
      <p:ext uri="{BB962C8B-B14F-4D97-AF65-F5344CB8AC3E}">
        <p14:creationId xmlns:p14="http://schemas.microsoft.com/office/powerpoint/2010/main" val="278246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912081-4411-463B-BDAA-59BE2C58C72D}" type="slidenum">
              <a:rPr lang="en-GB" smtClean="0"/>
              <a:t>8</a:t>
            </a:fld>
            <a:endParaRPr lang="en-GB"/>
          </a:p>
        </p:txBody>
      </p:sp>
    </p:spTree>
    <p:extLst>
      <p:ext uri="{BB962C8B-B14F-4D97-AF65-F5344CB8AC3E}">
        <p14:creationId xmlns:p14="http://schemas.microsoft.com/office/powerpoint/2010/main" val="293789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these come on one at a time?</a:t>
            </a:r>
          </a:p>
        </p:txBody>
      </p:sp>
      <p:sp>
        <p:nvSpPr>
          <p:cNvPr id="4" name="Slide Number Placeholder 3"/>
          <p:cNvSpPr>
            <a:spLocks noGrp="1"/>
          </p:cNvSpPr>
          <p:nvPr>
            <p:ph type="sldNum" sz="quarter" idx="5"/>
          </p:nvPr>
        </p:nvSpPr>
        <p:spPr/>
        <p:txBody>
          <a:bodyPr/>
          <a:lstStyle/>
          <a:p>
            <a:fld id="{EB1B4F75-29AC-4215-BCE0-265B770962AE}" type="slidenum">
              <a:rPr lang="en-GB" smtClean="0"/>
              <a:t>9</a:t>
            </a:fld>
            <a:endParaRPr lang="en-GB"/>
          </a:p>
        </p:txBody>
      </p:sp>
    </p:spTree>
    <p:extLst>
      <p:ext uri="{BB962C8B-B14F-4D97-AF65-F5344CB8AC3E}">
        <p14:creationId xmlns:p14="http://schemas.microsoft.com/office/powerpoint/2010/main" val="1395709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006745-E5D2-4B9A-B010-9AA02AD45E57}" type="datetimeFigureOut">
              <a:rPr lang="en-GB" smtClean="0"/>
              <a:t>24/01/2025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CE353FB-581B-4249-9141-01B189E7D110}" type="slidenum">
              <a:rPr lang="en-GB" smtClean="0"/>
              <a:t>‹#›</a:t>
            </a:fld>
            <a:endParaRPr lang="en-GB"/>
          </a:p>
        </p:txBody>
      </p:sp>
    </p:spTree>
    <p:extLst>
      <p:ext uri="{BB962C8B-B14F-4D97-AF65-F5344CB8AC3E}">
        <p14:creationId xmlns:p14="http://schemas.microsoft.com/office/powerpoint/2010/main" val="245226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18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19256" cy="1143000"/>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708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746"/>
            <a:ext cx="9144000" cy="6858000"/>
          </a:xfrm>
          <a:prstGeom prst="rect">
            <a:avLst/>
          </a:prstGeom>
        </p:spPr>
      </p:pic>
      <p:sp>
        <p:nvSpPr>
          <p:cNvPr id="2" name="Title Placeholder 1"/>
          <p:cNvSpPr>
            <a:spLocks noGrp="1"/>
          </p:cNvSpPr>
          <p:nvPr>
            <p:ph type="title"/>
          </p:nvPr>
        </p:nvSpPr>
        <p:spPr>
          <a:xfrm>
            <a:off x="457200" y="1772816"/>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3068960"/>
            <a:ext cx="8229600" cy="24768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603041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2769370"/>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mailto:bchnt.continencereferrals@nhs.net"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bladderandbowel.org/bladder/catheter/what-is-a-catheter/" TargetMode="External"/><Relationship Id="rId7" Type="http://schemas.openxmlformats.org/officeDocument/2006/relationships/hyperlink" Target="https://www.rcn.org.uk/professional-development/publications/catheter-care-guidance-for-health-care-professionals-uk-pub-009-915"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www.nice.org.uk/guidance/ng51" TargetMode="External"/><Relationship Id="rId5" Type="http://schemas.openxmlformats.org/officeDocument/2006/relationships/hyperlink" Target="http://www.nice.org.uk/guidance/ng109" TargetMode="External"/><Relationship Id="rId4" Type="http://schemas.openxmlformats.org/officeDocument/2006/relationships/hyperlink" Target="https://nurses.uroweb.org/guideline/catheterisation-indwelling-catheters-in-adults-urethral-and-suprapubi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sz="4400" dirty="0">
                <a:solidFill>
                  <a:schemeClr val="tx1"/>
                </a:solidFill>
                <a:latin typeface="Arial" panose="020B0604020202020204" pitchFamily="34" charset="0"/>
                <a:cs typeface="Arial" panose="020B0604020202020204" pitchFamily="34" charset="0"/>
              </a:rPr>
              <a:t>Bladder and Bowel Bootcamp</a:t>
            </a:r>
            <a:br>
              <a:rPr lang="en-GB" altLang="en-US" sz="4400" dirty="0">
                <a:solidFill>
                  <a:schemeClr val="tx1"/>
                </a:solidFill>
                <a:latin typeface="Arial" panose="020B0604020202020204" pitchFamily="34" charset="0"/>
                <a:cs typeface="Arial" panose="020B0604020202020204" pitchFamily="34" charset="0"/>
              </a:rPr>
            </a:br>
            <a:r>
              <a:rPr lang="en-GB" altLang="en-US" sz="4400" dirty="0">
                <a:solidFill>
                  <a:schemeClr val="tx1"/>
                </a:solidFill>
                <a:latin typeface="Arial" panose="020B0604020202020204" pitchFamily="34" charset="0"/>
                <a:cs typeface="Arial" panose="020B0604020202020204" pitchFamily="34" charset="0"/>
              </a:rPr>
              <a:t>Bladder Care</a:t>
            </a: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371600" y="3886200"/>
            <a:ext cx="6400800" cy="1343000"/>
          </a:xfrm>
        </p:spPr>
        <p:txBody>
          <a:bodyPr/>
          <a:lstStyle/>
          <a:p>
            <a:r>
              <a:rPr lang="en-GB" dirty="0">
                <a:latin typeface="Arial" panose="020B0604020202020204" pitchFamily="34" charset="0"/>
                <a:cs typeface="Arial" panose="020B0604020202020204" pitchFamily="34" charset="0"/>
              </a:rPr>
              <a:t>BCHC Bladder and Bowel Service</a:t>
            </a:r>
          </a:p>
          <a:p>
            <a:r>
              <a:rPr lang="en-GB" baseline="30000" dirty="0">
                <a:latin typeface="Arial" panose="020B0604020202020204" pitchFamily="34" charset="0"/>
                <a:cs typeface="Arial" panose="020B0604020202020204" pitchFamily="34" charset="0"/>
              </a:rPr>
              <a:t>17th</a:t>
            </a:r>
            <a:r>
              <a:rPr lang="en-GB" dirty="0">
                <a:latin typeface="Arial" panose="020B0604020202020204" pitchFamily="34" charset="0"/>
                <a:cs typeface="Arial" panose="020B0604020202020204" pitchFamily="34" charset="0"/>
              </a:rPr>
              <a:t> February 2025</a:t>
            </a:r>
          </a:p>
        </p:txBody>
      </p:sp>
    </p:spTree>
    <p:extLst>
      <p:ext uri="{BB962C8B-B14F-4D97-AF65-F5344CB8AC3E}">
        <p14:creationId xmlns:p14="http://schemas.microsoft.com/office/powerpoint/2010/main" val="342665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B7D7-80CE-4CBA-BEAF-F2879E30FC2F}"/>
              </a:ext>
            </a:extLst>
          </p:cNvPr>
          <p:cNvSpPr>
            <a:spLocks noGrp="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Why catheterise?</a:t>
            </a:r>
            <a:endParaRPr lang="en-GB" sz="4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25470D7-878A-4F51-A806-CEA9929CA9ED}"/>
              </a:ext>
            </a:extLst>
          </p:cNvPr>
          <p:cNvSpPr txBox="1">
            <a:spLocks noChangeArrowheads="1"/>
          </p:cNvSpPr>
          <p:nvPr/>
        </p:nvSpPr>
        <p:spPr>
          <a:xfrm>
            <a:off x="827584" y="2087724"/>
            <a:ext cx="7054924" cy="30963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50000"/>
              </a:lnSpc>
              <a:buFontTx/>
              <a:buNone/>
            </a:pPr>
            <a:r>
              <a:rPr lang="en-GB" altLang="en-US" sz="4000" dirty="0">
                <a:latin typeface="Arial" panose="020B0604020202020204" pitchFamily="34" charset="0"/>
                <a:cs typeface="Arial" panose="020B0604020202020204" pitchFamily="34" charset="0"/>
              </a:rPr>
              <a:t>Short Term Catheters </a:t>
            </a:r>
          </a:p>
          <a:p>
            <a:pPr algn="ctr">
              <a:lnSpc>
                <a:spcPct val="150000"/>
              </a:lnSpc>
              <a:buFontTx/>
              <a:buNone/>
            </a:pPr>
            <a:r>
              <a:rPr lang="en-GB" altLang="en-US" sz="4000" dirty="0">
                <a:latin typeface="Arial" panose="020B0604020202020204" pitchFamily="34" charset="0"/>
                <a:cs typeface="Arial" panose="020B0604020202020204" pitchFamily="34" charset="0"/>
              </a:rPr>
              <a:t>AND </a:t>
            </a:r>
          </a:p>
          <a:p>
            <a:pPr algn="ctr">
              <a:lnSpc>
                <a:spcPct val="150000"/>
              </a:lnSpc>
              <a:buFontTx/>
              <a:buNone/>
            </a:pPr>
            <a:r>
              <a:rPr lang="en-GB" altLang="en-US" sz="4000" dirty="0">
                <a:latin typeface="Arial" panose="020B0604020202020204" pitchFamily="34" charset="0"/>
                <a:cs typeface="Arial" panose="020B0604020202020204" pitchFamily="34" charset="0"/>
              </a:rPr>
              <a:t>Long Term Catheters</a:t>
            </a:r>
          </a:p>
          <a:p>
            <a:pPr>
              <a:buFontTx/>
              <a:buNone/>
            </a:pPr>
            <a:endParaRPr lang="en-GB"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23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C079-4B5E-4941-8959-83F95670BAD6}"/>
              </a:ext>
            </a:extLst>
          </p:cNvPr>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Factors to consider when catheterising</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7DDAD18-E92A-4661-A885-BAE487B8E903}"/>
              </a:ext>
            </a:extLst>
          </p:cNvPr>
          <p:cNvSpPr>
            <a:spLocks noGrp="1"/>
          </p:cNvSpPr>
          <p:nvPr>
            <p:ph idx="1"/>
          </p:nvPr>
        </p:nvSpPr>
        <p:spPr/>
        <p:txBody>
          <a:bodyPr>
            <a:normAutofit lnSpcReduction="10000"/>
          </a:bodyPr>
          <a:lstStyle/>
          <a:p>
            <a:pPr>
              <a:lnSpc>
                <a:spcPct val="150000"/>
              </a:lnSpc>
            </a:pPr>
            <a:r>
              <a:rPr lang="en-GB" altLang="en-US" sz="3000" dirty="0">
                <a:latin typeface="Arial" panose="020B0604020202020204" pitchFamily="34" charset="0"/>
                <a:cs typeface="Arial" panose="020B0604020202020204" pitchFamily="34" charset="0"/>
              </a:rPr>
              <a:t>Risk of infection</a:t>
            </a:r>
          </a:p>
          <a:p>
            <a:pPr>
              <a:lnSpc>
                <a:spcPct val="150000"/>
              </a:lnSpc>
            </a:pPr>
            <a:r>
              <a:rPr lang="en-GB" altLang="en-US" sz="3000" dirty="0">
                <a:latin typeface="Arial" panose="020B0604020202020204" pitchFamily="34" charset="0"/>
                <a:cs typeface="Arial" panose="020B0604020202020204" pitchFamily="34" charset="0"/>
              </a:rPr>
              <a:t>Risk of trauma</a:t>
            </a:r>
          </a:p>
          <a:p>
            <a:pPr>
              <a:lnSpc>
                <a:spcPct val="150000"/>
              </a:lnSpc>
            </a:pPr>
            <a:r>
              <a:rPr lang="en-GB" altLang="en-US" sz="3000" dirty="0">
                <a:latin typeface="Arial" panose="020B0604020202020204" pitchFamily="34" charset="0"/>
                <a:cs typeface="Arial" panose="020B0604020202020204" pitchFamily="34" charset="0"/>
              </a:rPr>
              <a:t>Pain/discomfort</a:t>
            </a:r>
          </a:p>
          <a:p>
            <a:pPr>
              <a:lnSpc>
                <a:spcPct val="150000"/>
              </a:lnSpc>
            </a:pPr>
            <a:r>
              <a:rPr lang="en-GB" altLang="en-US" sz="3000" dirty="0">
                <a:latin typeface="Arial" panose="020B0604020202020204" pitchFamily="34" charset="0"/>
                <a:cs typeface="Arial" panose="020B0604020202020204" pitchFamily="34" charset="0"/>
              </a:rPr>
              <a:t>Sexuality/altered body image</a:t>
            </a:r>
          </a:p>
          <a:p>
            <a:pPr>
              <a:lnSpc>
                <a:spcPct val="150000"/>
              </a:lnSpc>
            </a:pPr>
            <a:r>
              <a:rPr lang="en-GB" altLang="en-US" sz="3000" dirty="0">
                <a:latin typeface="Arial" panose="020B0604020202020204" pitchFamily="34" charset="0"/>
                <a:cs typeface="Arial" panose="020B0604020202020204" pitchFamily="34" charset="0"/>
              </a:rPr>
              <a:t>Increased dependence</a:t>
            </a:r>
          </a:p>
          <a:p>
            <a:pPr>
              <a:lnSpc>
                <a:spcPct val="150000"/>
              </a:lnSpc>
            </a:pPr>
            <a:r>
              <a:rPr lang="en-GB" altLang="en-US" sz="3000" dirty="0">
                <a:latin typeface="Arial" panose="020B0604020202020204" pitchFamily="34" charset="0"/>
                <a:cs typeface="Arial" panose="020B0604020202020204" pitchFamily="34" charset="0"/>
              </a:rPr>
              <a:t>Increased anxiety </a:t>
            </a:r>
          </a:p>
          <a:p>
            <a:pPr marL="0" indent="0">
              <a:buNone/>
            </a:pPr>
            <a:endParaRPr lang="en-GB" dirty="0"/>
          </a:p>
        </p:txBody>
      </p:sp>
    </p:spTree>
    <p:extLst>
      <p:ext uri="{BB962C8B-B14F-4D97-AF65-F5344CB8AC3E}">
        <p14:creationId xmlns:p14="http://schemas.microsoft.com/office/powerpoint/2010/main" val="22192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Possible complications to consider</a:t>
            </a:r>
            <a:endParaRPr lang="en-GB"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85000" lnSpcReduction="20000"/>
          </a:bodyPr>
          <a:lstStyle/>
          <a:p>
            <a:pPr>
              <a:lnSpc>
                <a:spcPct val="150000"/>
              </a:lnSpc>
              <a:defRPr/>
            </a:pPr>
            <a:r>
              <a:rPr lang="en-GB" altLang="en-US" dirty="0">
                <a:latin typeface="Arial" panose="020B0604020202020204" pitchFamily="34" charset="0"/>
                <a:cs typeface="Arial" panose="020B0604020202020204" pitchFamily="34" charset="0"/>
              </a:rPr>
              <a:t>Patient has a history of difficult catheterisation </a:t>
            </a:r>
          </a:p>
          <a:p>
            <a:pPr>
              <a:lnSpc>
                <a:spcPct val="150000"/>
              </a:lnSpc>
              <a:defRPr/>
            </a:pPr>
            <a:r>
              <a:rPr lang="en-GB" altLang="en-US" dirty="0">
                <a:latin typeface="Arial" panose="020B0604020202020204" pitchFamily="34" charset="0"/>
                <a:cs typeface="Arial" panose="020B0604020202020204" pitchFamily="34" charset="0"/>
              </a:rPr>
              <a:t>Oedematous or ill-defined genitalia</a:t>
            </a:r>
          </a:p>
          <a:p>
            <a:pPr>
              <a:lnSpc>
                <a:spcPct val="150000"/>
              </a:lnSpc>
              <a:defRPr/>
            </a:pPr>
            <a:r>
              <a:rPr lang="en-GB" altLang="en-US" dirty="0">
                <a:latin typeface="Arial" panose="020B0604020202020204" pitchFamily="34" charset="0"/>
                <a:cs typeface="Arial" panose="020B0604020202020204" pitchFamily="34" charset="0"/>
              </a:rPr>
              <a:t>Female Genital Mutilation</a:t>
            </a:r>
          </a:p>
          <a:p>
            <a:pPr>
              <a:lnSpc>
                <a:spcPct val="150000"/>
              </a:lnSpc>
              <a:defRPr/>
            </a:pPr>
            <a:r>
              <a:rPr lang="en-GB" altLang="en-US" dirty="0">
                <a:latin typeface="Arial" panose="020B0604020202020204" pitchFamily="34" charset="0"/>
                <a:cs typeface="Arial" panose="020B0604020202020204" pitchFamily="34" charset="0"/>
              </a:rPr>
              <a:t>Autonomic Dysreflexia </a:t>
            </a:r>
          </a:p>
          <a:p>
            <a:pPr>
              <a:lnSpc>
                <a:spcPct val="150000"/>
              </a:lnSpc>
              <a:defRPr/>
            </a:pPr>
            <a:r>
              <a:rPr lang="en-GB" altLang="en-US" sz="3200" dirty="0">
                <a:latin typeface="Arial" panose="020B0604020202020204" pitchFamily="34" charset="0"/>
                <a:cs typeface="Arial" panose="020B0604020202020204" pitchFamily="34" charset="0"/>
              </a:rPr>
              <a:t>Infection</a:t>
            </a:r>
          </a:p>
          <a:p>
            <a:pPr>
              <a:lnSpc>
                <a:spcPct val="150000"/>
              </a:lnSpc>
              <a:defRPr/>
            </a:pPr>
            <a:r>
              <a:rPr lang="en-GB" altLang="en-US" sz="3200" dirty="0">
                <a:latin typeface="Arial" panose="020B0604020202020204" pitchFamily="34" charset="0"/>
                <a:cs typeface="Arial" panose="020B0604020202020204" pitchFamily="34" charset="0"/>
              </a:rPr>
              <a:t>Anxiety</a:t>
            </a:r>
            <a:endParaRPr lang="en-GB" altLang="en-US" dirty="0">
              <a:latin typeface="Arial" panose="020B0604020202020204" pitchFamily="34" charset="0"/>
              <a:cs typeface="Arial" panose="020B0604020202020204" pitchFamily="34" charset="0"/>
            </a:endParaRPr>
          </a:p>
          <a:p>
            <a:pPr marL="0" indent="0">
              <a:lnSpc>
                <a:spcPct val="150000"/>
              </a:lnSpc>
              <a:buFontTx/>
              <a:buNone/>
              <a:defRPr/>
            </a:pPr>
            <a:r>
              <a:rPr lang="en-GB" altLang="en-US" dirty="0">
                <a:latin typeface="Arial" panose="020B0604020202020204" pitchFamily="34" charset="0"/>
                <a:cs typeface="Arial" panose="020B0604020202020204" pitchFamily="34" charset="0"/>
              </a:rPr>
              <a:t>   (</a:t>
            </a:r>
            <a:r>
              <a:rPr lang="en-GB" altLang="en-US" b="1" dirty="0">
                <a:latin typeface="Arial" panose="020B0604020202020204" pitchFamily="34" charset="0"/>
                <a:cs typeface="Arial" panose="020B0604020202020204" pitchFamily="34" charset="0"/>
              </a:rPr>
              <a:t>This list is not exhaustive</a:t>
            </a:r>
            <a:r>
              <a:rPr lang="en-GB" altLang="en-US"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4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Possible complications to consider</a:t>
            </a:r>
            <a:br>
              <a:rPr lang="en-GB" altLang="en-US" sz="4400" dirty="0">
                <a:solidFill>
                  <a:schemeClr val="bg1"/>
                </a:solidFill>
              </a:rPr>
            </a:br>
            <a:endParaRPr lang="en-GB" dirty="0">
              <a:latin typeface="Arial" panose="020B0604020202020204" pitchFamily="34" charset="0"/>
              <a:cs typeface="Arial" panose="020B0604020202020204" pitchFamily="34" charset="0"/>
            </a:endParaRPr>
          </a:p>
        </p:txBody>
      </p:sp>
      <p:pic>
        <p:nvPicPr>
          <p:cNvPr id="6" name="Picture 2" descr="npo00000d">
            <a:extLst>
              <a:ext uri="{FF2B5EF4-FFF2-40B4-BE49-F238E27FC236}">
                <a16:creationId xmlns:a16="http://schemas.microsoft.com/office/drawing/2014/main" id="{EE0CF450-8649-4AAB-971C-BC421D9BE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30" t="19130" r="12801" b="12122"/>
          <a:stretch>
            <a:fillRect/>
          </a:stretch>
        </p:blipFill>
        <p:spPr bwMode="auto">
          <a:xfrm>
            <a:off x="448606" y="2276872"/>
            <a:ext cx="39195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2" descr="09170002">
            <a:extLst>
              <a:ext uri="{FF2B5EF4-FFF2-40B4-BE49-F238E27FC236}">
                <a16:creationId xmlns:a16="http://schemas.microsoft.com/office/drawing/2014/main" id="{776DF439-179C-443D-BDE6-D734B67A3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8015" b="24977"/>
          <a:stretch>
            <a:fillRect/>
          </a:stretch>
        </p:blipFill>
        <p:spPr bwMode="auto">
          <a:xfrm>
            <a:off x="4663256" y="2276872"/>
            <a:ext cx="40132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FA93B29C-101F-4FBF-BACE-9DA42DCE3AD5}"/>
              </a:ext>
            </a:extLst>
          </p:cNvPr>
          <p:cNvSpPr txBox="1">
            <a:spLocks noChangeArrowheads="1"/>
          </p:cNvSpPr>
          <p:nvPr/>
        </p:nvSpPr>
        <p:spPr bwMode="auto">
          <a:xfrm>
            <a:off x="1221634" y="5180703"/>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dirty="0"/>
              <a:t>Hypospadias</a:t>
            </a:r>
          </a:p>
        </p:txBody>
      </p:sp>
      <p:sp>
        <p:nvSpPr>
          <p:cNvPr id="9" name="TextBox 4">
            <a:extLst>
              <a:ext uri="{FF2B5EF4-FFF2-40B4-BE49-F238E27FC236}">
                <a16:creationId xmlns:a16="http://schemas.microsoft.com/office/drawing/2014/main" id="{5884EC44-171F-4C7E-9AD4-F20FB060C9D7}"/>
              </a:ext>
            </a:extLst>
          </p:cNvPr>
          <p:cNvSpPr txBox="1">
            <a:spLocks noChangeArrowheads="1"/>
          </p:cNvSpPr>
          <p:nvPr/>
        </p:nvSpPr>
        <p:spPr bwMode="auto">
          <a:xfrm>
            <a:off x="5601714" y="5198637"/>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dirty="0"/>
              <a:t>Paraphimosis</a:t>
            </a:r>
          </a:p>
        </p:txBody>
      </p:sp>
    </p:spTree>
    <p:extLst>
      <p:ext uri="{BB962C8B-B14F-4D97-AF65-F5344CB8AC3E}">
        <p14:creationId xmlns:p14="http://schemas.microsoft.com/office/powerpoint/2010/main" val="62136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CDDF-806D-4E1D-8B7F-062559EBA78B}"/>
              </a:ext>
            </a:extLst>
          </p:cNvPr>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Catheter Acquired Urinary Tract Infection (CAUTI)</a:t>
            </a:r>
            <a:endParaRPr lang="en-GB"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67EA9FA-3AF0-42D6-88E5-42B34FD1A9C6}"/>
              </a:ext>
            </a:extLst>
          </p:cNvPr>
          <p:cNvSpPr txBox="1">
            <a:spLocks/>
          </p:cNvSpPr>
          <p:nvPr/>
        </p:nvSpPr>
        <p:spPr>
          <a:xfrm>
            <a:off x="685800" y="1981200"/>
            <a:ext cx="77724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defRPr/>
            </a:pPr>
            <a:r>
              <a:rPr lang="en-GB" sz="2400" dirty="0">
                <a:solidFill>
                  <a:prstClr val="black"/>
                </a:solidFill>
                <a:latin typeface="Arial" panose="020B0604020202020204" pitchFamily="34" charset="0"/>
                <a:cs typeface="Arial" panose="020B0604020202020204" pitchFamily="34" charset="0"/>
              </a:rPr>
              <a:t>.</a:t>
            </a:r>
          </a:p>
          <a:p>
            <a:pPr>
              <a:lnSpc>
                <a:spcPct val="150000"/>
              </a:lnSpc>
              <a:defRPr/>
            </a:pPr>
            <a:endParaRPr lang="en-GB" sz="2400" dirty="0">
              <a:solidFill>
                <a:prstClr val="black"/>
              </a:solidFill>
              <a:latin typeface="Arial" panose="020B0604020202020204" pitchFamily="34" charset="0"/>
              <a:cs typeface="Arial" panose="020B0604020202020204" pitchFamily="34" charset="0"/>
            </a:endParaRPr>
          </a:p>
          <a:p>
            <a:pPr>
              <a:lnSpc>
                <a:spcPct val="150000"/>
              </a:lnSpc>
              <a:defRPr/>
            </a:pPr>
            <a:endParaRPr lang="en-GB" sz="2400" dirty="0">
              <a:solidFill>
                <a:prstClr val="black"/>
              </a:solidFill>
              <a:latin typeface="Arial" panose="020B0604020202020204" pitchFamily="34" charset="0"/>
              <a:cs typeface="Arial" panose="020B0604020202020204" pitchFamily="34" charset="0"/>
            </a:endParaRPr>
          </a:p>
          <a:p>
            <a:pPr marL="0" indent="0">
              <a:lnSpc>
                <a:spcPct val="150000"/>
              </a:lnSpc>
              <a:buNone/>
              <a:defRPr/>
            </a:pPr>
            <a:endParaRPr lang="en-GB" sz="2400" dirty="0">
              <a:solidFill>
                <a:prstClr val="black"/>
              </a:solidFill>
              <a:latin typeface="Arial" panose="020B0604020202020204" pitchFamily="34" charset="0"/>
              <a:cs typeface="Arial" panose="020B0604020202020204" pitchFamily="34" charset="0"/>
            </a:endParaRPr>
          </a:p>
        </p:txBody>
      </p:sp>
      <p:pic>
        <p:nvPicPr>
          <p:cNvPr id="5126" name="Picture 6" descr="Preventing Catheter-associated Urinary Tract Infections e-course | European  Association of Urology Nurses - EAUN">
            <a:extLst>
              <a:ext uri="{FF2B5EF4-FFF2-40B4-BE49-F238E27FC236}">
                <a16:creationId xmlns:a16="http://schemas.microsoft.com/office/drawing/2014/main" id="{FC83AB81-88D6-42DD-9AE7-0B4BC3FC3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924140" y="1844824"/>
            <a:ext cx="5285376" cy="404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7930-A5AC-449B-93EB-A7F25704C8B3}"/>
              </a:ext>
            </a:extLst>
          </p:cNvPr>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Signs and Symptoms of CAUTI</a:t>
            </a:r>
            <a:endParaRPr lang="en-GB"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59839F68-3281-4AEA-A8FC-172FE72C5FA8}"/>
              </a:ext>
            </a:extLst>
          </p:cNvPr>
          <p:cNvSpPr>
            <a:spLocks noGrp="1"/>
          </p:cNvSpPr>
          <p:nvPr>
            <p:ph idx="1"/>
          </p:nvPr>
        </p:nvSpPr>
        <p:spPr>
          <a:xfrm>
            <a:off x="467544" y="1628800"/>
            <a:ext cx="7992888" cy="4525963"/>
          </a:xfrm>
        </p:spPr>
        <p:txBody>
          <a:bodyPr>
            <a:normAutofit fontScale="92500" lnSpcReduction="10000"/>
          </a:bodyPr>
          <a:lstStyle/>
          <a:p>
            <a:pPr>
              <a:lnSpc>
                <a:spcPct val="150000"/>
              </a:lnSpc>
            </a:pPr>
            <a:r>
              <a:rPr lang="en-GB" altLang="en-US" dirty="0">
                <a:latin typeface="Arial" panose="020B0604020202020204" pitchFamily="34" charset="0"/>
                <a:cs typeface="Arial" panose="020B0604020202020204" pitchFamily="34" charset="0"/>
              </a:rPr>
              <a:t>Pyrexia</a:t>
            </a:r>
          </a:p>
          <a:p>
            <a:pPr>
              <a:lnSpc>
                <a:spcPct val="150000"/>
              </a:lnSpc>
            </a:pPr>
            <a:r>
              <a:rPr lang="en-GB" altLang="en-US" dirty="0">
                <a:latin typeface="Arial" panose="020B0604020202020204" pitchFamily="34" charset="0"/>
                <a:cs typeface="Arial" panose="020B0604020202020204" pitchFamily="34" charset="0"/>
              </a:rPr>
              <a:t>Rigors</a:t>
            </a:r>
          </a:p>
          <a:p>
            <a:pPr>
              <a:lnSpc>
                <a:spcPct val="150000"/>
              </a:lnSpc>
            </a:pPr>
            <a:r>
              <a:rPr lang="en-GB" altLang="en-US" dirty="0">
                <a:latin typeface="Arial" panose="020B0604020202020204" pitchFamily="34" charset="0"/>
                <a:cs typeface="Arial" panose="020B0604020202020204" pitchFamily="34" charset="0"/>
              </a:rPr>
              <a:t>Altered mental state</a:t>
            </a:r>
          </a:p>
          <a:p>
            <a:pPr>
              <a:lnSpc>
                <a:spcPct val="150000"/>
              </a:lnSpc>
            </a:pPr>
            <a:r>
              <a:rPr lang="en-GB" altLang="en-US" dirty="0">
                <a:latin typeface="Arial" panose="020B0604020202020204" pitchFamily="34" charset="0"/>
                <a:cs typeface="Arial" panose="020B0604020202020204" pitchFamily="34" charset="0"/>
              </a:rPr>
              <a:t>Lethargy</a:t>
            </a:r>
          </a:p>
          <a:p>
            <a:pPr>
              <a:lnSpc>
                <a:spcPct val="150000"/>
              </a:lnSpc>
            </a:pPr>
            <a:r>
              <a:rPr lang="en-GB" altLang="en-US" dirty="0">
                <a:latin typeface="Arial" panose="020B0604020202020204" pitchFamily="34" charset="0"/>
                <a:cs typeface="Arial" panose="020B0604020202020204" pitchFamily="34" charset="0"/>
              </a:rPr>
              <a:t>Pelvic/Flank pain</a:t>
            </a:r>
          </a:p>
          <a:p>
            <a:pPr>
              <a:lnSpc>
                <a:spcPct val="150000"/>
              </a:lnSpc>
            </a:pPr>
            <a:r>
              <a:rPr lang="en-GB" altLang="en-US" dirty="0">
                <a:latin typeface="Arial" panose="020B0604020202020204" pitchFamily="34" charset="0"/>
                <a:cs typeface="Arial" panose="020B0604020202020204" pitchFamily="34" charset="0"/>
              </a:rPr>
              <a:t>Haematuria</a:t>
            </a:r>
          </a:p>
          <a:p>
            <a:endParaRPr lang="en-GB" altLang="en-US" dirty="0"/>
          </a:p>
        </p:txBody>
      </p:sp>
    </p:spTree>
    <p:extLst>
      <p:ext uri="{BB962C8B-B14F-4D97-AF65-F5344CB8AC3E}">
        <p14:creationId xmlns:p14="http://schemas.microsoft.com/office/powerpoint/2010/main" val="2820547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1FDE-6A93-4561-AADF-3728DE5BFAB1}"/>
              </a:ext>
            </a:extLst>
          </p:cNvPr>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How To Minimise the Risk of UTI</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367208-3C5F-49C1-B768-F812A7EF62FC}"/>
              </a:ext>
            </a:extLst>
          </p:cNvPr>
          <p:cNvSpPr>
            <a:spLocks noGrp="1"/>
          </p:cNvSpPr>
          <p:nvPr>
            <p:ph idx="1"/>
          </p:nvPr>
        </p:nvSpPr>
        <p:spPr/>
        <p:txBody>
          <a:bodyPr/>
          <a:lstStyle/>
          <a:p>
            <a:pPr algn="ctr">
              <a:lnSpc>
                <a:spcPct val="200000"/>
              </a:lnSpc>
              <a:buFontTx/>
              <a:buNone/>
            </a:pPr>
            <a:r>
              <a:rPr lang="en-GB" altLang="en-US" sz="5500" b="1" dirty="0">
                <a:latin typeface="Arial" panose="020B0604020202020204" pitchFamily="34" charset="0"/>
                <a:cs typeface="Arial" panose="020B0604020202020204" pitchFamily="34" charset="0"/>
              </a:rPr>
              <a:t>DO NOT CATHETERISE!</a:t>
            </a:r>
          </a:p>
          <a:p>
            <a:pPr algn="ctr">
              <a:lnSpc>
                <a:spcPct val="200000"/>
              </a:lnSpc>
              <a:buFontTx/>
              <a:buNone/>
            </a:pPr>
            <a:r>
              <a:rPr lang="en-GB" altLang="en-US" dirty="0">
                <a:latin typeface="Arial" panose="020B0604020202020204" pitchFamily="34" charset="0"/>
                <a:cs typeface="Arial" panose="020B0604020202020204" pitchFamily="34" charset="0"/>
              </a:rPr>
              <a:t>Unless you </a:t>
            </a:r>
            <a:r>
              <a:rPr lang="en-GB" altLang="en-US" i="1" dirty="0">
                <a:latin typeface="Arial" panose="020B0604020202020204" pitchFamily="34" charset="0"/>
                <a:cs typeface="Arial" panose="020B0604020202020204" pitchFamily="34" charset="0"/>
              </a:rPr>
              <a:t>really</a:t>
            </a:r>
            <a:r>
              <a:rPr lang="en-GB" altLang="en-US" dirty="0">
                <a:latin typeface="Arial" panose="020B0604020202020204" pitchFamily="34" charset="0"/>
                <a:cs typeface="Arial" panose="020B0604020202020204" pitchFamily="34" charset="0"/>
              </a:rPr>
              <a:t> have to!</a:t>
            </a:r>
          </a:p>
          <a:p>
            <a:pPr algn="ctr">
              <a:lnSpc>
                <a:spcPct val="200000"/>
              </a:lnSpc>
              <a:buFontTx/>
              <a:buNone/>
            </a:pPr>
            <a:r>
              <a:rPr lang="en-GB" altLang="en-US" dirty="0">
                <a:latin typeface="Arial" panose="020B0604020202020204" pitchFamily="34" charset="0"/>
                <a:cs typeface="Arial" panose="020B0604020202020204" pitchFamily="34" charset="0"/>
              </a:rPr>
              <a:t>Every year CAUTI’s cost the NHS millions!</a:t>
            </a:r>
          </a:p>
          <a:p>
            <a:pPr marL="0" indent="0">
              <a:buNone/>
            </a:pPr>
            <a:endParaRPr lang="en-GB" dirty="0"/>
          </a:p>
        </p:txBody>
      </p:sp>
    </p:spTree>
    <p:extLst>
      <p:ext uri="{BB962C8B-B14F-4D97-AF65-F5344CB8AC3E}">
        <p14:creationId xmlns:p14="http://schemas.microsoft.com/office/powerpoint/2010/main" val="1574482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pinal-injury.net/spinal-injury-network/images/suprapubic-catheter.jpg">
            <a:extLst>
              <a:ext uri="{FF2B5EF4-FFF2-40B4-BE49-F238E27FC236}">
                <a16:creationId xmlns:a16="http://schemas.microsoft.com/office/drawing/2014/main" id="{63D08AFE-FF2D-6819-FD5E-B849F0080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31740" y="1700808"/>
            <a:ext cx="4680520" cy="4535912"/>
          </a:xfrm>
          <a:prstGeom prst="rect">
            <a:avLst/>
          </a:prstGeom>
          <a:noFill/>
        </p:spPr>
      </p:pic>
      <p:sp>
        <p:nvSpPr>
          <p:cNvPr id="5" name="TextBox 4">
            <a:extLst>
              <a:ext uri="{FF2B5EF4-FFF2-40B4-BE49-F238E27FC236}">
                <a16:creationId xmlns:a16="http://schemas.microsoft.com/office/drawing/2014/main" id="{0645ED2D-1676-9CEA-A39F-3FDDE4FA8241}"/>
              </a:ext>
            </a:extLst>
          </p:cNvPr>
          <p:cNvSpPr txBox="1"/>
          <p:nvPr/>
        </p:nvSpPr>
        <p:spPr>
          <a:xfrm>
            <a:off x="1578496" y="476672"/>
            <a:ext cx="5987007" cy="707886"/>
          </a:xfrm>
          <a:prstGeom prst="rect">
            <a:avLst/>
          </a:prstGeom>
          <a:noFill/>
          <a:ln>
            <a:noFill/>
          </a:ln>
        </p:spPr>
        <p:txBody>
          <a:bodyPr wrap="square" rtlCol="0">
            <a:spAutoFit/>
          </a:bodyPr>
          <a:lstStyle/>
          <a:p>
            <a:pPr algn="ctr"/>
            <a:r>
              <a:rPr lang="en-GB" sz="4000" b="1" dirty="0">
                <a:solidFill>
                  <a:schemeClr val="bg1"/>
                </a:solidFill>
                <a:latin typeface="Arial" panose="020B0604020202020204" pitchFamily="34" charset="0"/>
                <a:cs typeface="Arial" panose="020B0604020202020204" pitchFamily="34" charset="0"/>
              </a:rPr>
              <a:t>Suprapubic Catheter</a:t>
            </a:r>
            <a:endParaRPr lang="en-GB" sz="3200" b="1" dirty="0">
              <a:solidFill>
                <a:schemeClr val="bg1"/>
              </a:solidFill>
            </a:endParaRPr>
          </a:p>
        </p:txBody>
      </p:sp>
    </p:spTree>
    <p:extLst>
      <p:ext uri="{BB962C8B-B14F-4D97-AF65-F5344CB8AC3E}">
        <p14:creationId xmlns:p14="http://schemas.microsoft.com/office/powerpoint/2010/main" val="3905974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FFCD-429B-BA69-002F-05567E3B490E}"/>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Male and Female Urethral Catheters</a:t>
            </a:r>
          </a:p>
        </p:txBody>
      </p:sp>
      <p:pic>
        <p:nvPicPr>
          <p:cNvPr id="3074" name="Picture 2" descr="Your indwelling urinary catheter">
            <a:extLst>
              <a:ext uri="{FF2B5EF4-FFF2-40B4-BE49-F238E27FC236}">
                <a16:creationId xmlns:a16="http://schemas.microsoft.com/office/drawing/2014/main" id="{854B1F99-F493-AB48-3292-1EB930DE8D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916832"/>
            <a:ext cx="7477101" cy="399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0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B5DA-EB3D-48B9-9853-EB804F79A010}"/>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Short Term Catheters</a:t>
            </a:r>
            <a:endParaRPr lang="en-GB" sz="4000" dirty="0"/>
          </a:p>
        </p:txBody>
      </p:sp>
      <p:sp>
        <p:nvSpPr>
          <p:cNvPr id="3" name="Content Placeholder 2">
            <a:extLst>
              <a:ext uri="{FF2B5EF4-FFF2-40B4-BE49-F238E27FC236}">
                <a16:creationId xmlns:a16="http://schemas.microsoft.com/office/drawing/2014/main" id="{E136CB75-3C92-473A-8677-7B170EECA8CE}"/>
              </a:ext>
            </a:extLst>
          </p:cNvPr>
          <p:cNvSpPr>
            <a:spLocks noGrp="1"/>
          </p:cNvSpPr>
          <p:nvPr>
            <p:ph idx="1"/>
          </p:nvPr>
        </p:nvSpPr>
        <p:spPr>
          <a:xfrm>
            <a:off x="443483" y="1922513"/>
            <a:ext cx="8229600" cy="820688"/>
          </a:xfrm>
        </p:spPr>
        <p:txBody>
          <a:bodyPr>
            <a:normAutofit fontScale="92500"/>
          </a:bodyPr>
          <a:lstStyle/>
          <a:p>
            <a:pPr marL="0" indent="0" algn="ctr">
              <a:buNone/>
            </a:pPr>
            <a:r>
              <a:rPr lang="en-GB" b="0" i="0" dirty="0">
                <a:effectLst/>
                <a:latin typeface="Arial" panose="020B0604020202020204" pitchFamily="34" charset="0"/>
                <a:cs typeface="Arial" panose="020B0604020202020204" pitchFamily="34" charset="0"/>
              </a:rPr>
              <a:t>Clean Intermittent self-catheterisation (CISC)</a:t>
            </a:r>
            <a:endParaRPr lang="en-GB" dirty="0">
              <a:latin typeface="Arial" panose="020B0604020202020204" pitchFamily="34" charset="0"/>
              <a:cs typeface="Arial" panose="020B0604020202020204" pitchFamily="34" charset="0"/>
            </a:endParaRPr>
          </a:p>
        </p:txBody>
      </p:sp>
      <p:pic>
        <p:nvPicPr>
          <p:cNvPr id="3074" name="Picture 2" descr="Clean intermittent catheterisation — Urology Associates">
            <a:extLst>
              <a:ext uri="{FF2B5EF4-FFF2-40B4-BE49-F238E27FC236}">
                <a16:creationId xmlns:a16="http://schemas.microsoft.com/office/drawing/2014/main" id="{A36C3FD0-7D8F-4A36-AE29-8EF374463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504" y="2996951"/>
            <a:ext cx="5832648" cy="3136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1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19256" cy="1143000"/>
          </a:xfrm>
        </p:spPr>
        <p:txBody>
          <a:bodyPr>
            <a:normAutofit/>
          </a:bodyPr>
          <a:lstStyle/>
          <a:p>
            <a:r>
              <a:rPr lang="en-GB" altLang="en-US" sz="4000" dirty="0">
                <a:latin typeface="Arial" panose="020B0604020202020204" pitchFamily="34" charset="0"/>
                <a:cs typeface="Arial" panose="020B0604020202020204" pitchFamily="34" charset="0"/>
              </a:rPr>
              <a:t>Aims and Objectives</a:t>
            </a:r>
            <a:endParaRPr lang="en-GB"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62500" lnSpcReduction="20000"/>
          </a:bodyPr>
          <a:lstStyle/>
          <a:p>
            <a:pPr>
              <a:lnSpc>
                <a:spcPct val="160000"/>
              </a:lnSpc>
            </a:pPr>
            <a:r>
              <a:rPr lang="en-GB" dirty="0">
                <a:latin typeface="Arial" panose="020B0604020202020204" pitchFamily="34" charset="0"/>
                <a:cs typeface="Arial" panose="020B0604020202020204" pitchFamily="34" charset="0"/>
              </a:rPr>
              <a:t>Understanding of the male and female anatomy.</a:t>
            </a:r>
          </a:p>
          <a:p>
            <a:pPr>
              <a:lnSpc>
                <a:spcPct val="160000"/>
              </a:lnSpc>
            </a:pPr>
            <a:r>
              <a:rPr lang="en-GB" dirty="0">
                <a:latin typeface="Arial" panose="020B0604020202020204" pitchFamily="34" charset="0"/>
                <a:cs typeface="Arial" panose="020B0604020202020204" pitchFamily="34" charset="0"/>
              </a:rPr>
              <a:t>Confidence in completing a comprehensive continence assessment.</a:t>
            </a:r>
          </a:p>
          <a:p>
            <a:pPr>
              <a:lnSpc>
                <a:spcPct val="160000"/>
              </a:lnSpc>
            </a:pPr>
            <a:r>
              <a:rPr lang="en-GB" dirty="0">
                <a:latin typeface="Arial" panose="020B0604020202020204" pitchFamily="34" charset="0"/>
                <a:cs typeface="Arial" panose="020B0604020202020204" pitchFamily="34" charset="0"/>
              </a:rPr>
              <a:t>Gain awareness of urinalysis and red flags</a:t>
            </a:r>
          </a:p>
          <a:p>
            <a:pPr>
              <a:lnSpc>
                <a:spcPct val="160000"/>
              </a:lnSpc>
            </a:pPr>
            <a:r>
              <a:rPr lang="en-GB" dirty="0">
                <a:latin typeface="Arial" panose="020B0604020202020204" pitchFamily="34" charset="0"/>
                <a:cs typeface="Arial" panose="020B0604020202020204" pitchFamily="34" charset="0"/>
              </a:rPr>
              <a:t>Be more aware of alternative products and systems used in relation to bladder care.</a:t>
            </a:r>
          </a:p>
          <a:p>
            <a:pPr>
              <a:lnSpc>
                <a:spcPct val="160000"/>
              </a:lnSpc>
            </a:pPr>
            <a:r>
              <a:rPr lang="en-GB" dirty="0">
                <a:latin typeface="Arial" panose="020B0604020202020204" pitchFamily="34" charset="0"/>
                <a:cs typeface="Arial" panose="020B0604020202020204" pitchFamily="34" charset="0"/>
              </a:rPr>
              <a:t>Knowledge and understanding in catheter care, plans, documentation and bladder scanning.</a:t>
            </a:r>
          </a:p>
          <a:p>
            <a:pPr>
              <a:lnSpc>
                <a:spcPct val="160000"/>
              </a:lnSpc>
            </a:pPr>
            <a:r>
              <a:rPr lang="en-GB" dirty="0">
                <a:latin typeface="Arial" panose="020B0604020202020204" pitchFamily="34" charset="0"/>
                <a:cs typeface="Arial" panose="020B0604020202020204" pitchFamily="34" charset="0"/>
              </a:rPr>
              <a:t>Skills and knowledge in identifying and treating catheter complications in the community.</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65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ADD3-2519-4A26-A387-741F5282C579}"/>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External Catheter (Sheaths)</a:t>
            </a:r>
            <a:endParaRPr lang="en-GB" sz="4000" dirty="0"/>
          </a:p>
        </p:txBody>
      </p:sp>
      <p:pic>
        <p:nvPicPr>
          <p:cNvPr id="2052" name="Picture 4" descr="Introduction: External Urinary Catheters">
            <a:extLst>
              <a:ext uri="{FF2B5EF4-FFF2-40B4-BE49-F238E27FC236}">
                <a16:creationId xmlns:a16="http://schemas.microsoft.com/office/drawing/2014/main" id="{87C895C9-8992-4024-B05E-CC701D7D6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883" y="1772816"/>
            <a:ext cx="4410233" cy="389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623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C8D8-2451-4F32-B70F-8A88C89DBC91}"/>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Drainage Systems</a:t>
            </a:r>
            <a:endParaRPr lang="en-GB" sz="4000" dirty="0"/>
          </a:p>
        </p:txBody>
      </p:sp>
      <p:sp>
        <p:nvSpPr>
          <p:cNvPr id="3" name="Content Placeholder 2">
            <a:extLst>
              <a:ext uri="{FF2B5EF4-FFF2-40B4-BE49-F238E27FC236}">
                <a16:creationId xmlns:a16="http://schemas.microsoft.com/office/drawing/2014/main" id="{94140D4A-8E15-4EAD-9A23-19A2AF5BF560}"/>
              </a:ext>
            </a:extLst>
          </p:cNvPr>
          <p:cNvSpPr>
            <a:spLocks noGrp="1"/>
          </p:cNvSpPr>
          <p:nvPr>
            <p:ph idx="1"/>
          </p:nvPr>
        </p:nvSpPr>
        <p:spPr>
          <a:xfrm>
            <a:off x="457200" y="1600200"/>
            <a:ext cx="8229600" cy="5180609"/>
          </a:xfrm>
        </p:spPr>
        <p:txBody>
          <a:bodyPr>
            <a:normAutofit/>
          </a:bodyPr>
          <a:lstStyle/>
          <a:p>
            <a:pPr marL="0" indent="0">
              <a:lnSpc>
                <a:spcPct val="120000"/>
              </a:lnSpc>
              <a:buNone/>
            </a:pPr>
            <a:r>
              <a:rPr lang="en-GB" dirty="0">
                <a:latin typeface="Arial" panose="020B0604020202020204" pitchFamily="34" charset="0"/>
                <a:cs typeface="Arial" panose="020B0604020202020204" pitchFamily="34" charset="0"/>
              </a:rPr>
              <a:t>Leg bag           Night Bag       Fixation Straps</a:t>
            </a:r>
          </a:p>
          <a:p>
            <a:pPr marL="0" indent="0">
              <a:lnSpc>
                <a:spcPct val="120000"/>
              </a:lnSpc>
              <a:buNone/>
            </a:pPr>
            <a:endParaRPr lang="en-GB" dirty="0">
              <a:latin typeface="Arial" panose="020B0604020202020204" pitchFamily="34" charset="0"/>
              <a:cs typeface="Arial" panose="020B0604020202020204" pitchFamily="34" charset="0"/>
            </a:endParaRPr>
          </a:p>
          <a:p>
            <a:pPr marL="0" indent="0">
              <a:lnSpc>
                <a:spcPct val="120000"/>
              </a:lnSpc>
              <a:buNone/>
            </a:pPr>
            <a:endParaRPr lang="en-GB" dirty="0">
              <a:latin typeface="Arial" panose="020B0604020202020204" pitchFamily="34" charset="0"/>
              <a:cs typeface="Arial" panose="020B0604020202020204" pitchFamily="34" charset="0"/>
            </a:endParaRPr>
          </a:p>
          <a:p>
            <a:pPr marL="0" indent="0">
              <a:lnSpc>
                <a:spcPct val="120000"/>
              </a:lnSpc>
              <a:buNone/>
            </a:pPr>
            <a:endParaRPr lang="en-GB" dirty="0">
              <a:latin typeface="Arial" panose="020B0604020202020204" pitchFamily="34" charset="0"/>
              <a:cs typeface="Arial" panose="020B0604020202020204" pitchFamily="34" charset="0"/>
            </a:endParaRPr>
          </a:p>
          <a:p>
            <a:pPr marL="0" indent="0">
              <a:lnSpc>
                <a:spcPct val="120000"/>
              </a:lnSpc>
              <a:buNone/>
            </a:pPr>
            <a:endParaRPr lang="en-GB" dirty="0">
              <a:latin typeface="Arial" panose="020B0604020202020204" pitchFamily="34" charset="0"/>
              <a:cs typeface="Arial" panose="020B0604020202020204" pitchFamily="34" charset="0"/>
            </a:endParaRPr>
          </a:p>
          <a:p>
            <a:pPr marL="0" indent="0">
              <a:lnSpc>
                <a:spcPct val="120000"/>
              </a:lnSpc>
              <a:buNone/>
            </a:pPr>
            <a:endParaRPr lang="en-GB" dirty="0">
              <a:latin typeface="Arial" panose="020B0604020202020204" pitchFamily="34" charset="0"/>
              <a:cs typeface="Arial" panose="020B0604020202020204" pitchFamily="34" charset="0"/>
            </a:endParaRPr>
          </a:p>
          <a:p>
            <a:pPr marL="0" indent="0">
              <a:lnSpc>
                <a:spcPct val="120000"/>
              </a:lnSpc>
              <a:buNone/>
            </a:pPr>
            <a:endParaRPr lang="en-GB" dirty="0">
              <a:latin typeface="Arial" panose="020B0604020202020204" pitchFamily="34" charset="0"/>
              <a:cs typeface="Arial" panose="020B0604020202020204" pitchFamily="34" charset="0"/>
            </a:endParaRPr>
          </a:p>
          <a:p>
            <a:endParaRPr lang="en-GB" dirty="0"/>
          </a:p>
        </p:txBody>
      </p:sp>
      <p:pic>
        <p:nvPicPr>
          <p:cNvPr id="4098" name="Picture 2" descr="E&amp;E Urine Leg Bag - Catheter Leg Bag Holder Straps Button Type">
            <a:extLst>
              <a:ext uri="{FF2B5EF4-FFF2-40B4-BE49-F238E27FC236}">
                <a16:creationId xmlns:a16="http://schemas.microsoft.com/office/drawing/2014/main" id="{6C354E18-A2CC-45D4-BE65-147E75E00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444899"/>
            <a:ext cx="1857375" cy="32997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imum non nocere—how securement and fixation of indwelling urinary  catheters can reduce the risk of harm | British Journal of Healthcare  Assistants">
            <a:extLst>
              <a:ext uri="{FF2B5EF4-FFF2-40B4-BE49-F238E27FC236}">
                <a16:creationId xmlns:a16="http://schemas.microsoft.com/office/drawing/2014/main" id="{60E693ED-F367-433F-AF05-456838EB2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607" y="2444899"/>
            <a:ext cx="2160240" cy="32997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amp;E Medical Supplies Urinary Catheter Leg Holder Strap, Catheter Leg S">
            <a:extLst>
              <a:ext uri="{FF2B5EF4-FFF2-40B4-BE49-F238E27FC236}">
                <a16:creationId xmlns:a16="http://schemas.microsoft.com/office/drawing/2014/main" id="{1895EA72-7E06-4A82-BE1E-8040422F2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2132856"/>
            <a:ext cx="2458616" cy="329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1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1FDE-6A93-4561-AADF-3728DE5BFAB1}"/>
              </a:ext>
            </a:extLst>
          </p:cNvPr>
          <p:cNvSpPr>
            <a:spLocks noGrp="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Catheter Selection</a:t>
            </a:r>
            <a:endParaRPr lang="en-GB"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367208-3C5F-49C1-B768-F812A7EF62FC}"/>
              </a:ext>
            </a:extLst>
          </p:cNvPr>
          <p:cNvSpPr>
            <a:spLocks noGrp="1"/>
          </p:cNvSpPr>
          <p:nvPr>
            <p:ph idx="1"/>
          </p:nvPr>
        </p:nvSpPr>
        <p:spPr/>
        <p:txBody>
          <a:bodyPr>
            <a:normAutofit/>
          </a:bodyPr>
          <a:lstStyle/>
          <a:p>
            <a:pPr>
              <a:lnSpc>
                <a:spcPct val="160000"/>
              </a:lnSpc>
            </a:pPr>
            <a:r>
              <a:rPr lang="en-US" altLang="en-US" sz="1600" dirty="0">
                <a:latin typeface="Arial" panose="020B0604020202020204" pitchFamily="34" charset="0"/>
                <a:cs typeface="Arial" panose="020B0604020202020204" pitchFamily="34" charset="0"/>
              </a:rPr>
              <a:t>Type of tip (e.g. open ended, Tiemann tip)</a:t>
            </a:r>
          </a:p>
          <a:p>
            <a:pPr>
              <a:lnSpc>
                <a:spcPct val="160000"/>
              </a:lnSpc>
            </a:pPr>
            <a:r>
              <a:rPr lang="en-US" altLang="en-US" sz="1600" dirty="0">
                <a:latin typeface="Arial" panose="020B0604020202020204" pitchFamily="34" charset="0"/>
                <a:cs typeface="Arial" panose="020B0604020202020204" pitchFamily="34" charset="0"/>
              </a:rPr>
              <a:t>Material (e.g. Silicone, Latex, Coated catheters, etc.)</a:t>
            </a:r>
          </a:p>
          <a:p>
            <a:pPr>
              <a:lnSpc>
                <a:spcPct val="160000"/>
              </a:lnSpc>
            </a:pPr>
            <a:r>
              <a:rPr lang="en-US" altLang="en-US" sz="1600" dirty="0">
                <a:latin typeface="Arial" panose="020B0604020202020204" pitchFamily="34" charset="0"/>
                <a:cs typeface="Arial" panose="020B0604020202020204" pitchFamily="34" charset="0"/>
              </a:rPr>
              <a:t>Size (e.g. Carriere/French Gauge) – Colour coded:</a:t>
            </a:r>
          </a:p>
          <a:p>
            <a:pPr lvl="1">
              <a:lnSpc>
                <a:spcPct val="160000"/>
              </a:lnSpc>
            </a:pPr>
            <a:r>
              <a:rPr lang="en-US" altLang="en-US" sz="1200" dirty="0">
                <a:latin typeface="Arial" panose="020B0604020202020204" pitchFamily="34" charset="0"/>
                <a:cs typeface="Arial" panose="020B0604020202020204" pitchFamily="34" charset="0"/>
              </a:rPr>
              <a:t>CH10 – Black</a:t>
            </a:r>
          </a:p>
          <a:p>
            <a:pPr lvl="1">
              <a:lnSpc>
                <a:spcPct val="160000"/>
              </a:lnSpc>
            </a:pPr>
            <a:r>
              <a:rPr lang="en-US" altLang="en-US" sz="1200" dirty="0">
                <a:latin typeface="Arial" panose="020B0604020202020204" pitchFamily="34" charset="0"/>
                <a:cs typeface="Arial" panose="020B0604020202020204" pitchFamily="34" charset="0"/>
              </a:rPr>
              <a:t>CH 12 – White</a:t>
            </a:r>
          </a:p>
          <a:p>
            <a:pPr lvl="1">
              <a:lnSpc>
                <a:spcPct val="160000"/>
              </a:lnSpc>
            </a:pPr>
            <a:r>
              <a:rPr lang="en-US" altLang="en-US" sz="1200" dirty="0">
                <a:latin typeface="Arial" panose="020B0604020202020204" pitchFamily="34" charset="0"/>
                <a:cs typeface="Arial" panose="020B0604020202020204" pitchFamily="34" charset="0"/>
              </a:rPr>
              <a:t>CH14 – Green</a:t>
            </a:r>
          </a:p>
          <a:p>
            <a:pPr lvl="1">
              <a:lnSpc>
                <a:spcPct val="160000"/>
              </a:lnSpc>
            </a:pPr>
            <a:r>
              <a:rPr lang="en-US" altLang="en-US" sz="1200" dirty="0">
                <a:latin typeface="Arial" panose="020B0604020202020204" pitchFamily="34" charset="0"/>
                <a:cs typeface="Arial" panose="020B0604020202020204" pitchFamily="34" charset="0"/>
              </a:rPr>
              <a:t>CH16 – Orange</a:t>
            </a:r>
          </a:p>
          <a:p>
            <a:pPr lvl="1">
              <a:lnSpc>
                <a:spcPct val="160000"/>
              </a:lnSpc>
            </a:pPr>
            <a:r>
              <a:rPr lang="en-US" altLang="en-US" sz="1200" dirty="0">
                <a:latin typeface="Arial" panose="020B0604020202020204" pitchFamily="34" charset="0"/>
                <a:cs typeface="Arial" panose="020B0604020202020204" pitchFamily="34" charset="0"/>
              </a:rPr>
              <a:t>CH18 – Red</a:t>
            </a:r>
          </a:p>
          <a:p>
            <a:pPr>
              <a:lnSpc>
                <a:spcPct val="160000"/>
              </a:lnSpc>
            </a:pPr>
            <a:r>
              <a:rPr lang="en-US" altLang="en-US" sz="1600" dirty="0">
                <a:latin typeface="Arial" panose="020B0604020202020204" pitchFamily="34" charset="0"/>
                <a:cs typeface="Arial" panose="020B0604020202020204" pitchFamily="34" charset="0"/>
              </a:rPr>
              <a:t>Length (Standard length for male/female/suprapubic, </a:t>
            </a:r>
            <a:r>
              <a:rPr lang="en-US" altLang="en-US" sz="1600" b="1" dirty="0">
                <a:latin typeface="Arial" panose="020B0604020202020204" pitchFamily="34" charset="0"/>
                <a:cs typeface="Arial" panose="020B0604020202020204" pitchFamily="34" charset="0"/>
              </a:rPr>
              <a:t>female for females only</a:t>
            </a:r>
            <a:r>
              <a:rPr lang="en-US" altLang="en-US" sz="1600" dirty="0">
                <a:latin typeface="Arial" panose="020B0604020202020204" pitchFamily="34" charset="0"/>
                <a:cs typeface="Arial" panose="020B0604020202020204" pitchFamily="34" charset="0"/>
              </a:rPr>
              <a:t>)</a:t>
            </a:r>
          </a:p>
          <a:p>
            <a:pPr>
              <a:lnSpc>
                <a:spcPct val="160000"/>
              </a:lnSpc>
            </a:pPr>
            <a:r>
              <a:rPr lang="en-US" altLang="en-US" sz="1600" dirty="0">
                <a:latin typeface="Arial" panose="020B0604020202020204" pitchFamily="34" charset="0"/>
                <a:cs typeface="Arial" panose="020B0604020202020204" pitchFamily="34" charset="0"/>
              </a:rPr>
              <a:t>Balloon Volume (10ml or as per manufacturers/urology instructions)</a:t>
            </a:r>
          </a:p>
          <a:p>
            <a:pPr>
              <a:lnSpc>
                <a:spcPct val="160000"/>
              </a:lnSpc>
            </a:pPr>
            <a:r>
              <a:rPr lang="en-US" sz="1600" dirty="0">
                <a:latin typeface="Arial" panose="020B0604020202020204" pitchFamily="34" charset="0"/>
                <a:cs typeface="Arial" panose="020B0604020202020204" pitchFamily="34" charset="0"/>
              </a:rPr>
              <a:t>Manufacturers license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28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1FDE-6A93-4561-AADF-3728DE5BFAB1}"/>
              </a:ext>
            </a:extLst>
          </p:cNvPr>
          <p:cNvSpPr>
            <a:spLocks noGrp="1"/>
          </p:cNvSpPr>
          <p:nvPr>
            <p:ph type="title"/>
          </p:nvPr>
        </p:nvSpPr>
        <p:spPr>
          <a:xfrm>
            <a:off x="457200" y="457200"/>
            <a:ext cx="8219256" cy="1143000"/>
          </a:xfrm>
        </p:spPr>
        <p:txBody>
          <a:bodyPr>
            <a:normAutofit fontScale="90000"/>
          </a:bodyPr>
          <a:lstStyle/>
          <a:p>
            <a:r>
              <a:rPr lang="en-GB" altLang="en-US" sz="4400" dirty="0">
                <a:solidFill>
                  <a:schemeClr val="bg1"/>
                </a:solidFill>
                <a:latin typeface="Arial" panose="020B0604020202020204" pitchFamily="34" charset="0"/>
                <a:cs typeface="Arial" panose="020B0604020202020204" pitchFamily="34" charset="0"/>
              </a:rPr>
              <a:t>Why Lubricate?</a:t>
            </a:r>
            <a:br>
              <a:rPr lang="en-GB" altLang="en-US" sz="4400" dirty="0">
                <a:solidFill>
                  <a:schemeClr val="bg1"/>
                </a:solidFill>
              </a:rPr>
            </a:br>
            <a:endParaRPr lang="en-GB" dirty="0"/>
          </a:p>
        </p:txBody>
      </p:sp>
      <p:sp>
        <p:nvSpPr>
          <p:cNvPr id="3" name="Content Placeholder 2">
            <a:extLst>
              <a:ext uri="{FF2B5EF4-FFF2-40B4-BE49-F238E27FC236}">
                <a16:creationId xmlns:a16="http://schemas.microsoft.com/office/drawing/2014/main" id="{3B367208-3C5F-49C1-B768-F812A7EF62FC}"/>
              </a:ext>
            </a:extLst>
          </p:cNvPr>
          <p:cNvSpPr>
            <a:spLocks noGrp="1"/>
          </p:cNvSpPr>
          <p:nvPr>
            <p:ph idx="1"/>
          </p:nvPr>
        </p:nvSpPr>
        <p:spPr>
          <a:xfrm>
            <a:off x="446856" y="1916832"/>
            <a:ext cx="8229600" cy="3773016"/>
          </a:xfrm>
        </p:spPr>
        <p:txBody>
          <a:bodyPr/>
          <a:lstStyle/>
          <a:p>
            <a:pPr>
              <a:lnSpc>
                <a:spcPct val="150000"/>
              </a:lnSpc>
            </a:pPr>
            <a:r>
              <a:rPr lang="en-GB" altLang="en-US" sz="3200" dirty="0">
                <a:latin typeface="Arial" panose="020B0604020202020204" pitchFamily="34" charset="0"/>
                <a:cs typeface="Arial" panose="020B0604020202020204" pitchFamily="34" charset="0"/>
              </a:rPr>
              <a:t>Pain free procedure</a:t>
            </a:r>
          </a:p>
          <a:p>
            <a:pPr>
              <a:lnSpc>
                <a:spcPct val="150000"/>
              </a:lnSpc>
            </a:pPr>
            <a:r>
              <a:rPr lang="en-GB" altLang="en-US" sz="3200" dirty="0">
                <a:latin typeface="Arial" panose="020B0604020202020204" pitchFamily="34" charset="0"/>
                <a:cs typeface="Arial" panose="020B0604020202020204" pitchFamily="34" charset="0"/>
              </a:rPr>
              <a:t>Urethral folds open.</a:t>
            </a:r>
          </a:p>
          <a:p>
            <a:pPr>
              <a:lnSpc>
                <a:spcPct val="150000"/>
              </a:lnSpc>
            </a:pPr>
            <a:r>
              <a:rPr lang="en-GB" altLang="en-US" sz="3200" dirty="0">
                <a:latin typeface="Arial" panose="020B0604020202020204" pitchFamily="34" charset="0"/>
                <a:cs typeface="Arial" panose="020B0604020202020204" pitchFamily="34" charset="0"/>
              </a:rPr>
              <a:t>Reduced risk of trauma to the urothelium.</a:t>
            </a:r>
          </a:p>
          <a:p>
            <a:pPr>
              <a:lnSpc>
                <a:spcPct val="150000"/>
              </a:lnSpc>
            </a:pPr>
            <a:r>
              <a:rPr lang="en-GB" altLang="en-US" sz="3200" dirty="0">
                <a:latin typeface="Arial" panose="020B0604020202020204" pitchFamily="34" charset="0"/>
                <a:cs typeface="Arial" panose="020B0604020202020204" pitchFamily="34" charset="0"/>
              </a:rPr>
              <a:t>Reduced risk of infection</a:t>
            </a:r>
          </a:p>
          <a:p>
            <a:pPr marL="0" indent="0">
              <a:buNone/>
            </a:pPr>
            <a:endParaRPr lang="en-GB" dirty="0"/>
          </a:p>
        </p:txBody>
      </p:sp>
    </p:spTree>
    <p:extLst>
      <p:ext uri="{BB962C8B-B14F-4D97-AF65-F5344CB8AC3E}">
        <p14:creationId xmlns:p14="http://schemas.microsoft.com/office/powerpoint/2010/main" val="234211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6C1C-1F70-4EEF-82F6-90D5D612643F}"/>
              </a:ext>
            </a:extLst>
          </p:cNvPr>
          <p:cNvSpPr>
            <a:spLocks noGrp="1"/>
          </p:cNvSpPr>
          <p:nvPr>
            <p:ph type="title"/>
          </p:nvPr>
        </p:nvSpPr>
        <p:spPr/>
        <p:txBody>
          <a:bodyPr>
            <a:normAutofit fontScale="90000"/>
          </a:bodyPr>
          <a:lstStyle/>
          <a:p>
            <a:r>
              <a:rPr lang="en-GB" altLang="en-US" sz="4400" dirty="0">
                <a:latin typeface="Arial" panose="020B0604020202020204" pitchFamily="34" charset="0"/>
                <a:cs typeface="Arial" panose="020B0604020202020204" pitchFamily="34" charset="0"/>
              </a:rPr>
              <a:t>What Lubrication should I use?</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EAD7B2B-A76D-4CA8-A8C6-69582D52C391}"/>
              </a:ext>
            </a:extLst>
          </p:cNvPr>
          <p:cNvSpPr>
            <a:spLocks noGrp="1"/>
          </p:cNvSpPr>
          <p:nvPr>
            <p:ph idx="1"/>
          </p:nvPr>
        </p:nvSpPr>
        <p:spPr>
          <a:xfrm>
            <a:off x="457200" y="1600201"/>
            <a:ext cx="8229600" cy="4493096"/>
          </a:xfrm>
        </p:spPr>
        <p:txBody>
          <a:bodyPr>
            <a:normAutofit fontScale="70000" lnSpcReduction="20000"/>
          </a:bodyPr>
          <a:lstStyle/>
          <a:p>
            <a:pPr>
              <a:lnSpc>
                <a:spcPct val="120000"/>
              </a:lnSpc>
              <a:defRPr/>
            </a:pPr>
            <a:r>
              <a:rPr lang="en-GB" altLang="en-US" sz="2600" dirty="0">
                <a:latin typeface="Arial" panose="020B0604020202020204" pitchFamily="34" charset="0"/>
                <a:cs typeface="Arial" panose="020B0604020202020204" pitchFamily="34" charset="0"/>
              </a:rPr>
              <a:t>A Lignocaine Hydrochloride Gel – Instillagel (or Cathejel,  Mono if allergic to Lignocaine)</a:t>
            </a:r>
          </a:p>
          <a:p>
            <a:pPr>
              <a:lnSpc>
                <a:spcPct val="120000"/>
              </a:lnSpc>
              <a:defRPr/>
            </a:pPr>
            <a:r>
              <a:rPr lang="en-GB" altLang="en-US" sz="2600" dirty="0">
                <a:latin typeface="Arial" panose="020B0604020202020204" pitchFamily="34" charset="0"/>
                <a:cs typeface="Arial" panose="020B0604020202020204" pitchFamily="34" charset="0"/>
              </a:rPr>
              <a:t>11mls male catheterisation</a:t>
            </a:r>
          </a:p>
          <a:p>
            <a:pPr>
              <a:lnSpc>
                <a:spcPct val="120000"/>
              </a:lnSpc>
              <a:defRPr/>
            </a:pPr>
            <a:r>
              <a:rPr lang="en-GB" altLang="en-US" sz="2600" dirty="0">
                <a:latin typeface="Arial" panose="020B0604020202020204" pitchFamily="34" charset="0"/>
                <a:cs typeface="Arial" panose="020B0604020202020204" pitchFamily="34" charset="0"/>
              </a:rPr>
              <a:t>6mls for female catheterisation</a:t>
            </a:r>
          </a:p>
          <a:p>
            <a:pPr>
              <a:lnSpc>
                <a:spcPct val="120000"/>
              </a:lnSpc>
              <a:defRPr/>
            </a:pPr>
            <a:r>
              <a:rPr lang="en-GB" altLang="en-US" sz="2600" dirty="0">
                <a:solidFill>
                  <a:srgbClr val="000000"/>
                </a:solidFill>
                <a:latin typeface="Arial" panose="020B0604020202020204" pitchFamily="34" charset="0"/>
                <a:cs typeface="Arial" panose="020B0604020202020204" pitchFamily="34" charset="0"/>
              </a:rPr>
              <a:t>5 minutes to take effect</a:t>
            </a:r>
          </a:p>
          <a:p>
            <a:pPr>
              <a:lnSpc>
                <a:spcPct val="120000"/>
              </a:lnSpc>
              <a:defRPr/>
            </a:pPr>
            <a:r>
              <a:rPr lang="en-GB" altLang="en-US" sz="2600" dirty="0">
                <a:solidFill>
                  <a:srgbClr val="000000"/>
                </a:solidFill>
                <a:latin typeface="Arial" panose="020B0604020202020204" pitchFamily="34" charset="0"/>
                <a:cs typeface="Arial" panose="020B0604020202020204" pitchFamily="34" charset="0"/>
              </a:rPr>
              <a:t>The effect is maintained for 30 minutes</a:t>
            </a:r>
          </a:p>
          <a:p>
            <a:pPr marL="0" indent="0">
              <a:lnSpc>
                <a:spcPct val="120000"/>
              </a:lnSpc>
              <a:buNone/>
              <a:defRPr/>
            </a:pPr>
            <a:endParaRPr lang="en-GB" altLang="en-US" sz="2600" dirty="0">
              <a:solidFill>
                <a:srgbClr val="000000"/>
              </a:solidFill>
              <a:latin typeface="Arial" panose="020B0604020202020204" pitchFamily="34" charset="0"/>
              <a:cs typeface="Arial" panose="020B0604020202020204" pitchFamily="34" charset="0"/>
            </a:endParaRPr>
          </a:p>
          <a:p>
            <a:pPr marL="0" indent="0">
              <a:lnSpc>
                <a:spcPct val="120000"/>
              </a:lnSpc>
              <a:buNone/>
              <a:defRPr/>
            </a:pPr>
            <a:r>
              <a:rPr lang="en-GB" sz="3400" b="1" u="sng" dirty="0">
                <a:solidFill>
                  <a:srgbClr val="FF0000"/>
                </a:solidFill>
                <a:latin typeface="Arial" panose="020B0604020202020204" pitchFamily="34" charset="0"/>
                <a:cs typeface="Arial" panose="020B0604020202020204" pitchFamily="34" charset="0"/>
              </a:rPr>
              <a:t>Do not use Instillagel: </a:t>
            </a:r>
            <a:r>
              <a:rPr lang="en-GB" sz="2900" b="1" dirty="0">
                <a:latin typeface="Arial" panose="020B0604020202020204" pitchFamily="34" charset="0"/>
                <a:cs typeface="Arial" panose="020B0604020202020204" pitchFamily="34" charset="0"/>
              </a:rPr>
              <a:t>If you are allergic (hypersensitive) to lidocaine, chlorhexidine, methyl hydroxybenzoate, propyl hydrobenzonate or any of other ingredients of Instillagel</a:t>
            </a:r>
          </a:p>
          <a:p>
            <a:pPr marL="0" indent="0">
              <a:lnSpc>
                <a:spcPct val="120000"/>
              </a:lnSpc>
              <a:buNone/>
              <a:defRPr/>
            </a:pPr>
            <a:endParaRPr lang="en-GB" sz="2900" b="1" dirty="0">
              <a:latin typeface="Arial" panose="020B0604020202020204" pitchFamily="34" charset="0"/>
              <a:cs typeface="Arial" panose="020B0604020202020204" pitchFamily="34" charset="0"/>
            </a:endParaRPr>
          </a:p>
          <a:p>
            <a:pPr marL="0" indent="0">
              <a:lnSpc>
                <a:spcPct val="120000"/>
              </a:lnSpc>
              <a:buFontTx/>
              <a:buNone/>
              <a:defRPr/>
            </a:pPr>
            <a:r>
              <a:rPr lang="en-GB" sz="2300" dirty="0">
                <a:latin typeface="Arial" panose="020B0604020202020204" pitchFamily="34" charset="0"/>
                <a:cs typeface="Arial" panose="020B0604020202020204" pitchFamily="34" charset="0"/>
              </a:rPr>
              <a:t>If the moist lining of the application site is damaged or bleeding</a:t>
            </a:r>
          </a:p>
          <a:p>
            <a:pPr>
              <a:defRPr/>
            </a:pPr>
            <a:endParaRPr lang="en-GB" altLang="en-US" dirty="0">
              <a:solidFill>
                <a:srgbClr val="000000"/>
              </a:solidFill>
            </a:endParaRPr>
          </a:p>
          <a:p>
            <a:pPr marL="0" indent="0">
              <a:buNone/>
            </a:pPr>
            <a:endParaRPr lang="en-GB" dirty="0"/>
          </a:p>
        </p:txBody>
      </p:sp>
    </p:spTree>
    <p:extLst>
      <p:ext uri="{BB962C8B-B14F-4D97-AF65-F5344CB8AC3E}">
        <p14:creationId xmlns:p14="http://schemas.microsoft.com/office/powerpoint/2010/main" val="315165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DA74-0654-48C8-46B8-3063504EFB50}"/>
              </a:ext>
            </a:extLst>
          </p:cNvPr>
          <p:cNvSpPr>
            <a:spLocks noGrp="1"/>
          </p:cNvSpPr>
          <p:nvPr>
            <p:ph type="title"/>
          </p:nvPr>
        </p:nvSpPr>
        <p:spPr/>
        <p:txBody>
          <a:bodyPr/>
          <a:lstStyle/>
          <a:p>
            <a:r>
              <a:rPr lang="en-GB" dirty="0"/>
              <a:t>Tiemann Tip Catheters</a:t>
            </a:r>
          </a:p>
        </p:txBody>
      </p:sp>
      <p:sp>
        <p:nvSpPr>
          <p:cNvPr id="3" name="Content Placeholder 2">
            <a:extLst>
              <a:ext uri="{FF2B5EF4-FFF2-40B4-BE49-F238E27FC236}">
                <a16:creationId xmlns:a16="http://schemas.microsoft.com/office/drawing/2014/main" id="{7813C343-7FFB-8603-3588-3F877621A78C}"/>
              </a:ext>
            </a:extLst>
          </p:cNvPr>
          <p:cNvSpPr>
            <a:spLocks noGrp="1"/>
          </p:cNvSpPr>
          <p:nvPr>
            <p:ph idx="1"/>
          </p:nvPr>
        </p:nvSpPr>
        <p:spPr>
          <a:xfrm>
            <a:off x="323528" y="1844824"/>
            <a:ext cx="8219256" cy="2376264"/>
          </a:xfrm>
        </p:spPr>
        <p:txBody>
          <a:bodyPr/>
          <a:lstStyle/>
          <a:p>
            <a:pPr marL="0" indent="0">
              <a:buNone/>
            </a:pPr>
            <a:r>
              <a:rPr lang="en-GB" dirty="0"/>
              <a:t> </a:t>
            </a:r>
          </a:p>
        </p:txBody>
      </p:sp>
      <p:pic>
        <p:nvPicPr>
          <p:cNvPr id="1026" name="Picture 2">
            <a:extLst>
              <a:ext uri="{FF2B5EF4-FFF2-40B4-BE49-F238E27FC236}">
                <a16:creationId xmlns:a16="http://schemas.microsoft.com/office/drawing/2014/main" id="{E03159F6-B6F3-8A00-DCE5-91FBD7B5F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411" y="2367566"/>
            <a:ext cx="5498530" cy="1245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F274B0-B857-86D7-5CE3-FB817F8AFA47}"/>
              </a:ext>
            </a:extLst>
          </p:cNvPr>
          <p:cNvSpPr txBox="1"/>
          <p:nvPr/>
        </p:nvSpPr>
        <p:spPr>
          <a:xfrm>
            <a:off x="3021242" y="4325108"/>
            <a:ext cx="3091172" cy="646331"/>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Pally Pagliuca</a:t>
            </a:r>
          </a:p>
        </p:txBody>
      </p:sp>
    </p:spTree>
    <p:extLst>
      <p:ext uri="{BB962C8B-B14F-4D97-AF65-F5344CB8AC3E}">
        <p14:creationId xmlns:p14="http://schemas.microsoft.com/office/powerpoint/2010/main" val="416200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Break</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212976"/>
            <a:ext cx="3240360" cy="23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143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AD62-E577-94B6-6B42-C9A204182BD3}"/>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Catheterisation/Change Care Plan in RIO</a:t>
            </a:r>
          </a:p>
        </p:txBody>
      </p:sp>
      <p:sp>
        <p:nvSpPr>
          <p:cNvPr id="3" name="Content Placeholder 2">
            <a:extLst>
              <a:ext uri="{FF2B5EF4-FFF2-40B4-BE49-F238E27FC236}">
                <a16:creationId xmlns:a16="http://schemas.microsoft.com/office/drawing/2014/main" id="{E9BEFD27-B0F0-C614-131B-1386C63052EA}"/>
              </a:ext>
            </a:extLst>
          </p:cNvPr>
          <p:cNvSpPr>
            <a:spLocks noGrp="1"/>
          </p:cNvSpPr>
          <p:nvPr>
            <p:ph idx="1"/>
          </p:nvPr>
        </p:nvSpPr>
        <p:spPr/>
        <p:txBody>
          <a:bodyPr>
            <a:normAutofit fontScale="77500" lnSpcReduction="20000"/>
          </a:bodyPr>
          <a:lstStyle/>
          <a:p>
            <a:pPr>
              <a:lnSpc>
                <a:spcPct val="150000"/>
              </a:lnSpc>
            </a:pPr>
            <a:r>
              <a:rPr lang="en-GB" sz="3200" dirty="0">
                <a:latin typeface="Arial" panose="020B0604020202020204" pitchFamily="34" charset="0"/>
                <a:cs typeface="Arial" panose="020B0604020202020204" pitchFamily="34" charset="0"/>
              </a:rPr>
              <a:t>Locate patient in RIO and navigate to ‘</a:t>
            </a:r>
            <a:r>
              <a:rPr lang="en-GB" sz="3200" b="1" dirty="0">
                <a:latin typeface="Arial" panose="020B0604020202020204" pitchFamily="34" charset="0"/>
                <a:cs typeface="Arial" panose="020B0604020202020204" pitchFamily="34" charset="0"/>
              </a:rPr>
              <a:t>Clinical Portal – Clients View</a:t>
            </a:r>
            <a:r>
              <a:rPr lang="en-GB" sz="3200" dirty="0">
                <a:latin typeface="Arial" panose="020B0604020202020204" pitchFamily="34" charset="0"/>
                <a:cs typeface="Arial" panose="020B0604020202020204" pitchFamily="34" charset="0"/>
              </a:rPr>
              <a:t>’</a:t>
            </a:r>
          </a:p>
          <a:p>
            <a:pPr>
              <a:lnSpc>
                <a:spcPct val="150000"/>
              </a:lnSpc>
            </a:pPr>
            <a:r>
              <a:rPr lang="en-GB" sz="3200" dirty="0">
                <a:latin typeface="Arial" panose="020B0604020202020204" pitchFamily="34" charset="0"/>
                <a:cs typeface="Arial" panose="020B0604020202020204" pitchFamily="34" charset="0"/>
              </a:rPr>
              <a:t>Select ‘</a:t>
            </a:r>
            <a:r>
              <a:rPr lang="en-GB" sz="3200" b="1" dirty="0">
                <a:latin typeface="Arial" panose="020B0604020202020204" pitchFamily="34" charset="0"/>
                <a:cs typeface="Arial" panose="020B0604020202020204" pitchFamily="34" charset="0"/>
              </a:rPr>
              <a:t>BCHC Generic Assessments</a:t>
            </a:r>
            <a:r>
              <a:rPr lang="en-GB" sz="3200" dirty="0">
                <a:latin typeface="Arial" panose="020B0604020202020204" pitchFamily="34" charset="0"/>
                <a:cs typeface="Arial" panose="020B0604020202020204" pitchFamily="34" charset="0"/>
              </a:rPr>
              <a:t>’ then ‘</a:t>
            </a:r>
            <a:r>
              <a:rPr lang="en-GB" sz="3200" b="1" dirty="0">
                <a:latin typeface="Arial" panose="020B0604020202020204" pitchFamily="34" charset="0"/>
                <a:cs typeface="Arial" panose="020B0604020202020204" pitchFamily="34" charset="0"/>
              </a:rPr>
              <a:t>BCHC Core Care Plans</a:t>
            </a:r>
            <a:r>
              <a:rPr lang="en-GB" sz="3200" dirty="0">
                <a:latin typeface="Arial" panose="020B0604020202020204" pitchFamily="34" charset="0"/>
                <a:cs typeface="Arial" panose="020B0604020202020204" pitchFamily="34" charset="0"/>
              </a:rPr>
              <a:t>’</a:t>
            </a:r>
          </a:p>
          <a:p>
            <a:pPr>
              <a:lnSpc>
                <a:spcPct val="150000"/>
              </a:lnSpc>
            </a:pPr>
            <a:r>
              <a:rPr lang="en-GB" sz="3200" dirty="0">
                <a:latin typeface="Arial" panose="020B0604020202020204" pitchFamily="34" charset="0"/>
                <a:cs typeface="Arial" panose="020B0604020202020204" pitchFamily="34" charset="0"/>
              </a:rPr>
              <a:t>Select ‘</a:t>
            </a:r>
            <a:r>
              <a:rPr lang="en-GB" sz="3200" b="1" dirty="0">
                <a:latin typeface="Arial" panose="020B0604020202020204" pitchFamily="34" charset="0"/>
                <a:cs typeface="Arial" panose="020B0604020202020204" pitchFamily="34" charset="0"/>
              </a:rPr>
              <a:t>BCHC Nutrition and Hydration</a:t>
            </a:r>
            <a:r>
              <a:rPr lang="en-GB" sz="3200" dirty="0">
                <a:latin typeface="Arial" panose="020B0604020202020204" pitchFamily="34" charset="0"/>
                <a:cs typeface="Arial" panose="020B0604020202020204" pitchFamily="34" charset="0"/>
              </a:rPr>
              <a:t>’</a:t>
            </a:r>
          </a:p>
          <a:p>
            <a:pPr>
              <a:lnSpc>
                <a:spcPct val="150000"/>
              </a:lnSpc>
            </a:pPr>
            <a:r>
              <a:rPr lang="en-GB" sz="3200" dirty="0">
                <a:latin typeface="Arial" panose="020B0604020202020204" pitchFamily="34" charset="0"/>
                <a:cs typeface="Arial" panose="020B0604020202020204" pitchFamily="34" charset="0"/>
              </a:rPr>
              <a:t>Locate ‘</a:t>
            </a:r>
            <a:r>
              <a:rPr lang="en-GB" sz="3200" b="1" dirty="0">
                <a:latin typeface="Arial" panose="020B0604020202020204" pitchFamily="34" charset="0"/>
                <a:cs typeface="Arial" panose="020B0604020202020204" pitchFamily="34" charset="0"/>
              </a:rPr>
              <a:t>Catheter Insertion Record</a:t>
            </a:r>
            <a:r>
              <a:rPr lang="en-GB" sz="3200" dirty="0">
                <a:latin typeface="Arial" panose="020B0604020202020204" pitchFamily="34" charset="0"/>
                <a:cs typeface="Arial" panose="020B0604020202020204" pitchFamily="34" charset="0"/>
              </a:rPr>
              <a:t>’ and complete. Ensure you ‘</a:t>
            </a:r>
            <a:r>
              <a:rPr lang="en-GB" sz="3200" b="1" dirty="0">
                <a:latin typeface="Arial" panose="020B0604020202020204" pitchFamily="34" charset="0"/>
                <a:cs typeface="Arial" panose="020B0604020202020204" pitchFamily="34" charset="0"/>
              </a:rPr>
              <a:t>save</a:t>
            </a:r>
            <a:r>
              <a:rPr lang="en-GB" sz="3200" dirty="0">
                <a:latin typeface="Arial" panose="020B0604020202020204" pitchFamily="34" charset="0"/>
                <a:cs typeface="Arial" panose="020B0604020202020204" pitchFamily="34" charset="0"/>
              </a:rPr>
              <a:t>’ the assessment forms</a:t>
            </a:r>
          </a:p>
          <a:p>
            <a:pPr>
              <a:lnSpc>
                <a:spcPct val="150000"/>
              </a:lnSpc>
            </a:pPr>
            <a:r>
              <a:rPr lang="en-GB" sz="3200" dirty="0">
                <a:latin typeface="Arial" panose="020B0604020202020204" pitchFamily="34" charset="0"/>
                <a:cs typeface="Arial" panose="020B0604020202020204" pitchFamily="34" charset="0"/>
              </a:rPr>
              <a:t>Document your assessment in ‘</a:t>
            </a:r>
            <a:r>
              <a:rPr lang="en-GB" sz="3200" b="1" dirty="0">
                <a:latin typeface="Arial" panose="020B0604020202020204" pitchFamily="34" charset="0"/>
                <a:cs typeface="Arial" panose="020B0604020202020204" pitchFamily="34" charset="0"/>
              </a:rPr>
              <a:t>Progress Notes</a:t>
            </a:r>
            <a:r>
              <a:rPr lang="en-GB" sz="3200" dirty="0">
                <a:latin typeface="Arial" panose="020B0604020202020204" pitchFamily="34" charset="0"/>
                <a:cs typeface="Arial" panose="020B0604020202020204" pitchFamily="34" charset="0"/>
              </a:rPr>
              <a:t>’</a:t>
            </a:r>
          </a:p>
          <a:p>
            <a:endParaRPr lang="en-GB" dirty="0"/>
          </a:p>
        </p:txBody>
      </p:sp>
    </p:spTree>
    <p:extLst>
      <p:ext uri="{BB962C8B-B14F-4D97-AF65-F5344CB8AC3E}">
        <p14:creationId xmlns:p14="http://schemas.microsoft.com/office/powerpoint/2010/main" val="178174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2964-F6C7-89E7-F17D-92C2D28BBC36}"/>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Catheter Care Plan in RIO</a:t>
            </a:r>
          </a:p>
        </p:txBody>
      </p:sp>
      <p:sp>
        <p:nvSpPr>
          <p:cNvPr id="3" name="Content Placeholder 2">
            <a:extLst>
              <a:ext uri="{FF2B5EF4-FFF2-40B4-BE49-F238E27FC236}">
                <a16:creationId xmlns:a16="http://schemas.microsoft.com/office/drawing/2014/main" id="{048C8AD0-6F77-A50B-F6D1-53F707B01C77}"/>
              </a:ext>
            </a:extLst>
          </p:cNvPr>
          <p:cNvSpPr>
            <a:spLocks noGrp="1"/>
          </p:cNvSpPr>
          <p:nvPr>
            <p:ph idx="1"/>
          </p:nvPr>
        </p:nvSpPr>
        <p:spPr/>
        <p:txBody>
          <a:bodyPr>
            <a:normAutofit fontScale="77500" lnSpcReduction="20000"/>
          </a:bodyPr>
          <a:lstStyle/>
          <a:p>
            <a:pPr>
              <a:lnSpc>
                <a:spcPct val="150000"/>
              </a:lnSpc>
            </a:pPr>
            <a:r>
              <a:rPr lang="en-GB" sz="3200" dirty="0">
                <a:latin typeface="Arial" panose="020B0604020202020204" pitchFamily="34" charset="0"/>
                <a:cs typeface="Arial" panose="020B0604020202020204" pitchFamily="34" charset="0"/>
              </a:rPr>
              <a:t>Locate patient in RIO and navigate to ‘</a:t>
            </a:r>
            <a:r>
              <a:rPr lang="en-GB" sz="3200" b="1" dirty="0">
                <a:latin typeface="Arial" panose="020B0604020202020204" pitchFamily="34" charset="0"/>
                <a:cs typeface="Arial" panose="020B0604020202020204" pitchFamily="34" charset="0"/>
              </a:rPr>
              <a:t>Clinical Portal – Clients View</a:t>
            </a:r>
            <a:r>
              <a:rPr lang="en-GB" sz="3200" dirty="0">
                <a:latin typeface="Arial" panose="020B0604020202020204" pitchFamily="34" charset="0"/>
                <a:cs typeface="Arial" panose="020B0604020202020204" pitchFamily="34" charset="0"/>
              </a:rPr>
              <a:t>’</a:t>
            </a:r>
          </a:p>
          <a:p>
            <a:pPr>
              <a:lnSpc>
                <a:spcPct val="150000"/>
              </a:lnSpc>
            </a:pPr>
            <a:r>
              <a:rPr lang="en-GB" sz="3200" dirty="0">
                <a:latin typeface="Arial" panose="020B0604020202020204" pitchFamily="34" charset="0"/>
                <a:cs typeface="Arial" panose="020B0604020202020204" pitchFamily="34" charset="0"/>
              </a:rPr>
              <a:t>Select ‘</a:t>
            </a:r>
            <a:r>
              <a:rPr lang="en-GB" sz="3200" b="1" dirty="0">
                <a:latin typeface="Arial" panose="020B0604020202020204" pitchFamily="34" charset="0"/>
                <a:cs typeface="Arial" panose="020B0604020202020204" pitchFamily="34" charset="0"/>
              </a:rPr>
              <a:t>BCHC Generic Assessments</a:t>
            </a:r>
            <a:r>
              <a:rPr lang="en-GB" sz="3200" dirty="0">
                <a:latin typeface="Arial" panose="020B0604020202020204" pitchFamily="34" charset="0"/>
                <a:cs typeface="Arial" panose="020B0604020202020204" pitchFamily="34" charset="0"/>
              </a:rPr>
              <a:t>’ then ‘</a:t>
            </a:r>
            <a:r>
              <a:rPr lang="en-GB" sz="3200" b="1" dirty="0">
                <a:latin typeface="Arial" panose="020B0604020202020204" pitchFamily="34" charset="0"/>
                <a:cs typeface="Arial" panose="020B0604020202020204" pitchFamily="34" charset="0"/>
              </a:rPr>
              <a:t>BCHC Core Care Plans</a:t>
            </a:r>
            <a:r>
              <a:rPr lang="en-GB" sz="3200" dirty="0">
                <a:latin typeface="Arial" panose="020B0604020202020204" pitchFamily="34" charset="0"/>
                <a:cs typeface="Arial" panose="020B0604020202020204" pitchFamily="34" charset="0"/>
              </a:rPr>
              <a:t>’</a:t>
            </a:r>
          </a:p>
          <a:p>
            <a:pPr>
              <a:lnSpc>
                <a:spcPct val="150000"/>
              </a:lnSpc>
            </a:pPr>
            <a:r>
              <a:rPr lang="en-GB" sz="3200" dirty="0">
                <a:latin typeface="Arial" panose="020B0604020202020204" pitchFamily="34" charset="0"/>
                <a:cs typeface="Arial" panose="020B0604020202020204" pitchFamily="34" charset="0"/>
              </a:rPr>
              <a:t>Select ‘</a:t>
            </a:r>
            <a:r>
              <a:rPr lang="en-GB" sz="3200" b="1" dirty="0">
                <a:latin typeface="Arial" panose="020B0604020202020204" pitchFamily="34" charset="0"/>
                <a:cs typeface="Arial" panose="020B0604020202020204" pitchFamily="34" charset="0"/>
              </a:rPr>
              <a:t>BCHC Nutrition and Hydration</a:t>
            </a:r>
            <a:r>
              <a:rPr lang="en-GB" sz="3200" dirty="0">
                <a:latin typeface="Arial" panose="020B0604020202020204" pitchFamily="34" charset="0"/>
                <a:cs typeface="Arial" panose="020B0604020202020204" pitchFamily="34" charset="0"/>
              </a:rPr>
              <a:t>’</a:t>
            </a:r>
          </a:p>
          <a:p>
            <a:pPr>
              <a:lnSpc>
                <a:spcPct val="150000"/>
              </a:lnSpc>
            </a:pPr>
            <a:r>
              <a:rPr lang="en-GB" sz="3200" dirty="0">
                <a:latin typeface="Arial" panose="020B0604020202020204" pitchFamily="34" charset="0"/>
                <a:cs typeface="Arial" panose="020B0604020202020204" pitchFamily="34" charset="0"/>
              </a:rPr>
              <a:t>Locate ‘</a:t>
            </a:r>
            <a:r>
              <a:rPr lang="en-GB" sz="3200" b="1" dirty="0">
                <a:latin typeface="Arial" panose="020B0604020202020204" pitchFamily="34" charset="0"/>
                <a:cs typeface="Arial" panose="020B0604020202020204" pitchFamily="34" charset="0"/>
              </a:rPr>
              <a:t>Catheter Care</a:t>
            </a:r>
            <a:r>
              <a:rPr lang="en-GB" sz="3200" dirty="0">
                <a:latin typeface="Arial" panose="020B0604020202020204" pitchFamily="34" charset="0"/>
                <a:cs typeface="Arial" panose="020B0604020202020204" pitchFamily="34" charset="0"/>
              </a:rPr>
              <a:t>’ and complete. Ensure you ‘</a:t>
            </a:r>
            <a:r>
              <a:rPr lang="en-GB" sz="3200" b="1" dirty="0">
                <a:latin typeface="Arial" panose="020B0604020202020204" pitchFamily="34" charset="0"/>
                <a:cs typeface="Arial" panose="020B0604020202020204" pitchFamily="34" charset="0"/>
              </a:rPr>
              <a:t>save</a:t>
            </a:r>
            <a:r>
              <a:rPr lang="en-GB" sz="3200" dirty="0">
                <a:latin typeface="Arial" panose="020B0604020202020204" pitchFamily="34" charset="0"/>
                <a:cs typeface="Arial" panose="020B0604020202020204" pitchFamily="34" charset="0"/>
              </a:rPr>
              <a:t>’ the assessment forms</a:t>
            </a:r>
          </a:p>
          <a:p>
            <a:pPr>
              <a:lnSpc>
                <a:spcPct val="150000"/>
              </a:lnSpc>
            </a:pPr>
            <a:r>
              <a:rPr lang="en-GB" sz="3200" dirty="0">
                <a:latin typeface="Arial" panose="020B0604020202020204" pitchFamily="34" charset="0"/>
                <a:cs typeface="Arial" panose="020B0604020202020204" pitchFamily="34" charset="0"/>
              </a:rPr>
              <a:t>Document your assessment in ‘</a:t>
            </a:r>
            <a:r>
              <a:rPr lang="en-GB" sz="3200" b="1" dirty="0">
                <a:latin typeface="Arial" panose="020B0604020202020204" pitchFamily="34" charset="0"/>
                <a:cs typeface="Arial" panose="020B0604020202020204" pitchFamily="34" charset="0"/>
              </a:rPr>
              <a:t>Progress Notes</a:t>
            </a:r>
            <a:r>
              <a:rPr lang="en-GB" sz="3200" dirty="0">
                <a:latin typeface="Arial" panose="020B0604020202020204" pitchFamily="34" charset="0"/>
                <a:cs typeface="Arial" panose="020B0604020202020204" pitchFamily="34" charset="0"/>
              </a:rPr>
              <a:t>’</a:t>
            </a:r>
          </a:p>
          <a:p>
            <a:endParaRPr lang="en-GB" dirty="0"/>
          </a:p>
        </p:txBody>
      </p:sp>
    </p:spTree>
    <p:extLst>
      <p:ext uri="{BB962C8B-B14F-4D97-AF65-F5344CB8AC3E}">
        <p14:creationId xmlns:p14="http://schemas.microsoft.com/office/powerpoint/2010/main" val="247006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8B17-08A7-65CA-290C-ABD1FD26AC3E}"/>
              </a:ext>
            </a:extLst>
          </p:cNvPr>
          <p:cNvSpPr>
            <a:spLocks noGrp="1"/>
          </p:cNvSpPr>
          <p:nvPr>
            <p:ph type="title"/>
          </p:nvPr>
        </p:nvSpPr>
        <p:spPr/>
        <p:txBody>
          <a:bodyPr/>
          <a:lstStyle/>
          <a:p>
            <a:r>
              <a:rPr lang="en-GB" dirty="0"/>
              <a:t>Catheter Passport</a:t>
            </a:r>
          </a:p>
        </p:txBody>
      </p:sp>
      <p:pic>
        <p:nvPicPr>
          <p:cNvPr id="4" name="Picture 3" descr="A blue and white book with white text&#10;&#10;Description automatically generated">
            <a:extLst>
              <a:ext uri="{FF2B5EF4-FFF2-40B4-BE49-F238E27FC236}">
                <a16:creationId xmlns:a16="http://schemas.microsoft.com/office/drawing/2014/main" id="{B2BAFA6A-B231-C278-F7B5-98B8293A1FAB}"/>
              </a:ext>
            </a:extLst>
          </p:cNvPr>
          <p:cNvPicPr>
            <a:picLocks noChangeAspect="1"/>
          </p:cNvPicPr>
          <p:nvPr/>
        </p:nvPicPr>
        <p:blipFill>
          <a:blip r:embed="rId3"/>
          <a:srcRect r="50000" b="-2208"/>
          <a:stretch/>
        </p:blipFill>
        <p:spPr>
          <a:xfrm>
            <a:off x="827584" y="1628800"/>
            <a:ext cx="3456384" cy="4525963"/>
          </a:xfrm>
          <a:prstGeom prst="rect">
            <a:avLst/>
          </a:prstGeom>
        </p:spPr>
      </p:pic>
      <p:pic>
        <p:nvPicPr>
          <p:cNvPr id="6" name="Picture 5" descr="A close-up of a book&#10;&#10;Description automatically generated">
            <a:extLst>
              <a:ext uri="{FF2B5EF4-FFF2-40B4-BE49-F238E27FC236}">
                <a16:creationId xmlns:a16="http://schemas.microsoft.com/office/drawing/2014/main" id="{66BF797F-23B6-9816-B9CC-15030AAE0665}"/>
              </a:ext>
            </a:extLst>
          </p:cNvPr>
          <p:cNvPicPr>
            <a:picLocks noChangeAspect="1"/>
          </p:cNvPicPr>
          <p:nvPr/>
        </p:nvPicPr>
        <p:blipFill>
          <a:blip r:embed="rId4"/>
          <a:srcRect l="3759" t="3839" r="52387" b="3839"/>
          <a:stretch/>
        </p:blipFill>
        <p:spPr>
          <a:xfrm>
            <a:off x="4577385" y="1628800"/>
            <a:ext cx="3816424" cy="4634927"/>
          </a:xfrm>
          <a:prstGeom prst="rect">
            <a:avLst/>
          </a:prstGeom>
        </p:spPr>
      </p:pic>
    </p:spTree>
    <p:extLst>
      <p:ext uri="{BB962C8B-B14F-4D97-AF65-F5344CB8AC3E}">
        <p14:creationId xmlns:p14="http://schemas.microsoft.com/office/powerpoint/2010/main" val="367485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51916" y="359934"/>
            <a:ext cx="8523088" cy="712643"/>
          </a:xfrm>
        </p:spPr>
        <p:txBody>
          <a:bodyPr>
            <a:noAutofit/>
          </a:bodyPr>
          <a:lstStyle/>
          <a:p>
            <a:pPr algn="ctr"/>
            <a:r>
              <a:rPr lang="en-GB" sz="4000" b="1" dirty="0">
                <a:latin typeface="Arial" panose="020B0604020202020204" pitchFamily="34" charset="0"/>
                <a:cs typeface="Arial" panose="020B0604020202020204" pitchFamily="34" charset="0"/>
              </a:rPr>
              <a:t>Female Anatomy</a:t>
            </a:r>
          </a:p>
        </p:txBody>
      </p:sp>
      <p:sp>
        <p:nvSpPr>
          <p:cNvPr id="2" name="Slide Number Placeholder 1"/>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5C2B26-CB57-4401-9CCB-27F1C2F8A2BA}" type="slidenum">
              <a:rPr lang="en-GB" smtClean="0"/>
              <a:pPr/>
              <a:t>3</a:t>
            </a:fld>
            <a:endParaRPr lang="en-GB" dirty="0"/>
          </a:p>
        </p:txBody>
      </p:sp>
      <p:pic>
        <p:nvPicPr>
          <p:cNvPr id="3" name="Picture 2" descr="A screenshot of a computer&#10;&#10;Description automatically generated">
            <a:extLst>
              <a:ext uri="{FF2B5EF4-FFF2-40B4-BE49-F238E27FC236}">
                <a16:creationId xmlns:a16="http://schemas.microsoft.com/office/drawing/2014/main" id="{5AF09C3D-F3FA-E2DD-3149-8823F75A4C59}"/>
              </a:ext>
            </a:extLst>
          </p:cNvPr>
          <p:cNvPicPr>
            <a:picLocks noChangeAspect="1"/>
          </p:cNvPicPr>
          <p:nvPr/>
        </p:nvPicPr>
        <p:blipFill rotWithShape="1">
          <a:blip r:embed="rId4"/>
          <a:srcRect l="37099" t="31824" r="46784" b="33649"/>
          <a:stretch/>
        </p:blipFill>
        <p:spPr bwMode="auto">
          <a:xfrm>
            <a:off x="2843807" y="1844824"/>
            <a:ext cx="3816425" cy="4296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0170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3004-957F-4F7A-9CC0-F775A75B2AFD}"/>
              </a:ext>
            </a:extLst>
          </p:cNvPr>
          <p:cNvSpPr>
            <a:spLocks noGrp="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Troubleshooting - Bypassing</a:t>
            </a:r>
            <a:endParaRPr lang="en-GB" sz="40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F9A75742-E50C-4B7A-B990-91858F6BB588}"/>
              </a:ext>
            </a:extLst>
          </p:cNvPr>
          <p:cNvPicPr>
            <a:picLocks noGrp="1"/>
          </p:cNvPicPr>
          <p:nvPr>
            <p:ph idx="1"/>
          </p:nvPr>
        </p:nvPicPr>
        <p:blipFill>
          <a:blip r:embed="rId3">
            <a:extLst>
              <a:ext uri="{28A0092B-C50C-407E-A947-70E740481C1C}">
                <a14:useLocalDpi xmlns:a14="http://schemas.microsoft.com/office/drawing/2010/main" val="0"/>
              </a:ext>
            </a:extLst>
          </a:blip>
          <a:srcRect l="9148" t="26036" r="25986" b="8876"/>
          <a:stretch>
            <a:fillRect/>
          </a:stretch>
        </p:blipFill>
        <p:spPr>
          <a:xfrm>
            <a:off x="555513" y="1628801"/>
            <a:ext cx="8022629" cy="4392487"/>
          </a:xfrm>
        </p:spPr>
      </p:pic>
    </p:spTree>
    <p:extLst>
      <p:ext uri="{BB962C8B-B14F-4D97-AF65-F5344CB8AC3E}">
        <p14:creationId xmlns:p14="http://schemas.microsoft.com/office/powerpoint/2010/main" val="1950954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684-757C-4F7F-BF6E-030B98D3D24D}"/>
              </a:ext>
            </a:extLst>
          </p:cNvPr>
          <p:cNvSpPr>
            <a:spLocks noGrp="1"/>
          </p:cNvSpPr>
          <p:nvPr>
            <p:ph type="title"/>
          </p:nvPr>
        </p:nvSpPr>
        <p:spPr/>
        <p:txBody>
          <a:bodyPr>
            <a:normAutofit fontScale="90000"/>
          </a:bodyPr>
          <a:lstStyle/>
          <a:p>
            <a:r>
              <a:rPr lang="en-GB" altLang="en-US" dirty="0">
                <a:latin typeface="Arial" panose="020B0604020202020204" pitchFamily="34" charset="0"/>
                <a:cs typeface="Arial" panose="020B0604020202020204" pitchFamily="34" charset="0"/>
              </a:rPr>
              <a:t>Troubleshooting – Blocking Catheter</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A9976435-57C8-44C4-B55C-FDDB5EC0D339}"/>
              </a:ext>
            </a:extLst>
          </p:cNvPr>
          <p:cNvPicPr>
            <a:picLocks noGrp="1"/>
          </p:cNvPicPr>
          <p:nvPr>
            <p:ph idx="1"/>
          </p:nvPr>
        </p:nvPicPr>
        <p:blipFill>
          <a:blip r:embed="rId3">
            <a:extLst>
              <a:ext uri="{28A0092B-C50C-407E-A947-70E740481C1C}">
                <a14:useLocalDpi xmlns:a14="http://schemas.microsoft.com/office/drawing/2010/main" val="0"/>
              </a:ext>
            </a:extLst>
          </a:blip>
          <a:srcRect l="9480" t="31953" r="27097" b="30177"/>
          <a:stretch>
            <a:fillRect/>
          </a:stretch>
        </p:blipFill>
        <p:spPr>
          <a:xfrm>
            <a:off x="251520" y="1772817"/>
            <a:ext cx="8229600" cy="4248471"/>
          </a:xfrm>
        </p:spPr>
      </p:pic>
    </p:spTree>
    <p:extLst>
      <p:ext uri="{BB962C8B-B14F-4D97-AF65-F5344CB8AC3E}">
        <p14:creationId xmlns:p14="http://schemas.microsoft.com/office/powerpoint/2010/main" val="1406314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D9D3-E581-7871-8EE6-F4CB248A2E8B}"/>
              </a:ext>
            </a:extLst>
          </p:cNvPr>
          <p:cNvSpPr>
            <a:spLocks noGrp="1"/>
          </p:cNvSpPr>
          <p:nvPr>
            <p:ph type="title"/>
          </p:nvPr>
        </p:nvSpPr>
        <p:spPr>
          <a:xfrm>
            <a:off x="107504" y="274638"/>
            <a:ext cx="8856984" cy="1143000"/>
          </a:xfrm>
        </p:spPr>
        <p:txBody>
          <a:bodyPr>
            <a:normAutofit fontScale="90000"/>
          </a:bodyPr>
          <a:lstStyle/>
          <a:p>
            <a:r>
              <a:rPr lang="en-GB" dirty="0">
                <a:latin typeface="Arial" panose="020B0604020202020204" pitchFamily="34" charset="0"/>
                <a:cs typeface="Arial" panose="020B0604020202020204" pitchFamily="34" charset="0"/>
              </a:rPr>
              <a:t>Community Nurse Indwelling Catheter Guide </a:t>
            </a:r>
          </a:p>
        </p:txBody>
      </p:sp>
      <p:pic>
        <p:nvPicPr>
          <p:cNvPr id="9" name="Content Placeholder 8">
            <a:extLst>
              <a:ext uri="{FF2B5EF4-FFF2-40B4-BE49-F238E27FC236}">
                <a16:creationId xmlns:a16="http://schemas.microsoft.com/office/drawing/2014/main" id="{E4B1FFCF-BB1E-C58E-313F-9502F56D95A0}"/>
              </a:ext>
            </a:extLst>
          </p:cNvPr>
          <p:cNvPicPr>
            <a:picLocks noGrp="1" noChangeAspect="1"/>
          </p:cNvPicPr>
          <p:nvPr>
            <p:ph idx="1"/>
          </p:nvPr>
        </p:nvPicPr>
        <p:blipFill>
          <a:blip r:embed="rId3"/>
          <a:stretch>
            <a:fillRect/>
          </a:stretch>
        </p:blipFill>
        <p:spPr>
          <a:xfrm>
            <a:off x="827584" y="1600200"/>
            <a:ext cx="7344816" cy="4794833"/>
          </a:xfrm>
        </p:spPr>
      </p:pic>
    </p:spTree>
    <p:extLst>
      <p:ext uri="{BB962C8B-B14F-4D97-AF65-F5344CB8AC3E}">
        <p14:creationId xmlns:p14="http://schemas.microsoft.com/office/powerpoint/2010/main" val="3435816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E7AFA-60C1-105F-24A8-CD62DBC9C262}"/>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Haematuria following Catheterisation Pathway</a:t>
            </a:r>
          </a:p>
        </p:txBody>
      </p:sp>
      <p:pic>
        <p:nvPicPr>
          <p:cNvPr id="5" name="Content Placeholder 4">
            <a:extLst>
              <a:ext uri="{FF2B5EF4-FFF2-40B4-BE49-F238E27FC236}">
                <a16:creationId xmlns:a16="http://schemas.microsoft.com/office/drawing/2014/main" id="{DF41BC6B-C911-A623-9770-1244326B2B39}"/>
              </a:ext>
            </a:extLst>
          </p:cNvPr>
          <p:cNvPicPr>
            <a:picLocks noGrp="1" noChangeAspect="1"/>
          </p:cNvPicPr>
          <p:nvPr>
            <p:ph idx="1"/>
          </p:nvPr>
        </p:nvPicPr>
        <p:blipFill>
          <a:blip r:embed="rId3"/>
          <a:stretch>
            <a:fillRect/>
          </a:stretch>
        </p:blipFill>
        <p:spPr>
          <a:xfrm>
            <a:off x="683568" y="1600200"/>
            <a:ext cx="7776864" cy="4637112"/>
          </a:xfrm>
        </p:spPr>
      </p:pic>
    </p:spTree>
    <p:extLst>
      <p:ext uri="{BB962C8B-B14F-4D97-AF65-F5344CB8AC3E}">
        <p14:creationId xmlns:p14="http://schemas.microsoft.com/office/powerpoint/2010/main" val="1095167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22A7-BCCB-B580-36EC-62432EE6BA24}"/>
              </a:ext>
            </a:extLst>
          </p:cNvPr>
          <p:cNvSpPr>
            <a:spLocks noGrp="1"/>
          </p:cNvSpPr>
          <p:nvPr>
            <p:ph type="title"/>
          </p:nvPr>
        </p:nvSpPr>
        <p:spPr>
          <a:xfrm>
            <a:off x="215515" y="188640"/>
            <a:ext cx="8712968" cy="1143000"/>
          </a:xfrm>
        </p:spPr>
        <p:txBody>
          <a:bodyPr>
            <a:noAutofit/>
          </a:bodyPr>
          <a:lstStyle/>
          <a:p>
            <a:r>
              <a:rPr lang="en-GB" sz="3200" dirty="0">
                <a:latin typeface="Arial" panose="020B0604020202020204" pitchFamily="34" charset="0"/>
                <a:cs typeface="Arial" panose="020B0604020202020204" pitchFamily="34" charset="0"/>
              </a:rPr>
              <a:t>Complications following Catheterisation Frequently Asked Questions (FAQ)</a:t>
            </a:r>
          </a:p>
        </p:txBody>
      </p:sp>
      <p:pic>
        <p:nvPicPr>
          <p:cNvPr id="5" name="Content Placeholder 4">
            <a:extLst>
              <a:ext uri="{FF2B5EF4-FFF2-40B4-BE49-F238E27FC236}">
                <a16:creationId xmlns:a16="http://schemas.microsoft.com/office/drawing/2014/main" id="{C3B29A9E-AA67-6426-A073-D98479EDD6D6}"/>
              </a:ext>
            </a:extLst>
          </p:cNvPr>
          <p:cNvPicPr>
            <a:picLocks noGrp="1" noChangeAspect="1"/>
          </p:cNvPicPr>
          <p:nvPr>
            <p:ph idx="1"/>
          </p:nvPr>
        </p:nvPicPr>
        <p:blipFill>
          <a:blip r:embed="rId3"/>
          <a:stretch>
            <a:fillRect/>
          </a:stretch>
        </p:blipFill>
        <p:spPr>
          <a:xfrm>
            <a:off x="899592" y="1700809"/>
            <a:ext cx="7401752" cy="4464495"/>
          </a:xfrm>
        </p:spPr>
      </p:pic>
    </p:spTree>
    <p:extLst>
      <p:ext uri="{BB962C8B-B14F-4D97-AF65-F5344CB8AC3E}">
        <p14:creationId xmlns:p14="http://schemas.microsoft.com/office/powerpoint/2010/main" val="234752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69B8-BE56-38EC-1900-FB9BA6B22073}"/>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Continence Assessment RIO</a:t>
            </a:r>
          </a:p>
        </p:txBody>
      </p:sp>
      <p:sp>
        <p:nvSpPr>
          <p:cNvPr id="3" name="Content Placeholder 2">
            <a:extLst>
              <a:ext uri="{FF2B5EF4-FFF2-40B4-BE49-F238E27FC236}">
                <a16:creationId xmlns:a16="http://schemas.microsoft.com/office/drawing/2014/main" id="{538E685A-A84F-074C-9106-8C2E6AAD3E63}"/>
              </a:ext>
            </a:extLst>
          </p:cNvPr>
          <p:cNvSpPr>
            <a:spLocks noGrp="1"/>
          </p:cNvSpPr>
          <p:nvPr>
            <p:ph idx="1"/>
          </p:nvPr>
        </p:nvSpPr>
        <p:spPr/>
        <p:txBody>
          <a:bodyPr>
            <a:normAutofit fontScale="92500"/>
          </a:bodyPr>
          <a:lstStyle/>
          <a:p>
            <a:pPr>
              <a:lnSpc>
                <a:spcPct val="150000"/>
              </a:lnSpc>
            </a:pPr>
            <a:r>
              <a:rPr lang="en-GB" sz="2000" dirty="0">
                <a:latin typeface="Arial" panose="020B0604020202020204" pitchFamily="34" charset="0"/>
                <a:cs typeface="Arial" panose="020B0604020202020204" pitchFamily="34" charset="0"/>
              </a:rPr>
              <a:t>Locate patient in RIO and navigate to ‘</a:t>
            </a:r>
            <a:r>
              <a:rPr lang="en-GB" sz="2000" b="1" dirty="0">
                <a:latin typeface="Arial" panose="020B0604020202020204" pitchFamily="34" charset="0"/>
                <a:cs typeface="Arial" panose="020B0604020202020204" pitchFamily="34" charset="0"/>
              </a:rPr>
              <a:t>Clinical Portal – Clients View</a:t>
            </a:r>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Select ‘</a:t>
            </a:r>
            <a:r>
              <a:rPr lang="en-GB" sz="2000" b="1" dirty="0">
                <a:latin typeface="Arial" panose="020B0604020202020204" pitchFamily="34" charset="0"/>
                <a:cs typeface="Arial" panose="020B0604020202020204" pitchFamily="34" charset="0"/>
              </a:rPr>
              <a:t>BCHC Generic Assessments</a:t>
            </a:r>
            <a:r>
              <a:rPr lang="en-GB" sz="2000" dirty="0">
                <a:latin typeface="Arial" panose="020B0604020202020204" pitchFamily="34" charset="0"/>
                <a:cs typeface="Arial" panose="020B0604020202020204" pitchFamily="34" charset="0"/>
              </a:rPr>
              <a:t>’ then ‘</a:t>
            </a:r>
            <a:r>
              <a:rPr lang="en-GB" sz="2000" b="1" dirty="0">
                <a:latin typeface="Arial" panose="020B0604020202020204" pitchFamily="34" charset="0"/>
                <a:cs typeface="Arial" panose="020B0604020202020204" pitchFamily="34" charset="0"/>
              </a:rPr>
              <a:t>BCHC Core Care Plans</a:t>
            </a:r>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Select ‘</a:t>
            </a:r>
            <a:r>
              <a:rPr lang="en-GB" sz="2000" b="1" dirty="0">
                <a:latin typeface="Arial" panose="020B0604020202020204" pitchFamily="34" charset="0"/>
                <a:cs typeface="Arial" panose="020B0604020202020204" pitchFamily="34" charset="0"/>
              </a:rPr>
              <a:t>BCHC Nutrition and Hydration</a:t>
            </a:r>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Complete the following assessment form</a:t>
            </a:r>
          </a:p>
          <a:p>
            <a:pPr lvl="1">
              <a:lnSpc>
                <a:spcPct val="150000"/>
              </a:lnSpc>
            </a:pPr>
            <a:r>
              <a:rPr lang="en-GB" sz="1600" dirty="0">
                <a:latin typeface="Arial" panose="020B0604020202020204" pitchFamily="34" charset="0"/>
                <a:cs typeface="Arial" panose="020B0604020202020204" pitchFamily="34" charset="0"/>
              </a:rPr>
              <a:t>Urinary Symptoms Profile (Including oral intake)</a:t>
            </a:r>
          </a:p>
          <a:p>
            <a:pPr lvl="1">
              <a:lnSpc>
                <a:spcPct val="150000"/>
              </a:lnSpc>
            </a:pPr>
            <a:r>
              <a:rPr lang="en-GB" sz="1600" dirty="0">
                <a:latin typeface="Arial" panose="020B0604020202020204" pitchFamily="34" charset="0"/>
                <a:cs typeface="Arial" panose="020B0604020202020204" pitchFamily="34" charset="0"/>
              </a:rPr>
              <a:t>Urinalysis</a:t>
            </a:r>
          </a:p>
          <a:p>
            <a:pPr lvl="1">
              <a:lnSpc>
                <a:spcPct val="150000"/>
              </a:lnSpc>
            </a:pPr>
            <a:r>
              <a:rPr lang="en-GB" sz="1600" dirty="0">
                <a:latin typeface="Arial" panose="020B0604020202020204" pitchFamily="34" charset="0"/>
                <a:cs typeface="Arial" panose="020B0604020202020204" pitchFamily="34" charset="0"/>
              </a:rPr>
              <a:t>Bladder Scan</a:t>
            </a:r>
          </a:p>
          <a:p>
            <a:pPr>
              <a:lnSpc>
                <a:spcPct val="150000"/>
              </a:lnSpc>
            </a:pPr>
            <a:r>
              <a:rPr lang="en-GB" sz="2000" dirty="0">
                <a:latin typeface="Arial" panose="020B0604020202020204" pitchFamily="34" charset="0"/>
                <a:cs typeface="Arial" panose="020B0604020202020204" pitchFamily="34" charset="0"/>
              </a:rPr>
              <a:t>Ensure you ‘</a:t>
            </a:r>
            <a:r>
              <a:rPr lang="en-GB" sz="2000" b="1" dirty="0">
                <a:latin typeface="Arial" panose="020B0604020202020204" pitchFamily="34" charset="0"/>
                <a:cs typeface="Arial" panose="020B0604020202020204" pitchFamily="34" charset="0"/>
              </a:rPr>
              <a:t>save</a:t>
            </a:r>
            <a:r>
              <a:rPr lang="en-GB" sz="2000" dirty="0">
                <a:latin typeface="Arial" panose="020B0604020202020204" pitchFamily="34" charset="0"/>
                <a:cs typeface="Arial" panose="020B0604020202020204" pitchFamily="34" charset="0"/>
              </a:rPr>
              <a:t>’ the assessment forms</a:t>
            </a:r>
          </a:p>
          <a:p>
            <a:pPr>
              <a:lnSpc>
                <a:spcPct val="150000"/>
              </a:lnSpc>
            </a:pPr>
            <a:r>
              <a:rPr lang="en-GB" sz="2000" dirty="0">
                <a:latin typeface="Arial" panose="020B0604020202020204" pitchFamily="34" charset="0"/>
                <a:cs typeface="Arial" panose="020B0604020202020204" pitchFamily="34" charset="0"/>
              </a:rPr>
              <a:t>Document your assessment in ‘</a:t>
            </a:r>
            <a:r>
              <a:rPr lang="en-GB" sz="2000" b="1" dirty="0">
                <a:latin typeface="Arial" panose="020B0604020202020204" pitchFamily="34" charset="0"/>
                <a:cs typeface="Arial" panose="020B0604020202020204" pitchFamily="34" charset="0"/>
              </a:rPr>
              <a:t>Progress Notes</a:t>
            </a:r>
            <a:r>
              <a:rPr lang="en-GB" sz="2000" dirty="0">
                <a:latin typeface="Arial" panose="020B0604020202020204" pitchFamily="34" charset="0"/>
                <a:cs typeface="Arial" panose="020B0604020202020204" pitchFamily="34" charset="0"/>
              </a:rPr>
              <a:t>’</a:t>
            </a:r>
          </a:p>
          <a:p>
            <a:endParaRPr lang="en-GB" dirty="0"/>
          </a:p>
        </p:txBody>
      </p:sp>
    </p:spTree>
    <p:extLst>
      <p:ext uri="{BB962C8B-B14F-4D97-AF65-F5344CB8AC3E}">
        <p14:creationId xmlns:p14="http://schemas.microsoft.com/office/powerpoint/2010/main" val="921469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065AA-8417-42B6-93BE-0215F7A21DC9}" type="slidenum">
              <a:rPr lang="en-GB" smtClean="0">
                <a:solidFill>
                  <a:prstClr val="black">
                    <a:tint val="75000"/>
                  </a:prstClr>
                </a:solidFill>
              </a:rPr>
              <a:pPr/>
              <a:t>36</a:t>
            </a:fld>
            <a:endParaRPr lang="en-GB" dirty="0">
              <a:solidFill>
                <a:prstClr val="black">
                  <a:tint val="75000"/>
                </a:prstClr>
              </a:solidFill>
            </a:endParaRPr>
          </a:p>
        </p:txBody>
      </p:sp>
      <p:pic>
        <p:nvPicPr>
          <p:cNvPr id="4" name="Picture 3">
            <a:extLst>
              <a:ext uri="{FF2B5EF4-FFF2-40B4-BE49-F238E27FC236}">
                <a16:creationId xmlns:a16="http://schemas.microsoft.com/office/drawing/2014/main" id="{60E9419E-FC56-4555-AB36-12E47EB620D6}"/>
              </a:ext>
            </a:extLst>
          </p:cNvPr>
          <p:cNvPicPr>
            <a:picLocks noChangeAspect="1"/>
          </p:cNvPicPr>
          <p:nvPr/>
        </p:nvPicPr>
        <p:blipFill>
          <a:blip r:embed="rId4"/>
          <a:srcRect l="1662" t="2415" r="1091"/>
          <a:stretch/>
        </p:blipFill>
        <p:spPr>
          <a:xfrm>
            <a:off x="323528" y="2132856"/>
            <a:ext cx="4248472" cy="3550838"/>
          </a:xfrm>
          <a:prstGeom prst="rect">
            <a:avLst/>
          </a:prstGeom>
        </p:spPr>
      </p:pic>
      <p:pic>
        <p:nvPicPr>
          <p:cNvPr id="5" name="Picture 4">
            <a:extLst>
              <a:ext uri="{FF2B5EF4-FFF2-40B4-BE49-F238E27FC236}">
                <a16:creationId xmlns:a16="http://schemas.microsoft.com/office/drawing/2014/main" id="{0E670216-50BC-494A-9280-6177B2C3FB91}"/>
              </a:ext>
            </a:extLst>
          </p:cNvPr>
          <p:cNvPicPr>
            <a:picLocks noChangeAspect="1"/>
          </p:cNvPicPr>
          <p:nvPr/>
        </p:nvPicPr>
        <p:blipFill>
          <a:blip r:embed="rId5"/>
          <a:srcRect t="1915"/>
          <a:stretch/>
        </p:blipFill>
        <p:spPr>
          <a:xfrm>
            <a:off x="5076056" y="1988840"/>
            <a:ext cx="3320307" cy="4213105"/>
          </a:xfrm>
          <a:prstGeom prst="rect">
            <a:avLst/>
          </a:prstGeom>
        </p:spPr>
      </p:pic>
      <p:sp>
        <p:nvSpPr>
          <p:cNvPr id="8" name="Title 1">
            <a:extLst>
              <a:ext uri="{FF2B5EF4-FFF2-40B4-BE49-F238E27FC236}">
                <a16:creationId xmlns:a16="http://schemas.microsoft.com/office/drawing/2014/main" id="{D838562A-82BD-4937-A390-CEEEA99D9780}"/>
              </a:ext>
            </a:extLst>
          </p:cNvPr>
          <p:cNvSpPr>
            <a:spLocks noGrp="1"/>
          </p:cNvSpPr>
          <p:nvPr>
            <p:ph type="title"/>
          </p:nvPr>
        </p:nvSpPr>
        <p:spPr>
          <a:xfrm>
            <a:off x="120576" y="416044"/>
            <a:ext cx="8523088" cy="712643"/>
          </a:xfrm>
        </p:spPr>
        <p:txBody>
          <a:bodyPr>
            <a:noAutofit/>
          </a:bodyPr>
          <a:lstStyle/>
          <a:p>
            <a:r>
              <a:rPr lang="en-GB" sz="4000" b="1" dirty="0">
                <a:latin typeface="Arial" panose="020B0604020202020204" pitchFamily="34" charset="0"/>
                <a:cs typeface="Arial" panose="020B0604020202020204" pitchFamily="34" charset="0"/>
              </a:rPr>
              <a:t>Bladder Chart</a:t>
            </a:r>
          </a:p>
        </p:txBody>
      </p:sp>
    </p:spTree>
    <p:extLst>
      <p:ext uri="{BB962C8B-B14F-4D97-AF65-F5344CB8AC3E}">
        <p14:creationId xmlns:p14="http://schemas.microsoft.com/office/powerpoint/2010/main" val="9652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065AA-8417-42B6-93BE-0215F7A21DC9}" type="slidenum">
              <a:rPr lang="en-GB" smtClean="0">
                <a:solidFill>
                  <a:prstClr val="black">
                    <a:tint val="75000"/>
                  </a:prstClr>
                </a:solidFill>
              </a:rPr>
              <a:pPr/>
              <a:t>37</a:t>
            </a:fld>
            <a:endParaRPr lang="en-GB" dirty="0">
              <a:solidFill>
                <a:prstClr val="black">
                  <a:tint val="75000"/>
                </a:prstClr>
              </a:solidFill>
            </a:endParaRPr>
          </a:p>
        </p:txBody>
      </p:sp>
      <p:sp>
        <p:nvSpPr>
          <p:cNvPr id="5" name="Title 1">
            <a:extLst>
              <a:ext uri="{FF2B5EF4-FFF2-40B4-BE49-F238E27FC236}">
                <a16:creationId xmlns:a16="http://schemas.microsoft.com/office/drawing/2014/main" id="{06C344DF-6FB1-4750-9F2F-0AA7B9D67CE0}"/>
              </a:ext>
            </a:extLst>
          </p:cNvPr>
          <p:cNvSpPr>
            <a:spLocks noGrp="1"/>
          </p:cNvSpPr>
          <p:nvPr>
            <p:ph type="title"/>
          </p:nvPr>
        </p:nvSpPr>
        <p:spPr>
          <a:xfrm>
            <a:off x="137919" y="320222"/>
            <a:ext cx="8523088" cy="712643"/>
          </a:xfrm>
        </p:spPr>
        <p:txBody>
          <a:bodyPr>
            <a:noAutofit/>
          </a:bodyPr>
          <a:lstStyle/>
          <a:p>
            <a:r>
              <a:rPr lang="en-GB" sz="4000" b="1" dirty="0">
                <a:latin typeface="Arial" panose="020B0604020202020204" pitchFamily="34" charset="0"/>
                <a:cs typeface="Arial" panose="020B0604020202020204" pitchFamily="34" charset="0"/>
              </a:rPr>
              <a:t>Bowel Chart</a:t>
            </a:r>
          </a:p>
        </p:txBody>
      </p:sp>
      <p:pic>
        <p:nvPicPr>
          <p:cNvPr id="7" name="Picture 2">
            <a:extLst>
              <a:ext uri="{FF2B5EF4-FFF2-40B4-BE49-F238E27FC236}">
                <a16:creationId xmlns:a16="http://schemas.microsoft.com/office/drawing/2014/main" id="{DD5C985A-31AE-41FC-A309-0055DFF082E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5661" t="14284" r="4926" b="6331"/>
          <a:stretch/>
        </p:blipFill>
        <p:spPr bwMode="auto">
          <a:xfrm>
            <a:off x="558918" y="1688599"/>
            <a:ext cx="8026164" cy="4040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762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065AA-8417-42B6-93BE-0215F7A21DC9}" type="slidenum">
              <a:rPr lang="en-GB" smtClean="0">
                <a:solidFill>
                  <a:prstClr val="black">
                    <a:tint val="75000"/>
                  </a:prstClr>
                </a:solidFill>
              </a:rPr>
              <a:pPr/>
              <a:t>38</a:t>
            </a:fld>
            <a:endParaRPr lang="en-GB" dirty="0">
              <a:solidFill>
                <a:prstClr val="black">
                  <a:tint val="75000"/>
                </a:prstClr>
              </a:solidFill>
            </a:endParaRPr>
          </a:p>
        </p:txBody>
      </p:sp>
      <p:sp>
        <p:nvSpPr>
          <p:cNvPr id="4" name="Title 1">
            <a:extLst>
              <a:ext uri="{FF2B5EF4-FFF2-40B4-BE49-F238E27FC236}">
                <a16:creationId xmlns:a16="http://schemas.microsoft.com/office/drawing/2014/main" id="{ADA0F128-53F6-4F7F-8E10-D072EFC68ADD}"/>
              </a:ext>
            </a:extLst>
          </p:cNvPr>
          <p:cNvSpPr>
            <a:spLocks noGrp="1"/>
          </p:cNvSpPr>
          <p:nvPr>
            <p:ph type="title"/>
          </p:nvPr>
        </p:nvSpPr>
        <p:spPr>
          <a:xfrm>
            <a:off x="353733" y="421348"/>
            <a:ext cx="8523088" cy="712643"/>
          </a:xfrm>
        </p:spPr>
        <p:txBody>
          <a:bodyPr>
            <a:noAutofit/>
          </a:bodyPr>
          <a:lstStyle/>
          <a:p>
            <a:r>
              <a:rPr lang="en-GB" sz="4000" b="1" dirty="0">
                <a:latin typeface="Arial" panose="020B0604020202020204" pitchFamily="34" charset="0"/>
                <a:cs typeface="Arial" panose="020B0604020202020204" pitchFamily="34" charset="0"/>
              </a:rPr>
              <a:t>Trust Bladder and Bowel Leaflet</a:t>
            </a:r>
          </a:p>
        </p:txBody>
      </p:sp>
      <p:pic>
        <p:nvPicPr>
          <p:cNvPr id="5" name="Picture 4">
            <a:extLst>
              <a:ext uri="{FF2B5EF4-FFF2-40B4-BE49-F238E27FC236}">
                <a16:creationId xmlns:a16="http://schemas.microsoft.com/office/drawing/2014/main" id="{9B5A5216-E6F9-4225-9F57-5E4740AA812F}"/>
              </a:ext>
            </a:extLst>
          </p:cNvPr>
          <p:cNvPicPr>
            <a:picLocks noChangeAspect="1"/>
          </p:cNvPicPr>
          <p:nvPr/>
        </p:nvPicPr>
        <p:blipFill rotWithShape="1">
          <a:blip r:embed="rId4"/>
          <a:srcRect l="37401" t="16384" r="42125" b="5255"/>
          <a:stretch/>
        </p:blipFill>
        <p:spPr>
          <a:xfrm>
            <a:off x="1043608" y="1867080"/>
            <a:ext cx="2032242" cy="3830614"/>
          </a:xfrm>
          <a:prstGeom prst="rect">
            <a:avLst/>
          </a:prstGeom>
        </p:spPr>
      </p:pic>
      <p:sp>
        <p:nvSpPr>
          <p:cNvPr id="7" name="TextBox 6">
            <a:extLst>
              <a:ext uri="{FF2B5EF4-FFF2-40B4-BE49-F238E27FC236}">
                <a16:creationId xmlns:a16="http://schemas.microsoft.com/office/drawing/2014/main" id="{4C76C3E6-863A-4DB3-9042-1C3BAF696BD8}"/>
              </a:ext>
            </a:extLst>
          </p:cNvPr>
          <p:cNvSpPr txBox="1"/>
          <p:nvPr/>
        </p:nvSpPr>
        <p:spPr>
          <a:xfrm>
            <a:off x="4032920" y="1556792"/>
            <a:ext cx="5040560" cy="5570756"/>
          </a:xfrm>
          <a:prstGeom prst="rect">
            <a:avLst/>
          </a:prstGeom>
          <a:noFill/>
        </p:spPr>
        <p:txBody>
          <a:bodyPr wrap="square" rtlCol="0">
            <a:spAutoFit/>
          </a:bodyPr>
          <a:lstStyle/>
          <a:p>
            <a:r>
              <a:rPr lang="en-GB" sz="2000" b="1" u="sng" dirty="0">
                <a:latin typeface="Arial" panose="020B0604020202020204" pitchFamily="34" charset="0"/>
                <a:cs typeface="Arial" panose="020B0604020202020204" pitchFamily="34" charset="0"/>
              </a:rPr>
              <a:t>Content includes:</a:t>
            </a:r>
          </a:p>
          <a:p>
            <a:endParaRPr lang="en-GB" sz="2000" b="1" u="sng"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What is a healthy/unhealthy bladder habit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Fluid Modification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Pelvic Floor Muscle Exercises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Bladder retraining</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What is a healthy/unhealthy bowel habit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Diet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Exercise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Correct positioning</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Medications that can affect bowels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Bristol Stool Chart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Alternatives aids/appliances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Skin care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Volume chart</a:t>
            </a:r>
          </a:p>
          <a:p>
            <a:endParaRPr lang="en-GB" dirty="0"/>
          </a:p>
          <a:p>
            <a:endParaRPr lang="en-GB" dirty="0"/>
          </a:p>
        </p:txBody>
      </p:sp>
    </p:spTree>
    <p:extLst>
      <p:ext uri="{BB962C8B-B14F-4D97-AF65-F5344CB8AC3E}">
        <p14:creationId xmlns:p14="http://schemas.microsoft.com/office/powerpoint/2010/main" val="2703690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E88D-D8FA-4624-B87E-2BEF52DD7E97}"/>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How good is your urine</a:t>
            </a:r>
          </a:p>
        </p:txBody>
      </p:sp>
      <p:pic>
        <p:nvPicPr>
          <p:cNvPr id="5122" name="Picture 2">
            <a:extLst>
              <a:ext uri="{FF2B5EF4-FFF2-40B4-BE49-F238E27FC236}">
                <a16:creationId xmlns:a16="http://schemas.microsoft.com/office/drawing/2014/main" id="{84B78461-4CCD-47E1-9160-FDEB49CA289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56157" y="1797093"/>
            <a:ext cx="4464496" cy="4104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B878BD-8AE1-45E8-B7D5-8A8948FAF84B}"/>
              </a:ext>
            </a:extLst>
          </p:cNvPr>
          <p:cNvSpPr txBox="1"/>
          <p:nvPr/>
        </p:nvSpPr>
        <p:spPr>
          <a:xfrm>
            <a:off x="136050" y="1797093"/>
            <a:ext cx="4258398" cy="4219104"/>
          </a:xfrm>
          <a:prstGeom prst="rect">
            <a:avLst/>
          </a:prstGeom>
          <a:noFill/>
        </p:spPr>
        <p:txBody>
          <a:bodyPr wrap="square">
            <a:spAutoFit/>
          </a:bodyPr>
          <a:lstStyle/>
          <a:p>
            <a:pPr>
              <a:lnSpc>
                <a:spcPct val="150000"/>
              </a:lnSpc>
            </a:pPr>
            <a:r>
              <a:rPr lang="en-GB" b="0" i="0" dirty="0">
                <a:solidFill>
                  <a:srgbClr val="202124"/>
                </a:solidFill>
                <a:effectLst/>
                <a:latin typeface="arial" panose="020B0604020202020204" pitchFamily="34" charset="0"/>
              </a:rPr>
              <a:t>The most optimal colour for your urine is a </a:t>
            </a:r>
            <a:r>
              <a:rPr lang="en-GB" b="1" i="0" dirty="0">
                <a:solidFill>
                  <a:srgbClr val="202124"/>
                </a:solidFill>
                <a:effectLst/>
                <a:latin typeface="arial" panose="020B0604020202020204" pitchFamily="34" charset="0"/>
              </a:rPr>
              <a:t>pale yellow</a:t>
            </a:r>
            <a:r>
              <a:rPr lang="en-GB" b="0" i="0" dirty="0">
                <a:solidFill>
                  <a:srgbClr val="202124"/>
                </a:solidFill>
                <a:effectLst/>
                <a:latin typeface="arial" panose="020B0604020202020204" pitchFamily="34" charset="0"/>
              </a:rPr>
              <a:t>.</a:t>
            </a:r>
          </a:p>
          <a:p>
            <a:pPr>
              <a:lnSpc>
                <a:spcPct val="150000"/>
              </a:lnSpc>
            </a:pPr>
            <a:endParaRPr lang="en-GB" sz="1050" b="0" i="0" dirty="0">
              <a:solidFill>
                <a:srgbClr val="202124"/>
              </a:solidFill>
              <a:effectLst/>
              <a:latin typeface="arial" panose="020B0604020202020204" pitchFamily="34" charset="0"/>
            </a:endParaRPr>
          </a:p>
          <a:p>
            <a:pPr>
              <a:lnSpc>
                <a:spcPct val="150000"/>
              </a:lnSpc>
            </a:pPr>
            <a:r>
              <a:rPr lang="en-GB" b="0" i="0" dirty="0">
                <a:solidFill>
                  <a:srgbClr val="202124"/>
                </a:solidFill>
                <a:effectLst/>
                <a:latin typeface="arial" panose="020B0604020202020204" pitchFamily="34" charset="0"/>
              </a:rPr>
              <a:t>If it is a darker yellow or orange, it can mean you are becoming dehydrated. </a:t>
            </a:r>
          </a:p>
          <a:p>
            <a:pPr>
              <a:lnSpc>
                <a:spcPct val="150000"/>
              </a:lnSpc>
            </a:pPr>
            <a:endParaRPr lang="en-GB" sz="1050" b="0" i="0" dirty="0">
              <a:solidFill>
                <a:srgbClr val="202124"/>
              </a:solidFill>
              <a:effectLst/>
              <a:latin typeface="arial" panose="020B0604020202020204" pitchFamily="34" charset="0"/>
            </a:endParaRPr>
          </a:p>
          <a:p>
            <a:pPr>
              <a:lnSpc>
                <a:spcPct val="150000"/>
              </a:lnSpc>
            </a:pPr>
            <a:r>
              <a:rPr lang="en-GB" b="0" i="0" dirty="0">
                <a:solidFill>
                  <a:srgbClr val="202124"/>
                </a:solidFill>
                <a:effectLst/>
                <a:latin typeface="arial" panose="020B0604020202020204" pitchFamily="34" charset="0"/>
              </a:rPr>
              <a:t>An orange urine could indicate a serious liver condition. </a:t>
            </a:r>
          </a:p>
          <a:p>
            <a:pPr>
              <a:lnSpc>
                <a:spcPct val="150000"/>
              </a:lnSpc>
            </a:pPr>
            <a:endParaRPr lang="en-GB" sz="1050" b="0" i="0" dirty="0">
              <a:solidFill>
                <a:srgbClr val="202124"/>
              </a:solidFill>
              <a:effectLst/>
              <a:latin typeface="arial" panose="020B0604020202020204" pitchFamily="34" charset="0"/>
            </a:endParaRPr>
          </a:p>
          <a:p>
            <a:pPr>
              <a:lnSpc>
                <a:spcPct val="150000"/>
              </a:lnSpc>
            </a:pPr>
            <a:r>
              <a:rPr lang="en-GB" b="0" i="0" dirty="0">
                <a:solidFill>
                  <a:srgbClr val="202124"/>
                </a:solidFill>
                <a:effectLst/>
                <a:latin typeface="arial" panose="020B0604020202020204" pitchFamily="34" charset="0"/>
              </a:rPr>
              <a:t>Darker brown can be caused by foods or medication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01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51028" y="311322"/>
            <a:ext cx="8523088" cy="712643"/>
          </a:xfrm>
        </p:spPr>
        <p:txBody>
          <a:bodyPr>
            <a:noAutofit/>
          </a:bodyPr>
          <a:lstStyle/>
          <a:p>
            <a:pPr algn="ctr"/>
            <a:r>
              <a:rPr lang="en-GB" sz="4000" b="1" dirty="0">
                <a:latin typeface="Arial" panose="020B0604020202020204" pitchFamily="34" charset="0"/>
                <a:cs typeface="Arial" panose="020B0604020202020204" pitchFamily="34" charset="0"/>
              </a:rPr>
              <a:t>Male Anatomy</a:t>
            </a:r>
          </a:p>
        </p:txBody>
      </p:sp>
      <p:sp>
        <p:nvSpPr>
          <p:cNvPr id="2" name="Slide Number Placeholder 1"/>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5C2B26-CB57-4401-9CCB-27F1C2F8A2BA}" type="slidenum">
              <a:rPr lang="en-GB" smtClean="0"/>
              <a:pPr/>
              <a:t>4</a:t>
            </a:fld>
            <a:endParaRPr lang="en-GB" dirty="0"/>
          </a:p>
        </p:txBody>
      </p:sp>
      <p:pic>
        <p:nvPicPr>
          <p:cNvPr id="3" name="Picture 2" descr="A screenshot of a computer screen&#10;&#10;Description automatically generated">
            <a:extLst>
              <a:ext uri="{FF2B5EF4-FFF2-40B4-BE49-F238E27FC236}">
                <a16:creationId xmlns:a16="http://schemas.microsoft.com/office/drawing/2014/main" id="{A92478BB-5FDF-14E2-0740-021674544A4F}"/>
              </a:ext>
            </a:extLst>
          </p:cNvPr>
          <p:cNvPicPr>
            <a:picLocks noChangeAspect="1"/>
          </p:cNvPicPr>
          <p:nvPr/>
        </p:nvPicPr>
        <p:blipFill rotWithShape="1">
          <a:blip r:embed="rId4"/>
          <a:srcRect l="37316" t="44630" r="46322" b="19606"/>
          <a:stretch/>
        </p:blipFill>
        <p:spPr bwMode="auto">
          <a:xfrm>
            <a:off x="2599797" y="1978633"/>
            <a:ext cx="4030960" cy="38554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984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Clinical Urinalysis</a:t>
            </a:r>
          </a:p>
        </p:txBody>
      </p:sp>
      <p:sp>
        <p:nvSpPr>
          <p:cNvPr id="5" name="Content Placeholder 4"/>
          <p:cNvSpPr>
            <a:spLocks noGrp="1"/>
          </p:cNvSpPr>
          <p:nvPr>
            <p:ph idx="1"/>
          </p:nvPr>
        </p:nvSpPr>
        <p:spPr>
          <a:xfrm>
            <a:off x="480288" y="1772816"/>
            <a:ext cx="8229600" cy="4525963"/>
          </a:xfrm>
        </p:spPr>
        <p:txBody>
          <a:bodyPr>
            <a:normAutofit fontScale="92500"/>
          </a:bodyPr>
          <a:lstStyle/>
          <a:p>
            <a:pPr marL="0" lvl="0" indent="0">
              <a:buNone/>
            </a:pPr>
            <a:r>
              <a:rPr lang="en-GB" sz="2200" dirty="0">
                <a:solidFill>
                  <a:prstClr val="black"/>
                </a:solidFill>
                <a:latin typeface="Arial" panose="020B0604020202020204" pitchFamily="34" charset="0"/>
                <a:cs typeface="Arial" panose="020B0604020202020204" pitchFamily="34" charset="0"/>
              </a:rPr>
              <a:t>Urinalysis i.e. Dip Stix analysis is a key component in not only continence assessment but also general patient assessment. This is used for several reasons such as;	 </a:t>
            </a:r>
          </a:p>
          <a:p>
            <a:pPr lvl="0"/>
            <a:r>
              <a:rPr lang="en-GB" sz="2200" dirty="0">
                <a:solidFill>
                  <a:prstClr val="black"/>
                </a:solidFill>
                <a:latin typeface="Arial" panose="020B0604020202020204" pitchFamily="34" charset="0"/>
                <a:cs typeface="Arial" panose="020B0604020202020204" pitchFamily="34" charset="0"/>
              </a:rPr>
              <a:t>Diagnosis i.e. urine infection (always consider urosepsis), renal disease</a:t>
            </a:r>
          </a:p>
          <a:p>
            <a:pPr lvl="0"/>
            <a:r>
              <a:rPr lang="en-GB" sz="2200" dirty="0">
                <a:solidFill>
                  <a:prstClr val="black"/>
                </a:solidFill>
                <a:latin typeface="Arial" panose="020B0604020202020204" pitchFamily="34" charset="0"/>
                <a:cs typeface="Arial" panose="020B0604020202020204" pitchFamily="34" charset="0"/>
              </a:rPr>
              <a:t>Routine Screening i.e. general health assessment</a:t>
            </a:r>
          </a:p>
          <a:p>
            <a:pPr lvl="0"/>
            <a:r>
              <a:rPr lang="en-GB" sz="2200" dirty="0">
                <a:solidFill>
                  <a:prstClr val="black"/>
                </a:solidFill>
                <a:latin typeface="Arial" panose="020B0604020202020204" pitchFamily="34" charset="0"/>
                <a:cs typeface="Arial" panose="020B0604020202020204" pitchFamily="34" charset="0"/>
              </a:rPr>
              <a:t>Specific screening i.e. diabetic control, hypertension</a:t>
            </a:r>
          </a:p>
          <a:p>
            <a:pPr lvl="0"/>
            <a:r>
              <a:rPr lang="en-GB" sz="2200" dirty="0">
                <a:solidFill>
                  <a:prstClr val="black"/>
                </a:solidFill>
                <a:latin typeface="Arial" panose="020B0604020202020204" pitchFamily="34" charset="0"/>
                <a:cs typeface="Arial" panose="020B0604020202020204" pitchFamily="34" charset="0"/>
              </a:rPr>
              <a:t>Monitoring health conditions as above</a:t>
            </a:r>
          </a:p>
          <a:p>
            <a:pPr marL="0" lvl="0" indent="0">
              <a:buNone/>
            </a:pPr>
            <a:endParaRPr lang="en-GB" sz="2200" dirty="0">
              <a:solidFill>
                <a:prstClr val="black"/>
              </a:solidFill>
              <a:latin typeface="Arial" panose="020B0604020202020204" pitchFamily="34" charset="0"/>
              <a:cs typeface="Arial" panose="020B0604020202020204" pitchFamily="34" charset="0"/>
            </a:endParaRPr>
          </a:p>
          <a:p>
            <a:pPr marL="0" lvl="0" indent="0">
              <a:buNone/>
            </a:pPr>
            <a:r>
              <a:rPr lang="en-GB" sz="2200" dirty="0">
                <a:solidFill>
                  <a:prstClr val="black"/>
                </a:solidFill>
                <a:latin typeface="Arial" panose="020B0604020202020204" pitchFamily="34" charset="0"/>
                <a:cs typeface="Arial" panose="020B0604020202020204" pitchFamily="34" charset="0"/>
              </a:rPr>
              <a:t>Before using the multistix the following observations should be made:</a:t>
            </a:r>
          </a:p>
          <a:p>
            <a:pPr lvl="0"/>
            <a:r>
              <a:rPr lang="en-GB" sz="2200" dirty="0">
                <a:solidFill>
                  <a:prstClr val="black"/>
                </a:solidFill>
                <a:latin typeface="Arial" panose="020B0604020202020204" pitchFamily="34" charset="0"/>
                <a:cs typeface="Arial" panose="020B0604020202020204" pitchFamily="34" charset="0"/>
              </a:rPr>
              <a:t>Odour</a:t>
            </a:r>
          </a:p>
          <a:p>
            <a:pPr lvl="0"/>
            <a:r>
              <a:rPr lang="en-GB" sz="2200" dirty="0">
                <a:solidFill>
                  <a:prstClr val="black"/>
                </a:solidFill>
                <a:latin typeface="Arial" panose="020B0604020202020204" pitchFamily="34" charset="0"/>
                <a:cs typeface="Arial" panose="020B0604020202020204" pitchFamily="34" charset="0"/>
              </a:rPr>
              <a:t>Colour</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339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Clinical Urinalysis continued…</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67944" y="1844824"/>
            <a:ext cx="43861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28800"/>
            <a:ext cx="331775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15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4835-56C6-09EF-533A-FF35B34A3569}"/>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How to interpret a Urine dipstick</a:t>
            </a:r>
          </a:p>
        </p:txBody>
      </p:sp>
      <p:pic>
        <p:nvPicPr>
          <p:cNvPr id="1026" name="Picture 2" descr="Can we trust urine dipsticks?">
            <a:extLst>
              <a:ext uri="{FF2B5EF4-FFF2-40B4-BE49-F238E27FC236}">
                <a16:creationId xmlns:a16="http://schemas.microsoft.com/office/drawing/2014/main" id="{53AA499D-974A-5563-433B-DCC2C6892FE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178" b="12525"/>
          <a:stretch/>
        </p:blipFill>
        <p:spPr bwMode="auto">
          <a:xfrm>
            <a:off x="755576" y="1700808"/>
            <a:ext cx="7704855"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800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C0AF-8CA9-9953-B998-B0586C701F43}"/>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Completing Urinalysis in RIO</a:t>
            </a:r>
          </a:p>
        </p:txBody>
      </p:sp>
      <p:sp>
        <p:nvSpPr>
          <p:cNvPr id="3" name="Content Placeholder 2">
            <a:extLst>
              <a:ext uri="{FF2B5EF4-FFF2-40B4-BE49-F238E27FC236}">
                <a16:creationId xmlns:a16="http://schemas.microsoft.com/office/drawing/2014/main" id="{13A789D8-7581-EBC4-0E94-AE6305E968FA}"/>
              </a:ext>
            </a:extLst>
          </p:cNvPr>
          <p:cNvSpPr>
            <a:spLocks noGrp="1"/>
          </p:cNvSpPr>
          <p:nvPr>
            <p:ph idx="1"/>
          </p:nvPr>
        </p:nvSpPr>
        <p:spPr/>
        <p:txBody>
          <a:bodyPr>
            <a:normAutofit/>
          </a:bodyPr>
          <a:lstStyle/>
          <a:p>
            <a:pPr>
              <a:lnSpc>
                <a:spcPct val="150000"/>
              </a:lnSpc>
            </a:pPr>
            <a:r>
              <a:rPr lang="en-GB" sz="2000" dirty="0">
                <a:latin typeface="Arial" panose="020B0604020202020204" pitchFamily="34" charset="0"/>
                <a:cs typeface="Arial" panose="020B0604020202020204" pitchFamily="34" charset="0"/>
              </a:rPr>
              <a:t>Locate patient in RIO and navigate to ‘</a:t>
            </a:r>
            <a:r>
              <a:rPr lang="en-GB" sz="2000" b="1" dirty="0">
                <a:latin typeface="Arial" panose="020B0604020202020204" pitchFamily="34" charset="0"/>
                <a:cs typeface="Arial" panose="020B0604020202020204" pitchFamily="34" charset="0"/>
              </a:rPr>
              <a:t>Clinical Portal – Clients View</a:t>
            </a:r>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Select ‘</a:t>
            </a:r>
            <a:r>
              <a:rPr lang="en-GB" sz="2000" b="1" dirty="0">
                <a:latin typeface="Arial" panose="020B0604020202020204" pitchFamily="34" charset="0"/>
                <a:cs typeface="Arial" panose="020B0604020202020204" pitchFamily="34" charset="0"/>
              </a:rPr>
              <a:t>BCHC Generic Assessments</a:t>
            </a:r>
            <a:r>
              <a:rPr lang="en-GB" sz="2000" dirty="0">
                <a:latin typeface="Arial" panose="020B0604020202020204" pitchFamily="34" charset="0"/>
                <a:cs typeface="Arial" panose="020B0604020202020204" pitchFamily="34" charset="0"/>
              </a:rPr>
              <a:t>’ then ‘</a:t>
            </a:r>
            <a:r>
              <a:rPr lang="en-GB" sz="2000" b="1" dirty="0">
                <a:latin typeface="Arial" panose="020B0604020202020204" pitchFamily="34" charset="0"/>
                <a:cs typeface="Arial" panose="020B0604020202020204" pitchFamily="34" charset="0"/>
              </a:rPr>
              <a:t>BCHC Core Care Plans</a:t>
            </a:r>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Select ‘</a:t>
            </a:r>
            <a:r>
              <a:rPr lang="en-GB" sz="2000" b="1" dirty="0">
                <a:latin typeface="Arial" panose="020B0604020202020204" pitchFamily="34" charset="0"/>
                <a:cs typeface="Arial" panose="020B0604020202020204" pitchFamily="34" charset="0"/>
              </a:rPr>
              <a:t>BCHC Nutrition and Hydration</a:t>
            </a:r>
            <a:r>
              <a:rPr lang="en-GB" sz="2000" dirty="0">
                <a:latin typeface="Arial" panose="020B0604020202020204" pitchFamily="34" charset="0"/>
                <a:cs typeface="Arial" panose="020B0604020202020204" pitchFamily="34" charset="0"/>
              </a:rPr>
              <a:t>’</a:t>
            </a:r>
          </a:p>
          <a:p>
            <a:pPr>
              <a:lnSpc>
                <a:spcPct val="150000"/>
              </a:lnSpc>
            </a:pPr>
            <a:r>
              <a:rPr lang="en-GB" sz="2000" dirty="0">
                <a:latin typeface="Arial" panose="020B0604020202020204" pitchFamily="34" charset="0"/>
                <a:cs typeface="Arial" panose="020B0604020202020204" pitchFamily="34" charset="0"/>
              </a:rPr>
              <a:t>Locate ‘</a:t>
            </a:r>
            <a:r>
              <a:rPr lang="en-GB" sz="2000" b="1" dirty="0">
                <a:latin typeface="Arial" panose="020B0604020202020204" pitchFamily="34" charset="0"/>
                <a:cs typeface="Arial" panose="020B0604020202020204" pitchFamily="34" charset="0"/>
              </a:rPr>
              <a:t>Urinalysis</a:t>
            </a:r>
            <a:r>
              <a:rPr lang="en-GB" sz="2000" dirty="0">
                <a:latin typeface="Arial" panose="020B0604020202020204" pitchFamily="34" charset="0"/>
                <a:cs typeface="Arial" panose="020B0604020202020204" pitchFamily="34" charset="0"/>
              </a:rPr>
              <a:t>’ assessment form and complete with your results. Ensure you ‘</a:t>
            </a:r>
            <a:r>
              <a:rPr lang="en-GB" sz="2000" b="1" dirty="0">
                <a:latin typeface="Arial" panose="020B0604020202020204" pitchFamily="34" charset="0"/>
                <a:cs typeface="Arial" panose="020B0604020202020204" pitchFamily="34" charset="0"/>
              </a:rPr>
              <a:t>save</a:t>
            </a:r>
            <a:r>
              <a:rPr lang="en-GB" sz="2000" dirty="0">
                <a:latin typeface="Arial" panose="020B0604020202020204" pitchFamily="34" charset="0"/>
                <a:cs typeface="Arial" panose="020B0604020202020204" pitchFamily="34" charset="0"/>
              </a:rPr>
              <a:t>’ the assessment forms</a:t>
            </a:r>
          </a:p>
          <a:p>
            <a:pPr>
              <a:lnSpc>
                <a:spcPct val="150000"/>
              </a:lnSpc>
            </a:pPr>
            <a:r>
              <a:rPr lang="en-GB" sz="2000" dirty="0">
                <a:latin typeface="Arial" panose="020B0604020202020204" pitchFamily="34" charset="0"/>
                <a:cs typeface="Arial" panose="020B0604020202020204" pitchFamily="34" charset="0"/>
              </a:rPr>
              <a:t>Document your assessment in ‘</a:t>
            </a:r>
            <a:r>
              <a:rPr lang="en-GB" sz="2000" b="1" dirty="0">
                <a:latin typeface="Arial" panose="020B0604020202020204" pitchFamily="34" charset="0"/>
                <a:cs typeface="Arial" panose="020B0604020202020204" pitchFamily="34" charset="0"/>
              </a:rPr>
              <a:t>Progress Notes</a:t>
            </a:r>
            <a:r>
              <a:rPr lang="en-GB"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47059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7251-E1C1-4902-20A7-AF7868A12B80}"/>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Urinalysis Group Work</a:t>
            </a:r>
          </a:p>
        </p:txBody>
      </p:sp>
      <p:sp>
        <p:nvSpPr>
          <p:cNvPr id="3" name="Content Placeholder 2">
            <a:extLst>
              <a:ext uri="{FF2B5EF4-FFF2-40B4-BE49-F238E27FC236}">
                <a16:creationId xmlns:a16="http://schemas.microsoft.com/office/drawing/2014/main" id="{2B6EE4F9-C1AF-1990-44C1-722A9248D9BE}"/>
              </a:ext>
            </a:extLst>
          </p:cNvPr>
          <p:cNvSpPr>
            <a:spLocks noGrp="1"/>
          </p:cNvSpPr>
          <p:nvPr>
            <p:ph idx="1"/>
          </p:nvPr>
        </p:nvSpPr>
        <p:spPr/>
        <p:txBody>
          <a:bodyPr>
            <a:normAutofit fontScale="92500"/>
          </a:bodyPr>
          <a:lstStyle/>
          <a:p>
            <a:pPr>
              <a:lnSpc>
                <a:spcPct val="150000"/>
              </a:lnSpc>
            </a:pPr>
            <a:r>
              <a:rPr lang="en-GB" sz="2800" dirty="0">
                <a:latin typeface="Arial" panose="020B0604020202020204" pitchFamily="34" charset="0"/>
                <a:cs typeface="Arial" panose="020B0604020202020204" pitchFamily="34" charset="0"/>
              </a:rPr>
              <a:t>Each table has been given a urinalysis case study. </a:t>
            </a:r>
          </a:p>
          <a:p>
            <a:pPr>
              <a:lnSpc>
                <a:spcPct val="150000"/>
              </a:lnSpc>
            </a:pPr>
            <a:r>
              <a:rPr lang="en-GB" sz="2800" dirty="0">
                <a:latin typeface="Arial" panose="020B0604020202020204" pitchFamily="34" charset="0"/>
                <a:cs typeface="Arial" panose="020B0604020202020204" pitchFamily="34" charset="0"/>
              </a:rPr>
              <a:t>Review the information you have and answer the following:</a:t>
            </a:r>
          </a:p>
          <a:p>
            <a:pPr lvl="1">
              <a:lnSpc>
                <a:spcPct val="150000"/>
              </a:lnSpc>
            </a:pPr>
            <a:r>
              <a:rPr lang="en-GB" dirty="0">
                <a:latin typeface="Arial" panose="020B0604020202020204" pitchFamily="34" charset="0"/>
                <a:cs typeface="Arial" panose="020B0604020202020204" pitchFamily="34" charset="0"/>
              </a:rPr>
              <a:t>Is the urine sample abnormal? Why</a:t>
            </a:r>
          </a:p>
          <a:p>
            <a:pPr lvl="1">
              <a:lnSpc>
                <a:spcPct val="150000"/>
              </a:lnSpc>
            </a:pPr>
            <a:r>
              <a:rPr lang="en-GB" dirty="0">
                <a:latin typeface="Arial" panose="020B0604020202020204" pitchFamily="34" charset="0"/>
                <a:cs typeface="Arial" panose="020B0604020202020204" pitchFamily="34" charset="0"/>
              </a:rPr>
              <a:t>What could this indicate?</a:t>
            </a:r>
          </a:p>
          <a:p>
            <a:pPr lvl="1">
              <a:lnSpc>
                <a:spcPct val="150000"/>
              </a:lnSpc>
            </a:pPr>
            <a:r>
              <a:rPr lang="en-GB" dirty="0">
                <a:latin typeface="Arial" panose="020B0604020202020204" pitchFamily="34" charset="0"/>
                <a:cs typeface="Arial" panose="020B0604020202020204" pitchFamily="34" charset="0"/>
              </a:rPr>
              <a:t>What actions would you take?</a:t>
            </a:r>
          </a:p>
          <a:p>
            <a:endParaRPr lang="en-GB" dirty="0"/>
          </a:p>
        </p:txBody>
      </p:sp>
    </p:spTree>
    <p:extLst>
      <p:ext uri="{BB962C8B-B14F-4D97-AF65-F5344CB8AC3E}">
        <p14:creationId xmlns:p14="http://schemas.microsoft.com/office/powerpoint/2010/main" val="136750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Lunch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624" y="2492896"/>
            <a:ext cx="3672408" cy="291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019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2618-41B1-B914-7463-03941B8D5D4D}"/>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Bladder Scanning </a:t>
            </a:r>
          </a:p>
        </p:txBody>
      </p:sp>
      <p:sp>
        <p:nvSpPr>
          <p:cNvPr id="3" name="Content Placeholder 2">
            <a:extLst>
              <a:ext uri="{FF2B5EF4-FFF2-40B4-BE49-F238E27FC236}">
                <a16:creationId xmlns:a16="http://schemas.microsoft.com/office/drawing/2014/main" id="{FC212CA1-60D7-F397-FE9F-FC20F546262B}"/>
              </a:ext>
            </a:extLst>
          </p:cNvPr>
          <p:cNvSpPr>
            <a:spLocks noGrp="1"/>
          </p:cNvSpPr>
          <p:nvPr>
            <p:ph idx="1"/>
          </p:nvPr>
        </p:nvSpPr>
        <p:spPr>
          <a:xfrm>
            <a:off x="1979712" y="5373216"/>
            <a:ext cx="5482952" cy="748680"/>
          </a:xfrm>
        </p:spPr>
        <p:txBody>
          <a:bodyPr>
            <a:normAutofit fontScale="85000" lnSpcReduction="10000"/>
          </a:bodyPr>
          <a:lstStyle/>
          <a:p>
            <a:pPr marL="0" indent="0">
              <a:buNone/>
            </a:pPr>
            <a:r>
              <a:rPr lang="en-GB" dirty="0">
                <a:latin typeface="Arial" panose="020B0604020202020204" pitchFamily="34" charset="0"/>
                <a:cs typeface="Arial" panose="020B0604020202020204" pitchFamily="34" charset="0"/>
              </a:rPr>
              <a:t>Wayne Collins – Source Medical</a:t>
            </a:r>
          </a:p>
        </p:txBody>
      </p:sp>
      <p:pic>
        <p:nvPicPr>
          <p:cNvPr id="2050" name="Picture 2" descr="Bladder Scanner | Source Medical ...">
            <a:extLst>
              <a:ext uri="{FF2B5EF4-FFF2-40B4-BE49-F238E27FC236}">
                <a16:creationId xmlns:a16="http://schemas.microsoft.com/office/drawing/2014/main" id="{B36DF5F8-C48A-86B3-58A6-87DF62632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293" y="1794526"/>
            <a:ext cx="4325069" cy="326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98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Definition of Moisture Lesions</a:t>
            </a:r>
          </a:p>
        </p:txBody>
      </p:sp>
      <p:sp>
        <p:nvSpPr>
          <p:cNvPr id="3" name="Content Placeholder 2"/>
          <p:cNvSpPr>
            <a:spLocks noGrp="1"/>
          </p:cNvSpPr>
          <p:nvPr>
            <p:ph idx="1"/>
          </p:nvPr>
        </p:nvSpPr>
        <p:spPr/>
        <p:txBody>
          <a:bodyPr>
            <a:normAutofit/>
          </a:bodyPr>
          <a:lstStyle/>
          <a:p>
            <a:pPr marL="0" indent="0">
              <a:buNone/>
            </a:pPr>
            <a:endParaRPr lang="en-GB" sz="2100" i="1" dirty="0">
              <a:latin typeface="Arial" panose="020B0604020202020204" pitchFamily="34" charset="0"/>
              <a:cs typeface="Arial" panose="020B0604020202020204" pitchFamily="34" charset="0"/>
            </a:endParaRPr>
          </a:p>
          <a:p>
            <a:pPr marL="0" indent="0">
              <a:buNone/>
            </a:pPr>
            <a:r>
              <a:rPr lang="en-GB" sz="2400" i="1" dirty="0">
                <a:latin typeface="Arial" panose="020B0604020202020204" pitchFamily="34" charset="0"/>
                <a:cs typeface="Arial" panose="020B0604020202020204" pitchFamily="34" charset="0"/>
              </a:rPr>
              <a:t>A moisture lesion is </a:t>
            </a:r>
            <a:r>
              <a:rPr lang="en-GB" sz="2400" b="1" i="1" dirty="0">
                <a:latin typeface="Arial" panose="020B0604020202020204" pitchFamily="34" charset="0"/>
                <a:cs typeface="Arial" panose="020B0604020202020204" pitchFamily="34" charset="0"/>
              </a:rPr>
              <a:t>soreness and blistering where the skin has been exposed to wetness over a long period of time</a:t>
            </a:r>
            <a:r>
              <a:rPr lang="en-GB" sz="2400" i="1" dirty="0">
                <a:latin typeface="Arial" panose="020B0604020202020204" pitchFamily="34" charset="0"/>
                <a:cs typeface="Arial" panose="020B0604020202020204" pitchFamily="34" charset="0"/>
              </a:rPr>
              <a:t>. This wetness can be urine, faeces, sweat or wound fluid. Millard, 2019</a:t>
            </a:r>
          </a:p>
          <a:p>
            <a:pPr marL="0" indent="0">
              <a:buNone/>
            </a:pPr>
            <a:endParaRPr lang="en-GB" sz="1600" i="1" dirty="0">
              <a:latin typeface="Arial" panose="020B0604020202020204" pitchFamily="34" charset="0"/>
              <a:cs typeface="Arial" panose="020B0604020202020204" pitchFamily="34" charset="0"/>
            </a:endParaRPr>
          </a:p>
          <a:p>
            <a:pPr marL="0" indent="0" algn="ctr">
              <a:buNone/>
            </a:pPr>
            <a:r>
              <a:rPr lang="en-GB" sz="2100" b="1" i="1" dirty="0">
                <a:latin typeface="Arial" panose="020B0604020202020204" pitchFamily="34" charset="0"/>
                <a:cs typeface="Arial" panose="020B0604020202020204" pitchFamily="34" charset="0"/>
              </a:rPr>
              <a:t>Or</a:t>
            </a:r>
          </a:p>
          <a:p>
            <a:pPr marL="0" indent="0" algn="ctr">
              <a:buNone/>
            </a:pPr>
            <a:endParaRPr lang="en-GB" sz="1600" i="1" dirty="0">
              <a:latin typeface="Arial" panose="020B0604020202020204" pitchFamily="34" charset="0"/>
              <a:cs typeface="Arial" panose="020B0604020202020204" pitchFamily="34" charset="0"/>
            </a:endParaRPr>
          </a:p>
          <a:p>
            <a:pPr marL="0" indent="0">
              <a:buNone/>
            </a:pPr>
            <a:r>
              <a:rPr lang="en-GB" sz="2400" i="1" dirty="0">
                <a:latin typeface="Arial" panose="020B0604020202020204" pitchFamily="34" charset="0"/>
                <a:cs typeface="Arial" panose="020B0604020202020204" pitchFamily="34" charset="0"/>
              </a:rPr>
              <a:t>Prolonged contact of the skin with urine or faeces leads to a specific form of moisture-associated skin damage, known as incontinence-associated dermatitis (IAD). D.Voegeli, 2017</a:t>
            </a:r>
          </a:p>
          <a:p>
            <a:pPr marL="0" indent="0">
              <a:buNone/>
            </a:pPr>
            <a:endParaRPr lang="en-GB" dirty="0"/>
          </a:p>
        </p:txBody>
      </p:sp>
    </p:spTree>
    <p:extLst>
      <p:ext uri="{BB962C8B-B14F-4D97-AF65-F5344CB8AC3E}">
        <p14:creationId xmlns:p14="http://schemas.microsoft.com/office/powerpoint/2010/main" val="646743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19256" cy="1143000"/>
          </a:xfrm>
        </p:spPr>
        <p:txBody>
          <a:bodyPr>
            <a:normAutofit/>
          </a:bodyPr>
          <a:lstStyle/>
          <a:p>
            <a:r>
              <a:rPr lang="en-GB" dirty="0">
                <a:latin typeface="Arial" panose="020B0604020202020204" pitchFamily="34" charset="0"/>
                <a:cs typeface="Arial" panose="020B0604020202020204" pitchFamily="34" charset="0"/>
              </a:rPr>
              <a:t>Cause Of Moisture Lesions</a:t>
            </a:r>
          </a:p>
        </p:txBody>
      </p:sp>
      <p:sp>
        <p:nvSpPr>
          <p:cNvPr id="5" name="Content Placeholder 4"/>
          <p:cNvSpPr>
            <a:spLocks noGrp="1"/>
          </p:cNvSpPr>
          <p:nvPr>
            <p:ph idx="1"/>
          </p:nvPr>
        </p:nvSpPr>
        <p:spPr/>
        <p:txBody>
          <a:bodyPr>
            <a:normAutofit/>
          </a:bodyPr>
          <a:lstStyle/>
          <a:p>
            <a:pPr marL="0" indent="0">
              <a:buNone/>
            </a:pPr>
            <a:r>
              <a:rPr lang="en-GB" dirty="0">
                <a:latin typeface="Arial" panose="020B0604020202020204" pitchFamily="34" charset="0"/>
                <a:cs typeface="Arial" panose="020B0604020202020204" pitchFamily="34" charset="0"/>
              </a:rPr>
              <a:t>There are several reasons patients get moisture lesions </a:t>
            </a:r>
          </a:p>
          <a:p>
            <a:pPr>
              <a:lnSpc>
                <a:spcPct val="160000"/>
              </a:lnSpc>
            </a:pPr>
            <a:r>
              <a:rPr lang="en-GB" sz="2800" dirty="0">
                <a:latin typeface="Arial" panose="020B0604020202020204" pitchFamily="34" charset="0"/>
                <a:cs typeface="Arial" panose="020B0604020202020204" pitchFamily="34" charset="0"/>
              </a:rPr>
              <a:t>Perspiration/added moisture </a:t>
            </a:r>
          </a:p>
          <a:p>
            <a:pPr>
              <a:lnSpc>
                <a:spcPct val="160000"/>
              </a:lnSpc>
            </a:pPr>
            <a:r>
              <a:rPr lang="en-GB" sz="2800" dirty="0">
                <a:latin typeface="Arial" panose="020B0604020202020204" pitchFamily="34" charset="0"/>
                <a:cs typeface="Arial" panose="020B0604020202020204" pitchFamily="34" charset="0"/>
              </a:rPr>
              <a:t>Inaccurate skin inspections</a:t>
            </a:r>
          </a:p>
          <a:p>
            <a:pPr>
              <a:lnSpc>
                <a:spcPct val="160000"/>
              </a:lnSpc>
            </a:pPr>
            <a:r>
              <a:rPr lang="en-GB" sz="2800" dirty="0">
                <a:latin typeface="Arial" panose="020B0604020202020204" pitchFamily="34" charset="0"/>
                <a:cs typeface="Arial" panose="020B0604020202020204" pitchFamily="34" charset="0"/>
              </a:rPr>
              <a:t>Misuse of barrier products </a:t>
            </a:r>
          </a:p>
        </p:txBody>
      </p:sp>
    </p:spTree>
    <p:extLst>
      <p:ext uri="{BB962C8B-B14F-4D97-AF65-F5344CB8AC3E}">
        <p14:creationId xmlns:p14="http://schemas.microsoft.com/office/powerpoint/2010/main" val="519339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Arial" panose="020B0604020202020204" pitchFamily="34" charset="0"/>
                <a:cs typeface="Arial" panose="020B0604020202020204" pitchFamily="34" charset="0"/>
              </a:rPr>
              <a:t>Think Continence </a:t>
            </a:r>
          </a:p>
        </p:txBody>
      </p:sp>
      <p:sp>
        <p:nvSpPr>
          <p:cNvPr id="5" name="Content Placeholder 4"/>
          <p:cNvSpPr>
            <a:spLocks noGrp="1"/>
          </p:cNvSpPr>
          <p:nvPr>
            <p:ph idx="1"/>
          </p:nvPr>
        </p:nvSpPr>
        <p:spPr/>
        <p:txBody>
          <a:bodyPr/>
          <a:lstStyle/>
          <a:p>
            <a:pPr>
              <a:lnSpc>
                <a:spcPct val="160000"/>
              </a:lnSpc>
            </a:pPr>
            <a:r>
              <a:rPr lang="en-GB" dirty="0">
                <a:latin typeface="Arial" panose="020B0604020202020204" pitchFamily="34" charset="0"/>
                <a:cs typeface="Arial" panose="020B0604020202020204" pitchFamily="34" charset="0"/>
              </a:rPr>
              <a:t>Inaccurate continence assessment </a:t>
            </a:r>
          </a:p>
          <a:p>
            <a:pPr>
              <a:lnSpc>
                <a:spcPct val="160000"/>
              </a:lnSpc>
            </a:pPr>
            <a:r>
              <a:rPr lang="en-GB" dirty="0">
                <a:latin typeface="Arial" panose="020B0604020202020204" pitchFamily="34" charset="0"/>
                <a:cs typeface="Arial" panose="020B0604020202020204" pitchFamily="34" charset="0"/>
              </a:rPr>
              <a:t>Incorrect containment products</a:t>
            </a:r>
          </a:p>
          <a:p>
            <a:pPr marL="0" indent="0">
              <a:buNone/>
            </a:pPr>
            <a:endParaRPr lang="en-GB"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70" t="47417" r="66191" b="43347"/>
          <a:stretch/>
        </p:blipFill>
        <p:spPr bwMode="auto">
          <a:xfrm>
            <a:off x="827584" y="3429000"/>
            <a:ext cx="6776747" cy="148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3848" y="4905682"/>
            <a:ext cx="2231242" cy="369332"/>
          </a:xfrm>
          <a:prstGeom prst="rect">
            <a:avLst/>
          </a:prstGeom>
          <a:noFill/>
        </p:spPr>
        <p:txBody>
          <a:bodyPr wrap="square" rtlCol="0">
            <a:spAutoFit/>
          </a:bodyPr>
          <a:lstStyle/>
          <a:p>
            <a:pPr algn="ctr"/>
            <a:r>
              <a:rPr lang="en-GB" b="1" dirty="0"/>
              <a:t>Moderate </a:t>
            </a:r>
          </a:p>
        </p:txBody>
      </p:sp>
      <p:sp>
        <p:nvSpPr>
          <p:cNvPr id="7" name="TextBox 6"/>
          <p:cNvSpPr txBox="1"/>
          <p:nvPr/>
        </p:nvSpPr>
        <p:spPr>
          <a:xfrm>
            <a:off x="827584" y="4922935"/>
            <a:ext cx="2231242" cy="369332"/>
          </a:xfrm>
          <a:prstGeom prst="rect">
            <a:avLst/>
          </a:prstGeom>
          <a:noFill/>
        </p:spPr>
        <p:txBody>
          <a:bodyPr wrap="square" rtlCol="0">
            <a:spAutoFit/>
          </a:bodyPr>
          <a:lstStyle/>
          <a:p>
            <a:pPr algn="ctr"/>
            <a:r>
              <a:rPr lang="en-GB" b="1" dirty="0"/>
              <a:t>Mild</a:t>
            </a:r>
          </a:p>
        </p:txBody>
      </p:sp>
      <p:sp>
        <p:nvSpPr>
          <p:cNvPr id="8" name="TextBox 7"/>
          <p:cNvSpPr txBox="1"/>
          <p:nvPr/>
        </p:nvSpPr>
        <p:spPr>
          <a:xfrm>
            <a:off x="5508104" y="4905682"/>
            <a:ext cx="2231242" cy="369332"/>
          </a:xfrm>
          <a:prstGeom prst="rect">
            <a:avLst/>
          </a:prstGeom>
          <a:noFill/>
        </p:spPr>
        <p:txBody>
          <a:bodyPr wrap="square" rtlCol="0">
            <a:spAutoFit/>
          </a:bodyPr>
          <a:lstStyle/>
          <a:p>
            <a:pPr algn="ctr"/>
            <a:r>
              <a:rPr lang="en-GB" b="1" dirty="0"/>
              <a:t>Severe</a:t>
            </a:r>
          </a:p>
        </p:txBody>
      </p:sp>
      <p:sp>
        <p:nvSpPr>
          <p:cNvPr id="3" name="TextBox 2"/>
          <p:cNvSpPr txBox="1"/>
          <p:nvPr/>
        </p:nvSpPr>
        <p:spPr>
          <a:xfrm>
            <a:off x="755576" y="5517232"/>
            <a:ext cx="756084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Medicare plus: Prevention and Management of Incontinence –Associated Dermatitis</a:t>
            </a:r>
          </a:p>
        </p:txBody>
      </p:sp>
    </p:spTree>
    <p:extLst>
      <p:ext uri="{BB962C8B-B14F-4D97-AF65-F5344CB8AC3E}">
        <p14:creationId xmlns:p14="http://schemas.microsoft.com/office/powerpoint/2010/main" val="2728652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75292" y="460209"/>
            <a:ext cx="8523088" cy="712643"/>
          </a:xfrm>
        </p:spPr>
        <p:txBody>
          <a:bodyPr>
            <a:noAutofit/>
          </a:bodyPr>
          <a:lstStyle/>
          <a:p>
            <a:pPr algn="ctr"/>
            <a:r>
              <a:rPr lang="en-GB" sz="4000" b="1" dirty="0">
                <a:latin typeface="Arial" panose="020B0604020202020204" pitchFamily="34" charset="0"/>
                <a:cs typeface="Arial" panose="020B0604020202020204" pitchFamily="34" charset="0"/>
              </a:rPr>
              <a:t>Unhealthy Bladder</a:t>
            </a:r>
          </a:p>
        </p:txBody>
      </p:sp>
      <p:sp>
        <p:nvSpPr>
          <p:cNvPr id="2" name="Slide Number Placeholder 1"/>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5C2B26-CB57-4401-9CCB-27F1C2F8A2BA}" type="slidenum">
              <a:rPr lang="en-GB" smtClean="0"/>
              <a:pPr/>
              <a:t>5</a:t>
            </a:fld>
            <a:endParaRPr lang="en-GB" dirty="0"/>
          </a:p>
        </p:txBody>
      </p:sp>
      <p:sp>
        <p:nvSpPr>
          <p:cNvPr id="3" name="TextBox 2">
            <a:extLst>
              <a:ext uri="{FF2B5EF4-FFF2-40B4-BE49-F238E27FC236}">
                <a16:creationId xmlns:a16="http://schemas.microsoft.com/office/drawing/2014/main" id="{7F3B6029-5DB1-6D65-7908-A7DC7F55486F}"/>
              </a:ext>
            </a:extLst>
          </p:cNvPr>
          <p:cNvSpPr txBox="1"/>
          <p:nvPr/>
        </p:nvSpPr>
        <p:spPr>
          <a:xfrm>
            <a:off x="175292" y="2442191"/>
            <a:ext cx="8523088" cy="2800767"/>
          </a:xfrm>
          <a:prstGeom prst="rect">
            <a:avLst/>
          </a:prstGeom>
          <a:noFill/>
        </p:spPr>
        <p:txBody>
          <a:bodyPr wrap="square" rtlCol="0">
            <a:spAutoFit/>
          </a:bodyPr>
          <a:lstStyle/>
          <a:p>
            <a:pPr algn="ctr"/>
            <a:r>
              <a:rPr lang="en-GB" sz="4400" dirty="0">
                <a:latin typeface="Arial" panose="020B0604020202020204" pitchFamily="34" charset="0"/>
                <a:cs typeface="Arial" panose="020B0604020202020204" pitchFamily="34" charset="0"/>
              </a:rPr>
              <a:t>What makes an unhealthy Bladder?</a:t>
            </a:r>
          </a:p>
          <a:p>
            <a:pPr algn="ctr"/>
            <a:endParaRPr lang="en-GB" sz="4400" dirty="0"/>
          </a:p>
          <a:p>
            <a:pPr algn="ctr"/>
            <a:endParaRPr lang="en-GB" sz="4400" dirty="0"/>
          </a:p>
        </p:txBody>
      </p:sp>
    </p:spTree>
    <p:extLst>
      <p:ext uri="{BB962C8B-B14F-4D97-AF65-F5344CB8AC3E}">
        <p14:creationId xmlns:p14="http://schemas.microsoft.com/office/powerpoint/2010/main" val="2998942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391F-3A09-47B1-ADD0-EF904FC01CAD}"/>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Abena Containment Products</a:t>
            </a:r>
          </a:p>
        </p:txBody>
      </p:sp>
      <p:sp>
        <p:nvSpPr>
          <p:cNvPr id="3" name="Content Placeholder 2">
            <a:extLst>
              <a:ext uri="{FF2B5EF4-FFF2-40B4-BE49-F238E27FC236}">
                <a16:creationId xmlns:a16="http://schemas.microsoft.com/office/drawing/2014/main" id="{96FB67FC-3714-487A-A035-46959B153602}"/>
              </a:ext>
            </a:extLst>
          </p:cNvPr>
          <p:cNvSpPr>
            <a:spLocks noGrp="1"/>
          </p:cNvSpPr>
          <p:nvPr>
            <p:ph idx="1"/>
          </p:nvPr>
        </p:nvSpPr>
        <p:spPr>
          <a:xfrm>
            <a:off x="446856" y="1700808"/>
            <a:ext cx="8229600" cy="3960439"/>
          </a:xfrm>
        </p:spPr>
        <p:txBody>
          <a:bodyPr>
            <a:normAutofit fontScale="85000" lnSpcReduction="10000"/>
          </a:bodyPr>
          <a:lstStyle/>
          <a:p>
            <a:pPr>
              <a:lnSpc>
                <a:spcPct val="250000"/>
              </a:lnSpc>
            </a:pPr>
            <a:r>
              <a:rPr lang="en-GB" sz="4000" dirty="0">
                <a:latin typeface="Arial" panose="020B0604020202020204" pitchFamily="34" charset="0"/>
                <a:cs typeface="Arial" panose="020B0604020202020204" pitchFamily="34" charset="0"/>
              </a:rPr>
              <a:t>Fitting of products</a:t>
            </a:r>
          </a:p>
          <a:p>
            <a:pPr>
              <a:lnSpc>
                <a:spcPct val="250000"/>
              </a:lnSpc>
            </a:pPr>
            <a:r>
              <a:rPr lang="en-GB" sz="4000" dirty="0">
                <a:latin typeface="Arial" panose="020B0604020202020204" pitchFamily="34" charset="0"/>
                <a:cs typeface="Arial" panose="020B0604020202020204" pitchFamily="34" charset="0"/>
              </a:rPr>
              <a:t>Absorbency</a:t>
            </a:r>
          </a:p>
          <a:p>
            <a:pPr>
              <a:lnSpc>
                <a:spcPct val="250000"/>
              </a:lnSpc>
            </a:pPr>
            <a:r>
              <a:rPr lang="en-GB" sz="4000" dirty="0">
                <a:latin typeface="Arial" panose="020B0604020202020204" pitchFamily="34" charset="0"/>
                <a:cs typeface="Arial" panose="020B0604020202020204" pitchFamily="34" charset="0"/>
              </a:rPr>
              <a:t>Formulary </a:t>
            </a:r>
          </a:p>
        </p:txBody>
      </p:sp>
    </p:spTree>
    <p:extLst>
      <p:ext uri="{BB962C8B-B14F-4D97-AF65-F5344CB8AC3E}">
        <p14:creationId xmlns:p14="http://schemas.microsoft.com/office/powerpoint/2010/main" val="2192075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A41E25E-5A0D-487A-9719-13A1C983B2FF}"/>
              </a:ext>
            </a:extLst>
          </p:cNvPr>
          <p:cNvSpPr>
            <a:spLocks noGrp="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Abena Web Assessments</a:t>
            </a:r>
          </a:p>
        </p:txBody>
      </p:sp>
      <p:sp>
        <p:nvSpPr>
          <p:cNvPr id="9219" name="Content Placeholder 2">
            <a:extLst>
              <a:ext uri="{FF2B5EF4-FFF2-40B4-BE49-F238E27FC236}">
                <a16:creationId xmlns:a16="http://schemas.microsoft.com/office/drawing/2014/main" id="{361DA7C2-06A9-4FFD-A53D-91674E2FF5A0}"/>
              </a:ext>
            </a:extLst>
          </p:cNvPr>
          <p:cNvSpPr>
            <a:spLocks noGrp="1"/>
          </p:cNvSpPr>
          <p:nvPr>
            <p:ph idx="1"/>
          </p:nvPr>
        </p:nvSpPr>
        <p:spPr>
          <a:xfrm>
            <a:off x="446856" y="1844824"/>
            <a:ext cx="8229600" cy="3960439"/>
          </a:xfrm>
        </p:spPr>
        <p:txBody>
          <a:bodyPr>
            <a:normAutofit/>
          </a:bodyPr>
          <a:lstStyle/>
          <a:p>
            <a:r>
              <a:rPr lang="en-GB" altLang="en-US" sz="2400" b="1" dirty="0">
                <a:latin typeface="Arial" panose="020B0604020202020204" pitchFamily="34" charset="0"/>
                <a:cs typeface="Arial" panose="020B0604020202020204" pitchFamily="34" charset="0"/>
              </a:rPr>
              <a:t>Ringback</a:t>
            </a:r>
            <a:r>
              <a:rPr lang="en-GB" altLang="en-US" sz="2400" dirty="0">
                <a:latin typeface="Arial" panose="020B0604020202020204" pitchFamily="34" charset="0"/>
                <a:cs typeface="Arial" panose="020B0604020202020204" pitchFamily="34" charset="0"/>
              </a:rPr>
              <a:t>. 8-week delivery. Place a re-order 2 weeks before next delivery is due. Account will be removed if a delivery is not requested after 4 months</a:t>
            </a:r>
          </a:p>
          <a:p>
            <a:endParaRPr lang="en-GB" altLang="en-US" sz="2400" dirty="0">
              <a:latin typeface="Arial" panose="020B0604020202020204" pitchFamily="34" charset="0"/>
              <a:cs typeface="Arial" panose="020B0604020202020204" pitchFamily="34" charset="0"/>
            </a:endParaRPr>
          </a:p>
          <a:p>
            <a:r>
              <a:rPr lang="en-GB" altLang="en-US" sz="2400" b="1" dirty="0">
                <a:latin typeface="Arial" panose="020B0604020202020204" pitchFamily="34" charset="0"/>
                <a:cs typeface="Arial" panose="020B0604020202020204" pitchFamily="34" charset="0"/>
              </a:rPr>
              <a:t>48-hour deliveries</a:t>
            </a:r>
            <a:r>
              <a:rPr lang="en-GB" altLang="en-US" sz="2400" dirty="0">
                <a:latin typeface="Arial" panose="020B0604020202020204" pitchFamily="34" charset="0"/>
                <a:cs typeface="Arial" panose="020B0604020202020204" pitchFamily="34" charset="0"/>
              </a:rPr>
              <a:t>. End of life patients or Moisture Associated Skin Damage. </a:t>
            </a:r>
          </a:p>
          <a:p>
            <a:endParaRPr lang="en-GB" altLang="en-US" sz="2400" dirty="0">
              <a:latin typeface="Arial" panose="020B0604020202020204" pitchFamily="34" charset="0"/>
              <a:cs typeface="Arial" panose="020B0604020202020204" pitchFamily="34" charset="0"/>
            </a:endParaRPr>
          </a:p>
          <a:p>
            <a:r>
              <a:rPr lang="en-GB" altLang="en-US" sz="2400" b="1" dirty="0">
                <a:latin typeface="Arial" panose="020B0604020202020204" pitchFamily="34" charset="0"/>
                <a:cs typeface="Arial" panose="020B0604020202020204" pitchFamily="34" charset="0"/>
              </a:rPr>
              <a:t>Collections</a:t>
            </a:r>
            <a:r>
              <a:rPr lang="en-GB" altLang="en-US" sz="2400" dirty="0">
                <a:latin typeface="Arial" panose="020B0604020202020204" pitchFamily="34" charset="0"/>
                <a:cs typeface="Arial" panose="020B0604020202020204" pitchFamily="34" charset="0"/>
              </a:rPr>
              <a:t>. RIP, excessive supplies (Stock piling), Product amendments</a:t>
            </a:r>
          </a:p>
          <a:p>
            <a:endParaRPr lang="en-GB" altLang="en-US" dirty="0"/>
          </a:p>
        </p:txBody>
      </p:sp>
    </p:spTree>
    <p:extLst>
      <p:ext uri="{BB962C8B-B14F-4D97-AF65-F5344CB8AC3E}">
        <p14:creationId xmlns:p14="http://schemas.microsoft.com/office/powerpoint/2010/main" val="2336484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372" y="532428"/>
            <a:ext cx="8219256" cy="1143000"/>
          </a:xfrm>
        </p:spPr>
        <p:txBody>
          <a:bodyPr>
            <a:normAutofit fontScale="90000"/>
          </a:bodyPr>
          <a:lstStyle/>
          <a:p>
            <a:r>
              <a:rPr lang="en-GB" altLang="en-US" dirty="0">
                <a:latin typeface="Arial" panose="020B0604020202020204" pitchFamily="34" charset="0"/>
                <a:cs typeface="Arial" panose="020B0604020202020204" pitchFamily="34" charset="0"/>
              </a:rPr>
              <a:t>Abena on-line video</a:t>
            </a:r>
            <a:br>
              <a:rPr lang="en-GB" altLang="en-US" dirty="0"/>
            </a:br>
            <a:endParaRPr lang="en-GB" dirty="0">
              <a:latin typeface="Arial" panose="020B0604020202020204" pitchFamily="34" charset="0"/>
              <a:cs typeface="Arial" panose="020B0604020202020204" pitchFamily="34" charset="0"/>
            </a:endParaRPr>
          </a:p>
        </p:txBody>
      </p:sp>
      <p:pic>
        <p:nvPicPr>
          <p:cNvPr id="2" name="Abena online training video">
            <a:hlinkClick r:id="" action="ppaction://media"/>
            <a:extLst>
              <a:ext uri="{FF2B5EF4-FFF2-40B4-BE49-F238E27FC236}">
                <a16:creationId xmlns:a16="http://schemas.microsoft.com/office/drawing/2014/main" id="{42941EA3-5D17-410C-969F-B69688BF24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27584" y="1669668"/>
            <a:ext cx="7704856" cy="4334362"/>
          </a:xfrm>
        </p:spPr>
      </p:pic>
    </p:spTree>
    <p:extLst>
      <p:ext uri="{BB962C8B-B14F-4D97-AF65-F5344CB8AC3E}">
        <p14:creationId xmlns:p14="http://schemas.microsoft.com/office/powerpoint/2010/main" val="39135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chemeClr val="bg1"/>
                </a:solidFill>
                <a:latin typeface="Arial" panose="020B0604020202020204" pitchFamily="34" charset="0"/>
                <a:cs typeface="Arial" panose="020B0604020202020204" pitchFamily="34" charset="0"/>
              </a:rPr>
              <a:t>Product formulary</a:t>
            </a:r>
          </a:p>
        </p:txBody>
      </p:sp>
      <p:sp>
        <p:nvSpPr>
          <p:cNvPr id="5" name="TextBox 4"/>
          <p:cNvSpPr txBox="1"/>
          <p:nvPr/>
        </p:nvSpPr>
        <p:spPr>
          <a:xfrm>
            <a:off x="4842030" y="2996952"/>
            <a:ext cx="486054" cy="300082"/>
          </a:xfrm>
          <a:prstGeom prst="rect">
            <a:avLst/>
          </a:prstGeom>
          <a:solidFill>
            <a:schemeClr val="bg1"/>
          </a:solidFill>
        </p:spPr>
        <p:txBody>
          <a:bodyPr wrap="square" rtlCol="0">
            <a:spAutoFit/>
          </a:bodyPr>
          <a:lstStyle/>
          <a:p>
            <a:endParaRPr lang="en-GB" sz="1350" dirty="0">
              <a:solidFill>
                <a:prstClr val="black"/>
              </a:solidFill>
              <a:latin typeface="Calibri"/>
            </a:endParaRPr>
          </a:p>
        </p:txBody>
      </p:sp>
      <p:sp>
        <p:nvSpPr>
          <p:cNvPr id="9" name="TextBox 8"/>
          <p:cNvSpPr txBox="1"/>
          <p:nvPr/>
        </p:nvSpPr>
        <p:spPr>
          <a:xfrm>
            <a:off x="3977934" y="3861048"/>
            <a:ext cx="1347630" cy="300082"/>
          </a:xfrm>
          <a:prstGeom prst="rect">
            <a:avLst/>
          </a:prstGeom>
          <a:solidFill>
            <a:schemeClr val="bg1"/>
          </a:solidFill>
        </p:spPr>
        <p:txBody>
          <a:bodyPr wrap="square" rtlCol="0">
            <a:spAutoFit/>
          </a:bodyPr>
          <a:lstStyle/>
          <a:p>
            <a:endParaRPr lang="en-GB" sz="1350" dirty="0">
              <a:solidFill>
                <a:prstClr val="black"/>
              </a:solidFill>
              <a:latin typeface="Calibri"/>
            </a:endParaRPr>
          </a:p>
        </p:txBody>
      </p:sp>
      <p:pic>
        <p:nvPicPr>
          <p:cNvPr id="7" name="Picture 6">
            <a:extLst>
              <a:ext uri="{FF2B5EF4-FFF2-40B4-BE49-F238E27FC236}">
                <a16:creationId xmlns:a16="http://schemas.microsoft.com/office/drawing/2014/main" id="{83889C50-2213-4B1A-84CF-9ABF87B056E1}"/>
              </a:ext>
            </a:extLst>
          </p:cNvPr>
          <p:cNvPicPr>
            <a:picLocks noChangeAspect="1"/>
          </p:cNvPicPr>
          <p:nvPr/>
        </p:nvPicPr>
        <p:blipFill rotWithShape="1">
          <a:blip r:embed="rId3"/>
          <a:srcRect l="12988" t="20586" r="31101" b="7980"/>
          <a:stretch/>
        </p:blipFill>
        <p:spPr>
          <a:xfrm>
            <a:off x="1416087" y="2110285"/>
            <a:ext cx="5910220" cy="3094785"/>
          </a:xfrm>
          <a:prstGeom prst="rect">
            <a:avLst/>
          </a:prstGeom>
        </p:spPr>
      </p:pic>
    </p:spTree>
    <p:extLst>
      <p:ext uri="{BB962C8B-B14F-4D97-AF65-F5344CB8AC3E}">
        <p14:creationId xmlns:p14="http://schemas.microsoft.com/office/powerpoint/2010/main" val="3018691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4209C-19D9-08DA-BB3A-42312F70A333}"/>
            </a:ext>
          </a:extLst>
        </p:cNvPr>
        <p:cNvGrpSpPr/>
        <p:nvPr/>
      </p:nvGrpSpPr>
      <p:grpSpPr>
        <a:xfrm>
          <a:off x="0" y="0"/>
          <a:ext cx="0" cy="0"/>
          <a:chOff x="0" y="0"/>
          <a:chExt cx="0" cy="0"/>
        </a:xfrm>
      </p:grpSpPr>
      <p:sp>
        <p:nvSpPr>
          <p:cNvPr id="93186" name="Title 1">
            <a:extLst>
              <a:ext uri="{FF2B5EF4-FFF2-40B4-BE49-F238E27FC236}">
                <a16:creationId xmlns:a16="http://schemas.microsoft.com/office/drawing/2014/main" id="{0243E322-ECAC-42FE-C13A-B0ED4299E20F}"/>
              </a:ext>
            </a:extLst>
          </p:cNvPr>
          <p:cNvSpPr>
            <a:spLocks noGrp="1" noChangeArrowheads="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ABENA Top Tips</a:t>
            </a:r>
          </a:p>
        </p:txBody>
      </p:sp>
      <p:sp>
        <p:nvSpPr>
          <p:cNvPr id="93187" name="Content Placeholder 2">
            <a:extLst>
              <a:ext uri="{FF2B5EF4-FFF2-40B4-BE49-F238E27FC236}">
                <a16:creationId xmlns:a16="http://schemas.microsoft.com/office/drawing/2014/main" id="{AB0BD570-27E6-ABB2-82D2-576A5A4B4458}"/>
              </a:ext>
            </a:extLst>
          </p:cNvPr>
          <p:cNvSpPr>
            <a:spLocks noGrp="1" noChangeArrowheads="1"/>
          </p:cNvSpPr>
          <p:nvPr>
            <p:ph idx="1"/>
          </p:nvPr>
        </p:nvSpPr>
        <p:spPr/>
        <p:txBody>
          <a:bodyPr>
            <a:normAutofit fontScale="62500" lnSpcReduction="20000"/>
          </a:bodyPr>
          <a:lstStyle/>
          <a:p>
            <a:pPr>
              <a:lnSpc>
                <a:spcPct val="170000"/>
              </a:lnSpc>
            </a:pPr>
            <a:r>
              <a:rPr lang="en-GB" altLang="en-US" sz="2175" dirty="0">
                <a:latin typeface="Arial" panose="020B0604020202020204" pitchFamily="34" charset="0"/>
                <a:cs typeface="Arial" panose="020B0604020202020204" pitchFamily="34" charset="0"/>
              </a:rPr>
              <a:t>Always refer to the bladder and bowel service formulary when prescribing</a:t>
            </a:r>
          </a:p>
          <a:p>
            <a:pPr>
              <a:lnSpc>
                <a:spcPct val="170000"/>
              </a:lnSpc>
            </a:pPr>
            <a:r>
              <a:rPr lang="en-GB" altLang="en-US" sz="2175" dirty="0">
                <a:latin typeface="Arial" panose="020B0604020202020204" pitchFamily="34" charset="0"/>
                <a:cs typeface="Arial" panose="020B0604020202020204" pitchFamily="34" charset="0"/>
              </a:rPr>
              <a:t>Always explain the ‘ring back’ process to your clients. </a:t>
            </a:r>
          </a:p>
          <a:p>
            <a:pPr>
              <a:lnSpc>
                <a:spcPct val="170000"/>
              </a:lnSpc>
            </a:pPr>
            <a:r>
              <a:rPr lang="en-GB" altLang="en-US" sz="2175" dirty="0">
                <a:latin typeface="Arial" panose="020B0604020202020204" pitchFamily="34" charset="0"/>
                <a:cs typeface="Arial" panose="020B0604020202020204" pitchFamily="34" charset="0"/>
              </a:rPr>
              <a:t>Only new clients automatically generate a delivery. </a:t>
            </a:r>
          </a:p>
          <a:p>
            <a:pPr>
              <a:lnSpc>
                <a:spcPct val="170000"/>
              </a:lnSpc>
            </a:pPr>
            <a:r>
              <a:rPr lang="en-GB" altLang="en-US" sz="2175" dirty="0">
                <a:latin typeface="Arial" panose="020B0604020202020204" pitchFamily="34" charset="0"/>
                <a:cs typeface="Arial" panose="020B0604020202020204" pitchFamily="34" charset="0"/>
              </a:rPr>
              <a:t>Reassessed clients will need to call Abena for a delivery as normal.</a:t>
            </a:r>
          </a:p>
          <a:p>
            <a:pPr>
              <a:lnSpc>
                <a:spcPct val="170000"/>
              </a:lnSpc>
            </a:pPr>
            <a:r>
              <a:rPr lang="en-GB" altLang="en-US" sz="2175" dirty="0">
                <a:latin typeface="Arial" panose="020B0604020202020204" pitchFamily="34" charset="0"/>
                <a:cs typeface="Arial" panose="020B0604020202020204" pitchFamily="34" charset="0"/>
              </a:rPr>
              <a:t>Always provide a rationale for your product selection; even if no product changes have been made.</a:t>
            </a:r>
          </a:p>
          <a:p>
            <a:pPr>
              <a:lnSpc>
                <a:spcPct val="170000"/>
              </a:lnSpc>
              <a:defRPr/>
            </a:pPr>
            <a:r>
              <a:rPr lang="en-GB" sz="2175" dirty="0">
                <a:latin typeface="Arial" panose="020B0604020202020204" pitchFamily="34" charset="0"/>
                <a:cs typeface="Arial" panose="020B0604020202020204" pitchFamily="34" charset="0"/>
              </a:rPr>
              <a:t>Non formulary item requested </a:t>
            </a:r>
          </a:p>
          <a:p>
            <a:pPr marL="0" indent="0">
              <a:lnSpc>
                <a:spcPct val="170000"/>
              </a:lnSpc>
              <a:buNone/>
              <a:defRPr/>
            </a:pPr>
            <a:r>
              <a:rPr lang="en-GB" sz="2175" dirty="0">
                <a:latin typeface="Arial" panose="020B0604020202020204" pitchFamily="34" charset="0"/>
                <a:cs typeface="Arial" panose="020B0604020202020204" pitchFamily="34" charset="0"/>
              </a:rPr>
              <a:t>e.g. Abena San 8, Abena Pants, Abena Slip, Abena Man Zero,  Abri Let Mini</a:t>
            </a:r>
          </a:p>
          <a:p>
            <a:pPr>
              <a:lnSpc>
                <a:spcPct val="170000"/>
              </a:lnSpc>
              <a:defRPr/>
            </a:pPr>
            <a:r>
              <a:rPr lang="en-GB" sz="2175" dirty="0">
                <a:latin typeface="Arial" panose="020B0604020202020204" pitchFamily="34" charset="0"/>
                <a:cs typeface="Arial" panose="020B0604020202020204" pitchFamily="34" charset="0"/>
              </a:rPr>
              <a:t>No rationale provided / inappropriate rationale</a:t>
            </a:r>
          </a:p>
          <a:p>
            <a:pPr>
              <a:lnSpc>
                <a:spcPct val="170000"/>
              </a:lnSpc>
              <a:defRPr/>
            </a:pPr>
            <a:r>
              <a:rPr lang="en-GB" sz="2175" dirty="0">
                <a:latin typeface="Arial" panose="020B0604020202020204" pitchFamily="34" charset="0"/>
                <a:cs typeface="Arial" panose="020B0604020202020204" pitchFamily="34" charset="0"/>
              </a:rPr>
              <a:t>Fixation pants added but not required for pad selection / no fixation pants added when required</a:t>
            </a:r>
          </a:p>
          <a:p>
            <a:pPr>
              <a:lnSpc>
                <a:spcPct val="170000"/>
              </a:lnSpc>
              <a:defRPr/>
            </a:pPr>
            <a:r>
              <a:rPr lang="en-GB" sz="2175" dirty="0">
                <a:latin typeface="Arial" panose="020B0604020202020204" pitchFamily="34" charset="0"/>
                <a:cs typeface="Arial" panose="020B0604020202020204" pitchFamily="34" charset="0"/>
              </a:rPr>
              <a:t>Requesting more than 3 products per 24 hours. </a:t>
            </a:r>
          </a:p>
          <a:p>
            <a:endParaRPr lang="en-GB" altLang="en-US" sz="1875" dirty="0"/>
          </a:p>
          <a:p>
            <a:endParaRPr lang="en-GB" altLang="en-US" dirty="0"/>
          </a:p>
        </p:txBody>
      </p:sp>
    </p:spTree>
    <p:extLst>
      <p:ext uri="{BB962C8B-B14F-4D97-AF65-F5344CB8AC3E}">
        <p14:creationId xmlns:p14="http://schemas.microsoft.com/office/powerpoint/2010/main" val="1789412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180C-251B-4010-4468-12EAC027123A}"/>
            </a:ext>
          </a:extLst>
        </p:cNvPr>
        <p:cNvGrpSpPr/>
        <p:nvPr/>
      </p:nvGrpSpPr>
      <p:grpSpPr>
        <a:xfrm>
          <a:off x="0" y="0"/>
          <a:ext cx="0" cy="0"/>
          <a:chOff x="0" y="0"/>
          <a:chExt cx="0" cy="0"/>
        </a:xfrm>
      </p:grpSpPr>
      <p:sp>
        <p:nvSpPr>
          <p:cNvPr id="95234" name="Rectangle 2">
            <a:extLst>
              <a:ext uri="{FF2B5EF4-FFF2-40B4-BE49-F238E27FC236}">
                <a16:creationId xmlns:a16="http://schemas.microsoft.com/office/drawing/2014/main" id="{2DA8E326-2516-F3CB-E103-3B9C6900B538}"/>
              </a:ext>
            </a:extLst>
          </p:cNvPr>
          <p:cNvSpPr>
            <a:spLocks noGrp="1" noChangeArrowheads="1"/>
          </p:cNvSpPr>
          <p:nvPr>
            <p:ph type="title"/>
          </p:nvPr>
        </p:nvSpPr>
        <p:spPr/>
        <p:txBody>
          <a:bodyPr>
            <a:normAutofit fontScale="90000"/>
          </a:bodyPr>
          <a:lstStyle/>
          <a:p>
            <a:pPr eaLnBrk="1" hangingPunct="1"/>
            <a:r>
              <a:rPr lang="en-GB" altLang="en-US" dirty="0">
                <a:latin typeface="Arial" panose="020B0604020202020204" pitchFamily="34" charset="0"/>
                <a:cs typeface="Arial" panose="020B0604020202020204" pitchFamily="34" charset="0"/>
              </a:rPr>
              <a:t>Disposal of Containment Products</a:t>
            </a:r>
          </a:p>
        </p:txBody>
      </p:sp>
      <p:sp>
        <p:nvSpPr>
          <p:cNvPr id="2" name="Content Placeholder 2">
            <a:extLst>
              <a:ext uri="{FF2B5EF4-FFF2-40B4-BE49-F238E27FC236}">
                <a16:creationId xmlns:a16="http://schemas.microsoft.com/office/drawing/2014/main" id="{1BD2DE2B-4A33-F8AC-2E16-9504B3DD5A80}"/>
              </a:ext>
            </a:extLst>
          </p:cNvPr>
          <p:cNvSpPr txBox="1">
            <a:spLocks noGrp="1"/>
          </p:cNvSpPr>
          <p:nvPr>
            <p:ph type="body" idx="1"/>
          </p:nvPr>
        </p:nvSpPr>
        <p:spPr>
          <a:xfrm>
            <a:off x="611560" y="2348880"/>
            <a:ext cx="8229600" cy="2447394"/>
          </a:xfrm>
        </p:spPr>
        <p:txBody>
          <a:bodyPr>
            <a:normAutofit fontScale="85000" lnSpcReduction="20000"/>
          </a:bodyPr>
          <a:lstStyle/>
          <a:p>
            <a:pPr>
              <a:lnSpc>
                <a:spcPct val="170000"/>
              </a:lnSpc>
              <a:defRPr/>
            </a:pPr>
            <a:r>
              <a:rPr lang="en-GB" dirty="0">
                <a:latin typeface="Arial" panose="020B0604020202020204" pitchFamily="34" charset="0"/>
                <a:cs typeface="Arial" panose="020B0604020202020204" pitchFamily="34" charset="0"/>
              </a:rPr>
              <a:t>Disposal of pads into house waste</a:t>
            </a:r>
          </a:p>
          <a:p>
            <a:pPr>
              <a:lnSpc>
                <a:spcPct val="170000"/>
              </a:lnSpc>
              <a:defRPr/>
            </a:pPr>
            <a:r>
              <a:rPr lang="en-GB" dirty="0">
                <a:latin typeface="Arial" panose="020B0604020202020204" pitchFamily="34" charset="0"/>
                <a:cs typeface="Arial" panose="020B0604020202020204" pitchFamily="34" charset="0"/>
              </a:rPr>
              <a:t>Store in ambient conditions. Do not store pads in moist environments</a:t>
            </a:r>
          </a:p>
          <a:p>
            <a:pPr marL="0" indent="0">
              <a:buNone/>
              <a:defRPr/>
            </a:pPr>
            <a:r>
              <a:rPr lang="en-GB" dirty="0"/>
              <a:t> </a:t>
            </a:r>
          </a:p>
          <a:p>
            <a:pPr>
              <a:defRPr/>
            </a:pPr>
            <a:endParaRPr lang="en-GB" dirty="0"/>
          </a:p>
        </p:txBody>
      </p:sp>
    </p:spTree>
    <p:extLst>
      <p:ext uri="{BB962C8B-B14F-4D97-AF65-F5344CB8AC3E}">
        <p14:creationId xmlns:p14="http://schemas.microsoft.com/office/powerpoint/2010/main" val="2726965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5008-8C2A-46E7-92B2-7EB3009CCA84}"/>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Product Availability</a:t>
            </a:r>
            <a:endParaRPr lang="en-GB" sz="4000" dirty="0"/>
          </a:p>
        </p:txBody>
      </p:sp>
      <p:pic>
        <p:nvPicPr>
          <p:cNvPr id="4" name="Picture 2">
            <a:extLst>
              <a:ext uri="{FF2B5EF4-FFF2-40B4-BE49-F238E27FC236}">
                <a16:creationId xmlns:a16="http://schemas.microsoft.com/office/drawing/2014/main" id="{D5156870-86C5-4306-9AD0-8BB4AA1AF6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2078" y="1916832"/>
            <a:ext cx="742950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471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Break</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212976"/>
            <a:ext cx="3240360" cy="23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572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4BD5-3749-BD74-7B28-6A81EC15F1F7}"/>
              </a:ext>
            </a:extLst>
          </p:cNvPr>
          <p:cNvSpPr>
            <a:spLocks noGrp="1"/>
          </p:cNvSpPr>
          <p:nvPr>
            <p:ph type="title"/>
          </p:nvPr>
        </p:nvSpPr>
        <p:spPr/>
        <p:txBody>
          <a:bodyPr/>
          <a:lstStyle/>
          <a:p>
            <a:r>
              <a:rPr lang="en-GB" dirty="0"/>
              <a:t>IMedicare</a:t>
            </a:r>
          </a:p>
        </p:txBody>
      </p:sp>
      <p:pic>
        <p:nvPicPr>
          <p:cNvPr id="2050" name="Picture 2" descr="Home - My Pelvic Health - iMEDicare UK Ltd">
            <a:extLst>
              <a:ext uri="{FF2B5EF4-FFF2-40B4-BE49-F238E27FC236}">
                <a16:creationId xmlns:a16="http://schemas.microsoft.com/office/drawing/2014/main" id="{3987D749-A745-063D-528F-2DAEEC033C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2281734"/>
            <a:ext cx="6048672"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EB2068-1D27-5BF5-4A20-30B2E3E94FD5}"/>
              </a:ext>
            </a:extLst>
          </p:cNvPr>
          <p:cNvSpPr txBox="1"/>
          <p:nvPr/>
        </p:nvSpPr>
        <p:spPr>
          <a:xfrm>
            <a:off x="3023828" y="4576266"/>
            <a:ext cx="3096344" cy="646331"/>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Mohit Mitra</a:t>
            </a:r>
          </a:p>
        </p:txBody>
      </p:sp>
    </p:spTree>
    <p:extLst>
      <p:ext uri="{BB962C8B-B14F-4D97-AF65-F5344CB8AC3E}">
        <p14:creationId xmlns:p14="http://schemas.microsoft.com/office/powerpoint/2010/main" val="4240920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19256" cy="1143000"/>
          </a:xfrm>
        </p:spPr>
        <p:txBody>
          <a:bodyPr>
            <a:normAutofit/>
          </a:bodyPr>
          <a:lstStyle/>
          <a:p>
            <a:r>
              <a:rPr lang="en-GB" altLang="en-US" sz="4000" dirty="0">
                <a:latin typeface="Arial" panose="020B0604020202020204" pitchFamily="34" charset="0"/>
                <a:cs typeface="Arial" panose="020B0604020202020204" pitchFamily="34" charset="0"/>
              </a:rPr>
              <a:t>Summary</a:t>
            </a:r>
            <a:endParaRPr lang="en-GB"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a:bodyPr>
          <a:lstStyle/>
          <a:p>
            <a:pPr>
              <a:lnSpc>
                <a:spcPct val="160000"/>
              </a:lnSpc>
            </a:pPr>
            <a:r>
              <a:rPr lang="en-GB" sz="2400" dirty="0">
                <a:latin typeface="Arial" panose="020B0604020202020204" pitchFamily="34" charset="0"/>
                <a:cs typeface="Arial" panose="020B0604020202020204" pitchFamily="34" charset="0"/>
              </a:rPr>
              <a:t>Awareness of the male and female anatomy.</a:t>
            </a:r>
          </a:p>
          <a:p>
            <a:pPr>
              <a:lnSpc>
                <a:spcPct val="160000"/>
              </a:lnSpc>
            </a:pPr>
            <a:r>
              <a:rPr lang="en-GB" sz="2400" dirty="0">
                <a:latin typeface="Arial" panose="020B0604020202020204" pitchFamily="34" charset="0"/>
                <a:cs typeface="Arial" panose="020B0604020202020204" pitchFamily="34" charset="0"/>
              </a:rPr>
              <a:t>Confidence in continence assessment, Urinalysis and alternative products and its systems.</a:t>
            </a:r>
          </a:p>
          <a:p>
            <a:pPr>
              <a:lnSpc>
                <a:spcPct val="160000"/>
              </a:lnSpc>
            </a:pPr>
            <a:r>
              <a:rPr lang="en-GB" sz="2400" dirty="0">
                <a:latin typeface="Arial" panose="020B0604020202020204" pitchFamily="34" charset="0"/>
                <a:cs typeface="Arial" panose="020B0604020202020204" pitchFamily="34" charset="0"/>
              </a:rPr>
              <a:t>Greater knowledge and understanding in catheter care, plans, documentation and bladder scanning.</a:t>
            </a:r>
          </a:p>
          <a:p>
            <a:pPr>
              <a:lnSpc>
                <a:spcPct val="160000"/>
              </a:lnSpc>
            </a:pPr>
            <a:r>
              <a:rPr lang="en-GB" sz="2400" dirty="0">
                <a:latin typeface="Arial" panose="020B0604020202020204" pitchFamily="34" charset="0"/>
                <a:cs typeface="Arial" panose="020B0604020202020204" pitchFamily="34" charset="0"/>
              </a:rPr>
              <a:t>Mindfulness in identifying and treating catheter complications in the community.</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44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75292" y="273300"/>
            <a:ext cx="8523088" cy="712643"/>
          </a:xfrm>
        </p:spPr>
        <p:txBody>
          <a:bodyPr>
            <a:noAutofit/>
          </a:bodyPr>
          <a:lstStyle/>
          <a:p>
            <a:pPr algn="ctr"/>
            <a:r>
              <a:rPr lang="en-GB" sz="4000" b="1" dirty="0">
                <a:latin typeface="Arial" panose="020B0604020202020204" pitchFamily="34" charset="0"/>
                <a:cs typeface="Arial" panose="020B0604020202020204" pitchFamily="34" charset="0"/>
              </a:rPr>
              <a:t>Unhealthy Bladder</a:t>
            </a:r>
          </a:p>
        </p:txBody>
      </p:sp>
      <p:sp>
        <p:nvSpPr>
          <p:cNvPr id="2" name="Slide Number Placeholder 1"/>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5C2B26-CB57-4401-9CCB-27F1C2F8A2BA}" type="slidenum">
              <a:rPr lang="en-GB" smtClean="0"/>
              <a:pPr/>
              <a:t>6</a:t>
            </a:fld>
            <a:endParaRPr lang="en-GB" dirty="0"/>
          </a:p>
        </p:txBody>
      </p:sp>
      <p:sp>
        <p:nvSpPr>
          <p:cNvPr id="3" name="TextBox 2">
            <a:extLst>
              <a:ext uri="{FF2B5EF4-FFF2-40B4-BE49-F238E27FC236}">
                <a16:creationId xmlns:a16="http://schemas.microsoft.com/office/drawing/2014/main" id="{7F3B6029-5DB1-6D65-7908-A7DC7F55486F}"/>
              </a:ext>
            </a:extLst>
          </p:cNvPr>
          <p:cNvSpPr txBox="1"/>
          <p:nvPr/>
        </p:nvSpPr>
        <p:spPr>
          <a:xfrm>
            <a:off x="620912" y="1484784"/>
            <a:ext cx="8523088" cy="5755422"/>
          </a:xfrm>
          <a:prstGeom prst="rect">
            <a:avLst/>
          </a:prstGeom>
          <a:noFill/>
        </p:spPr>
        <p:txBody>
          <a:bodyPr wrap="square" rtlCol="0">
            <a:spAutoFit/>
          </a:bodyPr>
          <a:lstStyle/>
          <a:p>
            <a:pPr marL="571500" indent="-571500">
              <a:buFont typeface="Arial" panose="020B0604020202020204" pitchFamily="34" charset="0"/>
              <a:buChar char="•"/>
            </a:pPr>
            <a:r>
              <a:rPr lang="en-GB" sz="4000" dirty="0"/>
              <a:t>Hydration – Too much/Too little</a:t>
            </a:r>
          </a:p>
          <a:p>
            <a:pPr marL="571500" indent="-571500">
              <a:buFont typeface="Arial" panose="020B0604020202020204" pitchFamily="34" charset="0"/>
              <a:buChar char="•"/>
            </a:pPr>
            <a:r>
              <a:rPr lang="en-GB" sz="4000" dirty="0"/>
              <a:t>Caffeine and Sugar</a:t>
            </a:r>
          </a:p>
          <a:p>
            <a:pPr marL="571500" indent="-571500">
              <a:buFont typeface="Arial" panose="020B0604020202020204" pitchFamily="34" charset="0"/>
              <a:buChar char="•"/>
            </a:pPr>
            <a:r>
              <a:rPr lang="en-GB" sz="4000" dirty="0"/>
              <a:t>Alcohol</a:t>
            </a:r>
          </a:p>
          <a:p>
            <a:pPr marL="571500" indent="-571500">
              <a:buFont typeface="Arial" panose="020B0604020202020204" pitchFamily="34" charset="0"/>
              <a:buChar char="•"/>
            </a:pPr>
            <a:r>
              <a:rPr lang="en-GB" sz="4000" dirty="0"/>
              <a:t>Medication</a:t>
            </a:r>
          </a:p>
          <a:p>
            <a:pPr marL="571500" indent="-571500">
              <a:buFont typeface="Arial" panose="020B0604020202020204" pitchFamily="34" charset="0"/>
              <a:buChar char="•"/>
            </a:pPr>
            <a:r>
              <a:rPr lang="en-GB" sz="4000" dirty="0"/>
              <a:t>Long Term Conditions</a:t>
            </a:r>
          </a:p>
          <a:p>
            <a:pPr marL="571500" indent="-571500">
              <a:buFont typeface="Arial" panose="020B0604020202020204" pitchFamily="34" charset="0"/>
              <a:buChar char="•"/>
            </a:pPr>
            <a:r>
              <a:rPr lang="en-GB" sz="4000" dirty="0"/>
              <a:t>Mobility</a:t>
            </a:r>
          </a:p>
          <a:p>
            <a:pPr marL="571500" indent="-571500">
              <a:buFont typeface="Arial" panose="020B0604020202020204" pitchFamily="34" charset="0"/>
              <a:buChar char="•"/>
            </a:pPr>
            <a:r>
              <a:rPr lang="en-GB" sz="4000" dirty="0"/>
              <a:t>Urine colour, odour</a:t>
            </a:r>
          </a:p>
          <a:p>
            <a:pPr marL="571500" indent="-571500">
              <a:buFont typeface="Arial" panose="020B0604020202020204" pitchFamily="34" charset="0"/>
              <a:buChar char="•"/>
            </a:pPr>
            <a:endParaRPr lang="en-GB" sz="4400" dirty="0"/>
          </a:p>
          <a:p>
            <a:pPr algn="ctr"/>
            <a:endParaRPr lang="en-GB" sz="4400" dirty="0"/>
          </a:p>
        </p:txBody>
      </p:sp>
    </p:spTree>
    <p:extLst>
      <p:ext uri="{BB962C8B-B14F-4D97-AF65-F5344CB8AC3E}">
        <p14:creationId xmlns:p14="http://schemas.microsoft.com/office/powerpoint/2010/main" val="32090226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A701-FDB1-4186-A39F-AB6BA8598C7F}"/>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Questions</a:t>
            </a:r>
          </a:p>
        </p:txBody>
      </p:sp>
      <p:pic>
        <p:nvPicPr>
          <p:cNvPr id="4" name="Picture 2">
            <a:extLst>
              <a:ext uri="{FF2B5EF4-FFF2-40B4-BE49-F238E27FC236}">
                <a16:creationId xmlns:a16="http://schemas.microsoft.com/office/drawing/2014/main" id="{85F3A8EC-3433-4033-A625-A15EBDA69D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5752" y="1988840"/>
            <a:ext cx="4362151" cy="411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856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Contact us</a:t>
            </a:r>
            <a:endParaRPr lang="en-GB"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85000" lnSpcReduction="10000"/>
          </a:bodyPr>
          <a:lstStyle/>
          <a:p>
            <a:pPr marL="0" indent="0">
              <a:lnSpc>
                <a:spcPct val="150000"/>
              </a:lnSpc>
              <a:buNone/>
              <a:defRPr/>
            </a:pPr>
            <a:r>
              <a:rPr lang="en-GB" dirty="0">
                <a:latin typeface="Arial" panose="020B0604020202020204" pitchFamily="34" charset="0"/>
                <a:cs typeface="Arial" panose="020B0604020202020204" pitchFamily="34" charset="0"/>
              </a:rPr>
              <a:t>There are lots of useful resources on the Continence page on the intranet</a:t>
            </a:r>
          </a:p>
          <a:p>
            <a:pPr marL="0" indent="0">
              <a:lnSpc>
                <a:spcPct val="150000"/>
              </a:lnSpc>
              <a:buNone/>
              <a:defRPr/>
            </a:pPr>
            <a:r>
              <a:rPr lang="en-GB" dirty="0">
                <a:latin typeface="Arial" panose="020B0604020202020204" pitchFamily="34" charset="0"/>
                <a:cs typeface="Arial" panose="020B0604020202020204" pitchFamily="34" charset="0"/>
              </a:rPr>
              <a:t>Email: </a:t>
            </a:r>
            <a:r>
              <a:rPr lang="en-GB" sz="2800" dirty="0">
                <a:latin typeface="Arial" panose="020B0604020202020204" pitchFamily="34" charset="0"/>
                <a:cs typeface="Arial" panose="020B0604020202020204" pitchFamily="34" charset="0"/>
                <a:hlinkClick r:id="rId3"/>
              </a:rPr>
              <a:t>bchnt.continencereferrals@nhs.net</a:t>
            </a:r>
            <a:endParaRPr lang="en-GB" sz="2800" dirty="0">
              <a:latin typeface="Arial" panose="020B0604020202020204" pitchFamily="34" charset="0"/>
              <a:cs typeface="Arial" panose="020B0604020202020204" pitchFamily="34" charset="0"/>
            </a:endParaRPr>
          </a:p>
          <a:p>
            <a:pPr marL="0" indent="0">
              <a:lnSpc>
                <a:spcPct val="150000"/>
              </a:lnSpc>
              <a:buNone/>
              <a:defRPr/>
            </a:pPr>
            <a:r>
              <a:rPr lang="en-GB" dirty="0">
                <a:latin typeface="Arial" panose="020B0604020202020204" pitchFamily="34" charset="0"/>
                <a:cs typeface="Arial" panose="020B0604020202020204" pitchFamily="34" charset="0"/>
              </a:rPr>
              <a:t>Telephone:  0121 466 3700</a:t>
            </a:r>
          </a:p>
          <a:p>
            <a:pPr>
              <a:lnSpc>
                <a:spcPct val="150000"/>
              </a:lnSpc>
              <a:defRPr/>
            </a:pPr>
            <a:r>
              <a:rPr lang="en-GB" sz="2400" dirty="0">
                <a:latin typeface="Arial" panose="020B0604020202020204" pitchFamily="34" charset="0"/>
                <a:cs typeface="Arial" panose="020B0604020202020204" pitchFamily="34" charset="0"/>
              </a:rPr>
              <a:t>Option 1 Pad orders </a:t>
            </a:r>
            <a:r>
              <a:rPr lang="en-GB" sz="2100" dirty="0">
                <a:latin typeface="Arial" panose="020B0604020202020204" pitchFamily="34" charset="0"/>
                <a:cs typeface="Arial" panose="020B0604020202020204" pitchFamily="34" charset="0"/>
              </a:rPr>
              <a:t>(Monday – Friday 9.00 - 4.00)</a:t>
            </a:r>
          </a:p>
          <a:p>
            <a:pPr>
              <a:lnSpc>
                <a:spcPct val="150000"/>
              </a:lnSpc>
              <a:defRPr/>
            </a:pPr>
            <a:r>
              <a:rPr lang="en-GB" sz="2400" dirty="0">
                <a:latin typeface="Arial" panose="020B0604020202020204" pitchFamily="34" charset="0"/>
                <a:cs typeface="Arial" panose="020B0604020202020204" pitchFamily="34" charset="0"/>
              </a:rPr>
              <a:t>Option 2 Appointments &amp; general enquires </a:t>
            </a:r>
            <a:r>
              <a:rPr lang="en-GB" sz="2100" dirty="0">
                <a:latin typeface="Arial" panose="020B0604020202020204" pitchFamily="34" charset="0"/>
                <a:cs typeface="Arial" panose="020B0604020202020204" pitchFamily="34" charset="0"/>
              </a:rPr>
              <a:t>(Monday – Friday 9.00 - 4.00)</a:t>
            </a:r>
            <a:endParaRPr lang="en-GB" sz="2800" dirty="0">
              <a:latin typeface="Arial" panose="020B0604020202020204" pitchFamily="34" charset="0"/>
              <a:cs typeface="Arial" panose="020B0604020202020204" pitchFamily="34" charset="0"/>
            </a:endParaRPr>
          </a:p>
          <a:p>
            <a:pPr>
              <a:lnSpc>
                <a:spcPct val="150000"/>
              </a:lnSpc>
              <a:defRPr/>
            </a:pPr>
            <a:r>
              <a:rPr lang="en-GB" sz="2400" dirty="0">
                <a:latin typeface="Arial" panose="020B0604020202020204" pitchFamily="34" charset="0"/>
                <a:cs typeface="Arial" panose="020B0604020202020204" pitchFamily="34" charset="0"/>
              </a:rPr>
              <a:t>Option 3  Triage nurse </a:t>
            </a:r>
            <a:r>
              <a:rPr lang="en-GB" sz="2100" dirty="0">
                <a:latin typeface="Arial" panose="020B0604020202020204" pitchFamily="34" charset="0"/>
                <a:cs typeface="Arial" panose="020B0604020202020204" pitchFamily="34" charset="0"/>
              </a:rPr>
              <a:t>(Monday – Friday 1.00 - 4.00)</a:t>
            </a: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22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2C3A-23D7-FDAD-FA5C-272A576AD832}"/>
              </a:ext>
            </a:extLst>
          </p:cNvPr>
          <p:cNvSpPr>
            <a:spLocks noGrp="1"/>
          </p:cNvSpPr>
          <p:nvPr>
            <p:ph type="title"/>
          </p:nvPr>
        </p:nvSpPr>
        <p:spPr/>
        <p:txBody>
          <a:bodyPr/>
          <a:lstStyle/>
          <a:p>
            <a:r>
              <a:rPr lang="en-GB" dirty="0"/>
              <a:t>Evaluation QR Code</a:t>
            </a:r>
          </a:p>
        </p:txBody>
      </p:sp>
      <p:sp>
        <p:nvSpPr>
          <p:cNvPr id="5" name="Content Placeholder 4">
            <a:extLst>
              <a:ext uri="{FF2B5EF4-FFF2-40B4-BE49-F238E27FC236}">
                <a16:creationId xmlns:a16="http://schemas.microsoft.com/office/drawing/2014/main" id="{CB254A69-C6FD-D0FA-0DD9-22EF8261A1B0}"/>
              </a:ext>
            </a:extLst>
          </p:cNvPr>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3169610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Thank you </a:t>
            </a:r>
          </a:p>
        </p:txBody>
      </p:sp>
      <p:sp>
        <p:nvSpPr>
          <p:cNvPr id="5" name="Content Placeholder 4"/>
          <p:cNvSpPr>
            <a:spLocks noGrp="1"/>
          </p:cNvSpPr>
          <p:nvPr>
            <p:ph idx="1"/>
          </p:nvPr>
        </p:nvSpPr>
        <p:spPr/>
        <p:txBody>
          <a:bodyPr>
            <a:normAutofit/>
          </a:bodyPr>
          <a:lstStyle/>
          <a:p>
            <a:pPr marL="0" indent="0" algn="ctr">
              <a:buNone/>
            </a:pPr>
            <a:r>
              <a:rPr lang="en-GB" sz="7200" dirty="0">
                <a:latin typeface="Arial" panose="020B0604020202020204" pitchFamily="34" charset="0"/>
                <a:cs typeface="Arial" panose="020B0604020202020204" pitchFamily="34" charset="0"/>
              </a:rPr>
              <a:t>Thank you and safe journey home</a:t>
            </a:r>
          </a:p>
          <a:p>
            <a:pPr marL="0" indent="0" algn="ctr">
              <a:buNone/>
            </a:pPr>
            <a:endParaRPr lang="en-GB" sz="7200" dirty="0">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861048"/>
            <a:ext cx="3744416" cy="2602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616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4E53C-169E-6978-0785-8F3F637C15DA}"/>
              </a:ext>
            </a:extLst>
          </p:cNvPr>
          <p:cNvSpPr>
            <a:spLocks noGrp="1"/>
          </p:cNvSpPr>
          <p:nvPr>
            <p:ph type="title"/>
          </p:nvPr>
        </p:nvSpPr>
        <p:spPr/>
        <p:txBody>
          <a:bodyPr/>
          <a:lstStyle/>
          <a:p>
            <a:r>
              <a:rPr lang="en-GB" sz="4000" dirty="0">
                <a:latin typeface="Arial" panose="020B0604020202020204" pitchFamily="34" charset="0"/>
                <a:cs typeface="Arial" panose="020B0604020202020204" pitchFamily="34" charset="0"/>
              </a:rPr>
              <a:t>References</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718E4A2-C180-72C6-6583-CE498A7FE483}"/>
              </a:ext>
            </a:extLst>
          </p:cNvPr>
          <p:cNvSpPr>
            <a:spLocks noGrp="1"/>
          </p:cNvSpPr>
          <p:nvPr>
            <p:ph idx="1"/>
          </p:nvPr>
        </p:nvSpPr>
        <p:spPr/>
        <p:txBody>
          <a:bodyPr>
            <a:normAutofit fontScale="55000" lnSpcReduction="20000"/>
          </a:bodyPr>
          <a:lstStyle/>
          <a:p>
            <a:pPr>
              <a:lnSpc>
                <a:spcPct val="1700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Bladder and Bowel Community. What is a Catheter? [Viewed 28 December 2023]. Available from: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What is a Catheter? | Bladder &amp; Bowel Community (bladderandbowel.org)</a:t>
            </a:r>
            <a:endPar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70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700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European Association of Urology Nurses, (2012). Catheterisation Indwelling catheters in adults – Urethral and Suprapubic. [Viewed 28 December 2023]. Available from: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4"/>
              </a:rPr>
              <a:t>Catheterisation Indwelling catheters in adults - Urethral and Suprapubic | European Association of Urology Nurses - EAUN (uroweb.org)</a:t>
            </a:r>
            <a:endPar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70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700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National Health Service, (2023). Urinary tract infections (UTI) [Viewed 28 December 2023]. Available from: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Urinary tract infections (UTIs) - NHS (www.nhs.uk)</a:t>
            </a:r>
            <a:r>
              <a:rPr lang="en-GB" sz="180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nSpc>
                <a:spcPct val="170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700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National Institute for Clinical Excellence [NICE], (2018). Urinary tract infection (lower): antimicrobial prescribing NG109 [online]. [Viewed 28 December 2023]. Available from: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5"/>
              </a:rPr>
              <a:t>www.nice.org.uk/guidance/ng109</a:t>
            </a:r>
            <a:endPar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70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700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National Institute for Clinical Excellence [NICE], (2017). Sepsis: recognition, diagnosis, and early management NG51 [online]. [Viewed 28 December 2023]. Available from: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6"/>
              </a:rPr>
              <a:t>www.nice.org.uk/guidance/ng51</a:t>
            </a:r>
            <a:endPar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70000"/>
              </a:lnSpc>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700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Royal College of Nursing [RCN], (2021). Catheter Care Guidance for Healthcare Professionals [online]. [Viewed 28 December 2023]. Available from: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7"/>
              </a:rPr>
              <a:t>Catheter Care Guidance for Health Care Professionals| Royal College of Nursing (rcn.org.uk)</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86303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75292" y="460209"/>
            <a:ext cx="8523088" cy="712643"/>
          </a:xfrm>
        </p:spPr>
        <p:txBody>
          <a:bodyPr>
            <a:noAutofit/>
          </a:bodyPr>
          <a:lstStyle/>
          <a:p>
            <a:pPr algn="ctr"/>
            <a:r>
              <a:rPr lang="en-GB" sz="4000" b="1" dirty="0">
                <a:latin typeface="Arial" panose="020B0604020202020204" pitchFamily="34" charset="0"/>
                <a:cs typeface="Arial" panose="020B0604020202020204" pitchFamily="34" charset="0"/>
              </a:rPr>
              <a:t>Healthy Bladder</a:t>
            </a:r>
          </a:p>
        </p:txBody>
      </p:sp>
      <p:sp>
        <p:nvSpPr>
          <p:cNvPr id="2" name="Slide Number Placeholder 1"/>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5C2B26-CB57-4401-9CCB-27F1C2F8A2BA}" type="slidenum">
              <a:rPr lang="en-GB" smtClean="0"/>
              <a:pPr/>
              <a:t>7</a:t>
            </a:fld>
            <a:endParaRPr lang="en-GB" dirty="0"/>
          </a:p>
        </p:txBody>
      </p:sp>
      <p:sp>
        <p:nvSpPr>
          <p:cNvPr id="3" name="TextBox 2">
            <a:extLst>
              <a:ext uri="{FF2B5EF4-FFF2-40B4-BE49-F238E27FC236}">
                <a16:creationId xmlns:a16="http://schemas.microsoft.com/office/drawing/2014/main" id="{7F3B6029-5DB1-6D65-7908-A7DC7F55486F}"/>
              </a:ext>
            </a:extLst>
          </p:cNvPr>
          <p:cNvSpPr txBox="1"/>
          <p:nvPr/>
        </p:nvSpPr>
        <p:spPr>
          <a:xfrm>
            <a:off x="175292" y="1729548"/>
            <a:ext cx="8523088" cy="2123658"/>
          </a:xfrm>
          <a:prstGeom prst="rect">
            <a:avLst/>
          </a:prstGeom>
          <a:noFill/>
        </p:spPr>
        <p:txBody>
          <a:bodyPr wrap="square" rtlCol="0">
            <a:spAutoFit/>
          </a:bodyPr>
          <a:lstStyle/>
          <a:p>
            <a:pPr algn="ctr"/>
            <a:endParaRPr lang="en-GB" sz="4400" dirty="0"/>
          </a:p>
          <a:p>
            <a:pPr algn="ctr"/>
            <a:endParaRPr lang="en-GB" sz="4400" dirty="0"/>
          </a:p>
          <a:p>
            <a:pPr algn="ctr"/>
            <a:r>
              <a:rPr lang="en-GB" sz="4400" dirty="0"/>
              <a:t>What is a Healthy Bladder?</a:t>
            </a:r>
          </a:p>
        </p:txBody>
      </p:sp>
    </p:spTree>
    <p:extLst>
      <p:ext uri="{BB962C8B-B14F-4D97-AF65-F5344CB8AC3E}">
        <p14:creationId xmlns:p14="http://schemas.microsoft.com/office/powerpoint/2010/main" val="295096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92" y="5729310"/>
            <a:ext cx="4439985" cy="10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75292" y="460209"/>
            <a:ext cx="8523088" cy="712643"/>
          </a:xfrm>
        </p:spPr>
        <p:txBody>
          <a:bodyPr>
            <a:noAutofit/>
          </a:bodyPr>
          <a:lstStyle/>
          <a:p>
            <a:pPr algn="ctr"/>
            <a:r>
              <a:rPr lang="en-GB" sz="4000" b="1" dirty="0">
                <a:latin typeface="Arial" panose="020B0604020202020204" pitchFamily="34" charset="0"/>
                <a:cs typeface="Arial" panose="020B0604020202020204" pitchFamily="34" charset="0"/>
              </a:rPr>
              <a:t>Healthy Bladder</a:t>
            </a:r>
          </a:p>
        </p:txBody>
      </p:sp>
      <p:sp>
        <p:nvSpPr>
          <p:cNvPr id="2" name="Slide Number Placeholder 1"/>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05C2B26-CB57-4401-9CCB-27F1C2F8A2BA}" type="slidenum">
              <a:rPr lang="en-GB" smtClean="0"/>
              <a:pPr/>
              <a:t>8</a:t>
            </a:fld>
            <a:endParaRPr lang="en-GB" dirty="0"/>
          </a:p>
        </p:txBody>
      </p:sp>
      <p:sp>
        <p:nvSpPr>
          <p:cNvPr id="3" name="TextBox 2">
            <a:extLst>
              <a:ext uri="{FF2B5EF4-FFF2-40B4-BE49-F238E27FC236}">
                <a16:creationId xmlns:a16="http://schemas.microsoft.com/office/drawing/2014/main" id="{7F3B6029-5DB1-6D65-7908-A7DC7F55486F}"/>
              </a:ext>
            </a:extLst>
          </p:cNvPr>
          <p:cNvSpPr txBox="1"/>
          <p:nvPr/>
        </p:nvSpPr>
        <p:spPr>
          <a:xfrm>
            <a:off x="467544" y="1712143"/>
            <a:ext cx="8523088" cy="3477875"/>
          </a:xfrm>
          <a:prstGeom prst="rect">
            <a:avLst/>
          </a:prstGeom>
          <a:noFill/>
        </p:spPr>
        <p:txBody>
          <a:bodyPr wrap="square" rtlCol="0">
            <a:spAutoFit/>
          </a:bodyPr>
          <a:lstStyle/>
          <a:p>
            <a:pPr algn="ctr"/>
            <a:endParaRPr lang="en-GB" sz="4400" dirty="0"/>
          </a:p>
          <a:p>
            <a:pPr marL="571500" indent="-571500">
              <a:buFont typeface="Arial" panose="020B0604020202020204" pitchFamily="34" charset="0"/>
              <a:buChar char="•"/>
            </a:pPr>
            <a:r>
              <a:rPr lang="en-GB" sz="4400" dirty="0"/>
              <a:t>Well hydrated</a:t>
            </a:r>
          </a:p>
          <a:p>
            <a:pPr marL="571500" indent="-571500">
              <a:buFont typeface="Arial" panose="020B0604020202020204" pitchFamily="34" charset="0"/>
              <a:buChar char="•"/>
            </a:pPr>
            <a:r>
              <a:rPr lang="en-GB" sz="4400" dirty="0"/>
              <a:t>Clear urine</a:t>
            </a:r>
          </a:p>
          <a:p>
            <a:pPr marL="571500" indent="-571500">
              <a:buFont typeface="Arial" panose="020B0604020202020204" pitchFamily="34" charset="0"/>
              <a:buChar char="•"/>
            </a:pPr>
            <a:r>
              <a:rPr lang="en-GB" sz="4400" dirty="0"/>
              <a:t>Feeling of complete emptying</a:t>
            </a:r>
          </a:p>
          <a:p>
            <a:pPr marL="571500" indent="-571500">
              <a:buFont typeface="Arial" panose="020B0604020202020204" pitchFamily="34" charset="0"/>
              <a:buChar char="•"/>
            </a:pPr>
            <a:r>
              <a:rPr lang="en-GB" sz="4400" dirty="0"/>
              <a:t>Well-balanced diet</a:t>
            </a:r>
          </a:p>
        </p:txBody>
      </p:sp>
    </p:spTree>
    <p:extLst>
      <p:ext uri="{BB962C8B-B14F-4D97-AF65-F5344CB8AC3E}">
        <p14:creationId xmlns:p14="http://schemas.microsoft.com/office/powerpoint/2010/main" val="3817066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ltLang="en-US" sz="4000" dirty="0">
                <a:latin typeface="Arial" panose="020B0604020202020204" pitchFamily="34" charset="0"/>
                <a:cs typeface="Arial" panose="020B0604020202020204" pitchFamily="34" charset="0"/>
              </a:rPr>
              <a:t>History of catheters</a:t>
            </a:r>
            <a:endParaRPr lang="en-GB"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55000" lnSpcReduction="20000"/>
          </a:bodyPr>
          <a:lstStyle/>
          <a:p>
            <a:pPr>
              <a:lnSpc>
                <a:spcPct val="170000"/>
              </a:lnSpc>
              <a:defRPr/>
            </a:pPr>
            <a:r>
              <a:rPr lang="en-GB" altLang="en-US" sz="3200" dirty="0">
                <a:latin typeface="Arial" panose="020B0604020202020204" pitchFamily="34" charset="0"/>
                <a:cs typeface="Arial" panose="020B0604020202020204" pitchFamily="34" charset="0"/>
              </a:rPr>
              <a:t>In ancient times catheters were made from tin, copper, bronze and even gold. </a:t>
            </a:r>
            <a:r>
              <a:rPr lang="en-GB" sz="2900" i="1" dirty="0">
                <a:latin typeface="Arial" panose="020B0604020202020204" pitchFamily="34" charset="0"/>
                <a:cs typeface="Arial" panose="020B0604020202020204" pitchFamily="34" charset="0"/>
              </a:rPr>
              <a:t>Principles and practice of Urology, 2013</a:t>
            </a:r>
            <a:endParaRPr lang="en-GB" altLang="en-US" sz="2900" i="1" dirty="0">
              <a:latin typeface="Arial" panose="020B0604020202020204" pitchFamily="34" charset="0"/>
              <a:cs typeface="Arial" panose="020B0604020202020204" pitchFamily="34" charset="0"/>
            </a:endParaRPr>
          </a:p>
          <a:p>
            <a:pPr>
              <a:lnSpc>
                <a:spcPct val="170000"/>
              </a:lnSpc>
              <a:defRPr/>
            </a:pPr>
            <a:r>
              <a:rPr lang="en-GB" altLang="en-US" sz="3200" dirty="0">
                <a:latin typeface="Arial" panose="020B0604020202020204" pitchFamily="34" charset="0"/>
                <a:cs typeface="Arial" panose="020B0604020202020204" pitchFamily="34" charset="0"/>
              </a:rPr>
              <a:t>In 100BC, the Chinese used hollow onion stems, dried reeds and palm leaves. </a:t>
            </a:r>
            <a:r>
              <a:rPr lang="en-GB" sz="2900" b="0" i="1" dirty="0">
                <a:effectLst/>
                <a:latin typeface="Arial" panose="020B0604020202020204" pitchFamily="34" charset="0"/>
                <a:cs typeface="Arial" panose="020B0604020202020204" pitchFamily="34" charset="0"/>
              </a:rPr>
              <a:t>R.Feneley et al</a:t>
            </a:r>
            <a:r>
              <a:rPr lang="en-GB" sz="2900" i="1" dirty="0">
                <a:solidFill>
                  <a:srgbClr val="000000"/>
                </a:solidFill>
                <a:latin typeface="Arial" panose="020B0604020202020204" pitchFamily="34" charset="0"/>
                <a:cs typeface="Arial" panose="020B0604020202020204" pitchFamily="34" charset="0"/>
              </a:rPr>
              <a:t>, </a:t>
            </a:r>
            <a:r>
              <a:rPr lang="en-GB" sz="2900" b="0" i="1" baseline="30000" dirty="0">
                <a:solidFill>
                  <a:srgbClr val="000000"/>
                </a:solidFill>
                <a:effectLst/>
                <a:latin typeface="Arial" panose="020B0604020202020204" pitchFamily="34" charset="0"/>
                <a:cs typeface="Arial" panose="020B0604020202020204" pitchFamily="34" charset="0"/>
              </a:rPr>
              <a:t> </a:t>
            </a:r>
            <a:r>
              <a:rPr lang="en-GB" sz="2900" b="0" i="1" dirty="0">
                <a:solidFill>
                  <a:srgbClr val="000000"/>
                </a:solidFill>
                <a:effectLst/>
                <a:latin typeface="Arial" panose="020B0604020202020204" pitchFamily="34" charset="0"/>
                <a:cs typeface="Arial" panose="020B0604020202020204" pitchFamily="34" charset="0"/>
              </a:rPr>
              <a:t>2015 </a:t>
            </a:r>
            <a:endParaRPr lang="en-GB" altLang="en-US" sz="3200" i="1" dirty="0">
              <a:latin typeface="Arial" panose="020B0604020202020204" pitchFamily="34" charset="0"/>
              <a:cs typeface="Arial" panose="020B0604020202020204" pitchFamily="34" charset="0"/>
            </a:endParaRPr>
          </a:p>
          <a:p>
            <a:pPr>
              <a:lnSpc>
                <a:spcPct val="170000"/>
              </a:lnSpc>
              <a:defRPr/>
            </a:pPr>
            <a:r>
              <a:rPr lang="en-GB" altLang="en-US" sz="3200" dirty="0">
                <a:latin typeface="Arial" panose="020B0604020202020204" pitchFamily="34" charset="0"/>
                <a:cs typeface="Arial" panose="020B0604020202020204" pitchFamily="34" charset="0"/>
              </a:rPr>
              <a:t>In Europe, silver catheters were in use from Norman times up until the present century. </a:t>
            </a:r>
            <a:r>
              <a:rPr lang="en-GB" sz="2900" b="0" i="1" dirty="0">
                <a:effectLst/>
                <a:latin typeface="Arial" panose="020B0604020202020204" pitchFamily="34" charset="0"/>
                <a:cs typeface="Arial" panose="020B0604020202020204" pitchFamily="34" charset="0"/>
              </a:rPr>
              <a:t>R.Feneley et al</a:t>
            </a:r>
            <a:r>
              <a:rPr lang="en-GB" sz="2900" i="1" dirty="0">
                <a:solidFill>
                  <a:srgbClr val="000000"/>
                </a:solidFill>
                <a:latin typeface="Arial" panose="020B0604020202020204" pitchFamily="34" charset="0"/>
                <a:cs typeface="Arial" panose="020B0604020202020204" pitchFamily="34" charset="0"/>
              </a:rPr>
              <a:t>, </a:t>
            </a:r>
            <a:r>
              <a:rPr lang="en-GB" sz="2900" b="0" i="1" baseline="30000" dirty="0">
                <a:solidFill>
                  <a:srgbClr val="000000"/>
                </a:solidFill>
                <a:effectLst/>
                <a:latin typeface="Arial" panose="020B0604020202020204" pitchFamily="34" charset="0"/>
                <a:cs typeface="Arial" panose="020B0604020202020204" pitchFamily="34" charset="0"/>
              </a:rPr>
              <a:t> </a:t>
            </a:r>
            <a:r>
              <a:rPr lang="en-GB" sz="2900" b="0" i="1" dirty="0">
                <a:solidFill>
                  <a:srgbClr val="000000"/>
                </a:solidFill>
                <a:effectLst/>
                <a:latin typeface="Arial" panose="020B0604020202020204" pitchFamily="34" charset="0"/>
                <a:cs typeface="Arial" panose="020B0604020202020204" pitchFamily="34" charset="0"/>
              </a:rPr>
              <a:t>2015 </a:t>
            </a:r>
            <a:endParaRPr lang="en-GB" altLang="en-US" sz="2900" dirty="0">
              <a:latin typeface="Arial" panose="020B0604020202020204" pitchFamily="34" charset="0"/>
              <a:cs typeface="Arial" panose="020B0604020202020204" pitchFamily="34" charset="0"/>
            </a:endParaRPr>
          </a:p>
          <a:p>
            <a:pPr>
              <a:lnSpc>
                <a:spcPct val="170000"/>
              </a:lnSpc>
              <a:defRPr/>
            </a:pPr>
            <a:r>
              <a:rPr lang="en-GB" altLang="en-US" sz="3200" dirty="0">
                <a:latin typeface="Arial" panose="020B0604020202020204" pitchFamily="34" charset="0"/>
                <a:cs typeface="Arial" panose="020B0604020202020204" pitchFamily="34" charset="0"/>
              </a:rPr>
              <a:t>Up until the mid 1930’s catheters were intermittent. </a:t>
            </a:r>
            <a:r>
              <a:rPr lang="en-GB" sz="2900" b="0" i="1" dirty="0">
                <a:effectLst/>
                <a:latin typeface="Arial" panose="020B0604020202020204" pitchFamily="34" charset="0"/>
                <a:cs typeface="Arial" panose="020B0604020202020204" pitchFamily="34" charset="0"/>
              </a:rPr>
              <a:t>R.Feneley et al</a:t>
            </a:r>
            <a:r>
              <a:rPr lang="en-GB" sz="2900" i="1" dirty="0">
                <a:solidFill>
                  <a:srgbClr val="000000"/>
                </a:solidFill>
                <a:latin typeface="Arial" panose="020B0604020202020204" pitchFamily="34" charset="0"/>
                <a:cs typeface="Arial" panose="020B0604020202020204" pitchFamily="34" charset="0"/>
              </a:rPr>
              <a:t>, </a:t>
            </a:r>
            <a:r>
              <a:rPr lang="en-GB" sz="2900" b="0" i="1" baseline="30000" dirty="0">
                <a:solidFill>
                  <a:srgbClr val="000000"/>
                </a:solidFill>
                <a:effectLst/>
                <a:latin typeface="Arial" panose="020B0604020202020204" pitchFamily="34" charset="0"/>
                <a:cs typeface="Arial" panose="020B0604020202020204" pitchFamily="34" charset="0"/>
              </a:rPr>
              <a:t> </a:t>
            </a:r>
            <a:r>
              <a:rPr lang="en-GB" sz="2900" b="0" i="1" dirty="0">
                <a:solidFill>
                  <a:srgbClr val="000000"/>
                </a:solidFill>
                <a:effectLst/>
                <a:latin typeface="Arial" panose="020B0604020202020204" pitchFamily="34" charset="0"/>
                <a:cs typeface="Arial" panose="020B0604020202020204" pitchFamily="34" charset="0"/>
              </a:rPr>
              <a:t>2015 </a:t>
            </a:r>
            <a:endParaRPr lang="en-GB" altLang="en-US" sz="3200" dirty="0">
              <a:latin typeface="Arial" panose="020B0604020202020204" pitchFamily="34" charset="0"/>
              <a:cs typeface="Arial" panose="020B0604020202020204" pitchFamily="34" charset="0"/>
            </a:endParaRPr>
          </a:p>
          <a:p>
            <a:pPr>
              <a:lnSpc>
                <a:spcPct val="170000"/>
              </a:lnSpc>
              <a:defRPr/>
            </a:pPr>
            <a:r>
              <a:rPr lang="en-GB" altLang="en-US" sz="3200" dirty="0">
                <a:latin typeface="Arial" panose="020B0604020202020204" pitchFamily="34" charset="0"/>
                <a:cs typeface="Arial" panose="020B0604020202020204" pitchFamily="34" charset="0"/>
              </a:rPr>
              <a:t>In 1934 Dr Frederick Foley designed a self retaining catheter, which is a flexible tube retained in the bladder by a balloon. </a:t>
            </a:r>
            <a:r>
              <a:rPr lang="en-GB" sz="2900" b="0" i="1" dirty="0">
                <a:effectLst/>
                <a:latin typeface="Arial" panose="020B0604020202020204" pitchFamily="34" charset="0"/>
                <a:cs typeface="Arial" panose="020B0604020202020204" pitchFamily="34" charset="0"/>
              </a:rPr>
              <a:t>I Pomfret, 2000</a:t>
            </a:r>
            <a:endParaRPr lang="en-GB" altLang="en-US" sz="2900" i="1"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977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1987</TotalTime>
  <Words>3037</Words>
  <Application>Microsoft Office PowerPoint</Application>
  <PresentationFormat>On-screen Show (4:3)</PresentationFormat>
  <Paragraphs>411</Paragraphs>
  <Slides>64</Slides>
  <Notes>64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64</vt:i4>
      </vt:variant>
    </vt:vector>
  </HeadingPairs>
  <TitlesOfParts>
    <vt:vector size="75" baseType="lpstr">
      <vt:lpstr>arial</vt:lpstr>
      <vt:lpstr>arial</vt:lpstr>
      <vt:lpstr>Calibri</vt:lpstr>
      <vt:lpstr>Cambria</vt:lpstr>
      <vt:lpstr>Frutiger W01</vt:lpstr>
      <vt:lpstr>KlavikaWebBasicRegular</vt:lpstr>
      <vt:lpstr>Lato</vt:lpstr>
      <vt:lpstr>Proxima Nova</vt:lpstr>
      <vt:lpstr>Roboto</vt:lpstr>
      <vt:lpstr>Office Theme</vt:lpstr>
      <vt:lpstr>Custom Design</vt:lpstr>
      <vt:lpstr>Bladder and Bowel Bootcamp Bladder Care</vt:lpstr>
      <vt:lpstr>Aims and Objectives</vt:lpstr>
      <vt:lpstr>Female Anatomy</vt:lpstr>
      <vt:lpstr>Male Anatomy</vt:lpstr>
      <vt:lpstr>Unhealthy Bladder</vt:lpstr>
      <vt:lpstr>Unhealthy Bladder</vt:lpstr>
      <vt:lpstr>Healthy Bladder</vt:lpstr>
      <vt:lpstr>Healthy Bladder</vt:lpstr>
      <vt:lpstr>History of catheters</vt:lpstr>
      <vt:lpstr>Why catheterise?</vt:lpstr>
      <vt:lpstr>Factors to consider when catheterising</vt:lpstr>
      <vt:lpstr>Possible complications to consider</vt:lpstr>
      <vt:lpstr>Possible complications to consider </vt:lpstr>
      <vt:lpstr>Catheter Acquired Urinary Tract Infection (CAUTI)</vt:lpstr>
      <vt:lpstr>Signs and Symptoms of CAUTI</vt:lpstr>
      <vt:lpstr>How To Minimise the Risk of UTI</vt:lpstr>
      <vt:lpstr>PowerPoint Presentation</vt:lpstr>
      <vt:lpstr>Male and Female Urethral Catheters</vt:lpstr>
      <vt:lpstr>Short Term Catheters</vt:lpstr>
      <vt:lpstr>External Catheter (Sheaths)</vt:lpstr>
      <vt:lpstr>Drainage Systems</vt:lpstr>
      <vt:lpstr>Catheter Selection</vt:lpstr>
      <vt:lpstr>Why Lubricate? </vt:lpstr>
      <vt:lpstr>What Lubrication should I use?</vt:lpstr>
      <vt:lpstr>Tiemann Tip Catheters</vt:lpstr>
      <vt:lpstr>Break</vt:lpstr>
      <vt:lpstr>Catheterisation/Change Care Plan in RIO</vt:lpstr>
      <vt:lpstr>Catheter Care Plan in RIO</vt:lpstr>
      <vt:lpstr>Catheter Passport</vt:lpstr>
      <vt:lpstr>Troubleshooting - Bypassing</vt:lpstr>
      <vt:lpstr>Troubleshooting – Blocking Catheter</vt:lpstr>
      <vt:lpstr>Community Nurse Indwelling Catheter Guide </vt:lpstr>
      <vt:lpstr>Haematuria following Catheterisation Pathway</vt:lpstr>
      <vt:lpstr>Complications following Catheterisation Frequently Asked Questions (FAQ)</vt:lpstr>
      <vt:lpstr>Continence Assessment RIO</vt:lpstr>
      <vt:lpstr>Bladder Chart</vt:lpstr>
      <vt:lpstr>Bowel Chart</vt:lpstr>
      <vt:lpstr>Trust Bladder and Bowel Leaflet</vt:lpstr>
      <vt:lpstr>How good is your urine</vt:lpstr>
      <vt:lpstr>Clinical Urinalysis</vt:lpstr>
      <vt:lpstr>Clinical Urinalysis continued…</vt:lpstr>
      <vt:lpstr>How to interpret a Urine dipstick</vt:lpstr>
      <vt:lpstr>Completing Urinalysis in RIO</vt:lpstr>
      <vt:lpstr>Urinalysis Group Work</vt:lpstr>
      <vt:lpstr>Lunch </vt:lpstr>
      <vt:lpstr>Bladder Scanning </vt:lpstr>
      <vt:lpstr>Definition of Moisture Lesions</vt:lpstr>
      <vt:lpstr>Cause Of Moisture Lesions</vt:lpstr>
      <vt:lpstr>Think Continence </vt:lpstr>
      <vt:lpstr>Abena Containment Products</vt:lpstr>
      <vt:lpstr>Abena Web Assessments</vt:lpstr>
      <vt:lpstr>Abena on-line video </vt:lpstr>
      <vt:lpstr>Product formulary</vt:lpstr>
      <vt:lpstr>ABENA Top Tips</vt:lpstr>
      <vt:lpstr>Disposal of Containment Products</vt:lpstr>
      <vt:lpstr>Product Availability</vt:lpstr>
      <vt:lpstr>Break</vt:lpstr>
      <vt:lpstr>IMedicare</vt:lpstr>
      <vt:lpstr>Summary</vt:lpstr>
      <vt:lpstr>Questions</vt:lpstr>
      <vt:lpstr>Contact us</vt:lpstr>
      <vt:lpstr>Evaluation QR Code</vt:lpstr>
      <vt:lpstr>Thank you </vt:lpstr>
      <vt:lpstr>References</vt:lpstr>
    </vt:vector>
  </TitlesOfParts>
  <Company>Birmingham Community Healthcare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Pike Jason</dc:creator>
  <cp:lastModifiedBy>Guru Bhapinder</cp:lastModifiedBy>
  <cp:revision>81</cp:revision>
  <cp:lastPrinted>2024-10-28T14:44:17Z</cp:lastPrinted>
  <dcterms:created xsi:type="dcterms:W3CDTF">2018-11-07T11:33:08Z</dcterms:created>
  <dcterms:modified xsi:type="dcterms:W3CDTF">2025-01-24T14:06:42Z</dcterms:modified>
</cp:coreProperties>
</file>