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703" r:id="rId2"/>
    <p:sldId id="2704" r:id="rId3"/>
    <p:sldId id="2705" r:id="rId4"/>
    <p:sldId id="2706" r:id="rId5"/>
    <p:sldId id="2710" r:id="rId6"/>
    <p:sldId id="2708" r:id="rId7"/>
    <p:sldId id="2709" r:id="rId8"/>
    <p:sldId id="2712" r:id="rId9"/>
    <p:sldId id="2724" r:id="rId10"/>
    <p:sldId id="2716" r:id="rId11"/>
    <p:sldId id="2717" r:id="rId12"/>
    <p:sldId id="2719" r:id="rId13"/>
    <p:sldId id="2722" r:id="rId14"/>
    <p:sldId id="2721" r:id="rId15"/>
    <p:sldId id="2723" r:id="rId16"/>
    <p:sldId id="2725" r:id="rId17"/>
    <p:sldId id="2726" r:id="rId18"/>
    <p:sldId id="2727" r:id="rId19"/>
    <p:sldId id="2738" r:id="rId20"/>
    <p:sldId id="2731" r:id="rId21"/>
    <p:sldId id="2728" r:id="rId22"/>
    <p:sldId id="2732" r:id="rId23"/>
    <p:sldId id="2733" r:id="rId24"/>
    <p:sldId id="2737" r:id="rId25"/>
    <p:sldId id="2736" r:id="rId26"/>
    <p:sldId id="2734" r:id="rId27"/>
    <p:sldId id="2735" r:id="rId28"/>
    <p:sldId id="273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25" d="100"/>
          <a:sy n="125" d="100"/>
        </p:scale>
        <p:origin x="692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98800-0DDA-4F3D-ADE3-633D3A492F52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12081-4411-463B-BDAA-59BE2C58C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70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topic/cigarett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otscientific.com/blogs/foot-conditions/cmt-hereditary-motor-and-sensory-neuropathy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propharmacy.com/health-articles/diabetic-nerve-pain-should-i-be-worried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ape.com/viewarticle/diabetic-foot-ulcers-life-threatening-issue-need-help-2024a100078r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ankle.com/toe-conditions/hammertoes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drjosephpicciotti.org/charcot-foot/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search?sca_esv=e9b821b8fbcc7259&amp;q=plantar+fasciopathy&amp;spell=1&amp;sa=X&amp;ved=2ahUKEwihs9jnvceJAxW7REEAHdbYNR4QkeECKAB6BAgNEA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mosis.org/learn/Peripheral_arterial_disease_and_ulcers:_Clinical_science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3B7E-8783-44BB-AB44-3E7D52FF1D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1A174-1D6E-ED79-F474-4B0EAC3D8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EDB87-DE97-FD20-4F81-80F31FAE4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49B99-A509-0CF1-09DB-C14542C09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Cigarette | Definition, Facts, &amp; Health Effects | Britannica</a:t>
            </a:r>
            <a:r>
              <a:rPr lang="en-GB" dirty="0"/>
              <a:t> </a:t>
            </a:r>
          </a:p>
          <a:p>
            <a:r>
              <a:rPr lang="en-GB" dirty="0"/>
              <a:t>Amazon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9216-9F0C-2673-75BF-EA9A863182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265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D0D9-BE98-54ED-1E9B-9B21D179E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0CBB89-B290-43C6-6251-64EA9A2872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943CC-A078-DB6F-C935-41CAD7B19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oogle.co.uk/url?sa=i&amp;url=https%3A%2F%2Fwww.thewoundpros.com%2Fpost%2Fdiagnosis-and-management-of-critical-limb-ischemia-cli&amp;psig=AOvVaw3lpALfQDPTa07jnLSBFEkw&amp;ust=1668675151637000&amp;source=images&amp;cd=vfe&amp;ved=0CA0QjhxqFwoTCMjgwMypsvsCFQAAAAAdAAAAABAD</a:t>
            </a:r>
          </a:p>
          <a:p>
            <a:r>
              <a:rPr lang="en-GB" dirty="0"/>
              <a:t>https://www.google.co.uk/url?sa=i&amp;url=https%3A%2F%2Fwww.hmpgloballearningnetwork.com%2Fsite%2Fpodiatry%2Fattempting-limb-salvage-patient-critical-limb-ischemia-and-multiple-comorbidities&amp;psig=AOvVaw3lpALfQDPTa07jnLSBFEkw&amp;ust=1668675151637000&amp;source=images&amp;cd=vfe&amp;ved=2ahUKEwi_j8W-qbL7AhXO0oUKHTP1AXgQr4kDegUIARCuAQ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38106-31D6-259E-1909-FF1D50259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631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IC worse going upstairs/slope.  Stop to relieve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936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AE103-8C0F-F4D8-644D-07412DDD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5FCDA-BF13-5604-7D37-2FF9F4F5D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32A7A-334F-3D4E-379A-3D4734BDE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https://food.ndtv.com/beauty/5-effective-home-remedies-for-cracked-heels-1226211</a:t>
            </a:r>
          </a:p>
          <a:p>
            <a:r>
              <a:rPr lang="en-GB" dirty="0">
                <a:hlinkClick r:id="rId3"/>
              </a:rPr>
              <a:t>CMT Hereditary Motor and Sensory Neuropathy – Foot Scientific Store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44FF1-2405-DC4E-6E53-9D3BAF690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175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64E47-2931-FE07-ACD1-46DAAE7C5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76455-163D-5018-C154-03B5FF855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A7F78-DF3E-EEA8-62A2-040B7365A9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Diabetic Nerve Pain - Should I Be Worried? - </a:t>
            </a:r>
            <a:r>
              <a:rPr lang="en-GB" dirty="0" err="1">
                <a:hlinkClick r:id="rId3"/>
              </a:rPr>
              <a:t>Alpro</a:t>
            </a:r>
            <a:r>
              <a:rPr lang="en-GB" dirty="0">
                <a:hlinkClick r:id="rId3"/>
              </a:rPr>
              <a:t> Pharmacy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B3E96F-E41F-BAFA-1DBF-83FF2EEDA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597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D71FA-7676-3743-6275-84CA9ECFB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6F3A6-1FF5-D919-78CA-69BF1811A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3D393-40C6-2F1F-9F15-7D3CA72B8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Diabetic Foot Ulcers: Life-Threatening Issue in Need of Help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2CEE6-0DA9-0F45-C3B7-9B6F6D1236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01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A50A-285E-0C5A-3017-48424437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26D1F-B5B7-39EF-DE3D-A0A9B24C9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9FD81-F91E-C90C-67D2-ACF960F71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Hammertoe Treatment Guide | Foot &amp; Ankle</a:t>
            </a:r>
            <a:r>
              <a:rPr lang="en-GB" dirty="0"/>
              <a:t> </a:t>
            </a:r>
          </a:p>
          <a:p>
            <a:r>
              <a:rPr lang="en-GB" dirty="0">
                <a:hlinkClick r:id="rId4"/>
              </a:rPr>
              <a:t>Charcot Foot - </a:t>
            </a:r>
            <a:r>
              <a:rPr lang="en-GB" dirty="0" err="1">
                <a:hlinkClick r:id="rId4"/>
              </a:rPr>
              <a:t>Dr.</a:t>
            </a:r>
            <a:r>
              <a:rPr lang="en-GB" dirty="0">
                <a:hlinkClick r:id="rId4"/>
              </a:rPr>
              <a:t> Joseph </a:t>
            </a:r>
            <a:r>
              <a:rPr lang="en-GB" dirty="0" err="1">
                <a:hlinkClick r:id="rId4"/>
              </a:rPr>
              <a:t>Picciotti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19D8E-2F70-E670-6F2F-8F24B7CD1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467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E179E-0668-716C-4934-4108532F7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457DA-3D76-E64D-51FF-6ECB5815CD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1A7C2-B256-6F81-548E-5115849B4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https://www.google.com/url?sa=i&amp;url=https%3A%2F%2Fwww.bmj.com%2Fcontent%2F359%2Fbmj.j5064&amp;psig=AOvVaw3kQ-QzJ91B1gZYaj7J6s65&amp;ust=1668619038314000&amp;source=images&amp;cd=vfe&amp;ved=2ahUKEwii1s-52LD7AhXVhHMKHaRKAsIQr4kDegUIARC7AQ</a:t>
            </a:r>
          </a:p>
          <a:p>
            <a:r>
              <a:rPr lang="en-GB" dirty="0"/>
              <a:t>https://www.google.com/url?sa=i&amp;url=https%3A%2F%2Fwww.nhs.uk%2Fconditions%2Fcellulitis%2F&amp;psig=AOvVaw3kQ-QzJ91B1gZYaj7J6s65&amp;ust=1668619038314000&amp;source=images&amp;cd=vfe&amp;ved=2ahUKEwii1s-52LD7AhXVhHMKHaRKAsIQr4kDegQIARBD</a:t>
            </a:r>
          </a:p>
          <a:p>
            <a:r>
              <a:rPr lang="en-GB" dirty="0"/>
              <a:t>https://www.google.com/url?sa=i&amp;url=https%3A%2F%2Fwww.cddft.nhs.uk%2Fmedia%2F209486%2F021218%2520chs%2520tissue%2520viability%2520booklet%2520march%25202011.pdf&amp;psig=AOvVaw3kQ-QzJ91B1gZYaj7J6s65&amp;ust=1668619038314000&amp;source=images&amp;cd=vfe&amp;ved=0CBIQr4kDahcKEwiAyMP82LD7AhUAAAAAHQAAAAAQAg</a:t>
            </a:r>
          </a:p>
          <a:p>
            <a:r>
              <a:rPr lang="en-GB" dirty="0"/>
              <a:t>https://www.google.com/url?sa=i&amp;url=https%3A%2F%2Fwww.berkshirewestccg.nhs.uk%2Fmedia%2F1621%2Fdiabetes-foot-ulcer-workshop.pdf&amp;psig=AOvVaw2_tTHx1cJWLsfzrHSrGl3r&amp;ust=1668619250896000&amp;source=images&amp;cd=vfe&amp;ved=2ahUKEwio3f6e2bD7AhUN3RoKHezABqUQr4kDegUIARCBAQ</a:t>
            </a:r>
          </a:p>
          <a:p>
            <a:r>
              <a:rPr lang="en-GB" dirty="0"/>
              <a:t>https://www.google.com/url?sa=i&amp;url=https%3A%2F%2Fwww.sussexcommunity.nhs.uk%2Fdownloads%2Fservices%2Fdiabetes%2Fwebinars%2Ffoot-ulcer-referral-pathway.pdf&amp;psig=AOvVaw2vjsN2pEsQAPTeM3RyTt32&amp;ust=1668619410766000&amp;source=images&amp;cd=vfe&amp;ved=2ahUKEwjRtZzr2bD7AhUxhM4BHdHdBN0Qr4kDegQIARBS</a:t>
            </a:r>
          </a:p>
          <a:p>
            <a:r>
              <a:rPr lang="en-GB" dirty="0"/>
              <a:t>https://www.google.com/url?sa=i&amp;url=https%3A%2F%2Fwww.cuh.nhs.uk%2Four-services%2Fsurgery%2Fvascular-studies-unit%2Fan-ankle-brachial-pressure-indices-test%2F&amp;psig=AOvVaw3-CcDlKo25JzF_c-PMYCy2&amp;ust=1668619506938000&amp;source=images&amp;cd=vfe&amp;ved=2ahUKEwiDo4qZ2rD7AhXAhc4BHe2WDyAQr4kDegUIARDPAQ</a:t>
            </a:r>
          </a:p>
          <a:p>
            <a:r>
              <a:rPr lang="en-GB" dirty="0"/>
              <a:t>https://www.google.com/url?sa=i&amp;url=https%3A%2F%2Fwww.complete-healthcare.co.uk%2Fdiagnostic-physio%2Fneurotips&amp;psig=AOvVaw3c6XmZog5e5za3bjhsqnJz&amp;ust=1668619566441000&amp;source=images&amp;cd=vfe&amp;ved=2ahUKEwijiLq12rD7AhUFtBoKHYDCCFQQr4kDegQIARAi</a:t>
            </a:r>
          </a:p>
          <a:p>
            <a:endParaRPr lang="en-GB" dirty="0"/>
          </a:p>
          <a:p>
            <a:r>
              <a:rPr lang="en-GB" dirty="0"/>
              <a:t>https://www.google.co.uk/url?sa=i&amp;url=https%3A%2F%2Fwww.cambridge.org%2Fcore%2Fbooks%2Femergency-management-of-infectious-diseases%2Fdiabetic-foot-infections%2FFFA3326296D939A8F39CD15B20CB6D53&amp;psig=AOvVaw2vJgXdVSDilJReaSXi-ofn&amp;ust=1668676064978000&amp;source=images&amp;cd=vfe&amp;ved=0CA0QjhxqFwoTCPijp_qssvsCFQAAAAAdAAAAABAJ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609A1-1B8B-63C8-C2D3-850DFD2BA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453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know where foot pulses are?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384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NWCSP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2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Clinics not every day rotate.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58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3EB56-946D-D8D3-BF97-0D7624A66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63A1DC-7574-CBAB-28DB-17B2F8572D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3DFFEF-BB57-343E-C7AA-BDC2A101F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Anyone heard of ABPI / 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0341-DF9D-EFBA-84F7-97F1768E9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 plantar fasciitis </a:t>
            </a:r>
            <a:r>
              <a:rPr lang="en-GB" b="0" i="0" u="sng" dirty="0">
                <a:effectLst/>
                <a:latin typeface="Arial" panose="020B0604020202020204" pitchFamily="34" charset="0"/>
                <a:hlinkClick r:id="rId3"/>
              </a:rPr>
              <a:t>plantar </a:t>
            </a:r>
            <a:r>
              <a:rPr lang="en-GB" b="1" i="1" u="sng" dirty="0" err="1">
                <a:effectLst/>
                <a:latin typeface="Arial" panose="020B0604020202020204" pitchFamily="34" charset="0"/>
                <a:hlinkClick r:id="rId3"/>
              </a:rPr>
              <a:t>fasciopathy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10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5E127-D990-561A-5ACC-59C01241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3D539-732E-48F2-A56E-1FDF92AEF2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76A7D-98E5-ADC0-6199-1CDCE0D19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5C405-9B96-DFDE-FC59-9E0E9AC2B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255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F088-B8EB-42F5-082F-2541F399C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0324B-B277-2860-F943-A4111B0F8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29D78-C3E1-BADF-55D9-0B599BCF1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Private practice doing this all day long £££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13628-FECC-E6FD-FA17-E6FB573F6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2317-2429-6BBF-E286-BB69FC7F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9814B-CB15-06C9-3CAC-51009DD75D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7AA2B1-6CEC-9EDE-089A-9EF4C8230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DM vascular neurological PAD (smoker) severe deformity </a:t>
            </a:r>
          </a:p>
          <a:p>
            <a:r>
              <a:rPr lang="en-GB" dirty="0"/>
              <a:t>Mental health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58925-41C7-9306-C18F-83908F26C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22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F3355-7848-FA82-9569-78E5CB845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FFA02-BDDF-0D25-3543-DCD1CBA61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1A06D-899F-33AB-DC23-20BF337961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>
                <a:solidFill>
                  <a:srgbClr val="11147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www.bhf.org.uk/what-we-do/news-from-the-bhf/news-archive/2018/february/diabetes-cases-double-in-the-last-20-years#:~:text=Almost%203.7%20million%20people%20have,report%20which%20was%20published%20today.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3188E-F34A-9B28-C790-80205D8D1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607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01B8E-6631-A0A3-9B01-D2A126491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F296E5-F4AF-043A-C6B1-839F8C65B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82E0B-01ED-153C-58B5-8C7F017DF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Peripheral arterial disease and ulcers: Video &amp; Meaning | Osmosis</a:t>
            </a:r>
            <a:r>
              <a:rPr lang="en-GB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D8758-8F64-3298-88E0-38C49F25C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12081-4411-463B-BDAA-59BE2C58C72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50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34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2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826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9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76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4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083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31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49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392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96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1D92A3-B819-4002-B8BC-D1921C01D640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5C2B26-CB57-4401-9CCB-27F1C2F8A2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49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enfermeriastgo.blogspot.com/2016/07/obesity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bchc.podiatry.diary@nhs.ne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bchc.podiatry.diary@nhs.net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mailto:amanda.cadge1@nhs.ne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0888"/>
            <a:ext cx="8062664" cy="147002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Podiatry Department</a:t>
            </a:r>
            <a:b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BCHC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0421" y="3356992"/>
            <a:ext cx="64008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rgbClr val="0070C0"/>
                </a:solidFill>
                <a:latin typeface="Arial"/>
                <a:cs typeface="Arial"/>
              </a:rPr>
              <a:t>Boot Camp </a:t>
            </a:r>
          </a:p>
          <a:p>
            <a:r>
              <a:rPr lang="en-GB" dirty="0">
                <a:solidFill>
                  <a:srgbClr val="0070C0"/>
                </a:solidFill>
                <a:latin typeface="Arial"/>
                <a:cs typeface="Arial"/>
              </a:rPr>
              <a:t>Mandy Cadge </a:t>
            </a:r>
          </a:p>
          <a:p>
            <a:r>
              <a:rPr lang="en-GB" dirty="0">
                <a:solidFill>
                  <a:srgbClr val="0070C0"/>
                </a:solidFill>
                <a:latin typeface="Arial"/>
                <a:cs typeface="Arial"/>
              </a:rPr>
              <a:t>Podiatrist 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Green Christmas Holly Leaves - Free Clip Art | Christmas clipart free,  Christmas clipart, Christmas images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Green Christmas Holly Leaves - Free Clip Art | Christmas clipart free,  Christmas clipart, Christmas images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6" descr="Green Christmas Holly Leaves - Free Clip Art | Christmas clipart free,  Christmas clipart, Christmas images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2" descr="Prime Minister's Office, 10 Downing Street - GOV.UK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Prime Minister's Office, 10 Downing Street - GOV.UK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" descr="Devon residents urged, “Get Boosted Now” - Devon CC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 descr="A4 BCHC NHS 20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44" y="298180"/>
            <a:ext cx="3077191" cy="1114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8A276C-1B54-B37D-D2A0-58F5B5452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084" y="5445224"/>
            <a:ext cx="2233893" cy="1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92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81AE-25ED-87A0-AD75-603C735D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A3E5-41BC-C7BD-5F10-25767EB93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Diabetes in the UK  </a:t>
            </a:r>
            <a:r>
              <a:rPr lang="en-GB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Diabetes UK and WHO)</a:t>
            </a:r>
            <a:endParaRPr lang="en-GB" sz="20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A81D13C-96EF-1A26-03F3-E2D54B374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415FB5-E918-DDDB-36D1-BE8F32574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8847"/>
            <a:ext cx="7886700" cy="486811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1998: total population 58 million, 1.8 million with Diabetes  (3%)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2018: total population 66 Million, 3.7 million with Diabetes  (5.6%)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2022: total population 68 million, 5.6 million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with Diabetes  (8.2%)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2025: total population 77 million, expected 11% with Diabetes </a:t>
            </a:r>
          </a:p>
          <a:p>
            <a:pPr marL="0" indent="0">
              <a:buNone/>
            </a:pP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90% of these have Type 2 Diabetes, mainly due to rise in obesity 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Obesity affects </a:t>
            </a:r>
            <a:r>
              <a:rPr lang="en-GB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to 30% in Uk, 40% in USA</a:t>
            </a:r>
          </a:p>
          <a:p>
            <a:pPr marL="0" indent="0">
              <a:buNone/>
            </a:pPr>
            <a:endParaRPr lang="en-GB" sz="8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High Blood Glucose over time can :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Create build-up of fatty plaques within arteries causing narrowing and blockages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PAD Peripheral Arterial Disease: reduced blood supply to feet, reduced tissue viability</a:t>
            </a:r>
          </a:p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Damaged Nerves – Neuropathy – effect sensation / foot shape / skin quality – undetected trauma / change in foot shape / Dry skin </a:t>
            </a:r>
          </a:p>
          <a:p>
            <a:pPr marL="0" indent="0">
              <a:buNone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80% of patients with Diabetes have ‘Low Risk feet’ and don’t require specialist input </a:t>
            </a:r>
          </a:p>
        </p:txBody>
      </p:sp>
    </p:spTree>
    <p:extLst>
      <p:ext uri="{BB962C8B-B14F-4D97-AF65-F5344CB8AC3E}">
        <p14:creationId xmlns:p14="http://schemas.microsoft.com/office/powerpoint/2010/main" val="219097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183EC-B5C1-D244-09A3-B69D11B51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5895-E7F6-3A93-5B29-1CE50AA4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Ischaemia  </a:t>
            </a:r>
            <a:endParaRPr lang="en-GB" sz="32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27F4A2E-F211-26D0-A179-8EF04E36B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A595EA-8989-580A-F1D5-B9570E297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013"/>
          <a:stretch>
            <a:fillRect/>
          </a:stretch>
        </p:blipFill>
        <p:spPr>
          <a:xfrm>
            <a:off x="525490" y="1374593"/>
            <a:ext cx="8237036" cy="43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5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01C2-F436-4C17-5BF1-08792B54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FC4266-74CD-A533-6554-625E47053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645" r="14190"/>
          <a:stretch>
            <a:fillRect/>
          </a:stretch>
        </p:blipFill>
        <p:spPr>
          <a:xfrm>
            <a:off x="3658935" y="3495040"/>
            <a:ext cx="2819400" cy="2285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89426E-9217-A1EC-58F3-4EDAD6E90B2C}"/>
              </a:ext>
            </a:extLst>
          </p:cNvPr>
          <p:cNvSpPr txBox="1"/>
          <p:nvPr/>
        </p:nvSpPr>
        <p:spPr>
          <a:xfrm>
            <a:off x="7343611" y="6991943"/>
            <a:ext cx="823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4" tooltip="https://enfermeriastgo.blogspot.com/2016/07/obesity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5" tooltip="https://creativecommons.org/licenses/by-nc-nd/3.0/"/>
              </a:rPr>
              <a:t>CC BY-NC-ND</a:t>
            </a:r>
            <a:endParaRPr lang="en-GB" sz="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2A344-9338-1659-3FAB-4E12CCF2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</a:t>
            </a:r>
            <a:endParaRPr lang="en-GB" sz="32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C8AAA6C-497A-3E0B-101E-A768BF188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E02582-279C-DFC3-DBA2-02206E5A5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8847"/>
            <a:ext cx="7886700" cy="4868116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Often seen in conjunction with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blood pressure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Atherosclerosis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Diabetes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cholesterol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 above 60 years</a:t>
            </a:r>
          </a:p>
          <a:p>
            <a:r>
              <a:rPr lang="en-GB" sz="1600" dirty="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</a:p>
          <a:p>
            <a:r>
              <a:rPr lang="en-GB" sz="1600" dirty="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</a:t>
            </a:r>
          </a:p>
          <a:p>
            <a:r>
              <a:rPr lang="en-GB" sz="1600" dirty="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</a:p>
          <a:p>
            <a:r>
              <a:rPr lang="en-GB" sz="1600" dirty="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self care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C1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  <a:r>
              <a:rPr lang="en-GB" sz="1600" b="0" i="0" dirty="0">
                <a:solidFill>
                  <a:srgbClr val="1C1D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408A1D-398A-074D-086D-7411E7B6F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488" y="865230"/>
            <a:ext cx="3830095" cy="2563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22E74-0477-AB2B-EF58-74F1C8521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0930" y="3688556"/>
            <a:ext cx="22288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39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93B6-95DA-65FA-EDED-0B92FFACC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333468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Look For: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504B1-C194-F86D-2A03-DADDACE3B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181" y="1668180"/>
            <a:ext cx="7427259" cy="3778624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hair loss on legs and feet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numbness / coldness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12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slow-growing toenails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wounds on periphery, and over bony prominences which do not heal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changing skin colour  such as turning paler than usual or blue              – may present </a:t>
            </a:r>
            <a:r>
              <a:rPr lang="en-GB" sz="1800" dirty="0">
                <a:solidFill>
                  <a:srgbClr val="212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grey/purple</a:t>
            </a: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brown and black skin. “sunset foot”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shiny taut skin</a:t>
            </a:r>
          </a:p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12B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00" b="0" i="0" dirty="0">
                <a:solidFill>
                  <a:srgbClr val="212B3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uscle wastage</a:t>
            </a: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C03F9-2A18-E123-35C3-CEF12E3BB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3A652-4FF8-3DB1-2A48-7943D7646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492" y="4220052"/>
            <a:ext cx="3118916" cy="2075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E16E9-D92C-BD83-7F2E-CCF3F4F6E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886" y="670561"/>
            <a:ext cx="3241057" cy="21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57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65EF-9E86-C15C-DFE0-3935E6DE4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6508-8CF4-7270-17A4-21D702E89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emergencies in PAD </a:t>
            </a:r>
            <a:endParaRPr lang="en-GB" sz="32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ACB018F-D80D-7DFE-222A-AE97B7AF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ttempting Limb Salvage In A Patient With Critical Limb Ischemia And  Multiple Comorbidities">
            <a:extLst>
              <a:ext uri="{FF2B5EF4-FFF2-40B4-BE49-F238E27FC236}">
                <a16:creationId xmlns:a16="http://schemas.microsoft.com/office/drawing/2014/main" id="{3A98AA7F-7577-8781-7AE4-2E44F13F33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r="10198" b="22800"/>
          <a:stretch>
            <a:fillRect/>
          </a:stretch>
        </p:blipFill>
        <p:spPr bwMode="auto">
          <a:xfrm>
            <a:off x="1048869" y="1589317"/>
            <a:ext cx="2836525" cy="28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3F673-3C5A-2B63-9ED7-31D9A5E7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289"/>
          <a:stretch>
            <a:fillRect/>
          </a:stretch>
        </p:blipFill>
        <p:spPr>
          <a:xfrm flipH="1">
            <a:off x="5047023" y="1605137"/>
            <a:ext cx="2548174" cy="3016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C6172-B2D8-0D9A-00C1-7B2B24415DC3}"/>
              </a:ext>
            </a:extLst>
          </p:cNvPr>
          <p:cNvSpPr txBox="1"/>
          <p:nvPr/>
        </p:nvSpPr>
        <p:spPr>
          <a:xfrm>
            <a:off x="487680" y="4536440"/>
            <a:ext cx="368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Needs urgent review by Vascular</a:t>
            </a:r>
          </a:p>
          <a:p>
            <a:r>
              <a:rPr lang="en-GB" dirty="0"/>
              <a:t>“sudden” arterial obstruction</a:t>
            </a:r>
          </a:p>
          <a:p>
            <a:r>
              <a:rPr lang="en-GB" dirty="0"/>
              <a:t>gangrene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E0F09F-533C-0DC3-D214-8E596759D6B0}"/>
              </a:ext>
            </a:extLst>
          </p:cNvPr>
          <p:cNvSpPr txBox="1"/>
          <p:nvPr/>
        </p:nvSpPr>
        <p:spPr>
          <a:xfrm>
            <a:off x="4892040" y="4759960"/>
            <a:ext cx="332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Pressure related ischaemia</a:t>
            </a:r>
          </a:p>
          <a:p>
            <a:r>
              <a:rPr lang="en-GB" dirty="0"/>
              <a:t>Blood flow is easily reduced by compression</a:t>
            </a:r>
          </a:p>
        </p:txBody>
      </p:sp>
    </p:spTree>
    <p:extLst>
      <p:ext uri="{BB962C8B-B14F-4D97-AF65-F5344CB8AC3E}">
        <p14:creationId xmlns:p14="http://schemas.microsoft.com/office/powerpoint/2010/main" val="427035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CF904-EC7A-7161-85FB-02C4EF76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7A5F-FCBE-D648-EBD0-88BD948B2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Red Flag Pain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78F1D6-B4B4-1CA9-F536-8AC72189A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1" y="2419539"/>
            <a:ext cx="7660640" cy="3376144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Ischaemic pain = ‘Cramping’ ‘biting’ (but not cramp itself)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Night Pain – Foot to Floor / sleeping in a chair to get relief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Rest Pain - especially when the feet get warm in bed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Intermittent Claudication –’Angina’ of the legs – can only walk so far before the pain stops them from going further. Short rest and they can walk again for a similar distance = claudication distance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of these are symptoms of arterial insufficiency, lack of oxygen to the tissues/muscles. Made worse by increased demand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02AA9-F7B0-CE90-7A24-D6A85BE9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84AFC54-82EA-EC23-721A-BE34CE2630DB}"/>
              </a:ext>
            </a:extLst>
          </p:cNvPr>
          <p:cNvSpPr/>
          <p:nvPr/>
        </p:nvSpPr>
        <p:spPr>
          <a:xfrm>
            <a:off x="4733365" y="824752"/>
            <a:ext cx="1786845" cy="129717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925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6F349-9DE2-B956-9C34-EA2F49BDA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57FD-3155-53A3-7D9D-A00A782F9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172" y="243447"/>
            <a:ext cx="3998259" cy="1117994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Neuropathy  </a:t>
            </a:r>
            <a:b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02C5B-0FA1-AC75-8C71-4350A55C7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172" y="1056640"/>
            <a:ext cx="7427259" cy="5247640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Nerve death due to poisoning (sugar, alcohol)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Different types of nerves affected</a:t>
            </a:r>
          </a:p>
          <a:p>
            <a:pPr algn="l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paraesthesia /anaesthesia.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Painful/Painless : burning/tingling/numbness </a:t>
            </a:r>
          </a:p>
          <a:p>
            <a:pPr algn="l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Autonomic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dry, cracked skin, heel fissures </a:t>
            </a:r>
          </a:p>
          <a:p>
            <a:pPr algn="l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Motor: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contractures, muscle wastage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23E68-5F6F-6754-03DB-9FCB4EFC0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3" t="1384" r="9524" b="-1384"/>
          <a:stretch>
            <a:fillRect/>
          </a:stretch>
        </p:blipFill>
        <p:spPr>
          <a:xfrm rot="5400000">
            <a:off x="4875871" y="1352564"/>
            <a:ext cx="5187275" cy="321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5C736A-C7F8-CE79-9384-A7585F5FF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386" y="4041888"/>
            <a:ext cx="3256829" cy="25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9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B1BB9-72A2-EB66-C989-30596F434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EB9E-9C4A-2809-BFF7-DD7B5F19C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584480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Sensory Neuropathy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(night time?)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B217C8-714B-8E6E-669E-BD78BE467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pic>
        <p:nvPicPr>
          <p:cNvPr id="1026" name="Picture 2" descr="Diabetic Nerve Pain - Should I Be Worried? - Alpro Pharmacy">
            <a:extLst>
              <a:ext uri="{FF2B5EF4-FFF2-40B4-BE49-F238E27FC236}">
                <a16:creationId xmlns:a16="http://schemas.microsoft.com/office/drawing/2014/main" id="{AA05A272-2BF8-A212-6C90-D27AAEF37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0" y="1796255"/>
            <a:ext cx="700087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23A63-4F82-4CFE-99A3-98638119BC25}"/>
              </a:ext>
            </a:extLst>
          </p:cNvPr>
          <p:cNvSpPr txBox="1"/>
          <p:nvPr/>
        </p:nvSpPr>
        <p:spPr>
          <a:xfrm>
            <a:off x="3633849" y="5373584"/>
            <a:ext cx="492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NICE Guidance: NG19  Duloxetine</a:t>
            </a:r>
          </a:p>
        </p:txBody>
      </p:sp>
    </p:spTree>
    <p:extLst>
      <p:ext uri="{BB962C8B-B14F-4D97-AF65-F5344CB8AC3E}">
        <p14:creationId xmlns:p14="http://schemas.microsoft.com/office/powerpoint/2010/main" val="1581622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3175E-7261-9CFA-E0D5-44AAF3EC4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9250-ADF2-7178-5EDC-69A37647BF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584480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Callus /Corns – with discolouration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FE6F73-F8CB-8A39-4AE7-4DDC682B43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658" y="2011688"/>
            <a:ext cx="7427259" cy="3446929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Increases in response to pressure / friction </a:t>
            </a:r>
          </a:p>
          <a:p>
            <a:pPr algn="l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Bleeding/bruising underneath signifies increased tissue damage and potential wound beneath 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Can be a pre-curser to wounds/ulcers especially with neuropathy </a:t>
            </a:r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309B66-9D8A-E298-6DBC-ABEEF34D9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5F2300C-2DBB-9DA4-831A-C5CBA0D6CBBE}"/>
              </a:ext>
            </a:extLst>
          </p:cNvPr>
          <p:cNvSpPr/>
          <p:nvPr/>
        </p:nvSpPr>
        <p:spPr>
          <a:xfrm>
            <a:off x="7446994" y="1550339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C2ABB-9C0A-5F06-B99E-B87830D66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630" y="4132729"/>
            <a:ext cx="4444369" cy="21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32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D834-90E3-3431-F9A2-EFF20B523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AD69-2ECC-127D-51C2-C15C39C5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584480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Foot Deformity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DDE29B-6F42-D383-A630-4CB787EB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42" y="2820193"/>
            <a:ext cx="4514850" cy="2714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4E9BC-8A64-3C42-8C29-65847C8F4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pic>
        <p:nvPicPr>
          <p:cNvPr id="1026" name="Picture 2" descr="Hammertoe Treatment Guide | Foot &amp; Ankle">
            <a:extLst>
              <a:ext uri="{FF2B5EF4-FFF2-40B4-BE49-F238E27FC236}">
                <a16:creationId xmlns:a16="http://schemas.microsoft.com/office/drawing/2014/main" id="{E8228155-BF63-53AB-3B29-0D9D12B1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05" y="407012"/>
            <a:ext cx="4036078" cy="302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BE858-8D67-8557-51D6-B58184B03628}"/>
              </a:ext>
            </a:extLst>
          </p:cNvPr>
          <p:cNvSpPr txBox="1"/>
          <p:nvPr/>
        </p:nvSpPr>
        <p:spPr>
          <a:xfrm>
            <a:off x="5153891" y="3621974"/>
            <a:ext cx="3613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Abnormal foot shapes make areas vulnerable to pressure in footwear</a:t>
            </a:r>
          </a:p>
          <a:p>
            <a:r>
              <a:rPr lang="en-GB" dirty="0"/>
              <a:t>Made worse by neuropathy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Charcot foot</a:t>
            </a:r>
          </a:p>
        </p:txBody>
      </p:sp>
    </p:spTree>
    <p:extLst>
      <p:ext uri="{BB962C8B-B14F-4D97-AF65-F5344CB8AC3E}">
        <p14:creationId xmlns:p14="http://schemas.microsoft.com/office/powerpoint/2010/main" val="3584040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2" y="5729310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23088" cy="71264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– About us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5AA-8417-42B6-93BE-0215F7A21DC9}" type="slidenum">
              <a:rPr lang="en-GB" smtClean="0"/>
              <a:t>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B6029-5DB1-6D65-7908-A7DC7F55486F}"/>
              </a:ext>
            </a:extLst>
          </p:cNvPr>
          <p:cNvSpPr txBox="1"/>
          <p:nvPr/>
        </p:nvSpPr>
        <p:spPr>
          <a:xfrm>
            <a:off x="240686" y="947884"/>
            <a:ext cx="852308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ASR  : Adults Specialist Rehabilitation Division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One team of 50 FTE Podiatrists,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Band 6’s and Band 7’s (plus development role Band 5)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8a clinical leads and 8b head of service   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clinicians, no HCAs or assistants, or admin/secretaries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Priestley wharf: Referral Management Centre: support appointment system &amp; messages: 0121 466 7600 option 1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Trust wide coverage for patients with Birmingham GP’s </a:t>
            </a:r>
          </a:p>
          <a:p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/>
              <a:t>All notes on </a:t>
            </a:r>
            <a:r>
              <a:rPr lang="en-GB" dirty="0" err="1"/>
              <a:t>RiO</a:t>
            </a:r>
            <a:r>
              <a:rPr lang="en-GB" dirty="0"/>
              <a:t> (Summary, Podiatry Assessment / Podiatry)</a:t>
            </a:r>
          </a:p>
          <a:p>
            <a:r>
              <a:rPr lang="en-GB" dirty="0"/>
              <a:t>Plus Documents, access to Shared care, Progress notes with advice / instructions for shared care</a:t>
            </a:r>
          </a:p>
        </p:txBody>
      </p:sp>
    </p:spTree>
    <p:extLst>
      <p:ext uri="{BB962C8B-B14F-4D97-AF65-F5344CB8AC3E}">
        <p14:creationId xmlns:p14="http://schemas.microsoft.com/office/powerpoint/2010/main" val="4104043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40235-AF66-24DD-9792-994E565EB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91DF-EE09-9C38-32F7-D640DF172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92" y="610398"/>
            <a:ext cx="7772400" cy="878629"/>
          </a:xfrm>
        </p:spPr>
        <p:txBody>
          <a:bodyPr>
            <a:normAutofit/>
          </a:bodyPr>
          <a:lstStyle/>
          <a:p>
            <a:r>
              <a:rPr lang="en-GB" sz="4000" dirty="0"/>
              <a:t>Signs of soft tissue Infection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C3DF15-9A18-9BA2-6D93-E094EFA0FA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808" y="1790147"/>
            <a:ext cx="6858000" cy="2523565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Swelling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Heat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Pain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Colour Change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Malodour – open wound </a:t>
            </a:r>
          </a:p>
          <a:p>
            <a:pPr algn="l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Systemically unwell – sepsis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E3BC0-A7E2-A2EE-0D84-C33D4D95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D033BE6-B437-409D-3069-D57E6EC4DC8A}"/>
              </a:ext>
            </a:extLst>
          </p:cNvPr>
          <p:cNvSpPr/>
          <p:nvPr/>
        </p:nvSpPr>
        <p:spPr>
          <a:xfrm>
            <a:off x="7505205" y="610399"/>
            <a:ext cx="928721" cy="77901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BB647-DF86-B511-635A-6A0E421F4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230" y="4313712"/>
            <a:ext cx="6274640" cy="210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43316-F7F7-B323-421F-98535E212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745" y="1623298"/>
            <a:ext cx="1762125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D5054-E7E4-8FBC-BAB7-452F890D3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992" y="162329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64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ABD12-7860-9788-B1E5-6EE1392B3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D66E-A8B5-E180-11B6-AF5BB734B0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741" y="584480"/>
            <a:ext cx="7772400" cy="939519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Infection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867A2-4BEC-E8D2-5820-B5561ECB8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  <p:pic>
        <p:nvPicPr>
          <p:cNvPr id="9" name="Picture 4" descr="Cellulitis - NHS">
            <a:extLst>
              <a:ext uri="{FF2B5EF4-FFF2-40B4-BE49-F238E27FC236}">
                <a16:creationId xmlns:a16="http://schemas.microsoft.com/office/drawing/2014/main" id="{45B9B258-E9AE-21A0-5DA3-4B89572AC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5542" y="959368"/>
            <a:ext cx="4063408" cy="27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3E2E0-EFC1-5C4A-8121-8F3CC6E8A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40" y="1905000"/>
            <a:ext cx="3722558" cy="2790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7F5B0-5214-1455-8C17-61443FE3E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284" y="3878217"/>
            <a:ext cx="4090776" cy="25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0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C7D7C-6CA7-4C15-F170-8AA17F978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2DEA8-4F9D-A7C6-6676-B26D8F2BB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36663"/>
            <a:ext cx="7772400" cy="652649"/>
          </a:xfrm>
        </p:spPr>
        <p:txBody>
          <a:bodyPr>
            <a:normAutofit/>
          </a:bodyPr>
          <a:lstStyle/>
          <a:p>
            <a:r>
              <a:rPr lang="en-GB" sz="4000" dirty="0"/>
              <a:t>Assess the risk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8A9F1-805A-02A9-E378-24C8EBB33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28" y="1307800"/>
            <a:ext cx="6858000" cy="451896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Look – discolouration, any breaks in the skin, swelling/blisters (use a mirror or light to see under heels and bony prominences)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Touch – compare feet: is one hotter or cooler than the other?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Smell – infection / necrosis / maceration / leaking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Listen – to patient/carers re concerns/changes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Refer – with as much information as possible</a:t>
            </a:r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BDF03-2206-8D55-D03C-D7894EC85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1" y="5735637"/>
            <a:ext cx="444436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3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E465-4E18-1EED-AD7C-8151385D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2"/>
            <a:ext cx="7385855" cy="896550"/>
          </a:xfrm>
        </p:spPr>
        <p:txBody>
          <a:bodyPr/>
          <a:lstStyle/>
          <a:p>
            <a:r>
              <a:rPr lang="en-GB" dirty="0"/>
              <a:t>How to make a referral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89D75-536C-6797-83B5-B640333E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0" y="1049742"/>
            <a:ext cx="7886700" cy="49922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Direct referral for inpatients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WHH MHH Wednesday visits - referral to be left on ward or can be sent to email address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Everything else: form on Intranet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Services and Teams &gt; A-Z teams &gt;Podiatry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Send to: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bchc.podiatry.diary@nhs.net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As much information as possible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Circle known problems &amp; medical conditions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Triaged by Podiatrists according to what’s on here </a:t>
            </a:r>
          </a:p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2224B-BAE8-91F9-280C-3454536E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1" y="5670951"/>
            <a:ext cx="4444369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6B1591-A4DE-22E3-6920-8BD32300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0"/>
          <a:stretch>
            <a:fillRect/>
          </a:stretch>
        </p:blipFill>
        <p:spPr>
          <a:xfrm>
            <a:off x="5872480" y="2006929"/>
            <a:ext cx="3325352" cy="46634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9A79C5-5F3E-80BB-5A70-836B378AC375}"/>
              </a:ext>
            </a:extLst>
          </p:cNvPr>
          <p:cNvCxnSpPr>
            <a:cxnSpLocks/>
          </p:cNvCxnSpPr>
          <p:nvPr/>
        </p:nvCxnSpPr>
        <p:spPr>
          <a:xfrm flipV="1">
            <a:off x="4069080" y="3366655"/>
            <a:ext cx="2076401" cy="844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C1A686-6296-9413-9429-1DBC5E83BF1B}"/>
              </a:ext>
            </a:extLst>
          </p:cNvPr>
          <p:cNvCxnSpPr>
            <a:cxnSpLocks/>
          </p:cNvCxnSpPr>
          <p:nvPr/>
        </p:nvCxnSpPr>
        <p:spPr>
          <a:xfrm>
            <a:off x="4069080" y="4323080"/>
            <a:ext cx="2076401" cy="3914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921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8CC46-1FC9-7260-4A06-8F744C64E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B975-B495-AA7F-DB31-6C24D46C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2"/>
            <a:ext cx="7385855" cy="896550"/>
          </a:xfrm>
        </p:spPr>
        <p:txBody>
          <a:bodyPr/>
          <a:lstStyle/>
          <a:p>
            <a:r>
              <a:rPr lang="en-GB" dirty="0"/>
              <a:t>Rejected Referrals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75A39-7F89-6A1B-CC8B-C82CC3A4E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95" y="985520"/>
            <a:ext cx="7886700" cy="5094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Challenge if you think something was missed or add more info and we will review the decision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(approx. 30% are rejected as low risk)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Alternatives for lower risk patients: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   (80% of people with Diabetes still have low risk feet)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HCPC registered Private Podiatrist 	</a:t>
            </a:r>
          </a:p>
          <a:p>
            <a:pPr marL="0" indent="0">
              <a:buNone/>
            </a:pP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https://rcpod.org.uk/find-a-podiatrist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Family care with a nail file (weekly)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	Daily use of emollients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Dermatonics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	 	Birmingham Nail Care</a:t>
            </a:r>
            <a:endParaRPr lang="en-GB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0BEBB-40B8-42B2-E0CF-FCDD092C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21" y="5670951"/>
            <a:ext cx="4444369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BEBDD-54C3-D451-D8E8-035AA483EB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48" r="23437"/>
          <a:stretch>
            <a:fillRect/>
          </a:stretch>
        </p:blipFill>
        <p:spPr>
          <a:xfrm>
            <a:off x="6863079" y="3571875"/>
            <a:ext cx="1497546" cy="2654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73151-2823-A32B-BCE9-A2A0659DE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95" b="27803"/>
          <a:stretch>
            <a:fillRect/>
          </a:stretch>
        </p:blipFill>
        <p:spPr>
          <a:xfrm rot="1254676">
            <a:off x="5369834" y="2002669"/>
            <a:ext cx="4043430" cy="98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7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F9CD3-9CF4-1E8B-CD37-BAE71B76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8E263-B6FC-FD06-8C18-095E51FD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2"/>
            <a:ext cx="7385855" cy="896550"/>
          </a:xfrm>
        </p:spPr>
        <p:txBody>
          <a:bodyPr>
            <a:normAutofit fontScale="90000"/>
          </a:bodyPr>
          <a:lstStyle/>
          <a:p>
            <a:r>
              <a:rPr lang="en-GB" dirty="0"/>
              <a:t>Podiatry and Nursing Teams –Shared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67E42-E881-C266-AEE6-D942E3E0C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19" y="1690689"/>
            <a:ext cx="8648759" cy="491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Ohh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52CE3-51AC-16D9-EDCC-6B07CB20D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21" y="5670951"/>
            <a:ext cx="4444369" cy="101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C6B5B-2902-2FD8-E751-22A6F013A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0" y="115138"/>
            <a:ext cx="8396714" cy="668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9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698AD-FE7A-E7D9-2200-28E73B9BD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68B4F3-823C-FB42-99AC-6E630FEEC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9" t="21908" r="8239" b="16184"/>
          <a:stretch>
            <a:fillRect/>
          </a:stretch>
        </p:blipFill>
        <p:spPr bwMode="auto">
          <a:xfrm>
            <a:off x="4185204" y="3183578"/>
            <a:ext cx="4871534" cy="3031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90FD4-8F9C-B758-263F-5684559F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2"/>
            <a:ext cx="7385855" cy="896550"/>
          </a:xfrm>
        </p:spPr>
        <p:txBody>
          <a:bodyPr>
            <a:normAutofit/>
          </a:bodyPr>
          <a:lstStyle/>
          <a:p>
            <a:r>
              <a:rPr lang="en-GB" dirty="0"/>
              <a:t>Podiatry and Nursing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FD297-4BF3-D04F-4CB2-51ADE11A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50" y="1184677"/>
            <a:ext cx="7497047" cy="4351338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IMTs linked to GP practices have team bases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Podiatry work around postcode clusters. No team bases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8 Dom teams across the trust. Podiatrist work 9-5 Mon - Fri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Shared care of a patient with a foot wound.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no regular debridement Podiatry may attend only periodically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Podiatry will assist with treatment plans and offloading advice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Palliative dressings will be  completely with IMT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05949-7762-E6DA-77BA-16D36E1FB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1" y="5330591"/>
            <a:ext cx="444436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3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F12B-1F15-6FED-BDA6-FF7FAF60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BD2B-111A-9DC8-61F5-23CE2682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2"/>
            <a:ext cx="7385855" cy="896550"/>
          </a:xfrm>
        </p:spPr>
        <p:txBody>
          <a:bodyPr>
            <a:normAutofit/>
          </a:bodyPr>
          <a:lstStyle/>
          <a:p>
            <a:r>
              <a:rPr lang="en-GB" dirty="0"/>
              <a:t>Podiatry will usually lead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D2508-6B70-22D8-6CD0-2FF05BC2F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04" y="1049742"/>
            <a:ext cx="7440516" cy="4992285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Ischaemia/Neuropathy, especially with deformity 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Diabetes patients with corn/callus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Wounds / ulcers / infection, referral to MDT at Heartlands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Nails – ingrowing / causing abrasions on neighbouring toes/ nail bed ulcers / weeping / bleeding 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 if there is already an open referral you can just send a message via RMC: 0121 466 7600 option 1 or email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bchc.podiatry.diary@nhs.net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Want to know more?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your nearest Podiatry clinic.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Introduce yourself, arrange to spend  some time with us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out which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Domicillary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team you will be sharing care with and build some links, arrange joint visits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A7896-E26A-A11A-EC69-0E6B77E2E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1" y="5670951"/>
            <a:ext cx="444436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41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D8F9-6545-5C29-A991-9C3101099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721A-DA4E-CB13-7B60-77EDE324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21" y="153191"/>
            <a:ext cx="7385855" cy="2957561"/>
          </a:xfrm>
        </p:spPr>
        <p:txBody>
          <a:bodyPr>
            <a:normAutofit/>
          </a:bodyPr>
          <a:lstStyle/>
          <a:p>
            <a:pPr algn="ctr"/>
            <a:r>
              <a:rPr lang="en-GB" sz="600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4F194-99AF-12A3-F075-1A10513D3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520" y="169068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marL="0" indent="0" algn="ctr"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amanda.cadge1@nhs.net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based at Richmond PCC </a:t>
            </a:r>
          </a:p>
          <a:p>
            <a:pPr marL="0" indent="0" algn="ct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Bordesley Green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FB89C-2143-04D0-D663-3F097D8EB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0" y="5112151"/>
            <a:ext cx="4444369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47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2" y="5729310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5AA-8417-42B6-93BE-0215F7A21DC9}" type="slidenum">
              <a:rPr lang="en-GB" smtClean="0"/>
              <a:t>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B6029-5DB1-6D65-7908-A7DC7F55486F}"/>
              </a:ext>
            </a:extLst>
          </p:cNvPr>
          <p:cNvSpPr txBox="1"/>
          <p:nvPr/>
        </p:nvSpPr>
        <p:spPr>
          <a:xfrm>
            <a:off x="234748" y="971635"/>
            <a:ext cx="85230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12 Clinic locations: </a:t>
            </a: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Saints – Kings Heath, Aston, Dove MC (Perry Common), Hall Green, Northfield, Quinton, Richmond (Bordesley Green), Soho (Handsworth), Summerfield (Winson Green), Walmley (Sutton Coldfield) </a:t>
            </a:r>
          </a:p>
          <a:p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Stockland Green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MHH and WHH, Short stay bedded units (Perry Trees, Anne Marie Howse Centre)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Winson Green Prison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Birmingham and Solihull Mental Health Foundation Trust (secure units)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Hospital MDT clinics: Good Hope &amp; Heartlands alongside Vascular, Diabetes Consultants, DSNs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Home visits for completely housebound patients only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2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2" y="5729310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23088" cy="712643"/>
          </a:xfrm>
        </p:spPr>
        <p:txBody>
          <a:bodyPr>
            <a:noAutofit/>
          </a:bodyPr>
          <a:lstStyle/>
          <a:p>
            <a:pPr algn="l"/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What do we do?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065AA-8417-42B6-93BE-0215F7A21DC9}" type="slidenum">
              <a:rPr lang="en-GB" smtClean="0"/>
              <a:t>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3B6029-5DB1-6D65-7908-A7DC7F55486F}"/>
              </a:ext>
            </a:extLst>
          </p:cNvPr>
          <p:cNvSpPr txBox="1"/>
          <p:nvPr/>
        </p:nvSpPr>
        <p:spPr>
          <a:xfrm>
            <a:off x="240686" y="947884"/>
            <a:ext cx="852308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Podiatrists specialise in the lower limb, assessment, diagnosis, treatment &amp; advice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Wound care &amp; high-risk patients, MSK, footwear and self care advice, Prevention and Nail surgery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</a:rPr>
              <a:t>We aim to improve the mobility, independence and quality of life for patients, Saving Limbs, Saves Lives</a:t>
            </a:r>
          </a:p>
          <a:p>
            <a:endParaRPr lang="en-GB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are autonomous practitioners, who will triage, assess, diagnose, treat and discharge, All degree qualified, all POM A/S and some Prescribers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 foot referrals come through Triage: new pts from GPs, IMT, discharges from BHH Vascular after review / procedures / amputations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70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32B77-A3A2-FD87-7BB8-EA22DB3C4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66AE3-31E7-7506-1EBE-49F60DC2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Risk Podiatry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C577-96E1-F6AE-FB4A-BE5912957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678588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Doppler / ABPI / TP / Vascular referrals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NMP antibiotics / dressings, prescriptions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Diabetic Foot MDT clinics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Sharp Debridement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Decide / change dressing regimes 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Offloading casts / insoles / padding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Advice about recurrence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Open appointments</a:t>
            </a:r>
          </a:p>
          <a:p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36DB1DB-ECDF-DFDC-2AFA-E49A45D2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7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DD1D6-824F-75F6-67B2-AFA562F90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765E-DCD1-E16F-DCD9-0DDEC33B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MSK Podiatry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DBC11-CE0B-108D-9CBF-0E1794CB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09" y="1243733"/>
            <a:ext cx="7886700" cy="4782993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Often younger, active patients with pain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Gait Analysis / Force pressure assessment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Diagnostic ultrasound &amp; guided steroid injections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Strapping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Rehab - stretching/strengthening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Insoles (casted / simple / off the shelf)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Joint Mobilisation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Acupuncture / trigger point therapy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Gait training &amp; footwear advice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Bespoke devices made at Lansdowne HC (City Rd)</a:t>
            </a:r>
          </a:p>
          <a:p>
            <a:endParaRPr lang="en-GB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AE0EC81-2CB3-A100-2701-C887793F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726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25C39-DBD2-44DB-DA10-B04F155E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D7A0-85D1-278C-66DE-69B024EE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and Nail Surgery 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6040-E736-7307-6802-986F4F8C3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Nail surgery with anaesthetic &amp; phenol ablation  partial/total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Corn and callus enucleation/debridement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Insole therapy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Advice/educate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Neurovascular screening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Pathological nail treatment/advice </a:t>
            </a: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No verrucae</a:t>
            </a:r>
            <a:endParaRPr lang="en-GB" sz="20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8B39C54-2777-AC88-2ABF-FC482F49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78D8-9330-B0BF-5266-4DAEB47BB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DD2B-ABC6-534D-EB0A-7786693F2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 cut nails?</a:t>
            </a:r>
            <a:endParaRPr lang="en-GB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412841-C61E-E67A-6C64-4EE0C93DB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9234" y="1978774"/>
            <a:ext cx="5179702" cy="2900451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8937E656-B046-891B-4673-B0C1C8BE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32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6DF5D-0DC0-D1E1-DDAE-A5A2BFCB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667D9-B3D0-3FD0-D7C8-1BFB15D1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063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with:</a:t>
            </a:r>
            <a:endParaRPr lang="en-GB" sz="32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D2081B7-6D0F-F24A-B244-8C894094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3" y="5729312"/>
            <a:ext cx="4439985" cy="101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E4E433-922A-4F13-E52F-199B4626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50260"/>
            <a:ext cx="7886700" cy="5226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Diabetes  (often with all of the below)</a:t>
            </a:r>
          </a:p>
          <a:p>
            <a:pPr marL="0" indent="0">
              <a:buNone/>
            </a:pPr>
            <a:r>
              <a:rPr lang="en-GB" sz="2000" dirty="0"/>
              <a:t>Ischaemia</a:t>
            </a:r>
          </a:p>
          <a:p>
            <a:pPr marL="0" indent="0">
              <a:buNone/>
            </a:pPr>
            <a:r>
              <a:rPr lang="en-GB" sz="2000" dirty="0"/>
              <a:t>Neuropathy</a:t>
            </a:r>
          </a:p>
          <a:p>
            <a:pPr marL="0" indent="0">
              <a:buNone/>
            </a:pPr>
            <a:r>
              <a:rPr lang="en-GB" sz="2000" dirty="0"/>
              <a:t>Foot Deformity /corn and callus  </a:t>
            </a:r>
          </a:p>
          <a:p>
            <a:pPr marL="0" indent="0">
              <a:buNone/>
            </a:pPr>
            <a:r>
              <a:rPr lang="en-GB" sz="2000" dirty="0"/>
              <a:t>Infection  </a:t>
            </a:r>
          </a:p>
          <a:p>
            <a:r>
              <a:rPr lang="en-GB" sz="2000" dirty="0"/>
              <a:t>     but its not only patients with Diabetes that have high risk foot problems</a:t>
            </a:r>
          </a:p>
          <a:p>
            <a:r>
              <a:rPr lang="en-GB" sz="2000" dirty="0"/>
              <a:t>     and patients don’t have to have Diabetes to be referred </a:t>
            </a:r>
          </a:p>
        </p:txBody>
      </p:sp>
    </p:spTree>
    <p:extLst>
      <p:ext uri="{BB962C8B-B14F-4D97-AF65-F5344CB8AC3E}">
        <p14:creationId xmlns:p14="http://schemas.microsoft.com/office/powerpoint/2010/main" val="57593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898</TotalTime>
  <Words>2251</Words>
  <Application>Microsoft Office PowerPoint</Application>
  <PresentationFormat>On-screen Show (4:3)</PresentationFormat>
  <Paragraphs>268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Arial</vt:lpstr>
      <vt:lpstr>Office Theme</vt:lpstr>
      <vt:lpstr>Podiatry Department BCHC </vt:lpstr>
      <vt:lpstr>Introduction – About us </vt:lpstr>
      <vt:lpstr>PowerPoint Presentation</vt:lpstr>
      <vt:lpstr>    What do we do?</vt:lpstr>
      <vt:lpstr>High Risk Podiatry </vt:lpstr>
      <vt:lpstr>MSK Podiatry </vt:lpstr>
      <vt:lpstr>Prevention and Nail Surgery </vt:lpstr>
      <vt:lpstr>Do we cut nails?</vt:lpstr>
      <vt:lpstr>Patients with:</vt:lpstr>
      <vt:lpstr>Diabetes in the UK  (from Diabetes UK and WHO)</vt:lpstr>
      <vt:lpstr>Ischaemia  </vt:lpstr>
      <vt:lpstr>PAD </vt:lpstr>
      <vt:lpstr>Look For: </vt:lpstr>
      <vt:lpstr>Clinical emergencies in PAD </vt:lpstr>
      <vt:lpstr>Red Flag Pain </vt:lpstr>
      <vt:lpstr>Neuropathy   </vt:lpstr>
      <vt:lpstr>Sensory Neuropathy (night time?) </vt:lpstr>
      <vt:lpstr>Callus /Corns – with discolouration</vt:lpstr>
      <vt:lpstr>Foot Deformity </vt:lpstr>
      <vt:lpstr>Signs of soft tissue Infection </vt:lpstr>
      <vt:lpstr>Infection </vt:lpstr>
      <vt:lpstr>Assess the risk </vt:lpstr>
      <vt:lpstr>How to make a referral </vt:lpstr>
      <vt:lpstr>Rejected Referrals  </vt:lpstr>
      <vt:lpstr>Podiatry and Nursing Teams –Shared Care</vt:lpstr>
      <vt:lpstr>Podiatry and Nursing Teams</vt:lpstr>
      <vt:lpstr>Podiatry will usually lead on:</vt:lpstr>
      <vt:lpstr>Thank you </vt:lpstr>
    </vt:vector>
  </TitlesOfParts>
  <Company>BCHC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SHELTON, Richard (BIRMINGHAM COMMUNITY HEALTHCARE NHS FOUNDATION TRUST)</dc:creator>
  <cp:lastModifiedBy>Amanda Cadge</cp:lastModifiedBy>
  <cp:revision>53</cp:revision>
  <dcterms:created xsi:type="dcterms:W3CDTF">2024-05-09T13:31:35Z</dcterms:created>
  <dcterms:modified xsi:type="dcterms:W3CDTF">2025-10-07T20:49:23Z</dcterms:modified>
</cp:coreProperties>
</file>