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03" r:id="rId2"/>
    <p:sldId id="2704" r:id="rId3"/>
    <p:sldId id="2707" r:id="rId4"/>
    <p:sldId id="2705" r:id="rId5"/>
    <p:sldId id="2706" r:id="rId6"/>
    <p:sldId id="2709" r:id="rId7"/>
    <p:sldId id="2711" r:id="rId8"/>
    <p:sldId id="2710" r:id="rId9"/>
    <p:sldId id="2708" r:id="rId10"/>
    <p:sldId id="2712" r:id="rId11"/>
    <p:sldId id="2714" r:id="rId12"/>
    <p:sldId id="2713" r:id="rId13"/>
    <p:sldId id="2715" r:id="rId14"/>
    <p:sldId id="2720" r:id="rId15"/>
    <p:sldId id="2719" r:id="rId16"/>
    <p:sldId id="2718" r:id="rId17"/>
    <p:sldId id="2717" r:id="rId18"/>
    <p:sldId id="2716" r:id="rId19"/>
    <p:sldId id="2721" r:id="rId20"/>
    <p:sldId id="2723" r:id="rId21"/>
    <p:sldId id="27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12" autoAdjust="0"/>
  </p:normalViewPr>
  <p:slideViewPr>
    <p:cSldViewPr snapToGrid="0">
      <p:cViewPr varScale="1">
        <p:scale>
          <a:sx n="64" d="100"/>
          <a:sy n="64" d="100"/>
        </p:scale>
        <p:origin x="1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DD917-13FA-4F0F-9867-F43A2B543AC7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5703F167-8C4E-483C-BED8-545D8D1E404B}">
      <dgm:prSet phldrT="[Text]"/>
      <dgm:spPr/>
      <dgm:t>
        <a:bodyPr/>
        <a:lstStyle/>
        <a:p>
          <a:r>
            <a:rPr lang="en-GB" dirty="0"/>
            <a:t>ACP</a:t>
          </a:r>
        </a:p>
      </dgm:t>
    </dgm:pt>
    <dgm:pt modelId="{5CCEDC99-DAFF-4B06-9EBF-ADD546A55331}" type="parTrans" cxnId="{1C728C6B-F351-4D93-BE7A-68CE2B351EF0}">
      <dgm:prSet/>
      <dgm:spPr/>
      <dgm:t>
        <a:bodyPr/>
        <a:lstStyle/>
        <a:p>
          <a:endParaRPr lang="en-GB"/>
        </a:p>
      </dgm:t>
    </dgm:pt>
    <dgm:pt modelId="{BC9C78CD-AC7D-44AB-9642-CA0132AEDD3A}" type="sibTrans" cxnId="{1C728C6B-F351-4D93-BE7A-68CE2B351EF0}">
      <dgm:prSet/>
      <dgm:spPr/>
      <dgm:t>
        <a:bodyPr/>
        <a:lstStyle/>
        <a:p>
          <a:endParaRPr lang="en-GB"/>
        </a:p>
      </dgm:t>
    </dgm:pt>
    <dgm:pt modelId="{C4F9BC23-A380-4B0B-B0C7-AD2049C7C7FB}">
      <dgm:prSet phldrT="[Text]" custT="1"/>
      <dgm:spPr/>
      <dgm:t>
        <a:bodyPr/>
        <a:lstStyle/>
        <a:p>
          <a:r>
            <a:rPr lang="en-GB" sz="1400" dirty="0"/>
            <a:t>Lasting Power of Attorney (LPA)</a:t>
          </a:r>
        </a:p>
      </dgm:t>
    </dgm:pt>
    <dgm:pt modelId="{AE119B4A-2109-45CD-9140-9C81F4CA8B86}" type="parTrans" cxnId="{CEE8C6F6-7A27-4A60-BAC8-CA13747ABFA6}">
      <dgm:prSet/>
      <dgm:spPr/>
      <dgm:t>
        <a:bodyPr/>
        <a:lstStyle/>
        <a:p>
          <a:endParaRPr lang="en-GB"/>
        </a:p>
      </dgm:t>
    </dgm:pt>
    <dgm:pt modelId="{6CDECEAD-D8DC-4150-AFEB-C10EB6434809}" type="sibTrans" cxnId="{CEE8C6F6-7A27-4A60-BAC8-CA13747ABFA6}">
      <dgm:prSet/>
      <dgm:spPr/>
      <dgm:t>
        <a:bodyPr/>
        <a:lstStyle/>
        <a:p>
          <a:endParaRPr lang="en-GB"/>
        </a:p>
      </dgm:t>
    </dgm:pt>
    <dgm:pt modelId="{22D412BE-7F0F-4551-8783-407A1185EF59}">
      <dgm:prSet phldrT="[Text]" custT="1"/>
      <dgm:spPr/>
      <dgm:t>
        <a:bodyPr/>
        <a:lstStyle/>
        <a:p>
          <a:r>
            <a:rPr lang="en-GB" sz="1600" dirty="0"/>
            <a:t>DNACPR</a:t>
          </a:r>
          <a:endParaRPr lang="en-GB" sz="1200" dirty="0"/>
        </a:p>
      </dgm:t>
    </dgm:pt>
    <dgm:pt modelId="{921B1D87-FB27-426B-8C9E-DE6398E5AC26}" type="parTrans" cxnId="{0300D4A7-A1B3-434B-A527-B03E18CB26C7}">
      <dgm:prSet/>
      <dgm:spPr/>
      <dgm:t>
        <a:bodyPr/>
        <a:lstStyle/>
        <a:p>
          <a:endParaRPr lang="en-GB"/>
        </a:p>
      </dgm:t>
    </dgm:pt>
    <dgm:pt modelId="{02611AF8-4E96-4273-9E16-C8CA7DDC7F66}" type="sibTrans" cxnId="{0300D4A7-A1B3-434B-A527-B03E18CB26C7}">
      <dgm:prSet/>
      <dgm:spPr/>
      <dgm:t>
        <a:bodyPr/>
        <a:lstStyle/>
        <a:p>
          <a:endParaRPr lang="en-GB"/>
        </a:p>
      </dgm:t>
    </dgm:pt>
    <dgm:pt modelId="{7E452C16-235C-416D-9D37-3F748B2BB933}">
      <dgm:prSet phldrT="[Text]" custT="1"/>
      <dgm:spPr/>
      <dgm:t>
        <a:bodyPr/>
        <a:lstStyle/>
        <a:p>
          <a:r>
            <a:rPr lang="en-GB" sz="1600" dirty="0"/>
            <a:t>Preferred Priorities of Care</a:t>
          </a:r>
        </a:p>
      </dgm:t>
    </dgm:pt>
    <dgm:pt modelId="{E54B4AFF-FC31-46E8-91AB-F52DC1502EBD}" type="parTrans" cxnId="{447F591F-CEAC-4C1A-8A51-011F27A87359}">
      <dgm:prSet/>
      <dgm:spPr/>
      <dgm:t>
        <a:bodyPr/>
        <a:lstStyle/>
        <a:p>
          <a:endParaRPr lang="en-GB"/>
        </a:p>
      </dgm:t>
    </dgm:pt>
    <dgm:pt modelId="{BF8D38E8-16B7-4FAC-B688-624A3891D932}" type="sibTrans" cxnId="{447F591F-CEAC-4C1A-8A51-011F27A87359}">
      <dgm:prSet/>
      <dgm:spPr/>
      <dgm:t>
        <a:bodyPr/>
        <a:lstStyle/>
        <a:p>
          <a:endParaRPr lang="en-GB"/>
        </a:p>
      </dgm:t>
    </dgm:pt>
    <dgm:pt modelId="{5C90F96A-E6DB-4809-845E-4A0A0DF23FC1}">
      <dgm:prSet phldrT="[Text]"/>
      <dgm:spPr/>
      <dgm:t>
        <a:bodyPr/>
        <a:lstStyle/>
        <a:p>
          <a:r>
            <a:rPr lang="en-GB" dirty="0" err="1"/>
            <a:t>ReSPECT</a:t>
          </a:r>
          <a:endParaRPr lang="en-GB" dirty="0"/>
        </a:p>
      </dgm:t>
    </dgm:pt>
    <dgm:pt modelId="{913E03A2-381B-485D-B782-8013563410DA}" type="parTrans" cxnId="{586E9F9C-91BB-4CBF-8BA4-953173B4CC0E}">
      <dgm:prSet/>
      <dgm:spPr/>
      <dgm:t>
        <a:bodyPr/>
        <a:lstStyle/>
        <a:p>
          <a:endParaRPr lang="en-GB"/>
        </a:p>
      </dgm:t>
    </dgm:pt>
    <dgm:pt modelId="{A758666A-7FDC-4D55-8575-981A21AF6ED3}" type="sibTrans" cxnId="{586E9F9C-91BB-4CBF-8BA4-953173B4CC0E}">
      <dgm:prSet/>
      <dgm:spPr/>
      <dgm:t>
        <a:bodyPr/>
        <a:lstStyle/>
        <a:p>
          <a:endParaRPr lang="en-GB"/>
        </a:p>
      </dgm:t>
    </dgm:pt>
    <dgm:pt modelId="{352E99D3-1426-44D8-B3C4-EE0BC440AE78}">
      <dgm:prSet phldrT="[Text]" custT="1"/>
      <dgm:spPr/>
      <dgm:t>
        <a:bodyPr/>
        <a:lstStyle/>
        <a:p>
          <a:r>
            <a:rPr lang="en-GB" sz="1200" dirty="0"/>
            <a:t>Advanced Decision to Refuse Treatment  (ADRT)</a:t>
          </a:r>
        </a:p>
      </dgm:t>
    </dgm:pt>
    <dgm:pt modelId="{180E6C50-A618-41DD-A19B-FE3C85379383}" type="parTrans" cxnId="{4A7FEC67-3831-402C-84C0-C00C0FE51D78}">
      <dgm:prSet/>
      <dgm:spPr/>
      <dgm:t>
        <a:bodyPr/>
        <a:lstStyle/>
        <a:p>
          <a:endParaRPr lang="en-GB"/>
        </a:p>
      </dgm:t>
    </dgm:pt>
    <dgm:pt modelId="{E824EAC4-304E-4B56-B976-7E5A1F64E964}" type="sibTrans" cxnId="{4A7FEC67-3831-402C-84C0-C00C0FE51D78}">
      <dgm:prSet/>
      <dgm:spPr/>
      <dgm:t>
        <a:bodyPr/>
        <a:lstStyle/>
        <a:p>
          <a:endParaRPr lang="en-GB"/>
        </a:p>
      </dgm:t>
    </dgm:pt>
    <dgm:pt modelId="{045CB290-46A4-426A-ACEC-5DAC2AB9F797}">
      <dgm:prSet phldrT="[Text]"/>
      <dgm:spPr/>
      <dgm:t>
        <a:bodyPr/>
        <a:lstStyle/>
        <a:p>
          <a:r>
            <a:rPr lang="en-GB" dirty="0"/>
            <a:t>TEAL</a:t>
          </a:r>
        </a:p>
      </dgm:t>
    </dgm:pt>
    <dgm:pt modelId="{753DCC04-5451-4230-B9B0-16E850A0142A}" type="parTrans" cxnId="{A8FD6F76-51DE-4D91-822D-C3C3A98315F5}">
      <dgm:prSet/>
      <dgm:spPr/>
      <dgm:t>
        <a:bodyPr/>
        <a:lstStyle/>
        <a:p>
          <a:endParaRPr lang="en-GB"/>
        </a:p>
      </dgm:t>
    </dgm:pt>
    <dgm:pt modelId="{521ED2B4-E15B-4B6D-9D30-DD5BCE422E14}" type="sibTrans" cxnId="{A8FD6F76-51DE-4D91-822D-C3C3A98315F5}">
      <dgm:prSet/>
      <dgm:spPr/>
      <dgm:t>
        <a:bodyPr/>
        <a:lstStyle/>
        <a:p>
          <a:endParaRPr lang="en-GB"/>
        </a:p>
      </dgm:t>
    </dgm:pt>
    <dgm:pt modelId="{CC79826C-F8D0-4E96-815A-0A47DB90D7FF}" type="pres">
      <dgm:prSet presAssocID="{673DD917-13FA-4F0F-9867-F43A2B543AC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BA7A2F-C2EB-4FCF-9377-3C8E68F78E95}" type="pres">
      <dgm:prSet presAssocID="{5703F167-8C4E-483C-BED8-545D8D1E404B}" presName="centerShape" presStyleLbl="node0" presStyleIdx="0" presStyleCnt="1"/>
      <dgm:spPr/>
    </dgm:pt>
    <dgm:pt modelId="{ECF58ADF-ADAE-4312-8735-5DF11475EB67}" type="pres">
      <dgm:prSet presAssocID="{AE119B4A-2109-45CD-9140-9C81F4CA8B86}" presName="parTrans" presStyleLbl="bgSibTrans2D1" presStyleIdx="0" presStyleCnt="6"/>
      <dgm:spPr/>
    </dgm:pt>
    <dgm:pt modelId="{26EB2829-4C64-4A7A-B177-9C7D856A9090}" type="pres">
      <dgm:prSet presAssocID="{C4F9BC23-A380-4B0B-B0C7-AD2049C7C7FB}" presName="node" presStyleLbl="node1" presStyleIdx="0" presStyleCnt="6">
        <dgm:presLayoutVars>
          <dgm:bulletEnabled val="1"/>
        </dgm:presLayoutVars>
      </dgm:prSet>
      <dgm:spPr/>
    </dgm:pt>
    <dgm:pt modelId="{030F626C-796E-4E3D-9F0C-EF2EC4A28892}" type="pres">
      <dgm:prSet presAssocID="{921B1D87-FB27-426B-8C9E-DE6398E5AC26}" presName="parTrans" presStyleLbl="bgSibTrans2D1" presStyleIdx="1" presStyleCnt="6"/>
      <dgm:spPr/>
    </dgm:pt>
    <dgm:pt modelId="{A6EFB65F-08FA-499A-A19A-FB9135BE533C}" type="pres">
      <dgm:prSet presAssocID="{22D412BE-7F0F-4551-8783-407A1185EF59}" presName="node" presStyleLbl="node1" presStyleIdx="1" presStyleCnt="6">
        <dgm:presLayoutVars>
          <dgm:bulletEnabled val="1"/>
        </dgm:presLayoutVars>
      </dgm:prSet>
      <dgm:spPr/>
    </dgm:pt>
    <dgm:pt modelId="{7686B1B6-4929-49A7-B1F6-4A189935610D}" type="pres">
      <dgm:prSet presAssocID="{E54B4AFF-FC31-46E8-91AB-F52DC1502EBD}" presName="parTrans" presStyleLbl="bgSibTrans2D1" presStyleIdx="2" presStyleCnt="6"/>
      <dgm:spPr/>
    </dgm:pt>
    <dgm:pt modelId="{29951CD9-8576-4CED-AD61-A5FC366C054F}" type="pres">
      <dgm:prSet presAssocID="{7E452C16-235C-416D-9D37-3F748B2BB933}" presName="node" presStyleLbl="node1" presStyleIdx="2" presStyleCnt="6">
        <dgm:presLayoutVars>
          <dgm:bulletEnabled val="1"/>
        </dgm:presLayoutVars>
      </dgm:prSet>
      <dgm:spPr/>
    </dgm:pt>
    <dgm:pt modelId="{8CCD21AD-8EF6-4329-AEA3-11EAB3678EBF}" type="pres">
      <dgm:prSet presAssocID="{180E6C50-A618-41DD-A19B-FE3C85379383}" presName="parTrans" presStyleLbl="bgSibTrans2D1" presStyleIdx="3" presStyleCnt="6"/>
      <dgm:spPr/>
    </dgm:pt>
    <dgm:pt modelId="{7CE9B6C4-7A08-4CF5-94B2-8BF9004DBF14}" type="pres">
      <dgm:prSet presAssocID="{352E99D3-1426-44D8-B3C4-EE0BC440AE78}" presName="node" presStyleLbl="node1" presStyleIdx="3" presStyleCnt="6">
        <dgm:presLayoutVars>
          <dgm:bulletEnabled val="1"/>
        </dgm:presLayoutVars>
      </dgm:prSet>
      <dgm:spPr/>
    </dgm:pt>
    <dgm:pt modelId="{11D93FB9-9D56-483C-92AE-F4B1D77C69E7}" type="pres">
      <dgm:prSet presAssocID="{913E03A2-381B-485D-B782-8013563410DA}" presName="parTrans" presStyleLbl="bgSibTrans2D1" presStyleIdx="4" presStyleCnt="6"/>
      <dgm:spPr/>
    </dgm:pt>
    <dgm:pt modelId="{320A952C-CFA3-461F-B513-5C9DB50C82C0}" type="pres">
      <dgm:prSet presAssocID="{5C90F96A-E6DB-4809-845E-4A0A0DF23FC1}" presName="node" presStyleLbl="node1" presStyleIdx="4" presStyleCnt="6">
        <dgm:presLayoutVars>
          <dgm:bulletEnabled val="1"/>
        </dgm:presLayoutVars>
      </dgm:prSet>
      <dgm:spPr/>
    </dgm:pt>
    <dgm:pt modelId="{F9F080F2-007F-4221-9E7F-3C97C2494DAD}" type="pres">
      <dgm:prSet presAssocID="{753DCC04-5451-4230-B9B0-16E850A0142A}" presName="parTrans" presStyleLbl="bgSibTrans2D1" presStyleIdx="5" presStyleCnt="6"/>
      <dgm:spPr/>
    </dgm:pt>
    <dgm:pt modelId="{9C2ACEE7-A243-456C-9DA6-CDA0A8F61E2B}" type="pres">
      <dgm:prSet presAssocID="{045CB290-46A4-426A-ACEC-5DAC2AB9F797}" presName="node" presStyleLbl="node1" presStyleIdx="5" presStyleCnt="6">
        <dgm:presLayoutVars>
          <dgm:bulletEnabled val="1"/>
        </dgm:presLayoutVars>
      </dgm:prSet>
      <dgm:spPr/>
    </dgm:pt>
  </dgm:ptLst>
  <dgm:cxnLst>
    <dgm:cxn modelId="{D0D0F304-721F-4920-BF55-F99A19E840B0}" type="presOf" srcId="{352E99D3-1426-44D8-B3C4-EE0BC440AE78}" destId="{7CE9B6C4-7A08-4CF5-94B2-8BF9004DBF14}" srcOrd="0" destOrd="0" presId="urn:microsoft.com/office/officeart/2005/8/layout/radial4"/>
    <dgm:cxn modelId="{447F591F-CEAC-4C1A-8A51-011F27A87359}" srcId="{5703F167-8C4E-483C-BED8-545D8D1E404B}" destId="{7E452C16-235C-416D-9D37-3F748B2BB933}" srcOrd="2" destOrd="0" parTransId="{E54B4AFF-FC31-46E8-91AB-F52DC1502EBD}" sibTransId="{BF8D38E8-16B7-4FAC-B688-624A3891D932}"/>
    <dgm:cxn modelId="{18F4792B-A241-434B-A11E-B8D7B3C36654}" type="presOf" srcId="{AE119B4A-2109-45CD-9140-9C81F4CA8B86}" destId="{ECF58ADF-ADAE-4312-8735-5DF11475EB67}" srcOrd="0" destOrd="0" presId="urn:microsoft.com/office/officeart/2005/8/layout/radial4"/>
    <dgm:cxn modelId="{4A7FEC67-3831-402C-84C0-C00C0FE51D78}" srcId="{5703F167-8C4E-483C-BED8-545D8D1E404B}" destId="{352E99D3-1426-44D8-B3C4-EE0BC440AE78}" srcOrd="3" destOrd="0" parTransId="{180E6C50-A618-41DD-A19B-FE3C85379383}" sibTransId="{E824EAC4-304E-4B56-B976-7E5A1F64E964}"/>
    <dgm:cxn modelId="{1C728C6B-F351-4D93-BE7A-68CE2B351EF0}" srcId="{673DD917-13FA-4F0F-9867-F43A2B543AC7}" destId="{5703F167-8C4E-483C-BED8-545D8D1E404B}" srcOrd="0" destOrd="0" parTransId="{5CCEDC99-DAFF-4B06-9EBF-ADD546A55331}" sibTransId="{BC9C78CD-AC7D-44AB-9642-CA0132AEDD3A}"/>
    <dgm:cxn modelId="{B546A755-22FA-42FF-AA11-3FFE744906C6}" type="presOf" srcId="{22D412BE-7F0F-4551-8783-407A1185EF59}" destId="{A6EFB65F-08FA-499A-A19A-FB9135BE533C}" srcOrd="0" destOrd="0" presId="urn:microsoft.com/office/officeart/2005/8/layout/radial4"/>
    <dgm:cxn modelId="{A8FD6F76-51DE-4D91-822D-C3C3A98315F5}" srcId="{5703F167-8C4E-483C-BED8-545D8D1E404B}" destId="{045CB290-46A4-426A-ACEC-5DAC2AB9F797}" srcOrd="5" destOrd="0" parTransId="{753DCC04-5451-4230-B9B0-16E850A0142A}" sibTransId="{521ED2B4-E15B-4B6D-9D30-DD5BCE422E14}"/>
    <dgm:cxn modelId="{C2EAB87B-D0DD-4B75-A7BB-908919494A23}" type="presOf" srcId="{5C90F96A-E6DB-4809-845E-4A0A0DF23FC1}" destId="{320A952C-CFA3-461F-B513-5C9DB50C82C0}" srcOrd="0" destOrd="0" presId="urn:microsoft.com/office/officeart/2005/8/layout/radial4"/>
    <dgm:cxn modelId="{586E9F9C-91BB-4CBF-8BA4-953173B4CC0E}" srcId="{5703F167-8C4E-483C-BED8-545D8D1E404B}" destId="{5C90F96A-E6DB-4809-845E-4A0A0DF23FC1}" srcOrd="4" destOrd="0" parTransId="{913E03A2-381B-485D-B782-8013563410DA}" sibTransId="{A758666A-7FDC-4D55-8575-981A21AF6ED3}"/>
    <dgm:cxn modelId="{C3AC59A2-A1AD-43C0-B838-59C9C7DDCD2B}" type="presOf" srcId="{E54B4AFF-FC31-46E8-91AB-F52DC1502EBD}" destId="{7686B1B6-4929-49A7-B1F6-4A189935610D}" srcOrd="0" destOrd="0" presId="urn:microsoft.com/office/officeart/2005/8/layout/radial4"/>
    <dgm:cxn modelId="{C9A61AA3-3DA2-41E3-B229-60D9461AA94B}" type="presOf" srcId="{913E03A2-381B-485D-B782-8013563410DA}" destId="{11D93FB9-9D56-483C-92AE-F4B1D77C69E7}" srcOrd="0" destOrd="0" presId="urn:microsoft.com/office/officeart/2005/8/layout/radial4"/>
    <dgm:cxn modelId="{0300D4A7-A1B3-434B-A527-B03E18CB26C7}" srcId="{5703F167-8C4E-483C-BED8-545D8D1E404B}" destId="{22D412BE-7F0F-4551-8783-407A1185EF59}" srcOrd="1" destOrd="0" parTransId="{921B1D87-FB27-426B-8C9E-DE6398E5AC26}" sibTransId="{02611AF8-4E96-4273-9E16-C8CA7DDC7F66}"/>
    <dgm:cxn modelId="{82CA58B6-82CB-4B97-B4EC-3B440D757531}" type="presOf" srcId="{673DD917-13FA-4F0F-9867-F43A2B543AC7}" destId="{CC79826C-F8D0-4E96-815A-0A47DB90D7FF}" srcOrd="0" destOrd="0" presId="urn:microsoft.com/office/officeart/2005/8/layout/radial4"/>
    <dgm:cxn modelId="{C372DFCE-04A4-4304-AF44-0A61DEC2026C}" type="presOf" srcId="{5703F167-8C4E-483C-BED8-545D8D1E404B}" destId="{12BA7A2F-C2EB-4FCF-9377-3C8E68F78E95}" srcOrd="0" destOrd="0" presId="urn:microsoft.com/office/officeart/2005/8/layout/radial4"/>
    <dgm:cxn modelId="{06CC5CD7-2D9A-43D5-A018-F9C0784EFF4E}" type="presOf" srcId="{753DCC04-5451-4230-B9B0-16E850A0142A}" destId="{F9F080F2-007F-4221-9E7F-3C97C2494DAD}" srcOrd="0" destOrd="0" presId="urn:microsoft.com/office/officeart/2005/8/layout/radial4"/>
    <dgm:cxn modelId="{6DC781DE-5EAD-4BDF-BD56-A0AC266E0B87}" type="presOf" srcId="{7E452C16-235C-416D-9D37-3F748B2BB933}" destId="{29951CD9-8576-4CED-AD61-A5FC366C054F}" srcOrd="0" destOrd="0" presId="urn:microsoft.com/office/officeart/2005/8/layout/radial4"/>
    <dgm:cxn modelId="{D1C9FDDE-9F02-43D3-88C6-77B4500BB7EC}" type="presOf" srcId="{045CB290-46A4-426A-ACEC-5DAC2AB9F797}" destId="{9C2ACEE7-A243-456C-9DA6-CDA0A8F61E2B}" srcOrd="0" destOrd="0" presId="urn:microsoft.com/office/officeart/2005/8/layout/radial4"/>
    <dgm:cxn modelId="{DCAC52E0-6307-4E08-9F07-B149F12AF85E}" type="presOf" srcId="{921B1D87-FB27-426B-8C9E-DE6398E5AC26}" destId="{030F626C-796E-4E3D-9F0C-EF2EC4A28892}" srcOrd="0" destOrd="0" presId="urn:microsoft.com/office/officeart/2005/8/layout/radial4"/>
    <dgm:cxn modelId="{5C2787E5-3C11-400E-833A-67052B532602}" type="presOf" srcId="{C4F9BC23-A380-4B0B-B0C7-AD2049C7C7FB}" destId="{26EB2829-4C64-4A7A-B177-9C7D856A9090}" srcOrd="0" destOrd="0" presId="urn:microsoft.com/office/officeart/2005/8/layout/radial4"/>
    <dgm:cxn modelId="{CEE8C6F6-7A27-4A60-BAC8-CA13747ABFA6}" srcId="{5703F167-8C4E-483C-BED8-545D8D1E404B}" destId="{C4F9BC23-A380-4B0B-B0C7-AD2049C7C7FB}" srcOrd="0" destOrd="0" parTransId="{AE119B4A-2109-45CD-9140-9C81F4CA8B86}" sibTransId="{6CDECEAD-D8DC-4150-AFEB-C10EB6434809}"/>
    <dgm:cxn modelId="{CA2D7DFA-3E6D-421F-A62F-60B62FDEE0F5}" type="presOf" srcId="{180E6C50-A618-41DD-A19B-FE3C85379383}" destId="{8CCD21AD-8EF6-4329-AEA3-11EAB3678EBF}" srcOrd="0" destOrd="0" presId="urn:microsoft.com/office/officeart/2005/8/layout/radial4"/>
    <dgm:cxn modelId="{3B7038F7-B328-498B-A3DB-1CED331B5357}" type="presParOf" srcId="{CC79826C-F8D0-4E96-815A-0A47DB90D7FF}" destId="{12BA7A2F-C2EB-4FCF-9377-3C8E68F78E95}" srcOrd="0" destOrd="0" presId="urn:microsoft.com/office/officeart/2005/8/layout/radial4"/>
    <dgm:cxn modelId="{AA1D171E-3F99-49F1-BA0A-663F998CFE34}" type="presParOf" srcId="{CC79826C-F8D0-4E96-815A-0A47DB90D7FF}" destId="{ECF58ADF-ADAE-4312-8735-5DF11475EB67}" srcOrd="1" destOrd="0" presId="urn:microsoft.com/office/officeart/2005/8/layout/radial4"/>
    <dgm:cxn modelId="{5C074256-2327-420B-BCAC-F6BC56895B40}" type="presParOf" srcId="{CC79826C-F8D0-4E96-815A-0A47DB90D7FF}" destId="{26EB2829-4C64-4A7A-B177-9C7D856A9090}" srcOrd="2" destOrd="0" presId="urn:microsoft.com/office/officeart/2005/8/layout/radial4"/>
    <dgm:cxn modelId="{6267037E-416D-4380-88EE-DC73FFAFDB09}" type="presParOf" srcId="{CC79826C-F8D0-4E96-815A-0A47DB90D7FF}" destId="{030F626C-796E-4E3D-9F0C-EF2EC4A28892}" srcOrd="3" destOrd="0" presId="urn:microsoft.com/office/officeart/2005/8/layout/radial4"/>
    <dgm:cxn modelId="{73309D30-A4B8-4F18-A392-2C6A3CA62375}" type="presParOf" srcId="{CC79826C-F8D0-4E96-815A-0A47DB90D7FF}" destId="{A6EFB65F-08FA-499A-A19A-FB9135BE533C}" srcOrd="4" destOrd="0" presId="urn:microsoft.com/office/officeart/2005/8/layout/radial4"/>
    <dgm:cxn modelId="{B7F03D09-C6A9-4734-B941-C95734CC865D}" type="presParOf" srcId="{CC79826C-F8D0-4E96-815A-0A47DB90D7FF}" destId="{7686B1B6-4929-49A7-B1F6-4A189935610D}" srcOrd="5" destOrd="0" presId="urn:microsoft.com/office/officeart/2005/8/layout/radial4"/>
    <dgm:cxn modelId="{D9674EF6-15F2-42B1-B56B-62825E609686}" type="presParOf" srcId="{CC79826C-F8D0-4E96-815A-0A47DB90D7FF}" destId="{29951CD9-8576-4CED-AD61-A5FC366C054F}" srcOrd="6" destOrd="0" presId="urn:microsoft.com/office/officeart/2005/8/layout/radial4"/>
    <dgm:cxn modelId="{AE11ED22-9BA6-4C82-BF59-FD59957EDD31}" type="presParOf" srcId="{CC79826C-F8D0-4E96-815A-0A47DB90D7FF}" destId="{8CCD21AD-8EF6-4329-AEA3-11EAB3678EBF}" srcOrd="7" destOrd="0" presId="urn:microsoft.com/office/officeart/2005/8/layout/radial4"/>
    <dgm:cxn modelId="{73D3BA80-9EB4-4A7B-B038-3E6456FBBE62}" type="presParOf" srcId="{CC79826C-F8D0-4E96-815A-0A47DB90D7FF}" destId="{7CE9B6C4-7A08-4CF5-94B2-8BF9004DBF14}" srcOrd="8" destOrd="0" presId="urn:microsoft.com/office/officeart/2005/8/layout/radial4"/>
    <dgm:cxn modelId="{5FC53D95-A456-4837-9284-7820D9A884DD}" type="presParOf" srcId="{CC79826C-F8D0-4E96-815A-0A47DB90D7FF}" destId="{11D93FB9-9D56-483C-92AE-F4B1D77C69E7}" srcOrd="9" destOrd="0" presId="urn:microsoft.com/office/officeart/2005/8/layout/radial4"/>
    <dgm:cxn modelId="{D11DDFC4-7A82-4E4A-A1F0-A6946F34BA55}" type="presParOf" srcId="{CC79826C-F8D0-4E96-815A-0A47DB90D7FF}" destId="{320A952C-CFA3-461F-B513-5C9DB50C82C0}" srcOrd="10" destOrd="0" presId="urn:microsoft.com/office/officeart/2005/8/layout/radial4"/>
    <dgm:cxn modelId="{2EBDBC3E-263E-464D-A639-5F48ADA7CC78}" type="presParOf" srcId="{CC79826C-F8D0-4E96-815A-0A47DB90D7FF}" destId="{F9F080F2-007F-4221-9E7F-3C97C2494DAD}" srcOrd="11" destOrd="0" presId="urn:microsoft.com/office/officeart/2005/8/layout/radial4"/>
    <dgm:cxn modelId="{C17A9FAD-CAEA-4E67-A5CB-DE852286266F}" type="presParOf" srcId="{CC79826C-F8D0-4E96-815A-0A47DB90D7FF}" destId="{9C2ACEE7-A243-456C-9DA6-CDA0A8F61E2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44708-9917-4A32-BB4D-EB2BF5676C2D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3DD6F-D438-4E7F-9AD2-89E04CA86EB3}">
      <dgm:prSet/>
      <dgm:spPr/>
      <dgm:t>
        <a:bodyPr/>
        <a:lstStyle/>
        <a:p>
          <a:r>
            <a:rPr lang="en-GB"/>
            <a:t>Decisions made on behalf of someone who lacks capacity must be in their “best interests”</a:t>
          </a:r>
          <a:endParaRPr lang="en-US" dirty="0"/>
        </a:p>
      </dgm:t>
    </dgm:pt>
    <dgm:pt modelId="{63D657EE-0061-4603-89C5-5AC0A131C4BA}" type="parTrans" cxnId="{C3FD435B-9DA1-46F1-9F56-A3E6B72E169B}">
      <dgm:prSet/>
      <dgm:spPr/>
      <dgm:t>
        <a:bodyPr/>
        <a:lstStyle/>
        <a:p>
          <a:endParaRPr lang="en-US"/>
        </a:p>
      </dgm:t>
    </dgm:pt>
    <dgm:pt modelId="{DDED9781-36C4-4335-979A-A4B275B9C5F2}" type="sibTrans" cxnId="{C3FD435B-9DA1-46F1-9F56-A3E6B72E169B}">
      <dgm:prSet/>
      <dgm:spPr/>
      <dgm:t>
        <a:bodyPr/>
        <a:lstStyle/>
        <a:p>
          <a:endParaRPr lang="en-US"/>
        </a:p>
      </dgm:t>
    </dgm:pt>
    <dgm:pt modelId="{14D38B34-EBFF-4E5E-921B-AC27538A5997}">
      <dgm:prSet/>
      <dgm:spPr/>
      <dgm:t>
        <a:bodyPr/>
        <a:lstStyle/>
        <a:p>
          <a:r>
            <a:rPr lang="en-GB" b="1" dirty="0"/>
            <a:t>Best guess as to what they would choose if they were able</a:t>
          </a:r>
          <a:endParaRPr lang="en-US" dirty="0"/>
        </a:p>
      </dgm:t>
    </dgm:pt>
    <dgm:pt modelId="{D06F0FDC-7816-41E8-92AF-7473A3948A89}" type="parTrans" cxnId="{8146EB86-65C1-46EB-A25D-C88DBEF2588B}">
      <dgm:prSet/>
      <dgm:spPr/>
      <dgm:t>
        <a:bodyPr/>
        <a:lstStyle/>
        <a:p>
          <a:endParaRPr lang="en-US"/>
        </a:p>
      </dgm:t>
    </dgm:pt>
    <dgm:pt modelId="{AD2019E6-726E-4CD5-A349-CBF743793EB0}" type="sibTrans" cxnId="{8146EB86-65C1-46EB-A25D-C88DBEF2588B}">
      <dgm:prSet/>
      <dgm:spPr/>
      <dgm:t>
        <a:bodyPr/>
        <a:lstStyle/>
        <a:p>
          <a:endParaRPr lang="en-US"/>
        </a:p>
      </dgm:t>
    </dgm:pt>
    <dgm:pt modelId="{42404425-3BAE-42B6-9526-801A8D2050A8}">
      <dgm:prSet/>
      <dgm:spPr/>
      <dgm:t>
        <a:bodyPr/>
        <a:lstStyle/>
        <a:p>
          <a:r>
            <a:rPr lang="en-GB" dirty="0"/>
            <a:t>Not what you would choose or think is best</a:t>
          </a:r>
          <a:endParaRPr lang="en-US" dirty="0"/>
        </a:p>
      </dgm:t>
    </dgm:pt>
    <dgm:pt modelId="{AB8B74C1-7B6B-4375-BD0D-529012015731}" type="parTrans" cxnId="{B7A87EAD-90D7-47DA-8C82-BBC28E1BA9F2}">
      <dgm:prSet/>
      <dgm:spPr/>
      <dgm:t>
        <a:bodyPr/>
        <a:lstStyle/>
        <a:p>
          <a:endParaRPr lang="en-US"/>
        </a:p>
      </dgm:t>
    </dgm:pt>
    <dgm:pt modelId="{5CAF4264-3683-495D-84A2-5F37E9238104}" type="sibTrans" cxnId="{B7A87EAD-90D7-47DA-8C82-BBC28E1BA9F2}">
      <dgm:prSet/>
      <dgm:spPr/>
      <dgm:t>
        <a:bodyPr/>
        <a:lstStyle/>
        <a:p>
          <a:endParaRPr lang="en-US"/>
        </a:p>
      </dgm:t>
    </dgm:pt>
    <dgm:pt modelId="{2765AD26-0547-45F5-953F-99795B73CC86}" type="pres">
      <dgm:prSet presAssocID="{CB644708-9917-4A32-BB4D-EB2BF5676C2D}" presName="outerComposite" presStyleCnt="0">
        <dgm:presLayoutVars>
          <dgm:chMax val="5"/>
          <dgm:dir/>
          <dgm:resizeHandles val="exact"/>
        </dgm:presLayoutVars>
      </dgm:prSet>
      <dgm:spPr/>
    </dgm:pt>
    <dgm:pt modelId="{1A1C4696-53E6-4B90-BEED-43A38C35F6E9}" type="pres">
      <dgm:prSet presAssocID="{CB644708-9917-4A32-BB4D-EB2BF5676C2D}" presName="dummyMaxCanvas" presStyleCnt="0">
        <dgm:presLayoutVars/>
      </dgm:prSet>
      <dgm:spPr/>
    </dgm:pt>
    <dgm:pt modelId="{98FEFE6A-4C12-4CFC-B1CC-00A927B25EA9}" type="pres">
      <dgm:prSet presAssocID="{CB644708-9917-4A32-BB4D-EB2BF5676C2D}" presName="ThreeNodes_1" presStyleLbl="node1" presStyleIdx="0" presStyleCnt="3">
        <dgm:presLayoutVars>
          <dgm:bulletEnabled val="1"/>
        </dgm:presLayoutVars>
      </dgm:prSet>
      <dgm:spPr/>
    </dgm:pt>
    <dgm:pt modelId="{97E01353-EFBC-43BD-9A07-5A73B49762B9}" type="pres">
      <dgm:prSet presAssocID="{CB644708-9917-4A32-BB4D-EB2BF5676C2D}" presName="ThreeNodes_2" presStyleLbl="node1" presStyleIdx="1" presStyleCnt="3">
        <dgm:presLayoutVars>
          <dgm:bulletEnabled val="1"/>
        </dgm:presLayoutVars>
      </dgm:prSet>
      <dgm:spPr/>
    </dgm:pt>
    <dgm:pt modelId="{ADCC1DBC-38FF-49DB-BA8C-27AF75D9E83E}" type="pres">
      <dgm:prSet presAssocID="{CB644708-9917-4A32-BB4D-EB2BF5676C2D}" presName="ThreeNodes_3" presStyleLbl="node1" presStyleIdx="2" presStyleCnt="3">
        <dgm:presLayoutVars>
          <dgm:bulletEnabled val="1"/>
        </dgm:presLayoutVars>
      </dgm:prSet>
      <dgm:spPr/>
    </dgm:pt>
    <dgm:pt modelId="{E5A1141A-A4C3-420D-BF58-6413BC9BFA4C}" type="pres">
      <dgm:prSet presAssocID="{CB644708-9917-4A32-BB4D-EB2BF5676C2D}" presName="ThreeConn_1-2" presStyleLbl="fgAccFollowNode1" presStyleIdx="0" presStyleCnt="2">
        <dgm:presLayoutVars>
          <dgm:bulletEnabled val="1"/>
        </dgm:presLayoutVars>
      </dgm:prSet>
      <dgm:spPr/>
    </dgm:pt>
    <dgm:pt modelId="{1805AEE1-9A53-4F07-9F4B-5D9C8369CFDA}" type="pres">
      <dgm:prSet presAssocID="{CB644708-9917-4A32-BB4D-EB2BF5676C2D}" presName="ThreeConn_2-3" presStyleLbl="fgAccFollowNode1" presStyleIdx="1" presStyleCnt="2">
        <dgm:presLayoutVars>
          <dgm:bulletEnabled val="1"/>
        </dgm:presLayoutVars>
      </dgm:prSet>
      <dgm:spPr/>
    </dgm:pt>
    <dgm:pt modelId="{4DEBB5A5-91A6-481D-8B49-085506BC483B}" type="pres">
      <dgm:prSet presAssocID="{CB644708-9917-4A32-BB4D-EB2BF5676C2D}" presName="ThreeNodes_1_text" presStyleLbl="node1" presStyleIdx="2" presStyleCnt="3">
        <dgm:presLayoutVars>
          <dgm:bulletEnabled val="1"/>
        </dgm:presLayoutVars>
      </dgm:prSet>
      <dgm:spPr/>
    </dgm:pt>
    <dgm:pt modelId="{5A1FC12B-5AA7-4552-9409-0D086A27CCA2}" type="pres">
      <dgm:prSet presAssocID="{CB644708-9917-4A32-BB4D-EB2BF5676C2D}" presName="ThreeNodes_2_text" presStyleLbl="node1" presStyleIdx="2" presStyleCnt="3">
        <dgm:presLayoutVars>
          <dgm:bulletEnabled val="1"/>
        </dgm:presLayoutVars>
      </dgm:prSet>
      <dgm:spPr/>
    </dgm:pt>
    <dgm:pt modelId="{77FFEF17-BE63-4F13-8963-88826E21291B}" type="pres">
      <dgm:prSet presAssocID="{CB644708-9917-4A32-BB4D-EB2BF5676C2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38E9B33-06F6-49CB-A357-829D80007AB4}" type="presOf" srcId="{AD2019E6-726E-4CD5-A349-CBF743793EB0}" destId="{1805AEE1-9A53-4F07-9F4B-5D9C8369CFDA}" srcOrd="0" destOrd="0" presId="urn:microsoft.com/office/officeart/2005/8/layout/vProcess5"/>
    <dgm:cxn modelId="{51EB1E38-F22B-4EAE-8FA8-88E6C955426C}" type="presOf" srcId="{42404425-3BAE-42B6-9526-801A8D2050A8}" destId="{ADCC1DBC-38FF-49DB-BA8C-27AF75D9E83E}" srcOrd="0" destOrd="0" presId="urn:microsoft.com/office/officeart/2005/8/layout/vProcess5"/>
    <dgm:cxn modelId="{C3FD435B-9DA1-46F1-9F56-A3E6B72E169B}" srcId="{CB644708-9917-4A32-BB4D-EB2BF5676C2D}" destId="{EA63DD6F-D438-4E7F-9AD2-89E04CA86EB3}" srcOrd="0" destOrd="0" parTransId="{63D657EE-0061-4603-89C5-5AC0A131C4BA}" sibTransId="{DDED9781-36C4-4335-979A-A4B275B9C5F2}"/>
    <dgm:cxn modelId="{74AC174B-B896-4A36-8081-03F74962011D}" type="presOf" srcId="{EA63DD6F-D438-4E7F-9AD2-89E04CA86EB3}" destId="{98FEFE6A-4C12-4CFC-B1CC-00A927B25EA9}" srcOrd="0" destOrd="0" presId="urn:microsoft.com/office/officeart/2005/8/layout/vProcess5"/>
    <dgm:cxn modelId="{4BC00B55-1496-447C-9E0D-B040706C0246}" type="presOf" srcId="{42404425-3BAE-42B6-9526-801A8D2050A8}" destId="{77FFEF17-BE63-4F13-8963-88826E21291B}" srcOrd="1" destOrd="0" presId="urn:microsoft.com/office/officeart/2005/8/layout/vProcess5"/>
    <dgm:cxn modelId="{6CA79555-AA46-4C52-85A8-E7D65A90C8AA}" type="presOf" srcId="{14D38B34-EBFF-4E5E-921B-AC27538A5997}" destId="{5A1FC12B-5AA7-4552-9409-0D086A27CCA2}" srcOrd="1" destOrd="0" presId="urn:microsoft.com/office/officeart/2005/8/layout/vProcess5"/>
    <dgm:cxn modelId="{E8094878-E090-48C1-91F4-4520C2C87C8B}" type="presOf" srcId="{CB644708-9917-4A32-BB4D-EB2BF5676C2D}" destId="{2765AD26-0547-45F5-953F-99795B73CC86}" srcOrd="0" destOrd="0" presId="urn:microsoft.com/office/officeart/2005/8/layout/vProcess5"/>
    <dgm:cxn modelId="{8146EB86-65C1-46EB-A25D-C88DBEF2588B}" srcId="{CB644708-9917-4A32-BB4D-EB2BF5676C2D}" destId="{14D38B34-EBFF-4E5E-921B-AC27538A5997}" srcOrd="1" destOrd="0" parTransId="{D06F0FDC-7816-41E8-92AF-7473A3948A89}" sibTransId="{AD2019E6-726E-4CD5-A349-CBF743793EB0}"/>
    <dgm:cxn modelId="{C6FED79F-B8AF-4101-AFD3-21F6A44DC8AF}" type="presOf" srcId="{EA63DD6F-D438-4E7F-9AD2-89E04CA86EB3}" destId="{4DEBB5A5-91A6-481D-8B49-085506BC483B}" srcOrd="1" destOrd="0" presId="urn:microsoft.com/office/officeart/2005/8/layout/vProcess5"/>
    <dgm:cxn modelId="{B7A87EAD-90D7-47DA-8C82-BBC28E1BA9F2}" srcId="{CB644708-9917-4A32-BB4D-EB2BF5676C2D}" destId="{42404425-3BAE-42B6-9526-801A8D2050A8}" srcOrd="2" destOrd="0" parTransId="{AB8B74C1-7B6B-4375-BD0D-529012015731}" sibTransId="{5CAF4264-3683-495D-84A2-5F37E9238104}"/>
    <dgm:cxn modelId="{255678BA-6BAF-47E4-BAE3-D28BB887CFB9}" type="presOf" srcId="{DDED9781-36C4-4335-979A-A4B275B9C5F2}" destId="{E5A1141A-A4C3-420D-BF58-6413BC9BFA4C}" srcOrd="0" destOrd="0" presId="urn:microsoft.com/office/officeart/2005/8/layout/vProcess5"/>
    <dgm:cxn modelId="{517AD6D8-E5DB-4141-AA6B-444123C49C2F}" type="presOf" srcId="{14D38B34-EBFF-4E5E-921B-AC27538A5997}" destId="{97E01353-EFBC-43BD-9A07-5A73B49762B9}" srcOrd="0" destOrd="0" presId="urn:microsoft.com/office/officeart/2005/8/layout/vProcess5"/>
    <dgm:cxn modelId="{128B8E58-BB95-469A-91ED-A6611FF7AA40}" type="presParOf" srcId="{2765AD26-0547-45F5-953F-99795B73CC86}" destId="{1A1C4696-53E6-4B90-BEED-43A38C35F6E9}" srcOrd="0" destOrd="0" presId="urn:microsoft.com/office/officeart/2005/8/layout/vProcess5"/>
    <dgm:cxn modelId="{B3D03F60-38E4-4E71-A33A-B8F287BD69C6}" type="presParOf" srcId="{2765AD26-0547-45F5-953F-99795B73CC86}" destId="{98FEFE6A-4C12-4CFC-B1CC-00A927B25EA9}" srcOrd="1" destOrd="0" presId="urn:microsoft.com/office/officeart/2005/8/layout/vProcess5"/>
    <dgm:cxn modelId="{21FAAF46-1C8E-43FD-AC55-37C7E395720E}" type="presParOf" srcId="{2765AD26-0547-45F5-953F-99795B73CC86}" destId="{97E01353-EFBC-43BD-9A07-5A73B49762B9}" srcOrd="2" destOrd="0" presId="urn:microsoft.com/office/officeart/2005/8/layout/vProcess5"/>
    <dgm:cxn modelId="{904AB153-4568-4E67-AAED-A898A930C948}" type="presParOf" srcId="{2765AD26-0547-45F5-953F-99795B73CC86}" destId="{ADCC1DBC-38FF-49DB-BA8C-27AF75D9E83E}" srcOrd="3" destOrd="0" presId="urn:microsoft.com/office/officeart/2005/8/layout/vProcess5"/>
    <dgm:cxn modelId="{18E05508-CBE6-40AB-9922-AA7C1348EF79}" type="presParOf" srcId="{2765AD26-0547-45F5-953F-99795B73CC86}" destId="{E5A1141A-A4C3-420D-BF58-6413BC9BFA4C}" srcOrd="4" destOrd="0" presId="urn:microsoft.com/office/officeart/2005/8/layout/vProcess5"/>
    <dgm:cxn modelId="{2D2A8962-9A03-4668-9773-F9E8FE35B4C8}" type="presParOf" srcId="{2765AD26-0547-45F5-953F-99795B73CC86}" destId="{1805AEE1-9A53-4F07-9F4B-5D9C8369CFDA}" srcOrd="5" destOrd="0" presId="urn:microsoft.com/office/officeart/2005/8/layout/vProcess5"/>
    <dgm:cxn modelId="{3E068D57-0544-4B07-8BC9-398308A9A2EA}" type="presParOf" srcId="{2765AD26-0547-45F5-953F-99795B73CC86}" destId="{4DEBB5A5-91A6-481D-8B49-085506BC483B}" srcOrd="6" destOrd="0" presId="urn:microsoft.com/office/officeart/2005/8/layout/vProcess5"/>
    <dgm:cxn modelId="{F2F978F0-77DE-4ADB-8829-AA57C188B3A5}" type="presParOf" srcId="{2765AD26-0547-45F5-953F-99795B73CC86}" destId="{5A1FC12B-5AA7-4552-9409-0D086A27CCA2}" srcOrd="7" destOrd="0" presId="urn:microsoft.com/office/officeart/2005/8/layout/vProcess5"/>
    <dgm:cxn modelId="{92B21188-3BAF-45AF-93BB-4593B0E067B2}" type="presParOf" srcId="{2765AD26-0547-45F5-953F-99795B73CC86}" destId="{77FFEF17-BE63-4F13-8963-88826E2129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7A2F-C2EB-4FCF-9377-3C8E68F78E95}">
      <dsp:nvSpPr>
        <dsp:cNvPr id="0" name=""/>
        <dsp:cNvSpPr/>
      </dsp:nvSpPr>
      <dsp:spPr>
        <a:xfrm>
          <a:off x="3276103" y="2406046"/>
          <a:ext cx="1970881" cy="1970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ACP</a:t>
          </a:r>
        </a:p>
      </dsp:txBody>
      <dsp:txXfrm>
        <a:off x="3564732" y="2694675"/>
        <a:ext cx="1393623" cy="1393623"/>
      </dsp:txXfrm>
    </dsp:sp>
    <dsp:sp modelId="{ECF58ADF-ADAE-4312-8735-5DF11475EB67}">
      <dsp:nvSpPr>
        <dsp:cNvPr id="0" name=""/>
        <dsp:cNvSpPr/>
      </dsp:nvSpPr>
      <dsp:spPr>
        <a:xfrm rot="10800000">
          <a:off x="1276626" y="3110636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B2829-4C64-4A7A-B177-9C7D856A9090}">
      <dsp:nvSpPr>
        <dsp:cNvPr id="0" name=""/>
        <dsp:cNvSpPr/>
      </dsp:nvSpPr>
      <dsp:spPr>
        <a:xfrm>
          <a:off x="586818" y="2839640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Lasting Power of Attorney (LPA)</a:t>
          </a:r>
        </a:p>
      </dsp:txBody>
      <dsp:txXfrm>
        <a:off x="619144" y="2871966"/>
        <a:ext cx="1314964" cy="1039041"/>
      </dsp:txXfrm>
    </dsp:sp>
    <dsp:sp modelId="{030F626C-796E-4E3D-9F0C-EF2EC4A28892}">
      <dsp:nvSpPr>
        <dsp:cNvPr id="0" name=""/>
        <dsp:cNvSpPr/>
      </dsp:nvSpPr>
      <dsp:spPr>
        <a:xfrm rot="12960000">
          <a:off x="1666263" y="1911458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FB65F-08FA-499A-A19A-FB9135BE533C}">
      <dsp:nvSpPr>
        <dsp:cNvPr id="0" name=""/>
        <dsp:cNvSpPr/>
      </dsp:nvSpPr>
      <dsp:spPr>
        <a:xfrm>
          <a:off x="1156886" y="1085149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DNACPR</a:t>
          </a:r>
          <a:endParaRPr lang="en-GB" sz="1200" kern="1200" dirty="0"/>
        </a:p>
      </dsp:txBody>
      <dsp:txXfrm>
        <a:off x="1189212" y="1117475"/>
        <a:ext cx="1314964" cy="1039041"/>
      </dsp:txXfrm>
    </dsp:sp>
    <dsp:sp modelId="{7686B1B6-4929-49A7-B1F6-4A189935610D}">
      <dsp:nvSpPr>
        <dsp:cNvPr id="0" name=""/>
        <dsp:cNvSpPr/>
      </dsp:nvSpPr>
      <dsp:spPr>
        <a:xfrm rot="15120000">
          <a:off x="2686345" y="1170324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1CD9-8576-4CED-AD61-A5FC366C054F}">
      <dsp:nvSpPr>
        <dsp:cNvPr id="0" name=""/>
        <dsp:cNvSpPr/>
      </dsp:nvSpPr>
      <dsp:spPr>
        <a:xfrm>
          <a:off x="2649345" y="815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Preferred Priorities of Care</a:t>
          </a:r>
        </a:p>
      </dsp:txBody>
      <dsp:txXfrm>
        <a:off x="2681671" y="33141"/>
        <a:ext cx="1314964" cy="1039041"/>
      </dsp:txXfrm>
    </dsp:sp>
    <dsp:sp modelId="{8CCD21AD-8EF6-4329-AEA3-11EAB3678EBF}">
      <dsp:nvSpPr>
        <dsp:cNvPr id="0" name=""/>
        <dsp:cNvSpPr/>
      </dsp:nvSpPr>
      <dsp:spPr>
        <a:xfrm rot="17280000">
          <a:off x="3947237" y="1170324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B6C4-7A08-4CF5-94B2-8BF9004DBF14}">
      <dsp:nvSpPr>
        <dsp:cNvPr id="0" name=""/>
        <dsp:cNvSpPr/>
      </dsp:nvSpPr>
      <dsp:spPr>
        <a:xfrm>
          <a:off x="4494126" y="815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Advanced Decision to Refuse Treatment  (ADRT)</a:t>
          </a:r>
        </a:p>
      </dsp:txBody>
      <dsp:txXfrm>
        <a:off x="4526452" y="33141"/>
        <a:ext cx="1314964" cy="1039041"/>
      </dsp:txXfrm>
    </dsp:sp>
    <dsp:sp modelId="{11D93FB9-9D56-483C-92AE-F4B1D77C69E7}">
      <dsp:nvSpPr>
        <dsp:cNvPr id="0" name=""/>
        <dsp:cNvSpPr/>
      </dsp:nvSpPr>
      <dsp:spPr>
        <a:xfrm rot="19440000">
          <a:off x="4967319" y="1911458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A952C-CFA3-461F-B513-5C9DB50C82C0}">
      <dsp:nvSpPr>
        <dsp:cNvPr id="0" name=""/>
        <dsp:cNvSpPr/>
      </dsp:nvSpPr>
      <dsp:spPr>
        <a:xfrm>
          <a:off x="5986585" y="1085149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ReSPECT</a:t>
          </a:r>
          <a:endParaRPr lang="en-GB" sz="2400" kern="1200" dirty="0"/>
        </a:p>
      </dsp:txBody>
      <dsp:txXfrm>
        <a:off x="6018911" y="1117475"/>
        <a:ext cx="1314964" cy="1039041"/>
      </dsp:txXfrm>
    </dsp:sp>
    <dsp:sp modelId="{F9F080F2-007F-4221-9E7F-3C97C2494DAD}">
      <dsp:nvSpPr>
        <dsp:cNvPr id="0" name=""/>
        <dsp:cNvSpPr/>
      </dsp:nvSpPr>
      <dsp:spPr>
        <a:xfrm>
          <a:off x="5356956" y="3110636"/>
          <a:ext cx="1889506" cy="561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ACEE7-A243-456C-9DA6-CDA0A8F61E2B}">
      <dsp:nvSpPr>
        <dsp:cNvPr id="0" name=""/>
        <dsp:cNvSpPr/>
      </dsp:nvSpPr>
      <dsp:spPr>
        <a:xfrm>
          <a:off x="6556654" y="2839640"/>
          <a:ext cx="1379616" cy="11036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TEAL</a:t>
          </a:r>
        </a:p>
      </dsp:txBody>
      <dsp:txXfrm>
        <a:off x="6588980" y="2871966"/>
        <a:ext cx="1314964" cy="1039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EFE6A-4C12-4CFC-B1CC-00A927B25EA9}">
      <dsp:nvSpPr>
        <dsp:cNvPr id="0" name=""/>
        <dsp:cNvSpPr/>
      </dsp:nvSpPr>
      <dsp:spPr>
        <a:xfrm>
          <a:off x="0" y="0"/>
          <a:ext cx="6848945" cy="1031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Decisions made on behalf of someone who lacks capacity must be in their “best interests”</a:t>
          </a:r>
          <a:endParaRPr lang="en-US" sz="2100" kern="1200" dirty="0"/>
        </a:p>
      </dsp:txBody>
      <dsp:txXfrm>
        <a:off x="30199" y="30199"/>
        <a:ext cx="5736342" cy="970669"/>
      </dsp:txXfrm>
    </dsp:sp>
    <dsp:sp modelId="{97E01353-EFBC-43BD-9A07-5A73B49762B9}">
      <dsp:nvSpPr>
        <dsp:cNvPr id="0" name=""/>
        <dsp:cNvSpPr/>
      </dsp:nvSpPr>
      <dsp:spPr>
        <a:xfrm>
          <a:off x="604318" y="1202912"/>
          <a:ext cx="6848945" cy="1031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Best guess as to what they would choose if they were able</a:t>
          </a:r>
          <a:endParaRPr lang="en-US" sz="2100" kern="1200" dirty="0"/>
        </a:p>
      </dsp:txBody>
      <dsp:txXfrm>
        <a:off x="634517" y="1233111"/>
        <a:ext cx="5514034" cy="970669"/>
      </dsp:txXfrm>
    </dsp:sp>
    <dsp:sp modelId="{ADCC1DBC-38FF-49DB-BA8C-27AF75D9E83E}">
      <dsp:nvSpPr>
        <dsp:cNvPr id="0" name=""/>
        <dsp:cNvSpPr/>
      </dsp:nvSpPr>
      <dsp:spPr>
        <a:xfrm>
          <a:off x="1208637" y="2405825"/>
          <a:ext cx="6848945" cy="1031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Not what you would choose or think is best</a:t>
          </a:r>
          <a:endParaRPr lang="en-US" sz="2100" kern="1200" dirty="0"/>
        </a:p>
      </dsp:txBody>
      <dsp:txXfrm>
        <a:off x="1238836" y="2436024"/>
        <a:ext cx="5514034" cy="970669"/>
      </dsp:txXfrm>
    </dsp:sp>
    <dsp:sp modelId="{E5A1141A-A4C3-420D-BF58-6413BC9BFA4C}">
      <dsp:nvSpPr>
        <dsp:cNvPr id="0" name=""/>
        <dsp:cNvSpPr/>
      </dsp:nvSpPr>
      <dsp:spPr>
        <a:xfrm>
          <a:off x="6178751" y="781893"/>
          <a:ext cx="670194" cy="6701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329545" y="781893"/>
        <a:ext cx="368606" cy="504321"/>
      </dsp:txXfrm>
    </dsp:sp>
    <dsp:sp modelId="{1805AEE1-9A53-4F07-9F4B-5D9C8369CFDA}">
      <dsp:nvSpPr>
        <dsp:cNvPr id="0" name=""/>
        <dsp:cNvSpPr/>
      </dsp:nvSpPr>
      <dsp:spPr>
        <a:xfrm>
          <a:off x="6783070" y="1977931"/>
          <a:ext cx="670194" cy="6701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33864" y="1977931"/>
        <a:ext cx="368606" cy="50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8800-0DDA-4F3D-ADE3-633D3A492F52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2081-4411-463B-BDAA-59BE2C58C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3B7E-8783-44BB-AB44-3E7D52FF1D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do complete a </a:t>
            </a:r>
            <a:r>
              <a:rPr lang="en-GB" dirty="0" err="1"/>
              <a:t>ReSPECT</a:t>
            </a:r>
            <a:r>
              <a:rPr lang="en-GB" dirty="0"/>
              <a:t> form in best interests complete the capacity assessment on RIO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7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Reassurance must be offered that when people are not for resuscitation that they would be still cared for and any symptoms managed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Reassurance must be offered that when people are not for resuscitation that they would be still cared for and any symptoms managed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Reassurance must be offered that when people are not for resuscitation that they would be still cared for and any symptoms managed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Reassurance must be offered that when people are not for resuscitation that they would be still cared for and any symptoms managed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2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Common </a:t>
            </a:r>
            <a:r>
              <a:rPr lang="en-GB" b="1" dirty="0"/>
              <a:t>difficult</a:t>
            </a:r>
            <a:r>
              <a:rPr lang="en-GB" dirty="0"/>
              <a:t> questions that are asked</a:t>
            </a:r>
          </a:p>
          <a:p>
            <a:endParaRPr lang="en-GB" dirty="0"/>
          </a:p>
          <a:p>
            <a:r>
              <a:rPr lang="en-GB" dirty="0"/>
              <a:t>ASK-</a:t>
            </a:r>
            <a:r>
              <a:rPr lang="en-GB" baseline="0" dirty="0"/>
              <a:t>   has anyone been asked any of these question or something similar before? </a:t>
            </a:r>
          </a:p>
          <a:p>
            <a:r>
              <a:rPr lang="en-GB" baseline="0" dirty="0"/>
              <a:t>            How did you respond? Was you taking off guard/could you answer it</a:t>
            </a:r>
          </a:p>
          <a:p>
            <a:endParaRPr lang="en-GB" baseline="0" dirty="0"/>
          </a:p>
          <a:p>
            <a:r>
              <a:rPr lang="en-GB" baseline="0" dirty="0"/>
              <a:t>Am I dying-  as HCP we should always practice open and honestly.   A response to this could be “ what makes you say that”,   “ what have you been previously told about your condition”</a:t>
            </a:r>
          </a:p>
          <a:p>
            <a:endParaRPr lang="en-GB" baseline="0" dirty="0"/>
          </a:p>
          <a:p>
            <a:r>
              <a:rPr lang="en-GB" baseline="0" dirty="0"/>
              <a:t>How will I die-   again answer honestly “ for most it’s a case of becoming so relaxed and slipping into an unconsciousness state”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Dixon J, King D, Knapp M. Advance care planning in England: is there an association with place of death? Secondary analysis of data from the National Survey of Bereaved People. BMJ Support </a:t>
            </a:r>
            <a:r>
              <a:rPr lang="en-GB" dirty="0" err="1"/>
              <a:t>Palliat</a:t>
            </a:r>
            <a:r>
              <a:rPr lang="en-GB" dirty="0"/>
              <a:t> Care 2016;pii:bmjspcare-2015-000971. http://spcare.bmj.com/content/early/2016/06/16/bmjspcare-2015-000971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8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question can help</a:t>
            </a:r>
            <a:r>
              <a:rPr lang="en-GB" baseline="0" dirty="0"/>
              <a:t> initiate and guide a person through ACP discussion – Although these opening questions are not ACP they do help us recognise what is important to a person</a:t>
            </a:r>
          </a:p>
          <a:p>
            <a:r>
              <a:rPr lang="en-GB" baseline="0" dirty="0"/>
              <a:t>But more importantly it is about listening to what you get back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gov poll 2017 20% had not shared worries and 22%</a:t>
            </a:r>
            <a:r>
              <a:rPr lang="en-GB" baseline="0" dirty="0"/>
              <a:t> of these because did not want to burden people. </a:t>
            </a:r>
          </a:p>
          <a:p>
            <a:endParaRPr lang="en-GB" baseline="0" dirty="0"/>
          </a:p>
          <a:p>
            <a:pPr marL="0" indent="0">
              <a:buNone/>
            </a:pPr>
            <a:r>
              <a:rPr lang="en-US" dirty="0"/>
              <a:t>The impact of advance care planning on end of life care in elderly patients: RCT  BMJ 2010; 340 :c1345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ACP offered vs no ACP offered</a:t>
            </a:r>
          </a:p>
          <a:p>
            <a:r>
              <a:rPr lang="en-US" dirty="0"/>
              <a:t>84% expressed wishes or nominate a surrogate (advocate)</a:t>
            </a:r>
          </a:p>
          <a:p>
            <a:r>
              <a:rPr lang="en-US" dirty="0"/>
              <a:t>Less depression, less family anxiety</a:t>
            </a:r>
          </a:p>
          <a:p>
            <a:r>
              <a:rPr lang="en-US" dirty="0"/>
              <a:t>Higher patient satisfaction</a:t>
            </a:r>
          </a:p>
          <a:p>
            <a:endParaRPr lang="en-US" dirty="0"/>
          </a:p>
          <a:p>
            <a:r>
              <a:rPr lang="en-US" dirty="0"/>
              <a:t>ACP done well enables autonomy, control, hope, preparedness, insight, achieving goals. </a:t>
            </a:r>
          </a:p>
          <a:p>
            <a:r>
              <a:rPr lang="en-US" dirty="0"/>
              <a:t>Benefits patient and family.</a:t>
            </a:r>
          </a:p>
          <a:p>
            <a:pPr marL="0" indent="0">
              <a:buNone/>
            </a:pPr>
            <a:r>
              <a:rPr lang="en-US" dirty="0"/>
              <a:t>But - it takes skill and courage.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Making Time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Explain that any such document would need to be communicated with a variety of professionals to ensure that it is followed</a:t>
            </a:r>
          </a:p>
          <a:p>
            <a:pPr eaLnBrk="1" hangingPunct="1"/>
            <a:r>
              <a:rPr lang="en-GB" altLang="en-US" dirty="0"/>
              <a:t>    Take time to document clearly in your own record the relevant detail of the initial discussion leading to and the absolute decision.</a:t>
            </a:r>
          </a:p>
          <a:p>
            <a:pPr eaLnBrk="1" hangingPunct="1"/>
            <a:r>
              <a:rPr lang="en-GB" altLang="en-US" dirty="0"/>
              <a:t>    Make sure when you met again you were fully prepared with adequate time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8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UHB may send people home with a TEAL – this is accepted in the community as a document instead of a </a:t>
            </a:r>
            <a:r>
              <a:rPr lang="en-GB" dirty="0" err="1"/>
              <a:t>ReSPECT</a:t>
            </a:r>
            <a:r>
              <a:rPr lang="en-GB" dirty="0"/>
              <a:t>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5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Recommended Summary Plan for Emergency Care and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12081-4411-463B-BDAA-59BE2C58C7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2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2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4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8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1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9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9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6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D92A3-B819-4002-B8BC-D1921C01D640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C2B26-CB57-4401-9CCB-27F1C2F8A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ltalktraining.co.uk/covid19-evidence-based-advice-difficult-conversations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wmcares.org.uk/covid-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change.co.uk/wp-content/uploads/2020/03/Difficult-Conversations.pdf" TargetMode="External"/><Relationship Id="rId5" Type="http://schemas.openxmlformats.org/officeDocument/2006/relationships/hyperlink" Target="https://www.resus.org.uk/respect/downloads/" TargetMode="External"/><Relationship Id="rId10" Type="http://schemas.openxmlformats.org/officeDocument/2006/relationships/hyperlink" Target="file:///C:\Users\lu.birch\Desktop\critical-care-admission-algorithm-pdf-8708948893.pdf" TargetMode="External"/><Relationship Id="rId4" Type="http://schemas.openxmlformats.org/officeDocument/2006/relationships/hyperlink" Target="https://portal.e-lfh.org.uk/Catalogue/Index?HierarchyId=0_45016&amp;programmeId=45016" TargetMode="External"/><Relationship Id="rId9" Type="http://schemas.openxmlformats.org/officeDocument/2006/relationships/hyperlink" Target="https://www.nice.org.uk/guidance/ng159/resources/clinical-frailty-scale-pdf-87122627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Care Planning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421" y="3356992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rial"/>
                <a:cs typeface="Arial"/>
              </a:rPr>
              <a:t>Cohort 1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" y="5729312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Prime Minister's Office, 10 Downing Street - GOV.U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Prime Minister's Office, 10 Downing Street - GOV.U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Devon residents urged, “Get Boosted Now” - Devon CC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A4 BCHC NHS 20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44" y="298180"/>
            <a:ext cx="3077191" cy="111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8A276C-1B54-B37D-D2A0-58F5B5452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084" y="5445224"/>
            <a:ext cx="2233893" cy="11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word about words….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End of Life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Palliative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Terminal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Time is short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The end is coming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At peace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Fading away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2800" dirty="0"/>
              <a:t>Not long for this world 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sz="3200" dirty="0"/>
              <a:t>DEATH…..DYING…..DEAD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44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3CAEFB-640E-5192-3E79-1D67DD186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46466"/>
              </p:ext>
            </p:extLst>
          </p:nvPr>
        </p:nvGraphicFramePr>
        <p:xfrm>
          <a:off x="240685" y="1490667"/>
          <a:ext cx="8523089" cy="437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252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310456" y="829275"/>
            <a:ext cx="85230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5EB745-907C-4327-DE1C-92B9F39F4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24" y="1074052"/>
            <a:ext cx="8973752" cy="47098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3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interests and capacity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98642A2-68F0-6CA5-AD3F-E600EDBB0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515684"/>
              </p:ext>
            </p:extLst>
          </p:nvPr>
        </p:nvGraphicFramePr>
        <p:xfrm>
          <a:off x="573009" y="1361443"/>
          <a:ext cx="8057583" cy="343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81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related to CPR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Emergency treatment</a:t>
            </a:r>
          </a:p>
          <a:p>
            <a:r>
              <a:rPr lang="en-GB" sz="2800" dirty="0"/>
              <a:t>Used when the heart and/or lungs stop working (cardiorespiratory arrest) prematurely</a:t>
            </a:r>
          </a:p>
          <a:p>
            <a:r>
              <a:rPr lang="en-GB" sz="2800" dirty="0"/>
              <a:t>Using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Ventilation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Chest compressions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Electricity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Adrenaline</a:t>
            </a:r>
          </a:p>
          <a:p>
            <a:pPr algn="ctr">
              <a:buNone/>
            </a:pPr>
            <a:endParaRPr lang="en-GB" sz="2800" b="1" dirty="0"/>
          </a:p>
          <a:p>
            <a:pPr algn="ctr">
              <a:buNone/>
            </a:pPr>
            <a:r>
              <a:rPr lang="en-GB" sz="2800" b="1" dirty="0"/>
              <a:t>CPR will not prevent the heart stopping as part of the dying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5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CPR can theoretically be attempted on all individuals who stop breathing or have no signs of life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But, there comes a time, for all of us, when death is inevitable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Essential to identify those patients for whom a cardiopulmonary arrest represents a terminal event in their illness and in whom CPR should be avoided.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2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 of CPR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That it is a patients choice whether or not to be “brought back or revived”.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Unrealistic expectations of treatment success</a:t>
            </a:r>
          </a:p>
          <a:p>
            <a:pPr lvl="1"/>
            <a:r>
              <a:rPr lang="en-GB" sz="2800" dirty="0"/>
              <a:t>‘50:50 chance of survival without disability’.</a:t>
            </a:r>
          </a:p>
          <a:p>
            <a:pPr lvl="1"/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Concerns about withholding other treatment</a:t>
            </a:r>
          </a:p>
          <a:p>
            <a:pPr lvl="1"/>
            <a:r>
              <a:rPr lang="en-GB" sz="2800" b="1" dirty="0"/>
              <a:t>Giving up, not doing everything</a:t>
            </a:r>
            <a:r>
              <a:rPr lang="en-GB" sz="3200" b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18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“Advance care plans are like birth plans. Things might not go to plan and people can change their minds. Its the process of having the conversation that’s important.”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4439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u="sng" dirty="0">
                <a:solidFill>
                  <a:srgbClr val="000000"/>
                </a:solidFill>
                <a:effectLst/>
                <a:latin typeface="Frutiger W01"/>
              </a:rPr>
              <a:t>Clinical Supervision is</a:t>
            </a: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A place for reflection and to explore professional curiosity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Open to questions and constructive discussions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A tool for professional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A safe place of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A supportive environment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A place to be listened to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Frutiger W01"/>
              </a:rPr>
              <a:t>Self-driven by individual </a:t>
            </a:r>
          </a:p>
          <a:p>
            <a:endParaRPr lang="en-GB" dirty="0"/>
          </a:p>
        </p:txBody>
      </p:sp>
      <p:pic>
        <p:nvPicPr>
          <p:cNvPr id="1026" name="Picture 2" descr="Clinical Supervision QR Code">
            <a:extLst>
              <a:ext uri="{FF2B5EF4-FFF2-40B4-BE49-F238E27FC236}">
                <a16:creationId xmlns:a16="http://schemas.microsoft.com/office/drawing/2014/main" id="{D5DBF305-D93B-F06D-7D8C-EC644B98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42" y="947884"/>
            <a:ext cx="26955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1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831252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look out for when its getting too much - staff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Changes in usual </a:t>
            </a:r>
            <a:r>
              <a:rPr lang="en-US" sz="2400" dirty="0" err="1"/>
              <a:t>behaviour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Tiredness or irritability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sickness absence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use of alcohol, drugs or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Poor timekeeping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Difficulties with relationships 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Tearfulness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Headaches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Loss of sense of </a:t>
            </a:r>
            <a:r>
              <a:rPr lang="en-US" sz="2400" dirty="0" err="1"/>
              <a:t>humour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Over-performance, driving yourself to excess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Rapid changes of emotional mood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3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Care Planning (ACP)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310456" y="1482117"/>
            <a:ext cx="852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What is it?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Why do we do it?</a:t>
            </a:r>
          </a:p>
        </p:txBody>
      </p:sp>
    </p:spTree>
    <p:extLst>
      <p:ext uri="{BB962C8B-B14F-4D97-AF65-F5344CB8AC3E}">
        <p14:creationId xmlns:p14="http://schemas.microsoft.com/office/powerpoint/2010/main" val="410404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20</a:t>
            </a:fld>
            <a:endParaRPr lang="en-GB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0B989F45-5109-4950-4D51-F29EA27F9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0" y="650429"/>
            <a:ext cx="6813915" cy="5119171"/>
          </a:xfrm>
        </p:spPr>
      </p:pic>
    </p:spTree>
    <p:extLst>
      <p:ext uri="{BB962C8B-B14F-4D97-AF65-F5344CB8AC3E}">
        <p14:creationId xmlns:p14="http://schemas.microsoft.com/office/powerpoint/2010/main" val="368420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600" b="1" dirty="0"/>
              <a:t>CCG website: sample letter , ACP guide</a:t>
            </a:r>
          </a:p>
          <a:p>
            <a:pPr marL="0" indent="0">
              <a:buNone/>
            </a:pPr>
            <a:r>
              <a:rPr lang="en-GB" sz="1600" b="1" dirty="0" err="1"/>
              <a:t>eLfH</a:t>
            </a:r>
            <a:r>
              <a:rPr lang="en-GB" sz="1600" b="1" dirty="0"/>
              <a:t> (Kathryn Mannix)</a:t>
            </a:r>
          </a:p>
          <a:p>
            <a:r>
              <a:rPr lang="en-GB" sz="1600" dirty="0">
                <a:hlinkClick r:id="rId4"/>
              </a:rPr>
              <a:t>https://portal.e-lfh.org.uk/Catalogue/Index?HierarchyId=0_45016&amp;programmeId=45016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err="1"/>
              <a:t>ReSPECT</a:t>
            </a:r>
            <a:r>
              <a:rPr lang="en-GB" sz="1600" b="1" dirty="0"/>
              <a:t> guidance and resources</a:t>
            </a:r>
          </a:p>
          <a:p>
            <a:r>
              <a:rPr lang="en-GB" sz="1600" dirty="0">
                <a:hlinkClick r:id="rId5"/>
              </a:rPr>
              <a:t>https://www.resus.org.uk/respect/downloads/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REDMAP difficult conversations </a:t>
            </a:r>
            <a:r>
              <a:rPr lang="en-GB" sz="1600" b="1" dirty="0" err="1"/>
              <a:t>mindmap</a:t>
            </a:r>
            <a:endParaRPr lang="en-GB" sz="1600" b="1" dirty="0"/>
          </a:p>
          <a:p>
            <a:r>
              <a:rPr lang="en-GB" sz="1600" dirty="0">
                <a:hlinkClick r:id="rId6"/>
              </a:rPr>
              <a:t>https://www.openchange.co.uk/wp-content/uploads/2020/03/Difficult-Conversations.pdf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SC guidelines</a:t>
            </a:r>
          </a:p>
          <a:p>
            <a:r>
              <a:rPr lang="en-GB" sz="1600" dirty="0">
                <a:hlinkClick r:id="rId7"/>
              </a:rPr>
              <a:t>http://www.wmcares.org.uk/covid-19/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REALTALK difficult conversations </a:t>
            </a:r>
          </a:p>
          <a:p>
            <a:r>
              <a:rPr lang="en-GB" sz="1600" dirty="0">
                <a:hlinkClick r:id="rId8"/>
              </a:rPr>
              <a:t>https://www.realtalktraining.co.uk/covid19-evidence-based-advice-difficult-conversations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NICE guidance on critical care admission using frailty as a determinant of chances of benefit from treatment escalation</a:t>
            </a:r>
          </a:p>
          <a:p>
            <a:r>
              <a:rPr lang="en-GB" sz="1600" dirty="0">
                <a:hlinkClick r:id="rId9"/>
              </a:rPr>
              <a:t>https://www.nice.org.uk/guidance/ng159/resources/clinical-frailty-scale-pdf-8712262765</a:t>
            </a:r>
            <a:endParaRPr lang="en-GB" sz="1600" dirty="0"/>
          </a:p>
          <a:p>
            <a:r>
              <a:rPr lang="en-GB" sz="1600" dirty="0">
                <a:hlinkClick r:id="rId10"/>
              </a:rPr>
              <a:t>file:///C:/Users/lu.birch/Desktop/critical-care-admission-algorithm-pdf-8708948893.pdf</a:t>
            </a:r>
            <a:endParaRPr lang="en-US" sz="16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58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difficult questions…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3968D-84AC-35C0-E215-C738B84FD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090" y="3954920"/>
            <a:ext cx="2538374" cy="2045457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3E2511C0-7A08-F9A6-6BCD-731B8EBF365E}"/>
              </a:ext>
            </a:extLst>
          </p:cNvPr>
          <p:cNvSpPr/>
          <p:nvPr/>
        </p:nvSpPr>
        <p:spPr>
          <a:xfrm>
            <a:off x="866407" y="3571099"/>
            <a:ext cx="1528877" cy="1271016"/>
          </a:xfrm>
          <a:prstGeom prst="cloudCallout">
            <a:avLst>
              <a:gd name="adj1" fmla="val 82038"/>
              <a:gd name="adj2" fmla="val 780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“Am I dying?”</a:t>
            </a:r>
          </a:p>
        </p:txBody>
      </p:sp>
      <p:sp>
        <p:nvSpPr>
          <p:cNvPr id="8" name="Cloud Callout 3">
            <a:extLst>
              <a:ext uri="{FF2B5EF4-FFF2-40B4-BE49-F238E27FC236}">
                <a16:creationId xmlns:a16="http://schemas.microsoft.com/office/drawing/2014/main" id="{2F4DE4DC-C332-62C5-B8F0-574BB66418FE}"/>
              </a:ext>
            </a:extLst>
          </p:cNvPr>
          <p:cNvSpPr/>
          <p:nvPr/>
        </p:nvSpPr>
        <p:spPr>
          <a:xfrm>
            <a:off x="866407" y="1297446"/>
            <a:ext cx="2604211" cy="1770279"/>
          </a:xfrm>
          <a:prstGeom prst="cloudCallout">
            <a:avLst>
              <a:gd name="adj1" fmla="val 50852"/>
              <a:gd name="adj2" fmla="val 7324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“How long have I got left?”</a:t>
            </a:r>
          </a:p>
        </p:txBody>
      </p:sp>
      <p:sp>
        <p:nvSpPr>
          <p:cNvPr id="10" name="Cloud Callout 7">
            <a:extLst>
              <a:ext uri="{FF2B5EF4-FFF2-40B4-BE49-F238E27FC236}">
                <a16:creationId xmlns:a16="http://schemas.microsoft.com/office/drawing/2014/main" id="{E100C9DE-5C6A-F223-9FE5-B1A029F85F18}"/>
              </a:ext>
            </a:extLst>
          </p:cNvPr>
          <p:cNvSpPr/>
          <p:nvPr/>
        </p:nvSpPr>
        <p:spPr>
          <a:xfrm>
            <a:off x="5244340" y="1297446"/>
            <a:ext cx="1580083" cy="1185062"/>
          </a:xfrm>
          <a:prstGeom prst="cloudCallout">
            <a:avLst>
              <a:gd name="adj1" fmla="val -38889"/>
              <a:gd name="adj2" fmla="val 1359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“How will I die?”</a:t>
            </a:r>
          </a:p>
        </p:txBody>
      </p:sp>
      <p:sp>
        <p:nvSpPr>
          <p:cNvPr id="12" name="Cloud Callout 4">
            <a:extLst>
              <a:ext uri="{FF2B5EF4-FFF2-40B4-BE49-F238E27FC236}">
                <a16:creationId xmlns:a16="http://schemas.microsoft.com/office/drawing/2014/main" id="{74599ED4-2892-CDF2-B755-EF6CBFE0B6C0}"/>
              </a:ext>
            </a:extLst>
          </p:cNvPr>
          <p:cNvSpPr/>
          <p:nvPr/>
        </p:nvSpPr>
        <p:spPr>
          <a:xfrm>
            <a:off x="6371540" y="3101097"/>
            <a:ext cx="2772460" cy="1741018"/>
          </a:xfrm>
          <a:prstGeom prst="cloudCallout">
            <a:avLst>
              <a:gd name="adj1" fmla="val -74751"/>
              <a:gd name="adj2" fmla="val 704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“How long do you think she/he has got left?”</a:t>
            </a:r>
          </a:p>
        </p:txBody>
      </p:sp>
    </p:spTree>
    <p:extLst>
      <p:ext uri="{BB962C8B-B14F-4D97-AF65-F5344CB8AC3E}">
        <p14:creationId xmlns:p14="http://schemas.microsoft.com/office/powerpoint/2010/main" val="40872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Advance care planning is a </a:t>
            </a:r>
            <a:r>
              <a:rPr lang="en-GB" sz="3600" b="1" u="sng" dirty="0"/>
              <a:t>voluntary process </a:t>
            </a:r>
            <a:r>
              <a:rPr lang="en-GB" sz="3600" dirty="0"/>
              <a:t>of discussion about future care between an </a:t>
            </a:r>
            <a:r>
              <a:rPr lang="en-GB" sz="3600" b="1" u="sng" dirty="0"/>
              <a:t>individual</a:t>
            </a:r>
            <a:r>
              <a:rPr lang="en-GB" sz="3600" dirty="0"/>
              <a:t> and those who </a:t>
            </a:r>
            <a:r>
              <a:rPr lang="en-GB" sz="3600" b="1" u="sng" dirty="0"/>
              <a:t>provide care </a:t>
            </a:r>
            <a:r>
              <a:rPr lang="en-GB" sz="3600" dirty="0"/>
              <a:t>for them, for example a nurse, doctor, care home manager or a family member.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02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Facilitate discussions about what to expect.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Allow patients preferences to be shared and followed.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Prevent unnecessary or inappropriate interventions.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Focus on things that are important to the patient.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Improved outcomes – place of death, patient and family experience.</a:t>
            </a:r>
          </a:p>
        </p:txBody>
      </p:sp>
    </p:spTree>
    <p:extLst>
      <p:ext uri="{BB962C8B-B14F-4D97-AF65-F5344CB8AC3E}">
        <p14:creationId xmlns:p14="http://schemas.microsoft.com/office/powerpoint/2010/main" val="15301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useful questions to ask.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159205" y="746607"/>
            <a:ext cx="4928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Could you tell me what the most important things are to you at the moment?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you think about the future, do you have any hopes or fears?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Thinking ahead to a time when your illness could be worse, have you thought about where you would prefer to be cared for ?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B42FE-CD37-110E-AF61-52FC8A8CF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0" r="1289" b="12854"/>
          <a:stretch/>
        </p:blipFill>
        <p:spPr>
          <a:xfrm>
            <a:off x="4810724" y="3524621"/>
            <a:ext cx="3819868" cy="27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Barriers, RCP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200" b="1" dirty="0"/>
              <a:t>Culture</a:t>
            </a:r>
          </a:p>
          <a:p>
            <a:pPr lvl="1"/>
            <a:r>
              <a:rPr lang="en-GB" sz="2800" dirty="0"/>
              <a:t>Death as a failure</a:t>
            </a:r>
          </a:p>
          <a:p>
            <a:pPr lvl="1"/>
            <a:r>
              <a:rPr lang="en-GB" sz="2800" dirty="0"/>
              <a:t>Death as a taboo</a:t>
            </a:r>
          </a:p>
          <a:p>
            <a:pPr lvl="1"/>
            <a:endParaRPr lang="en-GB" sz="2800" dirty="0"/>
          </a:p>
          <a:p>
            <a:pPr marL="0" indent="0">
              <a:buNone/>
            </a:pPr>
            <a:r>
              <a:rPr lang="en-GB" sz="3200" b="1" dirty="0"/>
              <a:t>Confidence</a:t>
            </a:r>
          </a:p>
          <a:p>
            <a:pPr lvl="1"/>
            <a:r>
              <a:rPr lang="en-GB" sz="2800" dirty="0"/>
              <a:t>Lack of role models</a:t>
            </a:r>
          </a:p>
          <a:p>
            <a:pPr lvl="1"/>
            <a:endParaRPr lang="en-GB" sz="2800" dirty="0"/>
          </a:p>
          <a:p>
            <a:pPr marL="0" indent="0">
              <a:buNone/>
            </a:pPr>
            <a:r>
              <a:rPr lang="en-GB" sz="3200" b="1" dirty="0"/>
              <a:t>Practicalities</a:t>
            </a:r>
            <a:r>
              <a:rPr lang="en-GB" sz="3200" dirty="0"/>
              <a:t> </a:t>
            </a:r>
          </a:p>
          <a:p>
            <a:pPr lvl="1"/>
            <a:r>
              <a:rPr lang="en-GB" sz="2800" dirty="0"/>
              <a:t>Who should have the conversation</a:t>
            </a:r>
          </a:p>
          <a:p>
            <a:pPr lvl="1"/>
            <a:r>
              <a:rPr lang="en-GB" sz="2800" dirty="0"/>
              <a:t>When – lack of continuity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88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8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64674F-6142-770E-4E62-21CCCED07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2" y="136524"/>
            <a:ext cx="8800816" cy="5592786"/>
          </a:xfrm>
        </p:spPr>
      </p:pic>
    </p:spTree>
    <p:extLst>
      <p:ext uri="{BB962C8B-B14F-4D97-AF65-F5344CB8AC3E}">
        <p14:creationId xmlns:p14="http://schemas.microsoft.com/office/powerpoint/2010/main" val="342434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23088" cy="71264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when to start?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6029-5DB1-6D65-7908-A7DC7F55486F}"/>
              </a:ext>
            </a:extLst>
          </p:cNvPr>
          <p:cNvSpPr txBox="1"/>
          <p:nvPr/>
        </p:nvSpPr>
        <p:spPr>
          <a:xfrm>
            <a:off x="240686" y="947884"/>
            <a:ext cx="8523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Acknowledge willingness to discuss this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Listen … Give plenty of time to support the person Avoid interruptions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Does the person need anyone </a:t>
            </a:r>
            <a:r>
              <a:rPr lang="en-GB" altLang="en-US" sz="2800"/>
              <a:t>else to </a:t>
            </a:r>
            <a:r>
              <a:rPr lang="en-GB" altLang="en-US" sz="2800" dirty="0"/>
              <a:t>be present for support?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Use open questions and active listening techniques, get the person to talk about what they think and feel. Gently explore their ideas, concerns and expectations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1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1361</Words>
  <Application>Microsoft Office PowerPoint</Application>
  <PresentationFormat>On-screen Show (4:3)</PresentationFormat>
  <Paragraphs>197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Frutiger W01</vt:lpstr>
      <vt:lpstr>Wingdings</vt:lpstr>
      <vt:lpstr>Office Theme</vt:lpstr>
      <vt:lpstr>Advance Care Planning </vt:lpstr>
      <vt:lpstr>Advance Care Planning (ACP) </vt:lpstr>
      <vt:lpstr>Common difficult questions…</vt:lpstr>
      <vt:lpstr>What?</vt:lpstr>
      <vt:lpstr>Why?</vt:lpstr>
      <vt:lpstr>Some useful questions to ask.</vt:lpstr>
      <vt:lpstr>Barriers, RCP 2018</vt:lpstr>
      <vt:lpstr>PowerPoint Presentation</vt:lpstr>
      <vt:lpstr>How and when to start?</vt:lpstr>
      <vt:lpstr>A word about words….</vt:lpstr>
      <vt:lpstr>Documentation</vt:lpstr>
      <vt:lpstr>ReSPECT form</vt:lpstr>
      <vt:lpstr>Best interests and capacity</vt:lpstr>
      <vt:lpstr>Decisions related to CPR</vt:lpstr>
      <vt:lpstr>PowerPoint Presentation</vt:lpstr>
      <vt:lpstr>Perceptions of CPR</vt:lpstr>
      <vt:lpstr>PowerPoint Presentation</vt:lpstr>
      <vt:lpstr>Self care</vt:lpstr>
      <vt:lpstr>Things to look out for when its getting too much - staff</vt:lpstr>
      <vt:lpstr>PowerPoint Presentation</vt:lpstr>
      <vt:lpstr>Resources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SHELTON, Richard (BIRMINGHAM COMMUNITY HEALTHCARE NHS FOUNDATION TRUST)</dc:creator>
  <cp:lastModifiedBy>KENNEDY, Lisa (BIRMINGHAM COMMUNITY HEALTHCARE NHS FOUNDATION TRUST)</cp:lastModifiedBy>
  <cp:revision>4</cp:revision>
  <dcterms:created xsi:type="dcterms:W3CDTF">2024-05-09T13:31:35Z</dcterms:created>
  <dcterms:modified xsi:type="dcterms:W3CDTF">2024-09-24T09:04:41Z</dcterms:modified>
</cp:coreProperties>
</file>