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68" r:id="rId2"/>
    <p:sldId id="266" r:id="rId3"/>
    <p:sldId id="269" r:id="rId4"/>
    <p:sldId id="270" r:id="rId5"/>
    <p:sldId id="273" r:id="rId6"/>
    <p:sldId id="267" r:id="rId7"/>
    <p:sldId id="275" r:id="rId8"/>
    <p:sldId id="276" r:id="rId9"/>
    <p:sldId id="277" r:id="rId10"/>
    <p:sldId id="272" r:id="rId11"/>
  </p:sldIdLst>
  <p:sldSz cx="21383625" cy="1511935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67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3" autoAdjust="0"/>
    <p:restoredTop sz="94602" autoAdjust="0"/>
  </p:normalViewPr>
  <p:slideViewPr>
    <p:cSldViewPr snapToGrid="0">
      <p:cViewPr varScale="1">
        <p:scale>
          <a:sx n="21" d="100"/>
          <a:sy n="21" d="100"/>
        </p:scale>
        <p:origin x="1296" y="48"/>
      </p:cViewPr>
      <p:guideLst>
        <p:guide orient="horz" pos="4762"/>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8475"/>
          </a:xfrm>
          <a:prstGeom prst="rect">
            <a:avLst/>
          </a:prstGeom>
        </p:spPr>
        <p:txBody>
          <a:bodyPr vert="horz" lIns="91428" tIns="45714" rIns="91428" bIns="45714" rtlCol="0"/>
          <a:lstStyle>
            <a:lvl1pPr algn="l">
              <a:defRPr sz="1200"/>
            </a:lvl1pPr>
          </a:lstStyle>
          <a:p>
            <a:endParaRPr lang="en-GB"/>
          </a:p>
        </p:txBody>
      </p:sp>
      <p:sp>
        <p:nvSpPr>
          <p:cNvPr id="3" name="Date Placeholder 2"/>
          <p:cNvSpPr>
            <a:spLocks noGrp="1"/>
          </p:cNvSpPr>
          <p:nvPr>
            <p:ph type="dt" idx="1"/>
          </p:nvPr>
        </p:nvSpPr>
        <p:spPr>
          <a:xfrm>
            <a:off x="3856038" y="1"/>
            <a:ext cx="2951162" cy="498475"/>
          </a:xfrm>
          <a:prstGeom prst="rect">
            <a:avLst/>
          </a:prstGeom>
        </p:spPr>
        <p:txBody>
          <a:bodyPr vert="horz" lIns="91428" tIns="45714" rIns="91428" bIns="45714" rtlCol="0"/>
          <a:lstStyle>
            <a:lvl1pPr algn="r">
              <a:defRPr sz="1200"/>
            </a:lvl1pPr>
          </a:lstStyle>
          <a:p>
            <a:fld id="{0429C590-309E-4E61-BBB3-7E391E8AB205}" type="datetimeFigureOut">
              <a:rPr lang="en-GB" smtClean="0"/>
              <a:t>14/01/2025</a:t>
            </a:fld>
            <a:endParaRPr lang="en-GB"/>
          </a:p>
        </p:txBody>
      </p:sp>
      <p:sp>
        <p:nvSpPr>
          <p:cNvPr id="4" name="Slide Image Placeholder 3"/>
          <p:cNvSpPr>
            <a:spLocks noGrp="1" noRot="1" noChangeAspect="1"/>
          </p:cNvSpPr>
          <p:nvPr>
            <p:ph type="sldImg" idx="2"/>
          </p:nvPr>
        </p:nvSpPr>
        <p:spPr>
          <a:xfrm>
            <a:off x="1033463" y="1243013"/>
            <a:ext cx="4741862" cy="3354387"/>
          </a:xfrm>
          <a:prstGeom prst="rect">
            <a:avLst/>
          </a:prstGeom>
          <a:noFill/>
          <a:ln w="12700">
            <a:solidFill>
              <a:prstClr val="black"/>
            </a:solidFill>
          </a:ln>
        </p:spPr>
        <p:txBody>
          <a:bodyPr vert="horz" lIns="91428" tIns="45714" rIns="91428" bIns="45714" rtlCol="0" anchor="ctr"/>
          <a:lstStyle/>
          <a:p>
            <a:endParaRPr lang="en-GB"/>
          </a:p>
        </p:txBody>
      </p:sp>
      <p:sp>
        <p:nvSpPr>
          <p:cNvPr id="5" name="Notes Placeholder 4"/>
          <p:cNvSpPr>
            <a:spLocks noGrp="1"/>
          </p:cNvSpPr>
          <p:nvPr>
            <p:ph type="body" sz="quarter" idx="3"/>
          </p:nvPr>
        </p:nvSpPr>
        <p:spPr>
          <a:xfrm>
            <a:off x="681038" y="4784725"/>
            <a:ext cx="5446712" cy="3913188"/>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451"/>
            <a:ext cx="2951163" cy="498475"/>
          </a:xfrm>
          <a:prstGeom prst="rect">
            <a:avLst/>
          </a:prstGeom>
        </p:spPr>
        <p:txBody>
          <a:bodyPr vert="horz" lIns="91428" tIns="45714" rIns="91428"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56038" y="9442451"/>
            <a:ext cx="2951162" cy="498475"/>
          </a:xfrm>
          <a:prstGeom prst="rect">
            <a:avLst/>
          </a:prstGeom>
        </p:spPr>
        <p:txBody>
          <a:bodyPr vert="horz" lIns="91428" tIns="45714" rIns="91428" bIns="45714" rtlCol="0" anchor="b"/>
          <a:lstStyle>
            <a:lvl1pPr algn="r">
              <a:defRPr sz="1200"/>
            </a:lvl1pPr>
          </a:lstStyle>
          <a:p>
            <a:fld id="{B04FBE04-65C7-4AC3-97BD-EA8CA10B9158}" type="slidenum">
              <a:rPr lang="en-GB" smtClean="0"/>
              <a:t>‹#›</a:t>
            </a:fld>
            <a:endParaRPr lang="en-GB"/>
          </a:p>
        </p:txBody>
      </p:sp>
    </p:spTree>
    <p:extLst>
      <p:ext uri="{BB962C8B-B14F-4D97-AF65-F5344CB8AC3E}">
        <p14:creationId xmlns:p14="http://schemas.microsoft.com/office/powerpoint/2010/main" val="328393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93E3-6D7C-D7E8-FC17-88AD53FF24E0}"/>
              </a:ext>
            </a:extLst>
          </p:cNvPr>
          <p:cNvSpPr>
            <a:spLocks noGrp="1"/>
          </p:cNvSpPr>
          <p:nvPr>
            <p:ph type="ctrTitle"/>
          </p:nvPr>
        </p:nvSpPr>
        <p:spPr>
          <a:xfrm>
            <a:off x="2672953" y="2474395"/>
            <a:ext cx="16037719" cy="5263774"/>
          </a:xfrm>
        </p:spPr>
        <p:txBody>
          <a:bodyPr anchor="b"/>
          <a:lstStyle>
            <a:lvl1pPr algn="ctr">
              <a:defRPr sz="9921"/>
            </a:lvl1pPr>
          </a:lstStyle>
          <a:p>
            <a:r>
              <a:rPr lang="en-US"/>
              <a:t>Click to edit Master title style</a:t>
            </a:r>
            <a:endParaRPr lang="en-GB"/>
          </a:p>
        </p:txBody>
      </p:sp>
      <p:sp>
        <p:nvSpPr>
          <p:cNvPr id="3" name="Subtitle 2">
            <a:extLst>
              <a:ext uri="{FF2B5EF4-FFF2-40B4-BE49-F238E27FC236}">
                <a16:creationId xmlns:a16="http://schemas.microsoft.com/office/drawing/2014/main" id="{99642D15-A666-C08E-0E59-164878C63AC2}"/>
              </a:ext>
            </a:extLst>
          </p:cNvPr>
          <p:cNvSpPr>
            <a:spLocks noGrp="1"/>
          </p:cNvSpPr>
          <p:nvPr>
            <p:ph type="subTitle" idx="1"/>
          </p:nvPr>
        </p:nvSpPr>
        <p:spPr>
          <a:xfrm>
            <a:off x="2672953" y="7941160"/>
            <a:ext cx="16037719" cy="3650342"/>
          </a:xfrm>
        </p:spPr>
        <p:txBody>
          <a:bodyPr/>
          <a:lstStyle>
            <a:lvl1pPr marL="0" indent="0" algn="ctr">
              <a:buNone/>
              <a:defRPr sz="3968"/>
            </a:lvl1pPr>
            <a:lvl2pPr marL="755957" indent="0" algn="ctr">
              <a:buNone/>
              <a:defRPr sz="3307"/>
            </a:lvl2pPr>
            <a:lvl3pPr marL="1511915" indent="0" algn="ctr">
              <a:buNone/>
              <a:defRPr sz="2976"/>
            </a:lvl3pPr>
            <a:lvl4pPr marL="2267872" indent="0" algn="ctr">
              <a:buNone/>
              <a:defRPr sz="2646"/>
            </a:lvl4pPr>
            <a:lvl5pPr marL="3023829" indent="0" algn="ctr">
              <a:buNone/>
              <a:defRPr sz="2646"/>
            </a:lvl5pPr>
            <a:lvl6pPr marL="3779787" indent="0" algn="ctr">
              <a:buNone/>
              <a:defRPr sz="2646"/>
            </a:lvl6pPr>
            <a:lvl7pPr marL="4535744" indent="0" algn="ctr">
              <a:buNone/>
              <a:defRPr sz="2646"/>
            </a:lvl7pPr>
            <a:lvl8pPr marL="5291701" indent="0" algn="ctr">
              <a:buNone/>
              <a:defRPr sz="2646"/>
            </a:lvl8pPr>
            <a:lvl9pPr marL="6047659" indent="0" algn="ctr">
              <a:buNone/>
              <a:defRPr sz="2646"/>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C0E8ED-1ABD-6353-1CC8-00B3372A475A}"/>
              </a:ext>
            </a:extLst>
          </p:cNvPr>
          <p:cNvSpPr>
            <a:spLocks noGrp="1"/>
          </p:cNvSpPr>
          <p:nvPr>
            <p:ph type="dt" sz="half" idx="10"/>
          </p:nvPr>
        </p:nvSpPr>
        <p:spPr/>
        <p:txBody>
          <a:bodyPr/>
          <a:lstStyle/>
          <a:p>
            <a:fld id="{824F7FF1-3CFA-426E-BC45-CCFF3A9BDBED}" type="datetimeFigureOut">
              <a:rPr lang="en-GB" smtClean="0"/>
              <a:t>14/01/2025</a:t>
            </a:fld>
            <a:endParaRPr lang="en-GB"/>
          </a:p>
        </p:txBody>
      </p:sp>
      <p:sp>
        <p:nvSpPr>
          <p:cNvPr id="5" name="Footer Placeholder 4">
            <a:extLst>
              <a:ext uri="{FF2B5EF4-FFF2-40B4-BE49-F238E27FC236}">
                <a16:creationId xmlns:a16="http://schemas.microsoft.com/office/drawing/2014/main" id="{BA72698F-E085-4E62-DA84-CC7D17A600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C23EBB-644B-BCC7-530D-EE998C5A5435}"/>
              </a:ext>
            </a:extLst>
          </p:cNvPr>
          <p:cNvSpPr>
            <a:spLocks noGrp="1"/>
          </p:cNvSpPr>
          <p:nvPr>
            <p:ph type="sldNum" sz="quarter" idx="12"/>
          </p:nvPr>
        </p:nvSpPr>
        <p:spPr/>
        <p:txBody>
          <a:bodyPr/>
          <a:lstStyle/>
          <a:p>
            <a:fld id="{F4A08EAD-B2DA-4D5F-A1DA-963D74E178EC}" type="slidenum">
              <a:rPr lang="en-GB" smtClean="0"/>
              <a:t>‹#›</a:t>
            </a:fld>
            <a:endParaRPr lang="en-GB"/>
          </a:p>
        </p:txBody>
      </p:sp>
    </p:spTree>
    <p:extLst>
      <p:ext uri="{BB962C8B-B14F-4D97-AF65-F5344CB8AC3E}">
        <p14:creationId xmlns:p14="http://schemas.microsoft.com/office/powerpoint/2010/main" val="181008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58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3FA4D-DE99-D04C-B556-0DFEF5DCE987}"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FA030-DC7E-F547-A44A-4CF2C7DFE7AE}" type="slidenum">
              <a:rPr lang="en-US" smtClean="0"/>
              <a:t>‹#›</a:t>
            </a:fld>
            <a:endParaRPr lang="en-US"/>
          </a:p>
        </p:txBody>
      </p:sp>
    </p:spTree>
    <p:extLst>
      <p:ext uri="{BB962C8B-B14F-4D97-AF65-F5344CB8AC3E}">
        <p14:creationId xmlns:p14="http://schemas.microsoft.com/office/powerpoint/2010/main" val="351005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Title Only">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8402377" y="15250823"/>
            <a:ext cx="33644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0AFA4E29-093F-32C8-492D-D9486CEF472D}"/>
              </a:ext>
            </a:extLst>
          </p:cNvPr>
          <p:cNvSpPr>
            <a:spLocks noGrp="1"/>
          </p:cNvSpPr>
          <p:nvPr>
            <p:ph type="pic" sz="quarter" idx="15"/>
          </p:nvPr>
        </p:nvSpPr>
        <p:spPr>
          <a:xfrm>
            <a:off x="3994585" y="3198862"/>
            <a:ext cx="14304013" cy="10471550"/>
          </a:xfrm>
        </p:spPr>
        <p:txBody>
          <a:bodyPr/>
          <a:lstStyle/>
          <a:p>
            <a:endParaRPr lang="en-GB"/>
          </a:p>
        </p:txBody>
      </p:sp>
    </p:spTree>
    <p:extLst>
      <p:ext uri="{BB962C8B-B14F-4D97-AF65-F5344CB8AC3E}">
        <p14:creationId xmlns:p14="http://schemas.microsoft.com/office/powerpoint/2010/main" val="18965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23FA4D-DE99-D04C-B556-0DFEF5DCE987}"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FA030-DC7E-F547-A44A-4CF2C7DFE7AE}" type="slidenum">
              <a:rPr lang="en-US" smtClean="0"/>
              <a:t>‹#›</a:t>
            </a:fld>
            <a:endParaRPr lang="en-US"/>
          </a:p>
        </p:txBody>
      </p:sp>
    </p:spTree>
    <p:extLst>
      <p:ext uri="{BB962C8B-B14F-4D97-AF65-F5344CB8AC3E}">
        <p14:creationId xmlns:p14="http://schemas.microsoft.com/office/powerpoint/2010/main" val="338104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70124" y="4024828"/>
            <a:ext cx="9088041" cy="9593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25460" y="4024828"/>
            <a:ext cx="9088041" cy="9593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23FA4D-DE99-D04C-B556-0DFEF5DCE987}"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FA030-DC7E-F547-A44A-4CF2C7DFE7AE}" type="slidenum">
              <a:rPr lang="en-US" smtClean="0"/>
              <a:t>‹#›</a:t>
            </a:fld>
            <a:endParaRPr lang="en-US"/>
          </a:p>
        </p:txBody>
      </p:sp>
    </p:spTree>
    <p:extLst>
      <p:ext uri="{BB962C8B-B14F-4D97-AF65-F5344CB8AC3E}">
        <p14:creationId xmlns:p14="http://schemas.microsoft.com/office/powerpoint/2010/main" val="340528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728924" y="1308155"/>
            <a:ext cx="19925778" cy="1683455"/>
          </a:xfrm>
          <a:prstGeom prst="rect">
            <a:avLst/>
          </a:prstGeom>
        </p:spPr>
        <p:txBody>
          <a:bodyPr spcFirstLastPara="1" wrap="square" lIns="68575" tIns="34275" rIns="68575" bIns="34275" anchor="b" anchorCtr="0">
            <a:normAutofit/>
          </a:bodyPr>
          <a:lstStyle>
            <a:lvl1pPr lvl="0" rtl="0">
              <a:spcBef>
                <a:spcPts val="0"/>
              </a:spcBef>
              <a:spcAft>
                <a:spcPts val="0"/>
              </a:spcAft>
              <a:buSzPts val="36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 name="Google Shape;107;p15"/>
          <p:cNvSpPr txBox="1">
            <a:spLocks noGrp="1"/>
          </p:cNvSpPr>
          <p:nvPr>
            <p:ph type="body" idx="1"/>
          </p:nvPr>
        </p:nvSpPr>
        <p:spPr>
          <a:xfrm>
            <a:off x="728924" y="3387707"/>
            <a:ext cx="19925778" cy="10042529"/>
          </a:xfrm>
          <a:prstGeom prst="rect">
            <a:avLst/>
          </a:prstGeom>
        </p:spPr>
        <p:txBody>
          <a:bodyPr spcFirstLastPara="1" wrap="square" lIns="0" tIns="34275" rIns="0" bIns="34275" anchor="t" anchorCtr="0">
            <a:normAutofit/>
          </a:bodyPr>
          <a:lstStyle>
            <a:lvl1pPr marL="1007919" lvl="0" indent="-713942" rtl="0">
              <a:spcBef>
                <a:spcPts val="1984"/>
              </a:spcBef>
              <a:spcAft>
                <a:spcPts val="0"/>
              </a:spcAft>
              <a:buSzPts val="1500"/>
              <a:buChar char=" "/>
              <a:defRPr/>
            </a:lvl1pPr>
            <a:lvl2pPr marL="2015838" lvl="1" indent="-699943" rtl="0">
              <a:spcBef>
                <a:spcPts val="441"/>
              </a:spcBef>
              <a:spcAft>
                <a:spcPts val="0"/>
              </a:spcAft>
              <a:buSzPts val="1400"/>
              <a:buChar char="◦"/>
              <a:defRPr/>
            </a:lvl2pPr>
            <a:lvl3pPr marL="3023754" lvl="2" indent="-657945" rtl="0">
              <a:spcBef>
                <a:spcPts val="661"/>
              </a:spcBef>
              <a:spcAft>
                <a:spcPts val="0"/>
              </a:spcAft>
              <a:buSzPts val="1100"/>
              <a:buChar char="◦"/>
              <a:defRPr/>
            </a:lvl3pPr>
            <a:lvl4pPr marL="4031671" lvl="3" indent="-657945" rtl="0">
              <a:spcBef>
                <a:spcPts val="661"/>
              </a:spcBef>
              <a:spcAft>
                <a:spcPts val="0"/>
              </a:spcAft>
              <a:buSzPts val="1100"/>
              <a:buChar char="◦"/>
              <a:defRPr/>
            </a:lvl4pPr>
            <a:lvl5pPr marL="5039590" lvl="4" indent="-657945" rtl="0">
              <a:spcBef>
                <a:spcPts val="661"/>
              </a:spcBef>
              <a:spcAft>
                <a:spcPts val="0"/>
              </a:spcAft>
              <a:buSzPts val="1100"/>
              <a:buChar char="◦"/>
              <a:defRPr/>
            </a:lvl5pPr>
            <a:lvl6pPr marL="6047509" lvl="5" indent="-657945" rtl="0">
              <a:spcBef>
                <a:spcPts val="661"/>
              </a:spcBef>
              <a:spcAft>
                <a:spcPts val="0"/>
              </a:spcAft>
              <a:buSzPts val="1100"/>
              <a:buChar char="◦"/>
              <a:defRPr/>
            </a:lvl6pPr>
            <a:lvl7pPr marL="7055425" lvl="6" indent="-657945" rtl="0">
              <a:spcBef>
                <a:spcPts val="661"/>
              </a:spcBef>
              <a:spcAft>
                <a:spcPts val="0"/>
              </a:spcAft>
              <a:buSzPts val="1100"/>
              <a:buChar char="◦"/>
              <a:defRPr/>
            </a:lvl7pPr>
            <a:lvl8pPr marL="8063344" lvl="7" indent="-657945" rtl="0">
              <a:spcBef>
                <a:spcPts val="661"/>
              </a:spcBef>
              <a:spcAft>
                <a:spcPts val="0"/>
              </a:spcAft>
              <a:buSzPts val="1100"/>
              <a:buChar char="◦"/>
              <a:defRPr/>
            </a:lvl8pPr>
            <a:lvl9pPr marL="9071261" lvl="8" indent="-657945" rtl="0">
              <a:spcBef>
                <a:spcPts val="661"/>
              </a:spcBef>
              <a:spcAft>
                <a:spcPts val="661"/>
              </a:spcAft>
              <a:buSzPts val="1100"/>
              <a:buChar char="◦"/>
              <a:defRPr/>
            </a:lvl9pPr>
          </a:lstStyle>
          <a:p>
            <a:endParaRPr/>
          </a:p>
        </p:txBody>
      </p:sp>
      <p:sp>
        <p:nvSpPr>
          <p:cNvPr id="108" name="Google Shape;108;p15"/>
          <p:cNvSpPr txBox="1">
            <a:spLocks noGrp="1"/>
          </p:cNvSpPr>
          <p:nvPr>
            <p:ph type="sldNum" idx="12"/>
          </p:nvPr>
        </p:nvSpPr>
        <p:spPr>
          <a:xfrm>
            <a:off x="19813196" y="13707556"/>
            <a:ext cx="1283158" cy="115699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5881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F4A88-AB12-4EB9-A048-9DD8680A4E05}"/>
              </a:ext>
            </a:extLst>
          </p:cNvPr>
          <p:cNvSpPr>
            <a:spLocks noGrp="1"/>
          </p:cNvSpPr>
          <p:nvPr>
            <p:ph type="dt" sz="half" idx="10"/>
          </p:nvPr>
        </p:nvSpPr>
        <p:spPr/>
        <p:txBody>
          <a:bodyPr/>
          <a:lstStyle/>
          <a:p>
            <a:fld id="{27F97E43-B4DF-4D92-8C8D-DD265A5D71EC}" type="datetimeFigureOut">
              <a:rPr lang="en-GB" smtClean="0"/>
              <a:t>14/01/2025</a:t>
            </a:fld>
            <a:endParaRPr lang="en-GB"/>
          </a:p>
        </p:txBody>
      </p:sp>
      <p:sp>
        <p:nvSpPr>
          <p:cNvPr id="3" name="Footer Placeholder 2">
            <a:extLst>
              <a:ext uri="{FF2B5EF4-FFF2-40B4-BE49-F238E27FC236}">
                <a16:creationId xmlns:a16="http://schemas.microsoft.com/office/drawing/2014/main" id="{18532D05-1540-4874-B54E-51BEEE7E45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4B727C-45A2-4340-BF3D-7E2CD44A8A4F}"/>
              </a:ext>
            </a:extLst>
          </p:cNvPr>
          <p:cNvSpPr>
            <a:spLocks noGrp="1"/>
          </p:cNvSpPr>
          <p:nvPr>
            <p:ph type="sldNum" sz="quarter" idx="12"/>
          </p:nvPr>
        </p:nvSpPr>
        <p:spPr/>
        <p:txBody>
          <a:bodyPr/>
          <a:lstStyle/>
          <a:p>
            <a:fld id="{5F5EBA66-6D56-4CDF-BB51-9B46A144F37E}" type="slidenum">
              <a:rPr lang="en-GB" smtClean="0"/>
              <a:t>‹#›</a:t>
            </a:fld>
            <a:endParaRPr lang="en-GB"/>
          </a:p>
        </p:txBody>
      </p:sp>
    </p:spTree>
    <p:extLst>
      <p:ext uri="{BB962C8B-B14F-4D97-AF65-F5344CB8AC3E}">
        <p14:creationId xmlns:p14="http://schemas.microsoft.com/office/powerpoint/2010/main" val="120458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 y="2"/>
            <a:ext cx="21386408" cy="15115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3366" tIns="56683" rIns="113366" bIns="56683" rtlCol="0" anchor="ctr"/>
          <a:lstStyle/>
          <a:p>
            <a:pPr algn="ctr"/>
            <a:endParaRPr lang="en-US" sz="2233" dirty="0"/>
          </a:p>
        </p:txBody>
      </p:sp>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6080414" y="671851"/>
            <a:ext cx="4816362" cy="1721769"/>
          </a:xfrm>
          <a:prstGeom prst="rect">
            <a:avLst/>
          </a:prstGeom>
        </p:spPr>
      </p:pic>
      <p:pic>
        <p:nvPicPr>
          <p:cNvPr id="2" name="Picture 1">
            <a:extLst>
              <a:ext uri="{FF2B5EF4-FFF2-40B4-BE49-F238E27FC236}">
                <a16:creationId xmlns:a16="http://schemas.microsoft.com/office/drawing/2014/main" id="{43D99005-CA09-7A20-CA19-F8BF2B7679AB}"/>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09929" y="12631012"/>
            <a:ext cx="10383090" cy="223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a:extLst>
              <a:ext uri="{FF2B5EF4-FFF2-40B4-BE49-F238E27FC236}">
                <a16:creationId xmlns:a16="http://schemas.microsoft.com/office/drawing/2014/main" id="{2A614D2D-0956-F2A2-4253-91FAF7FA4034}"/>
              </a:ext>
            </a:extLst>
          </p:cNvPr>
          <p:cNvSpPr>
            <a:spLocks noGrp="1"/>
          </p:cNvSpPr>
          <p:nvPr>
            <p:ph type="sldNum" sz="quarter" idx="4"/>
          </p:nvPr>
        </p:nvSpPr>
        <p:spPr>
          <a:xfrm>
            <a:off x="15324931" y="14013403"/>
            <a:ext cx="4989513" cy="804965"/>
          </a:xfrm>
          <a:prstGeom prst="rect">
            <a:avLst/>
          </a:prstGeom>
        </p:spPr>
        <p:txBody>
          <a:bodyPr vert="horz" lIns="91440" tIns="45720" rIns="91440" bIns="45720" rtlCol="0" anchor="ctr"/>
          <a:lstStyle>
            <a:defPPr>
              <a:defRPr lang="en-US"/>
            </a:defPPr>
            <a:lvl1pPr marL="0" algn="r" defTabSz="1511915" rtl="0" eaLnBrk="1" latinLnBrk="0" hangingPunct="1">
              <a:defRPr sz="1984" kern="1200">
                <a:solidFill>
                  <a:schemeClr val="tx1">
                    <a:tint val="75000"/>
                  </a:schemeClr>
                </a:solidFill>
                <a:latin typeface="+mn-lt"/>
                <a:ea typeface="+mn-ea"/>
                <a:cs typeface="+mn-cs"/>
              </a:defRPr>
            </a:lvl1pPr>
            <a:lvl2pPr marL="755957" algn="l" defTabSz="1511915" rtl="0" eaLnBrk="1" latinLnBrk="0" hangingPunct="1">
              <a:defRPr sz="2976" kern="1200">
                <a:solidFill>
                  <a:schemeClr val="tx1"/>
                </a:solidFill>
                <a:latin typeface="+mn-lt"/>
                <a:ea typeface="+mn-ea"/>
                <a:cs typeface="+mn-cs"/>
              </a:defRPr>
            </a:lvl2pPr>
            <a:lvl3pPr marL="1511915" algn="l" defTabSz="1511915" rtl="0" eaLnBrk="1" latinLnBrk="0" hangingPunct="1">
              <a:defRPr sz="2976" kern="1200">
                <a:solidFill>
                  <a:schemeClr val="tx1"/>
                </a:solidFill>
                <a:latin typeface="+mn-lt"/>
                <a:ea typeface="+mn-ea"/>
                <a:cs typeface="+mn-cs"/>
              </a:defRPr>
            </a:lvl3pPr>
            <a:lvl4pPr marL="2267872" algn="l" defTabSz="1511915" rtl="0" eaLnBrk="1" latinLnBrk="0" hangingPunct="1">
              <a:defRPr sz="2976" kern="1200">
                <a:solidFill>
                  <a:schemeClr val="tx1"/>
                </a:solidFill>
                <a:latin typeface="+mn-lt"/>
                <a:ea typeface="+mn-ea"/>
                <a:cs typeface="+mn-cs"/>
              </a:defRPr>
            </a:lvl4pPr>
            <a:lvl5pPr marL="3023829" algn="l" defTabSz="1511915" rtl="0" eaLnBrk="1" latinLnBrk="0" hangingPunct="1">
              <a:defRPr sz="2976" kern="1200">
                <a:solidFill>
                  <a:schemeClr val="tx1"/>
                </a:solidFill>
                <a:latin typeface="+mn-lt"/>
                <a:ea typeface="+mn-ea"/>
                <a:cs typeface="+mn-cs"/>
              </a:defRPr>
            </a:lvl5pPr>
            <a:lvl6pPr marL="3779787" algn="l" defTabSz="1511915" rtl="0" eaLnBrk="1" latinLnBrk="0" hangingPunct="1">
              <a:defRPr sz="2976" kern="1200">
                <a:solidFill>
                  <a:schemeClr val="tx1"/>
                </a:solidFill>
                <a:latin typeface="+mn-lt"/>
                <a:ea typeface="+mn-ea"/>
                <a:cs typeface="+mn-cs"/>
              </a:defRPr>
            </a:lvl6pPr>
            <a:lvl7pPr marL="4535744" algn="l" defTabSz="1511915" rtl="0" eaLnBrk="1" latinLnBrk="0" hangingPunct="1">
              <a:defRPr sz="2976" kern="1200">
                <a:solidFill>
                  <a:schemeClr val="tx1"/>
                </a:solidFill>
                <a:latin typeface="+mn-lt"/>
                <a:ea typeface="+mn-ea"/>
                <a:cs typeface="+mn-cs"/>
              </a:defRPr>
            </a:lvl7pPr>
            <a:lvl8pPr marL="5291701" algn="l" defTabSz="1511915" rtl="0" eaLnBrk="1" latinLnBrk="0" hangingPunct="1">
              <a:defRPr sz="2976" kern="1200">
                <a:solidFill>
                  <a:schemeClr val="tx1"/>
                </a:solidFill>
                <a:latin typeface="+mn-lt"/>
                <a:ea typeface="+mn-ea"/>
                <a:cs typeface="+mn-cs"/>
              </a:defRPr>
            </a:lvl8pPr>
            <a:lvl9pPr marL="6047659" algn="l" defTabSz="1511915" rtl="0" eaLnBrk="1" latinLnBrk="0" hangingPunct="1">
              <a:defRPr sz="2976" kern="1200">
                <a:solidFill>
                  <a:schemeClr val="tx1"/>
                </a:solidFill>
                <a:latin typeface="+mn-lt"/>
                <a:ea typeface="+mn-ea"/>
                <a:cs typeface="+mn-cs"/>
              </a:defRPr>
            </a:lvl9pPr>
          </a:lstStyle>
          <a:p>
            <a:fld id="{B4E065AA-8417-42B6-93BE-0215F7A21DC9}" type="slidenum">
              <a:rPr lang="en-GB" smtClean="0"/>
              <a:pPr/>
              <a:t>‹#›</a:t>
            </a:fld>
            <a:endParaRPr lang="en-GB"/>
          </a:p>
        </p:txBody>
      </p:sp>
    </p:spTree>
    <p:extLst>
      <p:ext uri="{BB962C8B-B14F-4D97-AF65-F5344CB8AC3E}">
        <p14:creationId xmlns:p14="http://schemas.microsoft.com/office/powerpoint/2010/main" val="9351908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sldNum="0" hdr="0" ftr="0" dt="0"/>
  <p:txStyles>
    <p:titleStyle>
      <a:lvl1pPr algn="l" defTabSz="1134013" rtl="0" eaLnBrk="1" latinLnBrk="0" hangingPunct="1">
        <a:spcBef>
          <a:spcPct val="0"/>
        </a:spcBef>
        <a:buNone/>
        <a:defRPr sz="5456" kern="1200">
          <a:solidFill>
            <a:schemeClr val="bg1">
              <a:lumMod val="50000"/>
            </a:schemeClr>
          </a:solidFill>
          <a:latin typeface="Calibri Light" panose="020F0302020204030204" pitchFamily="34" charset="0"/>
          <a:ea typeface="+mj-ea"/>
          <a:cs typeface="+mj-cs"/>
        </a:defRPr>
      </a:lvl1pPr>
    </p:titleStyle>
    <p:bodyStyle>
      <a:lvl1pPr marL="0" marR="0" indent="0" algn="l" defTabSz="1134013" rtl="0" eaLnBrk="1" fontAlgn="auto" latinLnBrk="0" hangingPunct="1">
        <a:lnSpc>
          <a:spcPct val="100000"/>
        </a:lnSpc>
        <a:spcBef>
          <a:spcPct val="20000"/>
        </a:spcBef>
        <a:spcAft>
          <a:spcPts val="0"/>
        </a:spcAft>
        <a:buClrTx/>
        <a:buSzTx/>
        <a:buFont typeface="Arial" panose="020B0604020202020204" pitchFamily="34" charset="0"/>
        <a:buNone/>
        <a:tabLst/>
        <a:defRPr lang="en-GB" sz="3968" b="0" kern="1200" smtClean="0">
          <a:solidFill>
            <a:schemeClr val="accent1"/>
          </a:solidFill>
          <a:latin typeface="Calibri Light" panose="020F0302020204030204" pitchFamily="34" charset="0"/>
          <a:ea typeface="+mn-ea"/>
          <a:cs typeface="Arabic Typesetting" panose="03020402040406030203" pitchFamily="66" charset="-78"/>
        </a:defRPr>
      </a:lvl1pPr>
      <a:lvl2pPr marL="921386" indent="-354381" algn="l" defTabSz="1134013" rtl="0" eaLnBrk="1" latinLnBrk="0" hangingPunct="1">
        <a:spcBef>
          <a:spcPct val="20000"/>
        </a:spcBef>
        <a:buFont typeface="Arial" panose="020B0604020202020204" pitchFamily="34" charset="0"/>
        <a:buChar char="–"/>
        <a:defRPr sz="3472" kern="1200">
          <a:solidFill>
            <a:schemeClr val="tx1"/>
          </a:solidFill>
          <a:latin typeface="+mn-lt"/>
          <a:ea typeface="+mn-ea"/>
          <a:cs typeface="+mn-cs"/>
        </a:defRPr>
      </a:lvl2pPr>
      <a:lvl3pPr marL="1417516" indent="-283503" algn="l" defTabSz="1134013" rtl="0" eaLnBrk="1" latinLnBrk="0" hangingPunct="1">
        <a:spcBef>
          <a:spcPct val="20000"/>
        </a:spcBef>
        <a:buFont typeface="Arial" panose="020B0604020202020204" pitchFamily="34" charset="0"/>
        <a:buChar char="•"/>
        <a:defRPr sz="2976" kern="1200">
          <a:solidFill>
            <a:schemeClr val="tx1"/>
          </a:solidFill>
          <a:latin typeface="+mn-lt"/>
          <a:ea typeface="+mn-ea"/>
          <a:cs typeface="+mn-cs"/>
        </a:defRPr>
      </a:lvl3pPr>
      <a:lvl4pPr marL="1984524" indent="-283503" algn="l" defTabSz="1134013" rtl="0" eaLnBrk="1" latinLnBrk="0" hangingPunct="1">
        <a:spcBef>
          <a:spcPct val="20000"/>
        </a:spcBef>
        <a:buFont typeface="Arial" panose="020B0604020202020204" pitchFamily="34" charset="0"/>
        <a:buChar char="–"/>
        <a:defRPr sz="2604" kern="1200">
          <a:solidFill>
            <a:schemeClr val="tx1"/>
          </a:solidFill>
          <a:latin typeface="+mn-lt"/>
          <a:ea typeface="+mn-ea"/>
          <a:cs typeface="+mn-cs"/>
        </a:defRPr>
      </a:lvl4pPr>
      <a:lvl5pPr marL="2551529" indent="-283503" algn="l" defTabSz="1134013" rtl="0" eaLnBrk="1" latinLnBrk="0" hangingPunct="1">
        <a:spcBef>
          <a:spcPct val="20000"/>
        </a:spcBef>
        <a:buFont typeface="Arial" panose="020B0604020202020204" pitchFamily="34" charset="0"/>
        <a:buChar char="»"/>
        <a:defRPr sz="2604" kern="1200">
          <a:solidFill>
            <a:schemeClr val="tx1"/>
          </a:solidFill>
          <a:latin typeface="+mn-lt"/>
          <a:ea typeface="+mn-ea"/>
          <a:cs typeface="+mn-cs"/>
        </a:defRPr>
      </a:lvl5pPr>
      <a:lvl6pPr marL="3118537" indent="-283503" algn="l" defTabSz="1134013" rtl="0" eaLnBrk="1" latinLnBrk="0" hangingPunct="1">
        <a:spcBef>
          <a:spcPct val="20000"/>
        </a:spcBef>
        <a:buFont typeface="Arial" panose="020B0604020202020204" pitchFamily="34" charset="0"/>
        <a:buChar char="•"/>
        <a:defRPr sz="2604" kern="1200">
          <a:solidFill>
            <a:schemeClr val="tx1"/>
          </a:solidFill>
          <a:latin typeface="+mn-lt"/>
          <a:ea typeface="+mn-ea"/>
          <a:cs typeface="+mn-cs"/>
        </a:defRPr>
      </a:lvl6pPr>
      <a:lvl7pPr marL="3685544" indent="-283503" algn="l" defTabSz="1134013" rtl="0" eaLnBrk="1" latinLnBrk="0" hangingPunct="1">
        <a:spcBef>
          <a:spcPct val="20000"/>
        </a:spcBef>
        <a:buFont typeface="Arial" panose="020B0604020202020204" pitchFamily="34" charset="0"/>
        <a:buChar char="•"/>
        <a:defRPr sz="2604" kern="1200">
          <a:solidFill>
            <a:schemeClr val="tx1"/>
          </a:solidFill>
          <a:latin typeface="+mn-lt"/>
          <a:ea typeface="+mn-ea"/>
          <a:cs typeface="+mn-cs"/>
        </a:defRPr>
      </a:lvl7pPr>
      <a:lvl8pPr marL="4252552" indent="-283503" algn="l" defTabSz="1134013" rtl="0" eaLnBrk="1" latinLnBrk="0" hangingPunct="1">
        <a:spcBef>
          <a:spcPct val="20000"/>
        </a:spcBef>
        <a:buFont typeface="Arial" panose="020B0604020202020204" pitchFamily="34" charset="0"/>
        <a:buChar char="•"/>
        <a:defRPr sz="2604" kern="1200">
          <a:solidFill>
            <a:schemeClr val="tx1"/>
          </a:solidFill>
          <a:latin typeface="+mn-lt"/>
          <a:ea typeface="+mn-ea"/>
          <a:cs typeface="+mn-cs"/>
        </a:defRPr>
      </a:lvl8pPr>
      <a:lvl9pPr marL="4819558" indent="-283503" algn="l" defTabSz="1134013" rtl="0" eaLnBrk="1" latinLnBrk="0" hangingPunct="1">
        <a:spcBef>
          <a:spcPct val="20000"/>
        </a:spcBef>
        <a:buFont typeface="Arial" panose="020B0604020202020204" pitchFamily="34" charset="0"/>
        <a:buChar char="•"/>
        <a:defRPr sz="2604" kern="1200">
          <a:solidFill>
            <a:schemeClr val="tx1"/>
          </a:solidFill>
          <a:latin typeface="+mn-lt"/>
          <a:ea typeface="+mn-ea"/>
          <a:cs typeface="+mn-cs"/>
        </a:defRPr>
      </a:lvl9pPr>
    </p:bodyStyle>
    <p:otherStyle>
      <a:defPPr>
        <a:defRPr lang="en-US"/>
      </a:defPPr>
      <a:lvl1pPr marL="0" algn="l" defTabSz="1134013" rtl="0" eaLnBrk="1" latinLnBrk="0" hangingPunct="1">
        <a:defRPr sz="2357" kern="1200">
          <a:solidFill>
            <a:schemeClr val="tx1"/>
          </a:solidFill>
          <a:latin typeface="+mn-lt"/>
          <a:ea typeface="+mn-ea"/>
          <a:cs typeface="+mn-cs"/>
        </a:defRPr>
      </a:lvl1pPr>
      <a:lvl2pPr marL="567005" algn="l" defTabSz="1134013" rtl="0" eaLnBrk="1" latinLnBrk="0" hangingPunct="1">
        <a:defRPr sz="2357" kern="1200">
          <a:solidFill>
            <a:schemeClr val="tx1"/>
          </a:solidFill>
          <a:latin typeface="+mn-lt"/>
          <a:ea typeface="+mn-ea"/>
          <a:cs typeface="+mn-cs"/>
        </a:defRPr>
      </a:lvl2pPr>
      <a:lvl3pPr marL="1134013" algn="l" defTabSz="1134013" rtl="0" eaLnBrk="1" latinLnBrk="0" hangingPunct="1">
        <a:defRPr sz="2357" kern="1200">
          <a:solidFill>
            <a:schemeClr val="tx1"/>
          </a:solidFill>
          <a:latin typeface="+mn-lt"/>
          <a:ea typeface="+mn-ea"/>
          <a:cs typeface="+mn-cs"/>
        </a:defRPr>
      </a:lvl3pPr>
      <a:lvl4pPr marL="1701021" algn="l" defTabSz="1134013" rtl="0" eaLnBrk="1" latinLnBrk="0" hangingPunct="1">
        <a:defRPr sz="2357" kern="1200">
          <a:solidFill>
            <a:schemeClr val="tx1"/>
          </a:solidFill>
          <a:latin typeface="+mn-lt"/>
          <a:ea typeface="+mn-ea"/>
          <a:cs typeface="+mn-cs"/>
        </a:defRPr>
      </a:lvl4pPr>
      <a:lvl5pPr marL="2268029" algn="l" defTabSz="1134013" rtl="0" eaLnBrk="1" latinLnBrk="0" hangingPunct="1">
        <a:defRPr sz="2357" kern="1200">
          <a:solidFill>
            <a:schemeClr val="tx1"/>
          </a:solidFill>
          <a:latin typeface="+mn-lt"/>
          <a:ea typeface="+mn-ea"/>
          <a:cs typeface="+mn-cs"/>
        </a:defRPr>
      </a:lvl5pPr>
      <a:lvl6pPr marL="2835036" algn="l" defTabSz="1134013" rtl="0" eaLnBrk="1" latinLnBrk="0" hangingPunct="1">
        <a:defRPr sz="2357" kern="1200">
          <a:solidFill>
            <a:schemeClr val="tx1"/>
          </a:solidFill>
          <a:latin typeface="+mn-lt"/>
          <a:ea typeface="+mn-ea"/>
          <a:cs typeface="+mn-cs"/>
        </a:defRPr>
      </a:lvl6pPr>
      <a:lvl7pPr marL="3402040" algn="l" defTabSz="1134013" rtl="0" eaLnBrk="1" latinLnBrk="0" hangingPunct="1">
        <a:defRPr sz="2357" kern="1200">
          <a:solidFill>
            <a:schemeClr val="tx1"/>
          </a:solidFill>
          <a:latin typeface="+mn-lt"/>
          <a:ea typeface="+mn-ea"/>
          <a:cs typeface="+mn-cs"/>
        </a:defRPr>
      </a:lvl7pPr>
      <a:lvl8pPr marL="3969049" algn="l" defTabSz="1134013" rtl="0" eaLnBrk="1" latinLnBrk="0" hangingPunct="1">
        <a:defRPr sz="2357" kern="1200">
          <a:solidFill>
            <a:schemeClr val="tx1"/>
          </a:solidFill>
          <a:latin typeface="+mn-lt"/>
          <a:ea typeface="+mn-ea"/>
          <a:cs typeface="+mn-cs"/>
        </a:defRPr>
      </a:lvl8pPr>
      <a:lvl9pPr marL="4536055" algn="l" defTabSz="1134013" rtl="0" eaLnBrk="1" latinLnBrk="0" hangingPunct="1">
        <a:defRPr sz="23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4411EE-3012-4060-EFF9-BBD70A036C50}"/>
              </a:ext>
            </a:extLst>
          </p:cNvPr>
          <p:cNvSpPr>
            <a:spLocks noGrp="1"/>
          </p:cNvSpPr>
          <p:nvPr>
            <p:ph type="ctrTitle"/>
          </p:nvPr>
        </p:nvSpPr>
        <p:spPr>
          <a:xfrm>
            <a:off x="1023724" y="1901952"/>
            <a:ext cx="7317287" cy="3189136"/>
          </a:xfrm>
        </p:spPr>
        <p:txBody>
          <a:bodyPr>
            <a:noAutofit/>
          </a:bodyPr>
          <a:lstStyle/>
          <a:p>
            <a:pPr algn="l"/>
            <a:r>
              <a:rPr lang="en-GB" sz="7200" b="1" dirty="0">
                <a:solidFill>
                  <a:schemeClr val="tx1"/>
                </a:solidFill>
                <a:latin typeface="Arial" panose="020B0604020202020204" pitchFamily="34" charset="0"/>
                <a:ea typeface="Tahoma" panose="020B0604030504040204" pitchFamily="34" charset="0"/>
                <a:cs typeface="Arial" panose="020B0604020202020204" pitchFamily="34" charset="0"/>
              </a:rPr>
              <a:t>Professional Nurse Advocate (PNA)</a:t>
            </a:r>
            <a:endParaRPr lang="en-GB" sz="7200" dirty="0">
              <a:solidFill>
                <a:schemeClr val="tx1"/>
              </a:solidFill>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EB9B0A8-66CF-72AF-D898-3D42906AFF28}"/>
              </a:ext>
            </a:extLst>
          </p:cNvPr>
          <p:cNvSpPr>
            <a:spLocks noGrp="1"/>
          </p:cNvSpPr>
          <p:nvPr>
            <p:ph type="subTitle" idx="1"/>
          </p:nvPr>
        </p:nvSpPr>
        <p:spPr>
          <a:xfrm>
            <a:off x="1023724" y="9469788"/>
            <a:ext cx="7317287" cy="2283514"/>
          </a:xfrm>
        </p:spPr>
        <p:txBody>
          <a:bodyPr>
            <a:normAutofit fontScale="92500" lnSpcReduction="10000"/>
          </a:bodyPr>
          <a:lstStyle/>
          <a:p>
            <a:pPr algn="l"/>
            <a:r>
              <a:rPr lang="en-US" sz="4400" b="1" dirty="0">
                <a:latin typeface="Arial" panose="020B0604020202020204" pitchFamily="34" charset="0"/>
                <a:ea typeface="Tahoma" panose="020B0604030504040204" pitchFamily="34" charset="0"/>
                <a:cs typeface="Arial" panose="020B0604020202020204" pitchFamily="34" charset="0"/>
              </a:rPr>
              <a:t>Implementing the Professional Nurse Advocate (PNA) Role </a:t>
            </a:r>
            <a:br>
              <a:rPr lang="en-US" sz="3900" b="1" dirty="0">
                <a:latin typeface="Arial" panose="020B0604020202020204" pitchFamily="34" charset="0"/>
                <a:ea typeface="Tahoma" panose="020B0604030504040204" pitchFamily="34" charset="0"/>
                <a:cs typeface="Arial" panose="020B0604020202020204" pitchFamily="34" charset="0"/>
              </a:rPr>
            </a:br>
            <a:endParaRPr lang="en-GB" sz="39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EAF14C3-E8E7-9BC4-D35E-E2B1E49E43A0}"/>
              </a:ext>
            </a:extLst>
          </p:cNvPr>
          <p:cNvSpPr txBox="1"/>
          <p:nvPr/>
        </p:nvSpPr>
        <p:spPr>
          <a:xfrm>
            <a:off x="10691812" y="13514833"/>
            <a:ext cx="9025638" cy="1231106"/>
          </a:xfrm>
          <a:prstGeom prst="rect">
            <a:avLst/>
          </a:prstGeom>
          <a:noFill/>
          <a:ln w="57150">
            <a:solidFill>
              <a:schemeClr val="accent4"/>
            </a:solidFill>
          </a:ln>
        </p:spPr>
        <p:txBody>
          <a:bodyPr wrap="square">
            <a:spAutoFit/>
          </a:bodyPr>
          <a:lstStyle/>
          <a:p>
            <a:r>
              <a:rPr lang="en-GB" sz="2800" b="1" dirty="0">
                <a:latin typeface="Arial" panose="020B0604020202020204" pitchFamily="34" charset="0"/>
                <a:cs typeface="Arial" panose="020B0604020202020204" pitchFamily="34" charset="0"/>
              </a:rPr>
              <a:t>Randeep Kaur Professional Lead for Nursing- RN SCPHN (HV) RM PNA MSc MA Ed. NMC Teacher </a:t>
            </a:r>
            <a:endParaRPr lang="en-GB" sz="2800" b="1" i="0" u="none" strike="noStrike" baseline="0" dirty="0">
              <a:solidFill>
                <a:srgbClr val="000000"/>
              </a:solidFill>
              <a:highlight>
                <a:srgbClr val="000000"/>
              </a:highlight>
              <a:latin typeface="Arial" panose="020B0604020202020204" pitchFamily="34" charset="0"/>
              <a:cs typeface="Arial" panose="020B0604020202020204" pitchFamily="34" charset="0"/>
            </a:endParaRPr>
          </a:p>
          <a:p>
            <a:r>
              <a:rPr lang="en-GB" sz="1800" b="0" i="0" u="none" strike="noStrike" baseline="0" dirty="0">
                <a:solidFill>
                  <a:srgbClr val="000000"/>
                </a:solidFill>
                <a:highlight>
                  <a:srgbClr val="000000"/>
                </a:highlight>
                <a:latin typeface="Arial" panose="020B0604020202020204" pitchFamily="34" charset="0"/>
              </a:rPr>
              <a:t> </a:t>
            </a:r>
            <a:endParaRPr lang="en-GB" sz="20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B3F43FD-FFE2-4D77-0D5C-7261B2C01DDA}"/>
              </a:ext>
            </a:extLst>
          </p:cNvPr>
          <p:cNvPicPr>
            <a:picLocks noChangeAspect="1"/>
          </p:cNvPicPr>
          <p:nvPr/>
        </p:nvPicPr>
        <p:blipFill rotWithShape="1">
          <a:blip r:embed="rId2"/>
          <a:srcRect r="-3" b="-3"/>
          <a:stretch/>
        </p:blipFill>
        <p:spPr>
          <a:xfrm>
            <a:off x="13088430" y="4936330"/>
            <a:ext cx="5419026" cy="4664870"/>
          </a:xfrm>
          <a:prstGeom prst="rect">
            <a:avLst/>
          </a:prstGeom>
        </p:spPr>
      </p:pic>
    </p:spTree>
    <p:extLst>
      <p:ext uri="{BB962C8B-B14F-4D97-AF65-F5344CB8AC3E}">
        <p14:creationId xmlns:p14="http://schemas.microsoft.com/office/powerpoint/2010/main" val="2042394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2DC6-9E09-16E1-82EC-49B0EE83B2CE}"/>
              </a:ext>
            </a:extLst>
          </p:cNvPr>
          <p:cNvSpPr>
            <a:spLocks noGrp="1"/>
          </p:cNvSpPr>
          <p:nvPr>
            <p:ph type="title"/>
          </p:nvPr>
        </p:nvSpPr>
        <p:spPr>
          <a:xfrm>
            <a:off x="1041990" y="1308155"/>
            <a:ext cx="19612712" cy="1683455"/>
          </a:xfrm>
        </p:spPr>
        <p:txBody>
          <a:bodyPr>
            <a:noAutofit/>
          </a:bodyPr>
          <a:lstStyle/>
          <a:p>
            <a:r>
              <a:rPr lang="en-US" sz="6000" b="1" dirty="0">
                <a:solidFill>
                  <a:schemeClr val="tx1"/>
                </a:solidFill>
                <a:latin typeface="Arial" panose="020B0604020202020204" pitchFamily="34" charset="0"/>
                <a:cs typeface="Arial" panose="020B0604020202020204" pitchFamily="34" charset="0"/>
              </a:rPr>
              <a:t>Conclusion</a:t>
            </a:r>
            <a:br>
              <a:rPr lang="en-US" sz="6000" b="1" dirty="0">
                <a:solidFill>
                  <a:schemeClr val="tx1"/>
                </a:solidFill>
                <a:latin typeface="Arial" panose="020B0604020202020204" pitchFamily="34" charset="0"/>
                <a:cs typeface="Arial" panose="020B0604020202020204" pitchFamily="34" charset="0"/>
              </a:rPr>
            </a:br>
            <a:endParaRPr lang="en-GB" sz="60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427CA73-B877-54C7-918F-FD0720203AA5}"/>
              </a:ext>
            </a:extLst>
          </p:cNvPr>
          <p:cNvSpPr>
            <a:spLocks noGrp="1"/>
          </p:cNvSpPr>
          <p:nvPr>
            <p:ph type="body" idx="1"/>
          </p:nvPr>
        </p:nvSpPr>
        <p:spPr>
          <a:xfrm>
            <a:off x="1041990" y="3387707"/>
            <a:ext cx="18585711" cy="10042529"/>
          </a:xfrm>
        </p:spPr>
        <p:txBody>
          <a:bodyPr/>
          <a:lstStyle/>
          <a:p>
            <a:pPr marL="0" indent="0">
              <a:buNone/>
            </a:pPr>
            <a:r>
              <a:rPr lang="en-US" sz="4000" dirty="0">
                <a:solidFill>
                  <a:schemeClr val="tx1"/>
                </a:solidFill>
                <a:latin typeface="Arial" panose="020B0604020202020204" pitchFamily="34" charset="0"/>
                <a:cs typeface="Arial" panose="020B0604020202020204" pitchFamily="34" charset="0"/>
              </a:rPr>
              <a:t>It is very clear stress and burnout are not new and nurses find themselves increasingly under pressure to deliver safe, high quality personalized care. </a:t>
            </a:r>
          </a:p>
          <a:p>
            <a:pPr marL="0" indent="0">
              <a:buNone/>
            </a:pPr>
            <a:r>
              <a:rPr lang="en-US" sz="4000" dirty="0">
                <a:solidFill>
                  <a:schemeClr val="tx1"/>
                </a:solidFill>
                <a:latin typeface="Arial" panose="020B0604020202020204" pitchFamily="34" charset="0"/>
                <a:cs typeface="Arial" panose="020B0604020202020204" pitchFamily="34" charset="0"/>
              </a:rPr>
              <a:t>By implementing the PNA role within BCHC the intention is to work towards building a safe, secure and sustainable infrastructure and being a great place to work. </a:t>
            </a:r>
          </a:p>
          <a:p>
            <a:pPr marL="0" indent="0">
              <a:buNone/>
            </a:pPr>
            <a:endParaRPr lang="en-US" sz="4000" dirty="0">
              <a:solidFill>
                <a:schemeClr val="tx1"/>
              </a:solidFill>
              <a:latin typeface="Arial" panose="020B0604020202020204" pitchFamily="34" charset="0"/>
              <a:cs typeface="Arial" panose="020B0604020202020204" pitchFamily="34" charset="0"/>
            </a:endParaRPr>
          </a:p>
          <a:p>
            <a:pPr marL="0" indent="0">
              <a:buNone/>
            </a:pPr>
            <a:endParaRPr lang="en-US" sz="4000" dirty="0">
              <a:solidFill>
                <a:schemeClr val="tx1"/>
              </a:solidFill>
              <a:latin typeface="Arial" panose="020B0604020202020204" pitchFamily="34" charset="0"/>
              <a:cs typeface="Arial" panose="020B0604020202020204" pitchFamily="34" charset="0"/>
            </a:endParaRPr>
          </a:p>
          <a:p>
            <a:pPr marL="0" indent="0">
              <a:buNone/>
            </a:pPr>
            <a:r>
              <a:rPr lang="en-US" sz="4000" b="1" dirty="0">
                <a:solidFill>
                  <a:schemeClr val="tx1"/>
                </a:solidFill>
                <a:latin typeface="Arial" panose="020B0604020202020204" pitchFamily="34" charset="0"/>
                <a:cs typeface="Arial" panose="020B0604020202020204" pitchFamily="34" charset="0"/>
              </a:rPr>
              <a:t>Any Questions?</a:t>
            </a:r>
            <a:endParaRPr lang="en-GB" b="1" dirty="0"/>
          </a:p>
        </p:txBody>
      </p:sp>
      <p:pic>
        <p:nvPicPr>
          <p:cNvPr id="4" name="Picture 3">
            <a:extLst>
              <a:ext uri="{FF2B5EF4-FFF2-40B4-BE49-F238E27FC236}">
                <a16:creationId xmlns:a16="http://schemas.microsoft.com/office/drawing/2014/main" id="{0FAE40F4-A619-D0CB-AFA2-B8236E6E5719}"/>
              </a:ext>
            </a:extLst>
          </p:cNvPr>
          <p:cNvPicPr>
            <a:picLocks noChangeAspect="1"/>
          </p:cNvPicPr>
          <p:nvPr/>
        </p:nvPicPr>
        <p:blipFill>
          <a:blip r:embed="rId2"/>
          <a:stretch>
            <a:fillRect/>
          </a:stretch>
        </p:blipFill>
        <p:spPr>
          <a:xfrm>
            <a:off x="9072973" y="7559675"/>
            <a:ext cx="9743264" cy="5943391"/>
          </a:xfrm>
          <a:prstGeom prst="rect">
            <a:avLst/>
          </a:prstGeom>
        </p:spPr>
      </p:pic>
    </p:spTree>
    <p:extLst>
      <p:ext uri="{BB962C8B-B14F-4D97-AF65-F5344CB8AC3E}">
        <p14:creationId xmlns:p14="http://schemas.microsoft.com/office/powerpoint/2010/main" val="79937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2F44-6D72-69C8-D861-D36787C1B5C3}"/>
              </a:ext>
            </a:extLst>
          </p:cNvPr>
          <p:cNvSpPr>
            <a:spLocks noGrp="1"/>
          </p:cNvSpPr>
          <p:nvPr>
            <p:ph type="title"/>
          </p:nvPr>
        </p:nvSpPr>
        <p:spPr>
          <a:xfrm>
            <a:off x="728922" y="699371"/>
            <a:ext cx="19591447" cy="1683455"/>
          </a:xfrm>
        </p:spPr>
        <p:txBody>
          <a:bodyPr>
            <a:normAutofit/>
          </a:bodyPr>
          <a:lstStyle/>
          <a:p>
            <a:r>
              <a:rPr lang="en-GB" sz="6000" b="1" dirty="0">
                <a:solidFill>
                  <a:schemeClr val="tx1"/>
                </a:solidFill>
                <a:latin typeface="Arial" panose="020B0604020202020204" pitchFamily="34" charset="0"/>
                <a:cs typeface="Arial" panose="020B0604020202020204" pitchFamily="34" charset="0"/>
              </a:rPr>
              <a:t>Background and development</a:t>
            </a:r>
          </a:p>
        </p:txBody>
      </p:sp>
      <p:sp>
        <p:nvSpPr>
          <p:cNvPr id="3" name="Content Placeholder 2">
            <a:extLst>
              <a:ext uri="{FF2B5EF4-FFF2-40B4-BE49-F238E27FC236}">
                <a16:creationId xmlns:a16="http://schemas.microsoft.com/office/drawing/2014/main" id="{B4E80D75-B6B3-491A-5BFC-5A7002500F38}"/>
              </a:ext>
            </a:extLst>
          </p:cNvPr>
          <p:cNvSpPr>
            <a:spLocks noGrp="1"/>
          </p:cNvSpPr>
          <p:nvPr>
            <p:ph type="body" idx="1"/>
          </p:nvPr>
        </p:nvSpPr>
        <p:spPr>
          <a:xfrm>
            <a:off x="896089" y="2729339"/>
            <a:ext cx="19591446" cy="10042529"/>
          </a:xfrm>
        </p:spPr>
        <p:txBody>
          <a:bodyPr>
            <a:normAutofit/>
          </a:bodyPr>
          <a:lstStyle/>
          <a:p>
            <a:pPr marL="0" indent="0">
              <a:buNone/>
            </a:pPr>
            <a:r>
              <a:rPr lang="en-US" sz="4000" kern="1200" dirty="0">
                <a:solidFill>
                  <a:srgbClr val="000000"/>
                </a:solidFill>
                <a:effectLst/>
                <a:latin typeface="Arial" panose="020B0604020202020204" pitchFamily="34" charset="0"/>
                <a:ea typeface="Tahoma" panose="020B0604030504040204" pitchFamily="34" charset="0"/>
                <a:cs typeface="Arial" panose="020B0604020202020204" pitchFamily="34" charset="0"/>
              </a:rPr>
              <a:t>A-Equip model (2017) was developed and introduced to advocate and educate for quality improvements</a:t>
            </a:r>
          </a:p>
          <a:p>
            <a:pPr marL="0" indent="0">
              <a:buNone/>
            </a:pPr>
            <a:endParaRPr lang="en-US" sz="400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0" indent="0">
              <a:buNone/>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A-EQUIP model works for </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urses/Midwives in four ways: </a:t>
            </a:r>
          </a:p>
          <a:p>
            <a:pPr marL="571500" indent="-571500">
              <a:buFont typeface="Wingdings" panose="05000000000000000000" pitchFamily="2" charset="2"/>
              <a:buChar char="§"/>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Advocating for the patient, the nurse and healthcare staff </a:t>
            </a:r>
          </a:p>
          <a:p>
            <a:pPr marL="571500" lvl="0" indent="-571500">
              <a:spcAft>
                <a:spcPts val="765"/>
              </a:spcAft>
              <a:buFont typeface="Wingdings" panose="05000000000000000000" pitchFamily="2" charset="2"/>
              <a:buChar char="§"/>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Providing clinical supervision using a restorative approach </a:t>
            </a:r>
          </a:p>
          <a:p>
            <a:pPr marL="571500" lvl="0" indent="-571500">
              <a:spcAft>
                <a:spcPts val="765"/>
              </a:spcAft>
              <a:buFont typeface="Wingdings" panose="05000000000000000000" pitchFamily="2" charset="2"/>
              <a:buChar char="§"/>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Enabling nurses to undertake personal action for quality improvement </a:t>
            </a:r>
          </a:p>
          <a:p>
            <a:pPr marL="571500" lvl="0" indent="-571500">
              <a:buFont typeface="Wingdings" panose="05000000000000000000" pitchFamily="2" charset="2"/>
              <a:buChar char="§"/>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Promoting the education and development of nurses. </a:t>
            </a:r>
          </a:p>
          <a:p>
            <a:endParaRPr lang="en-GB" dirty="0"/>
          </a:p>
        </p:txBody>
      </p:sp>
      <p:pic>
        <p:nvPicPr>
          <p:cNvPr id="4" name="Content Placeholder 3">
            <a:extLst>
              <a:ext uri="{FF2B5EF4-FFF2-40B4-BE49-F238E27FC236}">
                <a16:creationId xmlns:a16="http://schemas.microsoft.com/office/drawing/2014/main" id="{4D38C49A-29F9-B420-593B-2DED00890B99}"/>
              </a:ext>
            </a:extLst>
          </p:cNvPr>
          <p:cNvPicPr>
            <a:picLocks noChangeAspect="1"/>
          </p:cNvPicPr>
          <p:nvPr/>
        </p:nvPicPr>
        <p:blipFill rotWithShape="1">
          <a:blip r:embed="rId2"/>
          <a:srcRect l="22367" t="22393" r="31663" b="10852"/>
          <a:stretch/>
        </p:blipFill>
        <p:spPr>
          <a:xfrm rot="21600000">
            <a:off x="13846417" y="8750699"/>
            <a:ext cx="6291072" cy="5376672"/>
          </a:xfrm>
          <a:prstGeom prst="rect">
            <a:avLst/>
          </a:prstGeom>
        </p:spPr>
      </p:pic>
    </p:spTree>
    <p:extLst>
      <p:ext uri="{BB962C8B-B14F-4D97-AF65-F5344CB8AC3E}">
        <p14:creationId xmlns:p14="http://schemas.microsoft.com/office/powerpoint/2010/main" val="428925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lowchart: Summing Junction 5">
            <a:extLst>
              <a:ext uri="{FF2B5EF4-FFF2-40B4-BE49-F238E27FC236}">
                <a16:creationId xmlns:a16="http://schemas.microsoft.com/office/drawing/2014/main" id="{170CCC6F-D7EE-3360-AD16-AD1C8BFE80C0}"/>
              </a:ext>
            </a:extLst>
          </p:cNvPr>
          <p:cNvSpPr/>
          <p:nvPr/>
        </p:nvSpPr>
        <p:spPr>
          <a:xfrm>
            <a:off x="7316796" y="4476454"/>
            <a:ext cx="6752399" cy="6166439"/>
          </a:xfrm>
          <a:prstGeom prst="flowChartSummingJunct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lowchart: Summing Junction 6">
            <a:extLst>
              <a:ext uri="{FF2B5EF4-FFF2-40B4-BE49-F238E27FC236}">
                <a16:creationId xmlns:a16="http://schemas.microsoft.com/office/drawing/2014/main" id="{4DDC00ED-43DD-36AA-B6AF-132DE2226EEA}"/>
              </a:ext>
            </a:extLst>
          </p:cNvPr>
          <p:cNvSpPr/>
          <p:nvPr/>
        </p:nvSpPr>
        <p:spPr>
          <a:xfrm>
            <a:off x="8222127" y="5335269"/>
            <a:ext cx="5036521" cy="4480444"/>
          </a:xfrm>
          <a:prstGeom prst="flowChartSummingJuncti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9214240-2F40-17AB-EC83-95944EEE1144}"/>
              </a:ext>
            </a:extLst>
          </p:cNvPr>
          <p:cNvSpPr/>
          <p:nvPr/>
        </p:nvSpPr>
        <p:spPr>
          <a:xfrm>
            <a:off x="9777352" y="6818636"/>
            <a:ext cx="1817173" cy="158268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78676">
              <a:spcAft>
                <a:spcPts val="618"/>
              </a:spcAft>
            </a:pPr>
            <a:r>
              <a:rPr lang="en-US" sz="1455" kern="1200">
                <a:solidFill>
                  <a:schemeClr val="tx1"/>
                </a:solidFill>
                <a:latin typeface="+mn-lt"/>
                <a:ea typeface="+mn-ea"/>
                <a:cs typeface="+mn-cs"/>
              </a:rPr>
              <a:t>Positive outcomes for our staff, women and babies</a:t>
            </a:r>
            <a:endParaRPr lang="en-GB" sz="1455" kern="1200">
              <a:solidFill>
                <a:schemeClr val="tx1"/>
              </a:solidFill>
              <a:latin typeface="+mn-lt"/>
              <a:ea typeface="+mn-ea"/>
              <a:cs typeface="+mn-cs"/>
            </a:endParaRPr>
          </a:p>
          <a:p>
            <a:pPr algn="ctr">
              <a:spcAft>
                <a:spcPts val="600"/>
              </a:spcAft>
            </a:pPr>
            <a:endParaRPr lang="en-GB" sz="900"/>
          </a:p>
        </p:txBody>
      </p:sp>
      <p:sp>
        <p:nvSpPr>
          <p:cNvPr id="9" name="TextBox 8">
            <a:extLst>
              <a:ext uri="{FF2B5EF4-FFF2-40B4-BE49-F238E27FC236}">
                <a16:creationId xmlns:a16="http://schemas.microsoft.com/office/drawing/2014/main" id="{91403DFF-A928-CECE-16BD-23F1D5ABDF2E}"/>
              </a:ext>
            </a:extLst>
          </p:cNvPr>
          <p:cNvSpPr txBox="1"/>
          <p:nvPr/>
        </p:nvSpPr>
        <p:spPr>
          <a:xfrm>
            <a:off x="9880076" y="4726791"/>
            <a:ext cx="2803883" cy="546881"/>
          </a:xfrm>
          <a:prstGeom prst="rect">
            <a:avLst/>
          </a:prstGeom>
          <a:noFill/>
        </p:spPr>
        <p:txBody>
          <a:bodyPr wrap="square" rtlCol="0">
            <a:spAutoFit/>
          </a:bodyPr>
          <a:lstStyle/>
          <a:p>
            <a:pPr defTabSz="1478676">
              <a:spcAft>
                <a:spcPts val="618"/>
              </a:spcAft>
            </a:pPr>
            <a:r>
              <a:rPr lang="en-US" sz="2911" kern="1200" dirty="0">
                <a:solidFill>
                  <a:schemeClr val="tx1"/>
                </a:solidFill>
                <a:latin typeface="+mn-lt"/>
                <a:ea typeface="+mn-ea"/>
                <a:cs typeface="+mn-cs"/>
              </a:rPr>
              <a:t>Normative </a:t>
            </a:r>
            <a:endParaRPr lang="en-GB" dirty="0"/>
          </a:p>
        </p:txBody>
      </p:sp>
      <p:sp>
        <p:nvSpPr>
          <p:cNvPr id="10" name="TextBox 9">
            <a:extLst>
              <a:ext uri="{FF2B5EF4-FFF2-40B4-BE49-F238E27FC236}">
                <a16:creationId xmlns:a16="http://schemas.microsoft.com/office/drawing/2014/main" id="{91A3CEEF-DB31-68D6-A413-A5722C06E777}"/>
              </a:ext>
            </a:extLst>
          </p:cNvPr>
          <p:cNvSpPr txBox="1"/>
          <p:nvPr/>
        </p:nvSpPr>
        <p:spPr>
          <a:xfrm rot="5400000">
            <a:off x="12211394" y="7823608"/>
            <a:ext cx="2803882" cy="546881"/>
          </a:xfrm>
          <a:prstGeom prst="rect">
            <a:avLst/>
          </a:prstGeom>
          <a:noFill/>
        </p:spPr>
        <p:txBody>
          <a:bodyPr wrap="square" rtlCol="0">
            <a:spAutoFit/>
          </a:bodyPr>
          <a:lstStyle/>
          <a:p>
            <a:pPr defTabSz="1478676">
              <a:spcAft>
                <a:spcPts val="618"/>
              </a:spcAft>
            </a:pPr>
            <a:r>
              <a:rPr lang="en-US" sz="2911" kern="1200">
                <a:solidFill>
                  <a:schemeClr val="tx1"/>
                </a:solidFill>
                <a:latin typeface="+mn-lt"/>
                <a:ea typeface="+mn-ea"/>
                <a:cs typeface="+mn-cs"/>
              </a:rPr>
              <a:t>Formative </a:t>
            </a:r>
            <a:endParaRPr lang="en-GB"/>
          </a:p>
        </p:txBody>
      </p:sp>
      <p:sp>
        <p:nvSpPr>
          <p:cNvPr id="11" name="TextBox 10">
            <a:extLst>
              <a:ext uri="{FF2B5EF4-FFF2-40B4-BE49-F238E27FC236}">
                <a16:creationId xmlns:a16="http://schemas.microsoft.com/office/drawing/2014/main" id="{0585AEFC-EBA2-466D-CD66-E8AFCBAF0B95}"/>
              </a:ext>
            </a:extLst>
          </p:cNvPr>
          <p:cNvSpPr txBox="1"/>
          <p:nvPr/>
        </p:nvSpPr>
        <p:spPr>
          <a:xfrm>
            <a:off x="9863269" y="9857799"/>
            <a:ext cx="2803883" cy="546881"/>
          </a:xfrm>
          <a:prstGeom prst="rect">
            <a:avLst/>
          </a:prstGeom>
          <a:noFill/>
        </p:spPr>
        <p:txBody>
          <a:bodyPr wrap="square" rtlCol="0">
            <a:spAutoFit/>
          </a:bodyPr>
          <a:lstStyle/>
          <a:p>
            <a:pPr defTabSz="1478676">
              <a:spcAft>
                <a:spcPts val="618"/>
              </a:spcAft>
            </a:pPr>
            <a:r>
              <a:rPr lang="en-US" sz="2911" kern="1200">
                <a:solidFill>
                  <a:schemeClr val="tx1"/>
                </a:solidFill>
                <a:latin typeface="+mn-lt"/>
                <a:ea typeface="+mn-ea"/>
                <a:cs typeface="+mn-cs"/>
              </a:rPr>
              <a:t>Restorative </a:t>
            </a:r>
            <a:endParaRPr lang="en-GB"/>
          </a:p>
        </p:txBody>
      </p:sp>
      <p:sp>
        <p:nvSpPr>
          <p:cNvPr id="12" name="TextBox 11">
            <a:extLst>
              <a:ext uri="{FF2B5EF4-FFF2-40B4-BE49-F238E27FC236}">
                <a16:creationId xmlns:a16="http://schemas.microsoft.com/office/drawing/2014/main" id="{3FAC40F3-378F-09E1-5E62-4B452585083D}"/>
              </a:ext>
            </a:extLst>
          </p:cNvPr>
          <p:cNvSpPr txBox="1"/>
          <p:nvPr/>
        </p:nvSpPr>
        <p:spPr>
          <a:xfrm rot="16200000">
            <a:off x="6147491" y="7302052"/>
            <a:ext cx="3741899" cy="546881"/>
          </a:xfrm>
          <a:prstGeom prst="rect">
            <a:avLst/>
          </a:prstGeom>
          <a:noFill/>
        </p:spPr>
        <p:txBody>
          <a:bodyPr wrap="square" rtlCol="0">
            <a:spAutoFit/>
          </a:bodyPr>
          <a:lstStyle/>
          <a:p>
            <a:pPr defTabSz="1478676">
              <a:spcAft>
                <a:spcPts val="618"/>
              </a:spcAft>
            </a:pPr>
            <a:r>
              <a:rPr lang="en-US" sz="2911" kern="1200">
                <a:solidFill>
                  <a:schemeClr val="tx1"/>
                </a:solidFill>
                <a:latin typeface="+mn-lt"/>
                <a:ea typeface="+mn-ea"/>
                <a:cs typeface="+mn-cs"/>
              </a:rPr>
              <a:t>Quality improvements </a:t>
            </a:r>
            <a:endParaRPr lang="en-GB"/>
          </a:p>
        </p:txBody>
      </p:sp>
      <p:sp>
        <p:nvSpPr>
          <p:cNvPr id="13" name="TextBox 12">
            <a:extLst>
              <a:ext uri="{FF2B5EF4-FFF2-40B4-BE49-F238E27FC236}">
                <a16:creationId xmlns:a16="http://schemas.microsoft.com/office/drawing/2014/main" id="{3407C642-9E0A-060F-AEC6-7ACD7CB0B654}"/>
              </a:ext>
            </a:extLst>
          </p:cNvPr>
          <p:cNvSpPr txBox="1"/>
          <p:nvPr/>
        </p:nvSpPr>
        <p:spPr>
          <a:xfrm>
            <a:off x="9777396" y="5653378"/>
            <a:ext cx="1904266" cy="998112"/>
          </a:xfrm>
          <a:prstGeom prst="rect">
            <a:avLst/>
          </a:prstGeom>
          <a:noFill/>
        </p:spPr>
        <p:txBody>
          <a:bodyPr wrap="square">
            <a:spAutoFit/>
          </a:bodyPr>
          <a:lstStyle/>
          <a:p>
            <a:pPr defTabSz="1478676">
              <a:spcAft>
                <a:spcPts val="618"/>
              </a:spcAft>
            </a:pPr>
            <a:r>
              <a:rPr lang="en-US" sz="1941" kern="1200">
                <a:solidFill>
                  <a:schemeClr val="tx1"/>
                </a:solidFill>
                <a:latin typeface="+mn-lt"/>
                <a:ea typeface="+mn-ea"/>
                <a:cs typeface="+mn-cs"/>
              </a:rPr>
              <a:t>Monitoring, evaluation and quality control </a:t>
            </a:r>
            <a:endParaRPr lang="en-GB" sz="1200"/>
          </a:p>
        </p:txBody>
      </p:sp>
      <p:sp>
        <p:nvSpPr>
          <p:cNvPr id="14" name="TextBox 13">
            <a:extLst>
              <a:ext uri="{FF2B5EF4-FFF2-40B4-BE49-F238E27FC236}">
                <a16:creationId xmlns:a16="http://schemas.microsoft.com/office/drawing/2014/main" id="{5FA404FF-7D68-4138-1449-7C281741B445}"/>
              </a:ext>
            </a:extLst>
          </p:cNvPr>
          <p:cNvSpPr txBox="1"/>
          <p:nvPr/>
        </p:nvSpPr>
        <p:spPr>
          <a:xfrm>
            <a:off x="9073724" y="8846283"/>
            <a:ext cx="4132238" cy="546881"/>
          </a:xfrm>
          <a:prstGeom prst="rect">
            <a:avLst/>
          </a:prstGeom>
          <a:noFill/>
        </p:spPr>
        <p:txBody>
          <a:bodyPr wrap="square">
            <a:spAutoFit/>
          </a:bodyPr>
          <a:lstStyle/>
          <a:p>
            <a:pPr defTabSz="1478676">
              <a:spcAft>
                <a:spcPts val="618"/>
              </a:spcAft>
            </a:pPr>
            <a:r>
              <a:rPr lang="en-US" sz="2911" kern="1200" dirty="0">
                <a:solidFill>
                  <a:schemeClr val="tx1"/>
                </a:solidFill>
                <a:latin typeface="+mn-lt"/>
                <a:ea typeface="+mn-ea"/>
                <a:cs typeface="+mn-cs"/>
              </a:rPr>
              <a:t>Clinical supervision </a:t>
            </a:r>
            <a:endParaRPr lang="en-GB" dirty="0"/>
          </a:p>
        </p:txBody>
      </p:sp>
      <p:sp>
        <p:nvSpPr>
          <p:cNvPr id="15" name="TextBox 14">
            <a:extLst>
              <a:ext uri="{FF2B5EF4-FFF2-40B4-BE49-F238E27FC236}">
                <a16:creationId xmlns:a16="http://schemas.microsoft.com/office/drawing/2014/main" id="{D9824B9A-FF26-C796-FF97-76D14EFFE8FC}"/>
              </a:ext>
            </a:extLst>
          </p:cNvPr>
          <p:cNvSpPr txBox="1"/>
          <p:nvPr/>
        </p:nvSpPr>
        <p:spPr>
          <a:xfrm>
            <a:off x="11580746" y="6819934"/>
            <a:ext cx="1730587" cy="1499231"/>
          </a:xfrm>
          <a:prstGeom prst="rect">
            <a:avLst/>
          </a:prstGeom>
          <a:noFill/>
        </p:spPr>
        <p:txBody>
          <a:bodyPr wrap="square">
            <a:spAutoFit/>
          </a:bodyPr>
          <a:lstStyle/>
          <a:p>
            <a:pPr defTabSz="1478676">
              <a:spcAft>
                <a:spcPts val="618"/>
              </a:spcAft>
            </a:pPr>
            <a:r>
              <a:rPr lang="en-US" sz="2264" kern="1200">
                <a:solidFill>
                  <a:schemeClr val="tx1"/>
                </a:solidFill>
                <a:latin typeface="+mn-lt"/>
                <a:ea typeface="+mn-ea"/>
                <a:cs typeface="+mn-cs"/>
              </a:rPr>
              <a:t>Education and development </a:t>
            </a:r>
            <a:endParaRPr lang="en-GB" sz="1400"/>
          </a:p>
        </p:txBody>
      </p:sp>
      <p:sp>
        <p:nvSpPr>
          <p:cNvPr id="16" name="TextBox 15">
            <a:extLst>
              <a:ext uri="{FF2B5EF4-FFF2-40B4-BE49-F238E27FC236}">
                <a16:creationId xmlns:a16="http://schemas.microsoft.com/office/drawing/2014/main" id="{ABAEEFC8-4060-1D99-3470-68AD3E1233E2}"/>
              </a:ext>
            </a:extLst>
          </p:cNvPr>
          <p:cNvSpPr txBox="1"/>
          <p:nvPr/>
        </p:nvSpPr>
        <p:spPr>
          <a:xfrm>
            <a:off x="8277937" y="6717825"/>
            <a:ext cx="1730587" cy="1228186"/>
          </a:xfrm>
          <a:prstGeom prst="rect">
            <a:avLst/>
          </a:prstGeom>
          <a:noFill/>
        </p:spPr>
        <p:txBody>
          <a:bodyPr wrap="square">
            <a:spAutoFit/>
          </a:bodyPr>
          <a:lstStyle/>
          <a:p>
            <a:pPr defTabSz="1478676">
              <a:spcAft>
                <a:spcPts val="618"/>
              </a:spcAft>
            </a:pPr>
            <a:r>
              <a:rPr lang="en-US" sz="2264" kern="1200" dirty="0">
                <a:solidFill>
                  <a:schemeClr val="tx1"/>
                </a:solidFill>
                <a:latin typeface="+mn-lt"/>
                <a:ea typeface="+mn-ea"/>
                <a:cs typeface="+mn-cs"/>
              </a:rPr>
              <a:t>QI goals</a:t>
            </a:r>
          </a:p>
          <a:p>
            <a:pPr defTabSz="1478676">
              <a:spcAft>
                <a:spcPts val="618"/>
              </a:spcAft>
            </a:pPr>
            <a:r>
              <a:rPr lang="en-US" sz="2264" kern="1200" dirty="0">
                <a:solidFill>
                  <a:schemeClr val="tx1"/>
                </a:solidFill>
                <a:latin typeface="+mn-lt"/>
                <a:ea typeface="+mn-ea"/>
                <a:cs typeface="+mn-cs"/>
              </a:rPr>
              <a:t>Safety and assurance  </a:t>
            </a:r>
            <a:endParaRPr lang="en-US" sz="1400" dirty="0">
              <a:solidFill>
                <a:schemeClr val="tx1"/>
              </a:solidFill>
            </a:endParaRPr>
          </a:p>
        </p:txBody>
      </p:sp>
      <p:sp>
        <p:nvSpPr>
          <p:cNvPr id="17" name="TextBox 16">
            <a:extLst>
              <a:ext uri="{FF2B5EF4-FFF2-40B4-BE49-F238E27FC236}">
                <a16:creationId xmlns:a16="http://schemas.microsoft.com/office/drawing/2014/main" id="{A87ADFBD-8800-942F-3A16-6BE772DBB434}"/>
              </a:ext>
            </a:extLst>
          </p:cNvPr>
          <p:cNvSpPr txBox="1"/>
          <p:nvPr/>
        </p:nvSpPr>
        <p:spPr>
          <a:xfrm>
            <a:off x="1128580" y="6023911"/>
            <a:ext cx="5791875" cy="529853"/>
          </a:xfrm>
          <a:prstGeom prst="rect">
            <a:avLst/>
          </a:prstGeom>
          <a:noFill/>
          <a:ln w="57150">
            <a:solidFill>
              <a:schemeClr val="accent2">
                <a:lumMod val="60000"/>
                <a:lumOff val="40000"/>
              </a:schemeClr>
            </a:solidFill>
          </a:ln>
        </p:spPr>
        <p:txBody>
          <a:bodyPr wrap="square">
            <a:spAutoFit/>
          </a:bodyPr>
          <a:lstStyle/>
          <a:p>
            <a:pPr algn="ctr" defTabSz="1478676">
              <a:lnSpc>
                <a:spcPct val="115000"/>
              </a:lnSpc>
              <a:spcAft>
                <a:spcPts val="1617"/>
              </a:spcAft>
            </a:pPr>
            <a:r>
              <a:rPr lang="en-GB" sz="2587" kern="1200">
                <a:solidFill>
                  <a:schemeClr val="tx1"/>
                </a:solidFill>
                <a:latin typeface="Calibri" panose="020F0502020204030204" pitchFamily="34" charset="0"/>
                <a:ea typeface="+mn-ea"/>
                <a:cs typeface="Times New Roman" panose="02020603050405020304" pitchFamily="18" charset="0"/>
              </a:rPr>
              <a:t>Civility culture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FF08E3C-27B1-D34D-5DED-21F87B7F3B9F}"/>
              </a:ext>
            </a:extLst>
          </p:cNvPr>
          <p:cNvSpPr txBox="1"/>
          <p:nvPr/>
        </p:nvSpPr>
        <p:spPr>
          <a:xfrm>
            <a:off x="14463169" y="8119063"/>
            <a:ext cx="5783773" cy="529853"/>
          </a:xfrm>
          <a:prstGeom prst="rect">
            <a:avLst/>
          </a:prstGeom>
          <a:noFill/>
          <a:ln w="57150">
            <a:solidFill>
              <a:schemeClr val="accent2">
                <a:lumMod val="60000"/>
                <a:lumOff val="40000"/>
              </a:schemeClr>
            </a:solidFill>
          </a:ln>
        </p:spPr>
        <p:txBody>
          <a:bodyPr wrap="square">
            <a:spAutoFit/>
          </a:bodyPr>
          <a:lstStyle/>
          <a:p>
            <a:pPr algn="ctr" defTabSz="1478676">
              <a:lnSpc>
                <a:spcPct val="115000"/>
              </a:lnSpc>
              <a:spcAft>
                <a:spcPts val="1617"/>
              </a:spcAft>
            </a:pPr>
            <a:r>
              <a:rPr lang="en-GB" sz="2587" kern="1200">
                <a:solidFill>
                  <a:schemeClr val="tx1"/>
                </a:solidFill>
                <a:latin typeface="Calibri" panose="020F0502020204030204" pitchFamily="34" charset="0"/>
                <a:ea typeface="+mn-ea"/>
                <a:cs typeface="Times New Roman" panose="02020603050405020304" pitchFamily="18" charset="0"/>
              </a:rPr>
              <a:t>Reciprocity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75C58E5-CC0E-E758-4B63-106C58702649}"/>
              </a:ext>
            </a:extLst>
          </p:cNvPr>
          <p:cNvSpPr txBox="1"/>
          <p:nvPr/>
        </p:nvSpPr>
        <p:spPr>
          <a:xfrm>
            <a:off x="14471271" y="6016187"/>
            <a:ext cx="5783773" cy="529853"/>
          </a:xfrm>
          <a:prstGeom prst="rect">
            <a:avLst/>
          </a:prstGeom>
          <a:noFill/>
          <a:ln w="57150">
            <a:solidFill>
              <a:schemeClr val="accent2">
                <a:lumMod val="60000"/>
                <a:lumOff val="40000"/>
              </a:schemeClr>
            </a:solidFill>
          </a:ln>
        </p:spPr>
        <p:txBody>
          <a:bodyPr wrap="square">
            <a:spAutoFit/>
          </a:bodyPr>
          <a:lstStyle/>
          <a:p>
            <a:pPr algn="ctr" defTabSz="1478676">
              <a:lnSpc>
                <a:spcPct val="115000"/>
              </a:lnSpc>
              <a:spcAft>
                <a:spcPts val="1617"/>
              </a:spcAft>
            </a:pPr>
            <a:r>
              <a:rPr lang="en-GB" sz="2587" kern="1200">
                <a:solidFill>
                  <a:schemeClr val="tx1"/>
                </a:solidFill>
                <a:latin typeface="Calibri" panose="020F0502020204030204" pitchFamily="34" charset="0"/>
                <a:ea typeface="+mn-ea"/>
                <a:cs typeface="Times New Roman" panose="02020603050405020304" pitchFamily="18" charset="0"/>
              </a:rPr>
              <a:t>Learning</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823F1948-B252-5FE2-391A-EB3F1B79833A}"/>
              </a:ext>
            </a:extLst>
          </p:cNvPr>
          <p:cNvSpPr txBox="1"/>
          <p:nvPr/>
        </p:nvSpPr>
        <p:spPr>
          <a:xfrm>
            <a:off x="14463169" y="7101118"/>
            <a:ext cx="5783773" cy="529853"/>
          </a:xfrm>
          <a:prstGeom prst="rect">
            <a:avLst/>
          </a:prstGeom>
          <a:noFill/>
          <a:ln w="57150">
            <a:solidFill>
              <a:schemeClr val="accent2">
                <a:lumMod val="60000"/>
                <a:lumOff val="40000"/>
              </a:schemeClr>
            </a:solidFill>
          </a:ln>
        </p:spPr>
        <p:txBody>
          <a:bodyPr wrap="square">
            <a:spAutoFit/>
          </a:bodyPr>
          <a:lstStyle/>
          <a:p>
            <a:pPr algn="ctr" defTabSz="1478676">
              <a:lnSpc>
                <a:spcPct val="115000"/>
              </a:lnSpc>
              <a:spcAft>
                <a:spcPts val="1617"/>
              </a:spcAft>
            </a:pPr>
            <a:r>
              <a:rPr lang="en-GB" sz="2587" kern="1200">
                <a:solidFill>
                  <a:schemeClr val="tx1"/>
                </a:solidFill>
                <a:latin typeface="Calibri" panose="020F0502020204030204" pitchFamily="34" charset="0"/>
                <a:ea typeface="+mn-ea"/>
                <a:cs typeface="Times New Roman" panose="02020603050405020304" pitchFamily="18" charset="0"/>
              </a:rPr>
              <a:t>Containment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687903D2-4061-413D-355E-CF2725031EF3}"/>
              </a:ext>
            </a:extLst>
          </p:cNvPr>
          <p:cNvSpPr txBox="1"/>
          <p:nvPr/>
        </p:nvSpPr>
        <p:spPr>
          <a:xfrm>
            <a:off x="1128580" y="6983648"/>
            <a:ext cx="5791875" cy="529853"/>
          </a:xfrm>
          <a:prstGeom prst="rect">
            <a:avLst/>
          </a:prstGeom>
          <a:noFill/>
          <a:ln w="57150">
            <a:solidFill>
              <a:schemeClr val="accent2">
                <a:lumMod val="60000"/>
                <a:lumOff val="40000"/>
              </a:schemeClr>
            </a:solidFill>
          </a:ln>
        </p:spPr>
        <p:txBody>
          <a:bodyPr wrap="square">
            <a:spAutoFit/>
          </a:bodyPr>
          <a:lstStyle/>
          <a:p>
            <a:pPr algn="ctr" defTabSz="1478676">
              <a:lnSpc>
                <a:spcPct val="115000"/>
              </a:lnSpc>
              <a:spcAft>
                <a:spcPts val="1617"/>
              </a:spcAft>
            </a:pPr>
            <a:r>
              <a:rPr lang="en-GB" sz="2587" kern="1200">
                <a:solidFill>
                  <a:schemeClr val="tx1"/>
                </a:solidFill>
                <a:latin typeface="Calibri" panose="020F0502020204030204" pitchFamily="34" charset="0"/>
                <a:ea typeface="+mn-ea"/>
                <a:cs typeface="Times New Roman" panose="02020603050405020304" pitchFamily="18" charset="0"/>
              </a:rPr>
              <a:t>Governance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C4845FCF-B004-2E50-C7E5-85BCC93987BA}"/>
              </a:ext>
            </a:extLst>
          </p:cNvPr>
          <p:cNvSpPr txBox="1"/>
          <p:nvPr/>
        </p:nvSpPr>
        <p:spPr>
          <a:xfrm>
            <a:off x="14463169" y="9122201"/>
            <a:ext cx="5783773" cy="529853"/>
          </a:xfrm>
          <a:prstGeom prst="rect">
            <a:avLst/>
          </a:prstGeom>
          <a:noFill/>
          <a:ln w="57150">
            <a:solidFill>
              <a:schemeClr val="accent2">
                <a:lumMod val="60000"/>
                <a:lumOff val="40000"/>
              </a:schemeClr>
            </a:solidFill>
          </a:ln>
        </p:spPr>
        <p:txBody>
          <a:bodyPr wrap="square">
            <a:spAutoFit/>
          </a:bodyPr>
          <a:lstStyle/>
          <a:p>
            <a:pPr algn="ctr" defTabSz="1478676">
              <a:lnSpc>
                <a:spcPct val="115000"/>
              </a:lnSpc>
              <a:spcAft>
                <a:spcPts val="1617"/>
              </a:spcAft>
            </a:pPr>
            <a:r>
              <a:rPr lang="en-GB" sz="2587" kern="1200">
                <a:solidFill>
                  <a:schemeClr val="tx1"/>
                </a:solidFill>
                <a:latin typeface="Calibri" panose="020F0502020204030204" pitchFamily="34" charset="0"/>
                <a:ea typeface="+mn-ea"/>
                <a:cs typeface="Times New Roman" panose="02020603050405020304" pitchFamily="18" charset="0"/>
              </a:rPr>
              <a:t>Behaviour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17F65A50-E5E1-B189-7AB9-CA36FD8CFF80}"/>
              </a:ext>
            </a:extLst>
          </p:cNvPr>
          <p:cNvSpPr txBox="1"/>
          <p:nvPr/>
        </p:nvSpPr>
        <p:spPr>
          <a:xfrm>
            <a:off x="1128580" y="8775583"/>
            <a:ext cx="5791875" cy="529853"/>
          </a:xfrm>
          <a:prstGeom prst="rect">
            <a:avLst/>
          </a:prstGeom>
          <a:noFill/>
          <a:ln w="57150">
            <a:solidFill>
              <a:schemeClr val="accent2">
                <a:lumMod val="60000"/>
                <a:lumOff val="40000"/>
              </a:schemeClr>
            </a:solidFill>
          </a:ln>
        </p:spPr>
        <p:txBody>
          <a:bodyPr wrap="square">
            <a:spAutoFit/>
          </a:bodyPr>
          <a:lstStyle/>
          <a:p>
            <a:pPr algn="ctr" defTabSz="1478676">
              <a:lnSpc>
                <a:spcPct val="115000"/>
              </a:lnSpc>
              <a:spcAft>
                <a:spcPts val="1617"/>
              </a:spcAft>
            </a:pPr>
            <a:r>
              <a:rPr lang="en-GB" sz="2587" kern="1200">
                <a:solidFill>
                  <a:schemeClr val="tx1"/>
                </a:solidFill>
                <a:latin typeface="Calibri" panose="020F0502020204030204" pitchFamily="34" charset="0"/>
                <a:ea typeface="+mn-ea"/>
                <a:cs typeface="Times New Roman" panose="02020603050405020304" pitchFamily="18" charset="0"/>
              </a:rPr>
              <a:t>Audits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DB7CF087-245B-7F49-15B7-82D91347C1C1}"/>
              </a:ext>
            </a:extLst>
          </p:cNvPr>
          <p:cNvSpPr txBox="1"/>
          <p:nvPr/>
        </p:nvSpPr>
        <p:spPr>
          <a:xfrm>
            <a:off x="1128580" y="7799732"/>
            <a:ext cx="5791875" cy="529853"/>
          </a:xfrm>
          <a:prstGeom prst="rect">
            <a:avLst/>
          </a:prstGeom>
          <a:noFill/>
          <a:ln w="57150">
            <a:solidFill>
              <a:schemeClr val="accent2">
                <a:lumMod val="60000"/>
                <a:lumOff val="40000"/>
              </a:schemeClr>
            </a:solidFill>
          </a:ln>
        </p:spPr>
        <p:txBody>
          <a:bodyPr wrap="square">
            <a:spAutoFit/>
          </a:bodyPr>
          <a:lstStyle/>
          <a:p>
            <a:pPr algn="ctr" defTabSz="1478676">
              <a:lnSpc>
                <a:spcPct val="115000"/>
              </a:lnSpc>
              <a:spcAft>
                <a:spcPts val="1617"/>
              </a:spcAft>
            </a:pPr>
            <a:r>
              <a:rPr lang="en-GB" sz="2587" kern="1200">
                <a:solidFill>
                  <a:schemeClr val="tx1"/>
                </a:solidFill>
                <a:latin typeface="Calibri" panose="020F0502020204030204" pitchFamily="34" charset="0"/>
                <a:ea typeface="+mn-ea"/>
                <a:cs typeface="Times New Roman" panose="02020603050405020304" pitchFamily="18" charset="0"/>
              </a:rPr>
              <a:t>Research</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630828A-5FA2-2B74-195F-4AC46D001616}"/>
              </a:ext>
            </a:extLst>
          </p:cNvPr>
          <p:cNvSpPr txBox="1"/>
          <p:nvPr/>
        </p:nvSpPr>
        <p:spPr>
          <a:xfrm>
            <a:off x="776589" y="1365722"/>
            <a:ext cx="15170547" cy="2123658"/>
          </a:xfrm>
          <a:prstGeom prst="rect">
            <a:avLst/>
          </a:prstGeom>
          <a:noFill/>
        </p:spPr>
        <p:txBody>
          <a:bodyPr wrap="square">
            <a:spAutoFit/>
          </a:bodyPr>
          <a:lstStyle/>
          <a:p>
            <a:r>
              <a:rPr lang="en-GB" sz="5400" b="1" dirty="0">
                <a:latin typeface="Arial" panose="020B0604020202020204" pitchFamily="34" charset="0"/>
                <a:cs typeface="Arial" panose="020B0604020202020204" pitchFamily="34" charset="0"/>
              </a:rPr>
              <a:t>A-EQUIP Model-</a:t>
            </a:r>
            <a:r>
              <a:rPr lang="en-GB" sz="6600" b="1" dirty="0">
                <a:latin typeface="Arial" panose="020B0604020202020204" pitchFamily="34" charset="0"/>
                <a:cs typeface="Arial" panose="020B0604020202020204" pitchFamily="34" charset="0"/>
              </a:rPr>
              <a:t>A</a:t>
            </a:r>
            <a:r>
              <a:rPr lang="en-GB" sz="5400" b="1" dirty="0">
                <a:latin typeface="Arial" panose="020B0604020202020204" pitchFamily="34" charset="0"/>
                <a:cs typeface="Arial" panose="020B0604020202020204" pitchFamily="34" charset="0"/>
              </a:rPr>
              <a:t>dvocating and </a:t>
            </a:r>
            <a:r>
              <a:rPr lang="en-GB" sz="6600" b="1" dirty="0">
                <a:latin typeface="Arial" panose="020B0604020202020204" pitchFamily="34" charset="0"/>
                <a:cs typeface="Arial" panose="020B0604020202020204" pitchFamily="34" charset="0"/>
              </a:rPr>
              <a:t>E</a:t>
            </a:r>
            <a:r>
              <a:rPr lang="en-GB" sz="5400" b="1" dirty="0">
                <a:latin typeface="Arial" panose="020B0604020202020204" pitchFamily="34" charset="0"/>
                <a:cs typeface="Arial" panose="020B0604020202020204" pitchFamily="34" charset="0"/>
              </a:rPr>
              <a:t>ducating for </a:t>
            </a:r>
            <a:r>
              <a:rPr lang="en-GB" sz="6600" b="1" dirty="0">
                <a:latin typeface="Arial" panose="020B0604020202020204" pitchFamily="34" charset="0"/>
                <a:cs typeface="Arial" panose="020B0604020202020204" pitchFamily="34" charset="0"/>
              </a:rPr>
              <a:t>Q</a:t>
            </a:r>
            <a:r>
              <a:rPr lang="en-GB" sz="5400" b="1" dirty="0">
                <a:latin typeface="Arial" panose="020B0604020202020204" pitchFamily="34" charset="0"/>
                <a:cs typeface="Arial" panose="020B0604020202020204" pitchFamily="34" charset="0"/>
              </a:rPr>
              <a:t>uality </a:t>
            </a:r>
            <a:r>
              <a:rPr lang="en-GB" sz="6600" b="1" dirty="0">
                <a:latin typeface="Arial" panose="020B0604020202020204" pitchFamily="34" charset="0"/>
                <a:cs typeface="Arial" panose="020B0604020202020204" pitchFamily="34" charset="0"/>
              </a:rPr>
              <a:t>I</a:t>
            </a:r>
            <a:r>
              <a:rPr lang="en-GB" sz="5400" b="1" dirty="0">
                <a:latin typeface="Arial" panose="020B0604020202020204" pitchFamily="34" charset="0"/>
                <a:cs typeface="Arial" panose="020B0604020202020204" pitchFamily="34" charset="0"/>
              </a:rPr>
              <a:t>mprovement (2017)</a:t>
            </a:r>
          </a:p>
        </p:txBody>
      </p:sp>
      <p:sp>
        <p:nvSpPr>
          <p:cNvPr id="27" name="TextBox 26">
            <a:extLst>
              <a:ext uri="{FF2B5EF4-FFF2-40B4-BE49-F238E27FC236}">
                <a16:creationId xmlns:a16="http://schemas.microsoft.com/office/drawing/2014/main" id="{6D261EA5-0F42-8913-F605-B2C304C49FBA}"/>
              </a:ext>
            </a:extLst>
          </p:cNvPr>
          <p:cNvSpPr txBox="1"/>
          <p:nvPr/>
        </p:nvSpPr>
        <p:spPr>
          <a:xfrm>
            <a:off x="8018441" y="10931107"/>
            <a:ext cx="12527280" cy="3887761"/>
          </a:xfrm>
          <a:prstGeom prst="rect">
            <a:avLst/>
          </a:prstGeom>
          <a:noFill/>
        </p:spPr>
        <p:txBody>
          <a:bodyPr wrap="square">
            <a:spAutoFit/>
          </a:bodyPr>
          <a:lstStyle/>
          <a:p>
            <a:r>
              <a:rPr lang="en-GB" sz="2800" b="1" i="0" u="none" strike="noStrike" baseline="0" dirty="0">
                <a:solidFill>
                  <a:srgbClr val="000000"/>
                </a:solidFill>
                <a:latin typeface="Arial" panose="020B0604020202020204" pitchFamily="34" charset="0"/>
                <a:cs typeface="Arial" panose="020B0604020202020204" pitchFamily="34" charset="0"/>
              </a:rPr>
              <a:t>Aims of Restorative Supervision </a:t>
            </a:r>
            <a:endParaRPr lang="en-GB" sz="2800" b="0" i="0" u="none" strike="noStrike" baseline="0" dirty="0">
              <a:solidFill>
                <a:srgbClr val="000000"/>
              </a:solidFill>
              <a:latin typeface="Arial" panose="020B0604020202020204" pitchFamily="34" charset="0"/>
              <a:cs typeface="Arial" panose="020B0604020202020204" pitchFamily="34" charset="0"/>
            </a:endParaRPr>
          </a:p>
          <a:p>
            <a:r>
              <a:rPr lang="en-GB" sz="2400" b="0" i="0" u="none" strike="noStrike" baseline="0" dirty="0">
                <a:solidFill>
                  <a:srgbClr val="000000"/>
                </a:solidFill>
                <a:latin typeface="Arial" panose="020B0604020202020204" pitchFamily="34" charset="0"/>
                <a:cs typeface="Arial" panose="020B0604020202020204" pitchFamily="34" charset="0"/>
              </a:rPr>
              <a:t>Provide a safe space to: </a:t>
            </a:r>
          </a:p>
          <a:p>
            <a:r>
              <a:rPr lang="en-GB" sz="2400" b="0" i="0" u="none" strike="noStrike" baseline="0" dirty="0">
                <a:solidFill>
                  <a:srgbClr val="000000"/>
                </a:solidFill>
                <a:latin typeface="Arial" panose="020B0604020202020204" pitchFamily="34" charset="0"/>
                <a:cs typeface="Arial" panose="020B0604020202020204" pitchFamily="34" charset="0"/>
              </a:rPr>
              <a:t>• discuss the impact and challenges of change and the new ways of working </a:t>
            </a:r>
          </a:p>
          <a:p>
            <a:r>
              <a:rPr lang="en-GB" sz="2400" b="0" i="0" u="none" strike="noStrike" baseline="0" dirty="0">
                <a:solidFill>
                  <a:srgbClr val="000000"/>
                </a:solidFill>
                <a:latin typeface="Arial" panose="020B0604020202020204" pitchFamily="34" charset="0"/>
                <a:cs typeface="Arial" panose="020B0604020202020204" pitchFamily="34" charset="0"/>
              </a:rPr>
              <a:t>• explore feelings, concerns or worries and new ideas </a:t>
            </a:r>
          </a:p>
          <a:p>
            <a:r>
              <a:rPr lang="en-GB" sz="2400" b="0" i="0" u="none" strike="noStrike" baseline="0" dirty="0">
                <a:solidFill>
                  <a:srgbClr val="000000"/>
                </a:solidFill>
                <a:latin typeface="Arial" panose="020B0604020202020204" pitchFamily="34" charset="0"/>
                <a:cs typeface="Arial" panose="020B0604020202020204" pitchFamily="34" charset="0"/>
              </a:rPr>
              <a:t>• improve emotional and physical health and wellbeing </a:t>
            </a:r>
          </a:p>
          <a:p>
            <a:r>
              <a:rPr lang="en-GB" sz="2400" b="0" i="0" u="none" strike="noStrike" baseline="0" dirty="0">
                <a:solidFill>
                  <a:srgbClr val="000000"/>
                </a:solidFill>
                <a:latin typeface="Arial" panose="020B0604020202020204" pitchFamily="34" charset="0"/>
                <a:cs typeface="Arial" panose="020B0604020202020204" pitchFamily="34" charset="0"/>
              </a:rPr>
              <a:t>• allow discussion about issues that feel particularly challenging </a:t>
            </a:r>
          </a:p>
          <a:p>
            <a:r>
              <a:rPr lang="en-GB" sz="2400" b="0" i="0" u="none" strike="noStrike" baseline="0" dirty="0">
                <a:solidFill>
                  <a:srgbClr val="000000"/>
                </a:solidFill>
                <a:latin typeface="Arial" panose="020B0604020202020204" pitchFamily="34" charset="0"/>
                <a:cs typeface="Arial" panose="020B0604020202020204" pitchFamily="34" charset="0"/>
              </a:rPr>
              <a:t>• encourage and enhance good working relationships both within the team and with clients, parents, partners and families </a:t>
            </a:r>
          </a:p>
          <a:p>
            <a:r>
              <a:rPr lang="en-GB" sz="2400" b="0" i="0" u="none" strike="noStrike" baseline="0" dirty="0">
                <a:solidFill>
                  <a:srgbClr val="000000"/>
                </a:solidFill>
                <a:latin typeface="Arial" panose="020B0604020202020204" pitchFamily="34" charset="0"/>
                <a:cs typeface="Arial" panose="020B0604020202020204" pitchFamily="34" charset="0"/>
              </a:rPr>
              <a:t>• increase awareness of issues impacting on behaviours within relationships </a:t>
            </a:r>
          </a:p>
          <a:p>
            <a:r>
              <a:rPr lang="en-GB" sz="2400" b="0" i="0" u="none" strike="noStrike" baseline="0" dirty="0">
                <a:solidFill>
                  <a:srgbClr val="000000"/>
                </a:solidFill>
                <a:latin typeface="Arial" panose="020B0604020202020204" pitchFamily="34" charset="0"/>
                <a:cs typeface="Arial" panose="020B0604020202020204" pitchFamily="34" charset="0"/>
              </a:rPr>
              <a:t>• to work more effectively, provide optimum client care and build resilience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51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14497-5C37-695D-290C-B12C68C92F37}"/>
              </a:ext>
            </a:extLst>
          </p:cNvPr>
          <p:cNvSpPr>
            <a:spLocks noGrp="1"/>
          </p:cNvSpPr>
          <p:nvPr>
            <p:ph sz="half" idx="1"/>
          </p:nvPr>
        </p:nvSpPr>
        <p:spPr>
          <a:xfrm>
            <a:off x="1245558" y="1525417"/>
            <a:ext cx="19328441" cy="12068516"/>
          </a:xfrm>
        </p:spPr>
        <p:txBody>
          <a:bodyPr>
            <a:normAutofit/>
          </a:bodyPr>
          <a:lstStyle/>
          <a:p>
            <a:pPr marL="0" indent="0" algn="l">
              <a:buNone/>
            </a:pPr>
            <a:r>
              <a:rPr lang="en-GB" sz="6000" b="1" i="0" dirty="0">
                <a:solidFill>
                  <a:srgbClr val="000000"/>
                </a:solidFill>
                <a:effectLst/>
                <a:latin typeface="Arial" panose="020B0604020202020204" pitchFamily="34" charset="0"/>
                <a:cs typeface="Arial" panose="020B0604020202020204" pitchFamily="34" charset="0"/>
              </a:rPr>
              <a:t>BCHC Strategic Objectives </a:t>
            </a:r>
          </a:p>
          <a:p>
            <a:pPr marL="285750" indent="-285750" algn="l">
              <a:buFont typeface="Arial" panose="020B0604020202020204" pitchFamily="34" charset="0"/>
              <a:buChar char="•"/>
            </a:pPr>
            <a:r>
              <a:rPr lang="en-GB" sz="4000" dirty="0">
                <a:solidFill>
                  <a:srgbClr val="000000"/>
                </a:solidFill>
                <a:latin typeface="Arial" panose="020B0604020202020204" pitchFamily="34" charset="0"/>
                <a:cs typeface="Arial" panose="020B0604020202020204" pitchFamily="34" charset="0"/>
              </a:rPr>
              <a:t>P</a:t>
            </a:r>
            <a:r>
              <a:rPr lang="en-GB" sz="4000" b="0" i="0" dirty="0">
                <a:solidFill>
                  <a:srgbClr val="000000"/>
                </a:solidFill>
                <a:effectLst/>
                <a:latin typeface="Arial" panose="020B0604020202020204" pitchFamily="34" charset="0"/>
                <a:cs typeface="Arial" panose="020B0604020202020204" pitchFamily="34" charset="0"/>
              </a:rPr>
              <a:t>roviding </a:t>
            </a:r>
            <a:r>
              <a:rPr lang="en-GB" sz="4000" b="1" i="0" dirty="0">
                <a:solidFill>
                  <a:srgbClr val="000000"/>
                </a:solidFill>
                <a:effectLst/>
                <a:latin typeface="Arial" panose="020B0604020202020204" pitchFamily="34" charset="0"/>
                <a:cs typeface="Arial" panose="020B0604020202020204" pitchFamily="34" charset="0"/>
              </a:rPr>
              <a:t>safe, high-quality care</a:t>
            </a:r>
            <a:r>
              <a:rPr lang="en-GB" sz="4000" b="0" i="0" dirty="0">
                <a:solidFill>
                  <a:srgbClr val="000000"/>
                </a:solidFill>
                <a:effectLst/>
                <a:latin typeface="Arial" panose="020B0604020202020204" pitchFamily="34" charset="0"/>
                <a:cs typeface="Arial" panose="020B0604020202020204" pitchFamily="34" charset="0"/>
              </a:rPr>
              <a:t> for our patients and service users</a:t>
            </a:r>
          </a:p>
          <a:p>
            <a:pPr marL="285750" indent="-285750" algn="l">
              <a:buFont typeface="Arial" panose="020B0604020202020204" pitchFamily="34" charset="0"/>
              <a:buChar char="•"/>
            </a:pPr>
            <a:r>
              <a:rPr lang="en-GB" sz="4000" dirty="0">
                <a:solidFill>
                  <a:srgbClr val="000000"/>
                </a:solidFill>
                <a:latin typeface="Arial" panose="020B0604020202020204" pitchFamily="34" charset="0"/>
                <a:cs typeface="Arial" panose="020B0604020202020204" pitchFamily="34" charset="0"/>
              </a:rPr>
              <a:t>B</a:t>
            </a:r>
            <a:r>
              <a:rPr lang="en-GB" sz="4000" b="0" i="0" dirty="0">
                <a:solidFill>
                  <a:srgbClr val="000000"/>
                </a:solidFill>
                <a:effectLst/>
                <a:latin typeface="Arial" panose="020B0604020202020204" pitchFamily="34" charset="0"/>
                <a:cs typeface="Arial" panose="020B0604020202020204" pitchFamily="34" charset="0"/>
              </a:rPr>
              <a:t>ecoming a </a:t>
            </a:r>
            <a:r>
              <a:rPr lang="en-GB" sz="4000" b="1" i="0" dirty="0">
                <a:solidFill>
                  <a:srgbClr val="000000"/>
                </a:solidFill>
                <a:effectLst/>
                <a:latin typeface="Arial" panose="020B0604020202020204" pitchFamily="34" charset="0"/>
                <a:cs typeface="Arial" panose="020B0604020202020204" pitchFamily="34" charset="0"/>
              </a:rPr>
              <a:t>great place to work</a:t>
            </a:r>
            <a:r>
              <a:rPr lang="en-GB" sz="4000" b="0" i="0" dirty="0">
                <a:solidFill>
                  <a:srgbClr val="000000"/>
                </a:solidFill>
                <a:effectLst/>
                <a:latin typeface="Arial" panose="020B0604020202020204" pitchFamily="34" charset="0"/>
                <a:cs typeface="Arial" panose="020B0604020202020204" pitchFamily="34" charset="0"/>
              </a:rPr>
              <a:t> for colleagues</a:t>
            </a:r>
          </a:p>
          <a:p>
            <a:pPr marL="285750" indent="-285750" algn="l">
              <a:buFont typeface="Arial" panose="020B0604020202020204" pitchFamily="34" charset="0"/>
              <a:buChar char="•"/>
            </a:pPr>
            <a:r>
              <a:rPr lang="en-GB" sz="4000" dirty="0">
                <a:solidFill>
                  <a:srgbClr val="000000"/>
                </a:solidFill>
                <a:latin typeface="Arial" panose="020B0604020202020204" pitchFamily="34" charset="0"/>
                <a:cs typeface="Arial" panose="020B0604020202020204" pitchFamily="34" charset="0"/>
              </a:rPr>
              <a:t>D</a:t>
            </a:r>
            <a:r>
              <a:rPr lang="en-GB" sz="4000" b="0" i="0" dirty="0">
                <a:solidFill>
                  <a:srgbClr val="000000"/>
                </a:solidFill>
                <a:effectLst/>
                <a:latin typeface="Arial" panose="020B0604020202020204" pitchFamily="34" charset="0"/>
                <a:cs typeface="Arial" panose="020B0604020202020204" pitchFamily="34" charset="0"/>
              </a:rPr>
              <a:t>elivering </a:t>
            </a:r>
            <a:r>
              <a:rPr lang="en-GB" sz="4000" b="1" i="0" dirty="0">
                <a:solidFill>
                  <a:srgbClr val="000000"/>
                </a:solidFill>
                <a:effectLst/>
                <a:latin typeface="Arial" panose="020B0604020202020204" pitchFamily="34" charset="0"/>
                <a:cs typeface="Arial" panose="020B0604020202020204" pitchFamily="34" charset="0"/>
              </a:rPr>
              <a:t>integrated care</a:t>
            </a:r>
            <a:r>
              <a:rPr lang="en-GB" sz="4000" b="0" i="0" dirty="0">
                <a:solidFill>
                  <a:srgbClr val="000000"/>
                </a:solidFill>
                <a:effectLst/>
                <a:latin typeface="Arial" panose="020B0604020202020204" pitchFamily="34" charset="0"/>
                <a:cs typeface="Arial" panose="020B0604020202020204" pitchFamily="34" charset="0"/>
              </a:rPr>
              <a:t> working with partners</a:t>
            </a:r>
          </a:p>
          <a:p>
            <a:pPr algn="l"/>
            <a:endParaRPr lang="en-GB" sz="4000" dirty="0">
              <a:solidFill>
                <a:srgbClr val="000000"/>
              </a:solidFill>
              <a:latin typeface="Arial" panose="020B0604020202020204" pitchFamily="34" charset="0"/>
              <a:cs typeface="Arial" panose="020B0604020202020204" pitchFamily="34" charset="0"/>
            </a:endParaRPr>
          </a:p>
          <a:p>
            <a:pPr marL="0" indent="0">
              <a:spcAft>
                <a:spcPts val="1000"/>
              </a:spcAft>
              <a:buNone/>
            </a:pPr>
            <a:r>
              <a:rPr lang="en-GB" sz="6000" b="1" dirty="0">
                <a:solidFill>
                  <a:srgbClr val="000000"/>
                </a:solidFill>
                <a:latin typeface="Arial" panose="020B0604020202020204" pitchFamily="34" charset="0"/>
                <a:ea typeface="Times New Roman" panose="02020603050405020304" pitchFamily="18" charset="0"/>
                <a:cs typeface="Arial" panose="020B0604020202020204" pitchFamily="34" charset="0"/>
              </a:rPr>
              <a:t>R</a:t>
            </a:r>
            <a:r>
              <a:rPr lang="en-GB" sz="6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ole of leadership within the role of the PNA</a:t>
            </a:r>
            <a:endParaRPr lang="en-GB" sz="6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spcAft>
                <a:spcPts val="1000"/>
              </a:spcAft>
              <a:buNone/>
            </a:pP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Leadership styles</a:t>
            </a:r>
          </a:p>
          <a:p>
            <a:pPr marL="742950" lvl="1" indent="-285750">
              <a:spcAft>
                <a:spcPts val="1000"/>
              </a:spcAft>
              <a:buFont typeface="Arial" panose="020B0604020202020204" pitchFamily="34" charset="0"/>
              <a:buChar char="•"/>
            </a:pP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Transformational</a:t>
            </a:r>
          </a:p>
          <a:p>
            <a:pPr marL="742950" lvl="1" indent="-285750">
              <a:spcAft>
                <a:spcPts val="1000"/>
              </a:spcAft>
              <a:buFont typeface="Arial" panose="020B0604020202020204" pitchFamily="34" charset="0"/>
              <a:buChar char="•"/>
            </a:pPr>
            <a:r>
              <a:rPr lang="en-GB"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Situational</a:t>
            </a:r>
          </a:p>
          <a:p>
            <a:pPr marL="742950" lvl="1" indent="-285750">
              <a:spcAft>
                <a:spcPts val="1000"/>
              </a:spcAft>
              <a:buFont typeface="Arial" panose="020B0604020202020204" pitchFamily="34" charset="0"/>
              <a:buChar char="•"/>
            </a:pP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Transactional</a:t>
            </a:r>
          </a:p>
          <a:p>
            <a:pPr marL="742950" lvl="1" indent="-285750">
              <a:spcAft>
                <a:spcPts val="1000"/>
              </a:spcAft>
              <a:buFont typeface="Arial" panose="020B0604020202020204" pitchFamily="34" charset="0"/>
              <a:buChar char="•"/>
            </a:pPr>
            <a:r>
              <a:rPr lang="en-GB"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Collective – all taking responsibility</a:t>
            </a:r>
          </a:p>
          <a:p>
            <a:pPr>
              <a:spcAft>
                <a:spcPts val="1000"/>
              </a:spcAft>
            </a:pPr>
            <a:r>
              <a:rPr lang="en-GB"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Overall appreciation and understanding of all, playing to the strengths of individuals for best outcomes</a:t>
            </a:r>
          </a:p>
          <a:p>
            <a:pPr marL="285750" indent="-285750" algn="l">
              <a:buFont typeface="Arial" panose="020B0604020202020204" pitchFamily="34" charset="0"/>
              <a:buChar char="•"/>
            </a:pPr>
            <a:endParaRPr lang="en-GB" sz="4000" b="0" i="0" dirty="0">
              <a:solidFill>
                <a:srgbClr val="000000"/>
              </a:solidFill>
              <a:effectLst/>
              <a:latin typeface="Arial" panose="020B0604020202020204" pitchFamily="34" charset="0"/>
              <a:cs typeface="Arial" panose="020B0604020202020204" pitchFamily="34" charset="0"/>
            </a:endParaRPr>
          </a:p>
          <a:p>
            <a:pPr marL="0" indent="0">
              <a:buNone/>
            </a:pPr>
            <a:endParaRPr lang="en-GB" sz="4000" dirty="0">
              <a:latin typeface="Arial" panose="020B0604020202020204" pitchFamily="34" charset="0"/>
              <a:cs typeface="Arial" panose="020B0604020202020204" pitchFamily="34" charset="0"/>
            </a:endParaRPr>
          </a:p>
          <a:p>
            <a:pPr marL="0" indent="0">
              <a:buNone/>
            </a:pPr>
            <a:endParaRPr lang="en-GB" sz="4000" dirty="0">
              <a:latin typeface="Arial" panose="020B0604020202020204" pitchFamily="34" charset="0"/>
              <a:cs typeface="Arial" panose="020B0604020202020204" pitchFamily="34" charset="0"/>
            </a:endParaRPr>
          </a:p>
        </p:txBody>
      </p:sp>
      <p:pic>
        <p:nvPicPr>
          <p:cNvPr id="4" name="Picture 3" descr="A green circle with white text and hands holding a heart&#10;&#10;Description automatically generated with medium confidence">
            <a:extLst>
              <a:ext uri="{FF2B5EF4-FFF2-40B4-BE49-F238E27FC236}">
                <a16:creationId xmlns:a16="http://schemas.microsoft.com/office/drawing/2014/main" id="{CFC6308E-9BB7-AF8D-7E4D-562C77D126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1297" y="3423605"/>
            <a:ext cx="1736764" cy="1729066"/>
          </a:xfrm>
          <a:prstGeom prst="rect">
            <a:avLst/>
          </a:prstGeom>
        </p:spPr>
      </p:pic>
      <p:pic>
        <p:nvPicPr>
          <p:cNvPr id="5" name="Picture 4" descr="A purple circle with white text and a person in a circle&#10;&#10;Description automatically generated">
            <a:extLst>
              <a:ext uri="{FF2B5EF4-FFF2-40B4-BE49-F238E27FC236}">
                <a16:creationId xmlns:a16="http://schemas.microsoft.com/office/drawing/2014/main" id="{B46797E9-565D-39CF-0072-B2B719CB53EF}"/>
              </a:ext>
            </a:extLst>
          </p:cNvPr>
          <p:cNvPicPr>
            <a:picLocks noChangeAspect="1"/>
          </p:cNvPicPr>
          <p:nvPr/>
        </p:nvPicPr>
        <p:blipFill>
          <a:blip r:embed="rId3"/>
          <a:stretch>
            <a:fillRect/>
          </a:stretch>
        </p:blipFill>
        <p:spPr>
          <a:xfrm>
            <a:off x="16671300" y="3499141"/>
            <a:ext cx="1736764" cy="1751237"/>
          </a:xfrm>
          <a:prstGeom prst="rect">
            <a:avLst/>
          </a:prstGeom>
        </p:spPr>
      </p:pic>
      <p:pic>
        <p:nvPicPr>
          <p:cNvPr id="6" name="Content Placeholder 5" descr="A blue circle with white puzzle pieces&#10;&#10;Description automatically generated with low confidence">
            <a:extLst>
              <a:ext uri="{FF2B5EF4-FFF2-40B4-BE49-F238E27FC236}">
                <a16:creationId xmlns:a16="http://schemas.microsoft.com/office/drawing/2014/main" id="{5B365715-7CDD-5004-5FC2-CDD2D53D13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01302" y="3498102"/>
            <a:ext cx="1736765" cy="1755643"/>
          </a:xfrm>
          <a:prstGeom prst="rect">
            <a:avLst/>
          </a:prstGeom>
        </p:spPr>
      </p:pic>
    </p:spTree>
    <p:extLst>
      <p:ext uri="{BB962C8B-B14F-4D97-AF65-F5344CB8AC3E}">
        <p14:creationId xmlns:p14="http://schemas.microsoft.com/office/powerpoint/2010/main" val="251133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5A9932-58BA-D51A-A82D-946EA4BA3A99}"/>
              </a:ext>
            </a:extLst>
          </p:cNvPr>
          <p:cNvSpPr>
            <a:spLocks noGrp="1"/>
          </p:cNvSpPr>
          <p:nvPr>
            <p:ph type="title"/>
          </p:nvPr>
        </p:nvSpPr>
        <p:spPr/>
        <p:txBody>
          <a:bodyPr/>
          <a:lstStyle/>
          <a:p>
            <a:br>
              <a:rPr lang="en-GB" dirty="0"/>
            </a:br>
            <a:r>
              <a:rPr lang="en-GB" dirty="0"/>
              <a:t> </a:t>
            </a:r>
          </a:p>
        </p:txBody>
      </p:sp>
      <p:sp>
        <p:nvSpPr>
          <p:cNvPr id="6" name="Content Placeholder 5">
            <a:extLst>
              <a:ext uri="{FF2B5EF4-FFF2-40B4-BE49-F238E27FC236}">
                <a16:creationId xmlns:a16="http://schemas.microsoft.com/office/drawing/2014/main" id="{61ECCC7A-067E-92F0-0425-483CB93A103D}"/>
              </a:ext>
            </a:extLst>
          </p:cNvPr>
          <p:cNvSpPr>
            <a:spLocks noGrp="1"/>
          </p:cNvSpPr>
          <p:nvPr>
            <p:ph idx="1"/>
          </p:nvPr>
        </p:nvSpPr>
        <p:spPr/>
        <p:txBody>
          <a:bodyPr/>
          <a:lstStyle/>
          <a:p>
            <a:endParaRPr lang="en-GB" dirty="0"/>
          </a:p>
          <a:p>
            <a:r>
              <a:rPr lang="en-GB" dirty="0"/>
              <a:t>	</a:t>
            </a:r>
          </a:p>
        </p:txBody>
      </p:sp>
      <p:sp>
        <p:nvSpPr>
          <p:cNvPr id="11" name="TextBox 10">
            <a:extLst>
              <a:ext uri="{FF2B5EF4-FFF2-40B4-BE49-F238E27FC236}">
                <a16:creationId xmlns:a16="http://schemas.microsoft.com/office/drawing/2014/main" id="{596B1151-2DAE-D55B-A7C0-D876687B223E}"/>
              </a:ext>
            </a:extLst>
          </p:cNvPr>
          <p:cNvSpPr txBox="1"/>
          <p:nvPr/>
        </p:nvSpPr>
        <p:spPr>
          <a:xfrm>
            <a:off x="932689" y="752614"/>
            <a:ext cx="14401800" cy="1938992"/>
          </a:xfrm>
          <a:prstGeom prst="rect">
            <a:avLst/>
          </a:prstGeom>
          <a:noFill/>
        </p:spPr>
        <p:txBody>
          <a:bodyPr wrap="square">
            <a:spAutoFit/>
          </a:bodyPr>
          <a:lstStyle/>
          <a:p>
            <a:r>
              <a:rPr lang="en-GB" sz="6000" b="1" dirty="0">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GB" sz="6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mportance of self-care and personal supervision within the role of PNA </a:t>
            </a:r>
            <a:endParaRPr lang="en-GB" sz="6000" dirty="0"/>
          </a:p>
        </p:txBody>
      </p:sp>
      <p:sp>
        <p:nvSpPr>
          <p:cNvPr id="2" name="TextBox 1">
            <a:extLst>
              <a:ext uri="{FF2B5EF4-FFF2-40B4-BE49-F238E27FC236}">
                <a16:creationId xmlns:a16="http://schemas.microsoft.com/office/drawing/2014/main" id="{3705E728-2510-639A-CC0A-98AF80E11CD7}"/>
              </a:ext>
            </a:extLst>
          </p:cNvPr>
          <p:cNvSpPr txBox="1"/>
          <p:nvPr/>
        </p:nvSpPr>
        <p:spPr>
          <a:xfrm>
            <a:off x="932689" y="3401568"/>
            <a:ext cx="8942832" cy="12957393"/>
          </a:xfrm>
          <a:prstGeom prst="rect">
            <a:avLst/>
          </a:prstGeom>
          <a:noFill/>
        </p:spPr>
        <p:txBody>
          <a:bodyPr wrap="square" rtlCol="0">
            <a:spAutoFit/>
          </a:bodyPr>
          <a:lstStyle/>
          <a:p>
            <a:pPr marL="285750" indent="-285750">
              <a:buFont typeface="Arial" panose="020B0604020202020204" pitchFamily="34" charset="0"/>
              <a:buChar char="•"/>
            </a:pPr>
            <a:r>
              <a:rPr lang="en-GB" sz="4000" dirty="0">
                <a:latin typeface="Arial" panose="020B0604020202020204" pitchFamily="34" charset="0"/>
                <a:cs typeface="Arial" panose="020B0604020202020204" pitchFamily="34" charset="0"/>
              </a:rPr>
              <a:t>Facilitates professional resilience</a:t>
            </a:r>
          </a:p>
          <a:p>
            <a:endParaRPr lang="en-GB" sz="4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000" dirty="0">
                <a:latin typeface="Arial" panose="020B0604020202020204" pitchFamily="34" charset="0"/>
                <a:cs typeface="Arial" panose="020B0604020202020204" pitchFamily="34" charset="0"/>
              </a:rPr>
              <a:t>Supports provision of high-quality care</a:t>
            </a:r>
          </a:p>
          <a:p>
            <a:endParaRPr lang="en-GB" sz="4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000" dirty="0">
                <a:latin typeface="Arial" panose="020B0604020202020204" pitchFamily="34" charset="0"/>
                <a:cs typeface="Arial" panose="020B0604020202020204" pitchFamily="34" charset="0"/>
              </a:rPr>
              <a:t>Identifies areas for improvement</a:t>
            </a:r>
          </a:p>
          <a:p>
            <a:endParaRPr lang="en-GB" sz="4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000" dirty="0">
                <a:latin typeface="Arial" panose="020B0604020202020204" pitchFamily="34" charset="0"/>
                <a:cs typeface="Arial" panose="020B0604020202020204" pitchFamily="34" charset="0"/>
              </a:rPr>
              <a:t>Supports revalidation</a:t>
            </a:r>
          </a:p>
          <a:p>
            <a:endParaRPr lang="en-GB" sz="4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4000" dirty="0">
                <a:latin typeface="Arial" panose="020B0604020202020204" pitchFamily="34" charset="0"/>
                <a:cs typeface="Arial" panose="020B0604020202020204" pitchFamily="34" charset="0"/>
              </a:rPr>
              <a:t>Improves sickness and absence rates</a:t>
            </a:r>
          </a:p>
          <a:p>
            <a:pPr marL="342900" indent="-3429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4000" dirty="0">
                <a:latin typeface="Arial" panose="020B0604020202020204" pitchFamily="34" charset="0"/>
                <a:cs typeface="Arial" panose="020B0604020202020204" pitchFamily="34" charset="0"/>
              </a:rPr>
              <a:t>Decreases stress and reduce burnout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endParaRPr lang="en-GB" dirty="0"/>
          </a:p>
          <a:p>
            <a:endParaRPr lang="en-GB" dirty="0"/>
          </a:p>
        </p:txBody>
      </p:sp>
      <p:sp>
        <p:nvSpPr>
          <p:cNvPr id="3" name="TextBox 2">
            <a:extLst>
              <a:ext uri="{FF2B5EF4-FFF2-40B4-BE49-F238E27FC236}">
                <a16:creationId xmlns:a16="http://schemas.microsoft.com/office/drawing/2014/main" id="{0EB5AACA-B451-D355-762E-7F340C747916}"/>
              </a:ext>
            </a:extLst>
          </p:cNvPr>
          <p:cNvSpPr txBox="1"/>
          <p:nvPr/>
        </p:nvSpPr>
        <p:spPr>
          <a:xfrm>
            <a:off x="10863072" y="2907792"/>
            <a:ext cx="7973568" cy="14250055"/>
          </a:xfrm>
          <a:prstGeom prst="rect">
            <a:avLst/>
          </a:prstGeom>
          <a:noFill/>
        </p:spPr>
        <p:txBody>
          <a:bodyPr wrap="square" rtlCol="0">
            <a:spAutoFit/>
          </a:bodyPr>
          <a:lstStyle/>
          <a:p>
            <a:endParaRPr lang="en-GB" sz="4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4000" dirty="0">
                <a:latin typeface="Arial" panose="020B0604020202020204" pitchFamily="34" charset="0"/>
                <a:cs typeface="Arial" panose="020B0604020202020204" pitchFamily="34" charset="0"/>
              </a:rPr>
              <a:t>Increases enjoyment in work and job satisfaction</a:t>
            </a:r>
          </a:p>
          <a:p>
            <a:pPr marL="342900" indent="-3429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4000" dirty="0">
                <a:latin typeface="Arial" panose="020B0604020202020204" pitchFamily="34" charset="0"/>
                <a:cs typeface="Arial" panose="020B0604020202020204" pitchFamily="34" charset="0"/>
              </a:rPr>
              <a:t>Increases retention and staff feel valued</a:t>
            </a:r>
          </a:p>
          <a:p>
            <a:pPr marL="342900" indent="-3429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4000" dirty="0">
                <a:latin typeface="Arial" panose="020B0604020202020204" pitchFamily="34" charset="0"/>
                <a:cs typeface="Arial" panose="020B0604020202020204" pitchFamily="34" charset="0"/>
              </a:rPr>
              <a:t>Improves working relationships and team dynamics</a:t>
            </a:r>
          </a:p>
          <a:p>
            <a:pPr marL="342900" indent="-3429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4000" dirty="0">
                <a:latin typeface="Arial" panose="020B0604020202020204" pitchFamily="34" charset="0"/>
                <a:cs typeface="Arial" panose="020B0604020202020204" pitchFamily="34" charset="0"/>
              </a:rPr>
              <a:t>Enhances management of work life balance</a:t>
            </a:r>
          </a:p>
          <a:p>
            <a:pPr marL="342900" indent="-342900">
              <a:buFont typeface="Arial" panose="020B0604020202020204" pitchFamily="34" charset="0"/>
              <a:buChar char="•"/>
            </a:pPr>
            <a:endParaRPr lang="en-GB" sz="4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GB"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Evidence supports self-care being one of the important factors within supervision and the role of the PNA</a:t>
            </a:r>
          </a:p>
          <a:p>
            <a:pPr marL="342900" indent="-3429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0550F55F-EE3A-E63A-2DB2-2514A01163F4}"/>
              </a:ext>
            </a:extLst>
          </p:cNvPr>
          <p:cNvSpPr txBox="1"/>
          <p:nvPr/>
        </p:nvSpPr>
        <p:spPr>
          <a:xfrm>
            <a:off x="6711696" y="11996928"/>
            <a:ext cx="13203936" cy="1200329"/>
          </a:xfrm>
          <a:prstGeom prst="rect">
            <a:avLst/>
          </a:prstGeom>
          <a:noFill/>
        </p:spPr>
        <p:txBody>
          <a:bodyPr wrap="square">
            <a:spAutoFit/>
          </a:bodyPr>
          <a:lstStyle/>
          <a:p>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104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95CC-8E19-E9F9-A6DF-FB4C11003D69}"/>
              </a:ext>
            </a:extLst>
          </p:cNvPr>
          <p:cNvSpPr>
            <a:spLocks noGrp="1"/>
          </p:cNvSpPr>
          <p:nvPr>
            <p:ph type="title"/>
          </p:nvPr>
        </p:nvSpPr>
        <p:spPr>
          <a:xfrm>
            <a:off x="728924" y="1308156"/>
            <a:ext cx="15632305" cy="1291392"/>
          </a:xfrm>
        </p:spPr>
        <p:txBody>
          <a:bodyPr>
            <a:normAutofit/>
          </a:bodyPr>
          <a:lstStyle/>
          <a:p>
            <a:pPr marL="0" indent="0">
              <a:buNone/>
            </a:pPr>
            <a:r>
              <a:rPr lang="en-US" sz="6000" b="1" u="sng" kern="1200" dirty="0">
                <a:solidFill>
                  <a:schemeClr val="tx1"/>
                </a:solidFill>
                <a:latin typeface="Arial" panose="020B0604020202020204" pitchFamily="34" charset="0"/>
                <a:cs typeface="Arial" panose="020B0604020202020204" pitchFamily="34" charset="0"/>
              </a:rPr>
              <a:t>The future of the PNA role…</a:t>
            </a:r>
            <a:endParaRPr lang="en-US" sz="60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028707D-8364-CDA5-FEA5-4B1C82D0F4B4}"/>
              </a:ext>
            </a:extLst>
          </p:cNvPr>
          <p:cNvSpPr>
            <a:spLocks noGrp="1"/>
          </p:cNvSpPr>
          <p:nvPr>
            <p:ph type="body" idx="1"/>
          </p:nvPr>
        </p:nvSpPr>
        <p:spPr>
          <a:xfrm>
            <a:off x="1000125" y="2991610"/>
            <a:ext cx="19654577" cy="9528193"/>
          </a:xfrm>
        </p:spPr>
        <p:txBody>
          <a:bodyPr>
            <a:normAutofit/>
          </a:bodyPr>
          <a:lstStyle/>
          <a:p>
            <a:pPr marL="285750" indent="-228600">
              <a:lnSpc>
                <a:spcPct val="90000"/>
              </a:lnSpc>
              <a:spcAft>
                <a:spcPts val="600"/>
              </a:spcAft>
              <a:buFont typeface="Arial" panose="020B0604020202020204" pitchFamily="34" charset="0"/>
              <a:buChar char="•"/>
            </a:pPr>
            <a:r>
              <a:rPr lang="en-US" sz="4700" dirty="0">
                <a:solidFill>
                  <a:schemeClr val="tx1"/>
                </a:solidFill>
                <a:latin typeface="Arial" panose="020B0604020202020204" pitchFamily="34" charset="0"/>
                <a:cs typeface="Arial" panose="020B0604020202020204" pitchFamily="34" charset="0"/>
              </a:rPr>
              <a:t>1 PNA to 20 nurses </a:t>
            </a:r>
          </a:p>
          <a:p>
            <a:pPr marL="285750" indent="-228600">
              <a:lnSpc>
                <a:spcPct val="90000"/>
              </a:lnSpc>
              <a:spcAft>
                <a:spcPts val="600"/>
              </a:spcAft>
              <a:buFont typeface="Arial" panose="020B0604020202020204" pitchFamily="34" charset="0"/>
              <a:buChar char="•"/>
            </a:pPr>
            <a:endParaRPr lang="en-US" sz="4700" dirty="0">
              <a:solidFill>
                <a:schemeClr val="tx1"/>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4700" dirty="0">
                <a:solidFill>
                  <a:schemeClr val="tx1"/>
                </a:solidFill>
                <a:latin typeface="Arial" panose="020B0604020202020204" pitchFamily="34" charset="0"/>
                <a:cs typeface="Arial" panose="020B0604020202020204" pitchFamily="34" charset="0"/>
              </a:rPr>
              <a:t>Regular forums </a:t>
            </a:r>
          </a:p>
          <a:p>
            <a:pPr marL="285750" indent="-228600">
              <a:lnSpc>
                <a:spcPct val="90000"/>
              </a:lnSpc>
              <a:spcAft>
                <a:spcPts val="600"/>
              </a:spcAft>
              <a:buFont typeface="Arial" panose="020B0604020202020204" pitchFamily="34" charset="0"/>
              <a:buChar char="•"/>
            </a:pPr>
            <a:endParaRPr lang="en-US" sz="4700" dirty="0">
              <a:solidFill>
                <a:schemeClr val="tx1"/>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4700" dirty="0">
                <a:solidFill>
                  <a:schemeClr val="tx1"/>
                </a:solidFill>
                <a:latin typeface="Arial" panose="020B0604020202020204" pitchFamily="34" charset="0"/>
                <a:cs typeface="Arial" panose="020B0604020202020204" pitchFamily="34" charset="0"/>
              </a:rPr>
              <a:t>Accessible register of PNA’s </a:t>
            </a:r>
          </a:p>
          <a:p>
            <a:pPr marL="285750" indent="-228600">
              <a:lnSpc>
                <a:spcPct val="90000"/>
              </a:lnSpc>
              <a:spcAft>
                <a:spcPts val="600"/>
              </a:spcAft>
              <a:buFont typeface="Arial" panose="020B0604020202020204" pitchFamily="34" charset="0"/>
              <a:buChar char="•"/>
            </a:pPr>
            <a:endParaRPr lang="en-US" sz="4700" dirty="0">
              <a:solidFill>
                <a:schemeClr val="tx1"/>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4700" dirty="0">
                <a:solidFill>
                  <a:schemeClr val="tx1"/>
                </a:solidFill>
                <a:latin typeface="Arial" panose="020B0604020202020204" pitchFamily="34" charset="0"/>
                <a:cs typeface="Arial" panose="020B0604020202020204" pitchFamily="34" charset="0"/>
              </a:rPr>
              <a:t>Regular timeout for PNA’s to complete their role </a:t>
            </a:r>
          </a:p>
          <a:p>
            <a:pPr marL="285750" indent="-228600">
              <a:lnSpc>
                <a:spcPct val="90000"/>
              </a:lnSpc>
              <a:spcAft>
                <a:spcPts val="600"/>
              </a:spcAft>
              <a:buFont typeface="Arial" panose="020B0604020202020204" pitchFamily="34" charset="0"/>
              <a:buChar char="•"/>
            </a:pPr>
            <a:endParaRPr lang="en-US" sz="4700" dirty="0">
              <a:solidFill>
                <a:schemeClr val="tx1"/>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4700" dirty="0">
                <a:solidFill>
                  <a:schemeClr val="tx1"/>
                </a:solidFill>
                <a:latin typeface="Arial" panose="020B0604020202020204" pitchFamily="34" charset="0"/>
                <a:cs typeface="Arial" panose="020B0604020202020204" pitchFamily="34" charset="0"/>
              </a:rPr>
              <a:t>Ensure staff are able to access a PNA to give them the opportunity to reflect on their practice </a:t>
            </a:r>
          </a:p>
          <a:p>
            <a:pPr marL="293977" indent="0">
              <a:buNone/>
            </a:pPr>
            <a:endParaRPr lang="en-US" sz="1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34053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2F44-6D72-69C8-D861-D36787C1B5C3}"/>
              </a:ext>
            </a:extLst>
          </p:cNvPr>
          <p:cNvSpPr>
            <a:spLocks noGrp="1"/>
          </p:cNvSpPr>
          <p:nvPr>
            <p:ph type="title"/>
          </p:nvPr>
        </p:nvSpPr>
        <p:spPr>
          <a:xfrm>
            <a:off x="143706" y="2448401"/>
            <a:ext cx="19591447" cy="1683455"/>
          </a:xfrm>
        </p:spPr>
        <p:txBody>
          <a:bodyPr>
            <a:normAutofit fontScale="90000"/>
          </a:bodyPr>
          <a:lstStyle/>
          <a:p>
            <a:r>
              <a:rPr lang="en-US" sz="6700" b="1" u="sng" dirty="0">
                <a:solidFill>
                  <a:schemeClr val="tx1"/>
                </a:solidFill>
                <a:latin typeface="Arial" panose="020B0604020202020204" pitchFamily="34" charset="0"/>
                <a:cs typeface="Arial" panose="020B0604020202020204" pitchFamily="34" charset="0"/>
              </a:rPr>
              <a:t>The future of the PNA role…Where we are now</a:t>
            </a:r>
            <a:br>
              <a:rPr lang="en-US" sz="6000" b="1" dirty="0">
                <a:solidFill>
                  <a:schemeClr val="tx1"/>
                </a:solidFill>
                <a:latin typeface="Arial" panose="020B0604020202020204" pitchFamily="34" charset="0"/>
                <a:cs typeface="Arial" panose="020B0604020202020204" pitchFamily="34" charset="0"/>
              </a:rPr>
            </a:br>
            <a:endParaRPr lang="en-GB" sz="60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E80D75-B6B3-491A-5BFC-5A7002500F38}"/>
              </a:ext>
            </a:extLst>
          </p:cNvPr>
          <p:cNvSpPr>
            <a:spLocks noGrp="1"/>
          </p:cNvSpPr>
          <p:nvPr>
            <p:ph type="body" idx="1"/>
          </p:nvPr>
        </p:nvSpPr>
        <p:spPr>
          <a:xfrm>
            <a:off x="896089" y="3803904"/>
            <a:ext cx="19591446" cy="8967964"/>
          </a:xfrm>
        </p:spPr>
        <p:txBody>
          <a:bodyPr>
            <a:normAutofit/>
          </a:bodyPr>
          <a:lstStyle/>
          <a:p>
            <a:pPr>
              <a:buFont typeface="Arial" panose="020B0604020202020204" pitchFamily="34" charset="0"/>
              <a:buChar char="•"/>
            </a:pPr>
            <a:r>
              <a:rPr lang="en-GB" sz="4000" dirty="0">
                <a:solidFill>
                  <a:schemeClr val="tx1"/>
                </a:solidFill>
                <a:effectLst/>
                <a:latin typeface="Arial" panose="020B0604020202020204" pitchFamily="34" charset="0"/>
                <a:ea typeface="Aptos" panose="020B0004020202020204" pitchFamily="34" charset="0"/>
                <a:cs typeface="Arial" panose="020B0604020202020204" pitchFamily="34" charset="0"/>
              </a:rPr>
              <a:t>Target 30</a:t>
            </a:r>
          </a:p>
          <a:p>
            <a:pPr>
              <a:buFont typeface="Arial" panose="020B0604020202020204" pitchFamily="34" charset="0"/>
              <a:buChar char="•"/>
            </a:pPr>
            <a:r>
              <a:rPr lang="en-GB" sz="4000" dirty="0">
                <a:solidFill>
                  <a:schemeClr val="tx1"/>
                </a:solidFill>
                <a:effectLst/>
                <a:latin typeface="Arial" panose="020B0604020202020204" pitchFamily="34" charset="0"/>
                <a:ea typeface="Aptos" panose="020B0004020202020204" pitchFamily="34" charset="0"/>
                <a:cs typeface="Arial" panose="020B0604020202020204" pitchFamily="34" charset="0"/>
              </a:rPr>
              <a:t>Numbers Trained 14</a:t>
            </a:r>
          </a:p>
          <a:p>
            <a:pPr>
              <a:buFont typeface="Arial" panose="020B0604020202020204" pitchFamily="34" charset="0"/>
              <a:buChar char="•"/>
            </a:pPr>
            <a:r>
              <a:rPr lang="en-GB" sz="4000" dirty="0">
                <a:solidFill>
                  <a:schemeClr val="tx1"/>
                </a:solidFill>
                <a:latin typeface="Arial" panose="020B0604020202020204" pitchFamily="34" charset="0"/>
                <a:ea typeface="Aptos" panose="020B0004020202020204" pitchFamily="34" charset="0"/>
                <a:cs typeface="Arial" panose="020B0604020202020204" pitchFamily="34" charset="0"/>
              </a:rPr>
              <a:t>Currently in Training 3</a:t>
            </a:r>
          </a:p>
          <a:p>
            <a:pPr>
              <a:buFont typeface="Arial" panose="020B0604020202020204" pitchFamily="34" charset="0"/>
              <a:buChar char="•"/>
            </a:pPr>
            <a:r>
              <a:rPr lang="en-GB" sz="4000" dirty="0">
                <a:solidFill>
                  <a:schemeClr val="tx1"/>
                </a:solidFill>
                <a:latin typeface="Arial" panose="020B0604020202020204" pitchFamily="34" charset="0"/>
                <a:ea typeface="Aptos" panose="020B0004020202020204" pitchFamily="34" charset="0"/>
                <a:cs typeface="Arial" panose="020B0604020202020204" pitchFamily="34" charset="0"/>
              </a:rPr>
              <a:t>Waiting List</a:t>
            </a:r>
          </a:p>
          <a:p>
            <a:pPr lvl="1">
              <a:buFont typeface="Arial" panose="020B0604020202020204" pitchFamily="34" charset="0"/>
              <a:buChar char="•"/>
            </a:pPr>
            <a:r>
              <a:rPr lang="en-GB" sz="3504" dirty="0">
                <a:solidFill>
                  <a:schemeClr val="tx1"/>
                </a:solidFill>
                <a:latin typeface="Arial" panose="020B0604020202020204" pitchFamily="34" charset="0"/>
                <a:ea typeface="Aptos" panose="020B0004020202020204" pitchFamily="34" charset="0"/>
                <a:cs typeface="Arial" panose="020B0604020202020204" pitchFamily="34" charset="0"/>
              </a:rPr>
              <a:t>C&amp;F 6</a:t>
            </a:r>
          </a:p>
          <a:p>
            <a:pPr lvl="1">
              <a:buFont typeface="Arial" panose="020B0604020202020204" pitchFamily="34" charset="0"/>
              <a:buChar char="•"/>
            </a:pPr>
            <a:r>
              <a:rPr lang="en-GB" sz="3504" dirty="0">
                <a:solidFill>
                  <a:schemeClr val="tx1"/>
                </a:solidFill>
                <a:latin typeface="Arial" panose="020B0604020202020204" pitchFamily="34" charset="0"/>
                <a:ea typeface="Aptos" panose="020B0004020202020204" pitchFamily="34" charset="0"/>
                <a:cs typeface="Arial" panose="020B0604020202020204" pitchFamily="34" charset="0"/>
              </a:rPr>
              <a:t>ACS 2</a:t>
            </a:r>
          </a:p>
          <a:p>
            <a:pPr lvl="1">
              <a:buFont typeface="Arial" panose="020B0604020202020204" pitchFamily="34" charset="0"/>
              <a:buChar char="•"/>
            </a:pPr>
            <a:r>
              <a:rPr lang="en-GB" sz="3504" dirty="0">
                <a:solidFill>
                  <a:schemeClr val="tx1"/>
                </a:solidFill>
                <a:latin typeface="Arial" panose="020B0604020202020204" pitchFamily="34" charset="0"/>
                <a:ea typeface="Aptos" panose="020B0004020202020204" pitchFamily="34" charset="0"/>
                <a:cs typeface="Arial" panose="020B0604020202020204" pitchFamily="34" charset="0"/>
              </a:rPr>
              <a:t>ASR 3</a:t>
            </a:r>
          </a:p>
          <a:p>
            <a:pPr>
              <a:buFont typeface="Arial" panose="020B0604020202020204" pitchFamily="34" charset="0"/>
              <a:buChar char="•"/>
            </a:pPr>
            <a:r>
              <a:rPr lang="en-GB" sz="4000" dirty="0">
                <a:solidFill>
                  <a:schemeClr val="tx1"/>
                </a:solidFill>
                <a:latin typeface="Arial" panose="020B0604020202020204" pitchFamily="34" charset="0"/>
                <a:ea typeface="Aptos" panose="020B0004020202020204" pitchFamily="34" charset="0"/>
                <a:cs typeface="Arial" panose="020B0604020202020204" pitchFamily="34" charset="0"/>
              </a:rPr>
              <a:t>FAQs</a:t>
            </a:r>
          </a:p>
          <a:p>
            <a:pPr>
              <a:buFont typeface="Arial" panose="020B0604020202020204" pitchFamily="34" charset="0"/>
              <a:buChar char="•"/>
            </a:pPr>
            <a:r>
              <a:rPr lang="en-GB" sz="4000" dirty="0">
                <a:solidFill>
                  <a:schemeClr val="tx1"/>
                </a:solidFill>
                <a:latin typeface="Arial" panose="020B0604020202020204" pitchFamily="34" charset="0"/>
                <a:ea typeface="Aptos" panose="020B0004020202020204" pitchFamily="34" charset="0"/>
                <a:cs typeface="Arial" panose="020B0604020202020204" pitchFamily="34" charset="0"/>
              </a:rPr>
              <a:t>Aspiring PNA’s EOI, email Linda Walker</a:t>
            </a:r>
          </a:p>
          <a:p>
            <a:endParaRPr lang="en-GB" sz="3600" dirty="0">
              <a:solidFill>
                <a:schemeClr val="tx1"/>
              </a:solidFill>
              <a:latin typeface="Arial" panose="020B0604020202020204" pitchFamily="34" charset="0"/>
              <a:ea typeface="Aptos" panose="020B0004020202020204" pitchFamily="34" charset="0"/>
              <a:cs typeface="Arial" panose="020B0604020202020204" pitchFamily="34" charset="0"/>
            </a:endParaRPr>
          </a:p>
          <a:p>
            <a:endParaRPr lang="en-GB" sz="36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endParaRPr lang="en-GB" sz="36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2459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2F43-B087-E9B0-10AE-83CC43BF131C}"/>
              </a:ext>
            </a:extLst>
          </p:cNvPr>
          <p:cNvSpPr>
            <a:spLocks noGrp="1"/>
          </p:cNvSpPr>
          <p:nvPr>
            <p:ph type="title"/>
          </p:nvPr>
        </p:nvSpPr>
        <p:spPr/>
        <p:txBody>
          <a:bodyPr/>
          <a:lstStyle/>
          <a:p>
            <a:r>
              <a:rPr lang="en-GB" dirty="0"/>
              <a:t>Feedback </a:t>
            </a:r>
            <a:r>
              <a:rPr lang="en-GB" dirty="0">
                <a:sym typeface="Wingdings" panose="05000000000000000000" pitchFamily="2" charset="2"/>
              </a:rPr>
              <a:t></a:t>
            </a:r>
            <a:endParaRPr lang="en-GB" dirty="0"/>
          </a:p>
        </p:txBody>
      </p:sp>
      <p:sp>
        <p:nvSpPr>
          <p:cNvPr id="3" name="Text Placeholder 2">
            <a:extLst>
              <a:ext uri="{FF2B5EF4-FFF2-40B4-BE49-F238E27FC236}">
                <a16:creationId xmlns:a16="http://schemas.microsoft.com/office/drawing/2014/main" id="{FB839971-4BFB-CBF8-B419-24478AF2D4BF}"/>
              </a:ext>
            </a:extLst>
          </p:cNvPr>
          <p:cNvSpPr>
            <a:spLocks noGrp="1"/>
          </p:cNvSpPr>
          <p:nvPr>
            <p:ph type="body" idx="1"/>
          </p:nvPr>
        </p:nvSpPr>
        <p:spPr>
          <a:xfrm>
            <a:off x="728924" y="2991611"/>
            <a:ext cx="19925778" cy="10236709"/>
          </a:xfrm>
        </p:spPr>
        <p:txBody>
          <a:bodyPr>
            <a:normAutofit/>
          </a:bodyPr>
          <a:lstStyle/>
          <a:p>
            <a:pPr marL="293977" indent="0">
              <a:buNone/>
            </a:pPr>
            <a:r>
              <a:rPr lang="en-GB" dirty="0"/>
              <a:t>•	</a:t>
            </a:r>
            <a:r>
              <a:rPr lang="en-GB" sz="4000" dirty="0"/>
              <a:t>Reflection has always been an important part of nursing, but not having the time to do so effectively can have a negative effect, having the opportunity to be able to reflect in an unhurried session in times of crisis or stress enabled myself to question processes and feelings being supported to investigate and find solutions and ways forward, without this support from my assessor </a:t>
            </a:r>
            <a:r>
              <a:rPr lang="en-GB" sz="4000" dirty="0" err="1"/>
              <a:t>i</a:t>
            </a:r>
            <a:r>
              <a:rPr lang="en-GB" sz="4000" dirty="0"/>
              <a:t> would not have been able to complete the SPQN course.</a:t>
            </a:r>
          </a:p>
          <a:p>
            <a:pPr marL="293977" indent="0">
              <a:buNone/>
            </a:pPr>
            <a:r>
              <a:rPr lang="en-GB" sz="4000" dirty="0"/>
              <a:t>•	Following a traumatic event with a young end of life patient, I contacted Gail for further support and to reflect on the challenges and demands I faced. Gail was extremely responsive and attentive towards me. She took the time to listen and understand the challenges I had faced, with a focus on my wellbeing. I found it reassuring that during a very emotive time for me, Gail was present to assist and guide me to reflect on what went well, what other services we could have involved, and the outcome for the patient and their family. Furthermore, we discussed how we could raise awareness of dealing with similar difficult situations. Gail’s support really helped me to positively reflect and having the opportunity to have this discussion helped me to reduce my self-doubt and rather focus on my personal and professional resilience.</a:t>
            </a:r>
          </a:p>
          <a:p>
            <a:endParaRPr lang="en-GB" dirty="0"/>
          </a:p>
        </p:txBody>
      </p:sp>
    </p:spTree>
    <p:extLst>
      <p:ext uri="{BB962C8B-B14F-4D97-AF65-F5344CB8AC3E}">
        <p14:creationId xmlns:p14="http://schemas.microsoft.com/office/powerpoint/2010/main" val="439242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E56B-9245-BDDF-F8C7-5812B9EBE676}"/>
              </a:ext>
            </a:extLst>
          </p:cNvPr>
          <p:cNvSpPr>
            <a:spLocks noGrp="1"/>
          </p:cNvSpPr>
          <p:nvPr>
            <p:ph type="title"/>
          </p:nvPr>
        </p:nvSpPr>
        <p:spPr/>
        <p:txBody>
          <a:bodyPr/>
          <a:lstStyle/>
          <a:p>
            <a:r>
              <a:rPr lang="en-GB" b="1" dirty="0"/>
              <a:t>Feedback</a:t>
            </a:r>
          </a:p>
        </p:txBody>
      </p:sp>
      <p:sp>
        <p:nvSpPr>
          <p:cNvPr id="3" name="Text Placeholder 2">
            <a:extLst>
              <a:ext uri="{FF2B5EF4-FFF2-40B4-BE49-F238E27FC236}">
                <a16:creationId xmlns:a16="http://schemas.microsoft.com/office/drawing/2014/main" id="{F37DDFCC-376B-0F8D-03C7-16FD0F1E58C4}"/>
              </a:ext>
            </a:extLst>
          </p:cNvPr>
          <p:cNvSpPr>
            <a:spLocks noGrp="1"/>
          </p:cNvSpPr>
          <p:nvPr>
            <p:ph type="body" idx="1"/>
          </p:nvPr>
        </p:nvSpPr>
        <p:spPr/>
        <p:txBody>
          <a:bodyPr/>
          <a:lstStyle/>
          <a:p>
            <a:pPr marL="293977" indent="0">
              <a:buNone/>
            </a:pPr>
            <a:r>
              <a:rPr lang="en-GB" sz="4000" dirty="0"/>
              <a:t>•	</a:t>
            </a:r>
            <a:r>
              <a:rPr lang="en-GB" sz="4800" dirty="0"/>
              <a:t>I whole heartedly believe in taking time out to talk and reflect helped. No one understands a nurse like a nurse. At the time I really remember struggling with the issues at home and how it was affecting work commitments, and sadly I remember feeling that my problems were my own and that there was no time for anyone to listen because we are all so busy. (No reflection on my team or team leader they were very supportive but busy). After taking time out I really realised that my issues weren't trivial that they did matter and that I needed to address them rather than keep struggling alone.</a:t>
            </a:r>
          </a:p>
          <a:p>
            <a:pPr marL="293977" indent="0">
              <a:buNone/>
            </a:pPr>
            <a:r>
              <a:rPr lang="en-GB" sz="4800" dirty="0"/>
              <a:t>•	Following my PNA session, I am letting you know that I have booked an appointment with my GP, speaking to you has realised I have to stop pretending I’m ok.</a:t>
            </a:r>
          </a:p>
          <a:p>
            <a:endParaRPr lang="en-GB" dirty="0"/>
          </a:p>
        </p:txBody>
      </p:sp>
    </p:spTree>
    <p:extLst>
      <p:ext uri="{BB962C8B-B14F-4D97-AF65-F5344CB8AC3E}">
        <p14:creationId xmlns:p14="http://schemas.microsoft.com/office/powerpoint/2010/main" val="1299643017"/>
      </p:ext>
    </p:extLst>
  </p:cSld>
  <p:clrMapOvr>
    <a:masterClrMapping/>
  </p:clrMapOvr>
</p:sld>
</file>

<file path=ppt/theme/theme1.xml><?xml version="1.0" encoding="utf-8"?>
<a:theme xmlns:a="http://schemas.openxmlformats.org/drawingml/2006/main" name="1_1 -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ding 5 (AM)">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1490</TotalTime>
  <Words>922</Words>
  <Application>Microsoft Office PowerPoint</Application>
  <PresentationFormat>Custom</PresentationFormat>
  <Paragraphs>134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Calibri Light</vt:lpstr>
      <vt:lpstr>Wingdings</vt:lpstr>
      <vt:lpstr>1_1 - Title Slide</vt:lpstr>
      <vt:lpstr>Professional Nurse Advocate (PNA)</vt:lpstr>
      <vt:lpstr>Background and development</vt:lpstr>
      <vt:lpstr>PowerPoint Presentation</vt:lpstr>
      <vt:lpstr>PowerPoint Presentation</vt:lpstr>
      <vt:lpstr>  </vt:lpstr>
      <vt:lpstr>The future of the PNA role…</vt:lpstr>
      <vt:lpstr>The future of the PNA role…Where we are now </vt:lpstr>
      <vt:lpstr>Feedback </vt:lpstr>
      <vt:lpstr>Feedback</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Kaur</dc:creator>
  <cp:lastModifiedBy>Guru Bhapinder</cp:lastModifiedBy>
  <cp:revision>38</cp:revision>
  <cp:lastPrinted>2024-02-14T14:34:23Z</cp:lastPrinted>
  <dcterms:created xsi:type="dcterms:W3CDTF">2022-03-19T15:13:32Z</dcterms:created>
  <dcterms:modified xsi:type="dcterms:W3CDTF">2025-01-14T20:50:07Z</dcterms:modified>
</cp:coreProperties>
</file>